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theme/theme2.xml" ContentType="application/vnd.openxmlformats-officedocument.theme+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heme/theme3.xml" ContentType="application/vnd.openxmlformats-officedocument.theme+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charts/chart7.xml" ContentType="application/vnd.openxmlformats-officedocument.drawingml.chart+xml"/>
  <Override PartName="/ppt/charts/chart8.xml" ContentType="application/vnd.openxmlformats-officedocument.drawingml.chart+xml"/>
  <Override PartName="/ppt/charts/chart9.xml" ContentType="application/vnd.openxmlformats-officedocument.drawingml.chart+xml"/>
  <Override PartName="/ppt/charts/chart10.xml" ContentType="application/vnd.openxmlformats-officedocument.drawingml.chart+xml"/>
  <Override PartName="/ppt/charts/chart11.xml" ContentType="application/vnd.openxmlformats-officedocument.drawingml.chart+xml"/>
  <Override PartName="/ppt/charts/chart12.xml" ContentType="application/vnd.openxmlformats-officedocument.drawingml.chart+xml"/>
  <Override PartName="/ppt/charts/chart13.xml" ContentType="application/vnd.openxmlformats-officedocument.drawingml.chart+xml"/>
  <Override PartName="/ppt/charts/chart14.xml" ContentType="application/vnd.openxmlformats-officedocument.drawingml.chart+xml"/>
  <Override PartName="/ppt/charts/chart15.xml" ContentType="application/vnd.openxmlformats-officedocument.drawingml.chart+xml"/>
  <Override PartName="/ppt/charts/chart16.xml" ContentType="application/vnd.openxmlformats-officedocument.drawingml.chart+xml"/>
  <Override PartName="/ppt/charts/chart17.xml" ContentType="application/vnd.openxmlformats-officedocument.drawingml.chart+xml"/>
  <Override PartName="/ppt/charts/chart18.xml" ContentType="application/vnd.openxmlformats-officedocument.drawingml.chart+xml"/>
  <Override PartName="/ppt/charts/chart19.xml" ContentType="application/vnd.openxmlformats-officedocument.drawingml.chart+xml"/>
  <Override PartName="/ppt/charts/chart20.xml" ContentType="application/vnd.openxmlformats-officedocument.drawingml.chart+xml"/>
  <Override PartName="/ppt/charts/chart21.xml" ContentType="application/vnd.openxmlformats-officedocument.drawingml.chart+xml"/>
  <Override PartName="/ppt/charts/chart22.xml" ContentType="application/vnd.openxmlformats-officedocument.drawingml.chart+xml"/>
  <Override PartName="/ppt/charts/chart23.xml" ContentType="application/vnd.openxmlformats-officedocument.drawingml.chart+xml"/>
  <Override PartName="/ppt/charts/chart24.xml" ContentType="application/vnd.openxmlformats-officedocument.drawingml.chart+xml"/>
  <Override PartName="/ppt/charts/chart25.xml" ContentType="application/vnd.openxmlformats-officedocument.drawingml.chart+xml"/>
  <Override PartName="/ppt/charts/chart26.xml" ContentType="application/vnd.openxmlformats-officedocument.drawingml.chart+xml"/>
  <Override PartName="/ppt/charts/chart27.xml" ContentType="application/vnd.openxmlformats-officedocument.drawingml.chart+xml"/>
  <Override PartName="/ppt/charts/chart28.xml" ContentType="application/vnd.openxmlformats-officedocument.drawingml.chart+xml"/>
  <Override PartName="/ppt/charts/chart29.xml" ContentType="application/vnd.openxmlformats-officedocument.drawingml.chart+xml"/>
  <Override PartName="/ppt/charts/chart30.xml" ContentType="application/vnd.openxmlformats-officedocument.drawingml.chart+xml"/>
  <Override PartName="/ppt/charts/chart31.xml" ContentType="application/vnd.openxmlformats-officedocument.drawingml.chart+xml"/>
  <Override PartName="/ppt/charts/chart32.xml" ContentType="application/vnd.openxmlformats-officedocument.drawingml.chart+xml"/>
  <Override PartName="/ppt/charts/chart33.xml" ContentType="application/vnd.openxmlformats-officedocument.drawingml.chart+xml"/>
  <Override PartName="/ppt/charts/chart34.xml" ContentType="application/vnd.openxmlformats-officedocument.drawingml.chart+xml"/>
  <Override PartName="/ppt/charts/chart35.xml" ContentType="application/vnd.openxmlformats-officedocument.drawingml.chart+xml"/>
  <Override PartName="/ppt/charts/chart36.xml" ContentType="application/vnd.openxmlformats-officedocument.drawingml.chart+xml"/>
  <Override PartName="/ppt/charts/chart37.xml" ContentType="application/vnd.openxmlformats-officedocument.drawingml.chart+xml"/>
  <Override PartName="/ppt/charts/chart38.xml" ContentType="application/vnd.openxmlformats-officedocument.drawingml.chart+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charts/chart39.xml" ContentType="application/vnd.openxmlformats-officedocument.drawingml.chart+xml"/>
  <Override PartName="/ppt/charts/chart40.xml" ContentType="application/vnd.openxmlformats-officedocument.drawingml.chart+xml"/>
  <Override PartName="/ppt/charts/chart41.xml" ContentType="application/vnd.openxmlformats-officedocument.drawingml.chart+xml"/>
  <Override PartName="/ppt/charts/chart42.xml" ContentType="application/vnd.openxmlformats-officedocument.drawingml.chart+xml"/>
  <Override PartName="/ppt/charts/chart43.xml" ContentType="application/vnd.openxmlformats-officedocument.drawingml.chart+xml"/>
  <Override PartName="/ppt/charts/chart44.xml" ContentType="application/vnd.openxmlformats-officedocument.drawingml.chart+xml"/>
  <Override PartName="/ppt/charts/chart45.xml" ContentType="application/vnd.openxmlformats-officedocument.drawingml.chart+xml"/>
  <Override PartName="/ppt/charts/chart46.xml" ContentType="application/vnd.openxmlformats-officedocument.drawingml.chart+xml"/>
  <Override PartName="/ppt/charts/chart47.xml" ContentType="application/vnd.openxmlformats-officedocument.drawingml.chart+xml"/>
  <Override PartName="/ppt/charts/chart48.xml" ContentType="application/vnd.openxmlformats-officedocument.drawingml.chart+xml"/>
  <Override PartName="/ppt/charts/chart49.xml" ContentType="application/vnd.openxmlformats-officedocument.drawingml.chart+xml"/>
  <Override PartName="/ppt/charts/chart50.xml" ContentType="application/vnd.openxmlformats-officedocument.drawingml.chart+xml"/>
  <Override PartName="/ppt/charts/chart51.xml" ContentType="application/vnd.openxmlformats-officedocument.drawingml.chart+xml"/>
  <Override PartName="/ppt/charts/chart52.xml" ContentType="application/vnd.openxmlformats-officedocument.drawingml.chart+xml"/>
  <Override PartName="/ppt/charts/chart53.xml" ContentType="application/vnd.openxmlformats-officedocument.drawingml.chart+xml"/>
  <Override PartName="/ppt/charts/chart54.xml" ContentType="application/vnd.openxmlformats-officedocument.drawingml.chart+xml"/>
  <Override PartName="/ppt/charts/chart55.xml" ContentType="application/vnd.openxmlformats-officedocument.drawingml.chart+xml"/>
  <Override PartName="/ppt/charts/chart56.xml" ContentType="application/vnd.openxmlformats-officedocument.drawingml.chart+xml"/>
  <Override PartName="/ppt/charts/chart57.xml" ContentType="application/vnd.openxmlformats-officedocument.drawingml.chart+xml"/>
  <Override PartName="/ppt/charts/chart58.xml" ContentType="application/vnd.openxmlformats-officedocument.drawingml.chart+xml"/>
  <Override PartName="/ppt/charts/chart59.xml" ContentType="application/vnd.openxmlformats-officedocument.drawingml.chart+xml"/>
  <Override PartName="/ppt/charts/chart60.xml" ContentType="application/vnd.openxmlformats-officedocument.drawingml.chart+xml"/>
  <Override PartName="/ppt/charts/chart61.xml" ContentType="application/vnd.openxmlformats-officedocument.drawingml.chart+xml"/>
  <Override PartName="/ppt/charts/chart62.xml" ContentType="application/vnd.openxmlformats-officedocument.drawingml.chart+xml"/>
  <Override PartName="/ppt/charts/chart63.xml" ContentType="application/vnd.openxmlformats-officedocument.drawingml.chart+xml"/>
  <Override PartName="/ppt/charts/chart64.xml" ContentType="application/vnd.openxmlformats-officedocument.drawingml.chart+xml"/>
  <Override PartName="/ppt/charts/chart65.xml" ContentType="application/vnd.openxmlformats-officedocument.drawingml.chart+xml"/>
  <Override PartName="/ppt/charts/chart66.xml" ContentType="application/vnd.openxmlformats-officedocument.drawingml.chart+xml"/>
  <Override PartName="/ppt/charts/chart67.xml" ContentType="application/vnd.openxmlformats-officedocument.drawingml.chart+xml"/>
  <Override PartName="/ppt/charts/chart68.xml" ContentType="application/vnd.openxmlformats-officedocument.drawingml.chart+xml"/>
  <Override PartName="/ppt/charts/chart69.xml" ContentType="application/vnd.openxmlformats-officedocument.drawingml.chart+xml"/>
  <Override PartName="/ppt/charts/chart70.xml" ContentType="application/vnd.openxmlformats-officedocument.drawingml.chart+xml"/>
  <Override PartName="/ppt/charts/chart71.xml" ContentType="application/vnd.openxmlformats-officedocument.drawingml.chart+xml"/>
  <Override PartName="/ppt/charts/chart72.xml" ContentType="application/vnd.openxmlformats-officedocument.drawingml.chart+xml"/>
  <Override PartName="/ppt/charts/chart73.xml" ContentType="application/vnd.openxmlformats-officedocument.drawingml.chart+xml"/>
  <Override PartName="/ppt/charts/chart74.xml" ContentType="application/vnd.openxmlformats-officedocument.drawingml.chart+xml"/>
  <Override PartName="/ppt/charts/chart75.xml" ContentType="application/vnd.openxmlformats-officedocument.drawingml.chart+xml"/>
  <Override PartName="/ppt/charts/chart76.xml" ContentType="application/vnd.openxmlformats-officedocument.drawingml.chart+xml"/>
  <Override PartName="/ppt/charts/chart77.xml" ContentType="application/vnd.openxmlformats-officedocument.drawingml.chart+xml"/>
  <Override PartName="/ppt/charts/chart78.xml" ContentType="application/vnd.openxmlformats-officedocument.drawingml.chart+xml"/>
  <Override PartName="/ppt/charts/chart79.xml" ContentType="application/vnd.openxmlformats-officedocument.drawingml.chart+xml"/>
  <Override PartName="/ppt/charts/chart80.xml" ContentType="application/vnd.openxmlformats-officedocument.drawingml.chart+xml"/>
  <Override PartName="/ppt/charts/chart81.xml" ContentType="application/vnd.openxmlformats-officedocument.drawingml.chart+xml"/>
  <Override PartName="/ppt/charts/chart82.xml" ContentType="application/vnd.openxmlformats-officedocument.drawingml.chart+xml"/>
  <Override PartName="/ppt/charts/chart83.xml" ContentType="application/vnd.openxmlformats-officedocument.drawingml.chart+xml"/>
  <Override PartName="/ppt/charts/chart84.xml" ContentType="application/vnd.openxmlformats-officedocument.drawingml.chart+xml"/>
  <Override PartName="/ppt/charts/chart85.xml" ContentType="application/vnd.openxmlformats-officedocument.drawingml.chart+xml"/>
  <Override PartName="/ppt/charts/chart86.xml" ContentType="application/vnd.openxmlformats-officedocument.drawingml.chart+xml"/>
  <Override PartName="/ppt/charts/chart87.xml" ContentType="application/vnd.openxmlformats-officedocument.drawingml.chart+xml"/>
  <Override PartName="/ppt/charts/chart88.xml" ContentType="application/vnd.openxmlformats-officedocument.drawingml.chart+xml"/>
  <Override PartName="/ppt/charts/chart89.xml" ContentType="application/vnd.openxmlformats-officedocument.drawingml.chart+xml"/>
  <Override PartName="/ppt/charts/chart90.xml" ContentType="application/vnd.openxmlformats-officedocument.drawingml.chart+xml"/>
  <Override PartName="/ppt/charts/chart91.xml" ContentType="application/vnd.openxmlformats-officedocument.drawingml.chart+xml"/>
  <Override PartName="/ppt/charts/chart92.xml" ContentType="application/vnd.openxmlformats-officedocument.drawingml.chart+xml"/>
  <Override PartName="/ppt/charts/chart93.xml" ContentType="application/vnd.openxmlformats-officedocument.drawingml.chart+xml"/>
  <Override PartName="/ppt/charts/chart94.xml" ContentType="application/vnd.openxmlformats-officedocument.drawingml.chart+xml"/>
  <Override PartName="/ppt/charts/chart95.xml" ContentType="application/vnd.openxmlformats-officedocument.drawingml.chart+xml"/>
  <Override PartName="/ppt/charts/chart96.xml" ContentType="application/vnd.openxmlformats-officedocument.drawingml.chart+xml"/>
  <Override PartName="/ppt/charts/chart97.xml" ContentType="application/vnd.openxmlformats-officedocument.drawingml.chart+xml"/>
  <Override PartName="/ppt/charts/chart98.xml" ContentType="application/vnd.openxmlformats-officedocument.drawingml.chart+xml"/>
  <Override PartName="/ppt/charts/chart99.xml" ContentType="application/vnd.openxmlformats-officedocument.drawingml.chart+xml"/>
  <Override PartName="/ppt/charts/chart100.xml" ContentType="application/vnd.openxmlformats-officedocument.drawingml.chart+xml"/>
  <Override PartName="/ppt/charts/chart101.xml" ContentType="application/vnd.openxmlformats-officedocument.drawingml.chart+xml"/>
  <Override PartName="/ppt/charts/chart102.xml" ContentType="application/vnd.openxmlformats-officedocument.drawingml.chart+xml"/>
  <Override PartName="/ppt/charts/chart103.xml" ContentType="application/vnd.openxmlformats-officedocument.drawingml.chart+xml"/>
  <Override PartName="/ppt/charts/chart104.xml" ContentType="application/vnd.openxmlformats-officedocument.drawingml.chart+xml"/>
  <Override PartName="/ppt/charts/chart105.xml" ContentType="application/vnd.openxmlformats-officedocument.drawingml.chart+xml"/>
  <Override PartName="/ppt/charts/chart106.xml" ContentType="application/vnd.openxmlformats-officedocument.drawingml.chart+xml"/>
  <Override PartName="/ppt/charts/chart107.xml" ContentType="application/vnd.openxmlformats-officedocument.drawingml.chart+xml"/>
  <Override PartName="/ppt/charts/chart108.xml" ContentType="application/vnd.openxmlformats-officedocument.drawingml.chart+xml"/>
  <Override PartName="/ppt/charts/chart109.xml" ContentType="application/vnd.openxmlformats-officedocument.drawingml.chart+xml"/>
  <Override PartName="/ppt/charts/chart110.xml" ContentType="application/vnd.openxmlformats-officedocument.drawingml.chart+xml"/>
  <Override PartName="/ppt/charts/chart111.xml" ContentType="application/vnd.openxmlformats-officedocument.drawingml.chart+xml"/>
  <Override PartName="/ppt/charts/chart112.xml" ContentType="application/vnd.openxmlformats-officedocument.drawingml.chart+xml"/>
  <Override PartName="/ppt/charts/chart113.xml" ContentType="application/vnd.openxmlformats-officedocument.drawingml.chart+xml"/>
  <Override PartName="/ppt/charts/chart114.xml" ContentType="application/vnd.openxmlformats-officedocument.drawingml.chart+xml"/>
  <Override PartName="/ppt/charts/chart115.xml" ContentType="application/vnd.openxmlformats-officedocument.drawingml.chart+xml"/>
  <Override PartName="/ppt/charts/chart116.xml" ContentType="application/vnd.openxmlformats-officedocument.drawingml.chart+xml"/>
  <Override PartName="/ppt/charts/chart117.xml" ContentType="application/vnd.openxmlformats-officedocument.drawingml.chart+xml"/>
  <Override PartName="/ppt/charts/chart118.xml" ContentType="application/vnd.openxmlformats-officedocument.drawingml.chart+xml"/>
  <Override PartName="/ppt/charts/chart119.xml" ContentType="application/vnd.openxmlformats-officedocument.drawingml.chart+xml"/>
  <Override PartName="/ppt/charts/chart120.xml" ContentType="application/vnd.openxmlformats-officedocument.drawingml.chart+xml"/>
  <Override PartName="/ppt/charts/chart121.xml" ContentType="application/vnd.openxmlformats-officedocument.drawingml.chart+xml"/>
  <Override PartName="/ppt/charts/chart122.xml" ContentType="application/vnd.openxmlformats-officedocument.drawingml.chart+xml"/>
  <Override PartName="/ppt/charts/chart123.xml" ContentType="application/vnd.openxmlformats-officedocument.drawingml.chart+xml"/>
  <Override PartName="/ppt/charts/chart124.xml" ContentType="application/vnd.openxmlformats-officedocument.drawingml.chart+xml"/>
  <Override PartName="/ppt/charts/chart125.xml" ContentType="application/vnd.openxmlformats-officedocument.drawingml.chart+xml"/>
  <Override PartName="/ppt/charts/chart126.xml" ContentType="application/vnd.openxmlformats-officedocument.drawingml.chart+xml"/>
  <Override PartName="/ppt/charts/chart127.xml" ContentType="application/vnd.openxmlformats-officedocument.drawingml.chart+xml"/>
  <Override PartName="/ppt/charts/chart128.xml" ContentType="application/vnd.openxmlformats-officedocument.drawingml.chart+xml"/>
  <Override PartName="/ppt/charts/chart129.xml" ContentType="application/vnd.openxmlformats-officedocument.drawingml.chart+xml"/>
  <Override PartName="/ppt/charts/chart130.xml" ContentType="application/vnd.openxmlformats-officedocument.drawingml.chart+xml"/>
  <Override PartName="/ppt/charts/chart131.xml" ContentType="application/vnd.openxmlformats-officedocument.drawingml.chart+xml"/>
  <Override PartName="/ppt/charts/chart132.xml" ContentType="application/vnd.openxmlformats-officedocument.drawingml.chart+xml"/>
  <Override PartName="/ppt/charts/chart133.xml" ContentType="application/vnd.openxmlformats-officedocument.drawingml.chart+xml"/>
  <Override PartName="/ppt/charts/chart134.xml" ContentType="application/vnd.openxmlformats-officedocument.drawingml.chart+xml"/>
  <Override PartName="/ppt/charts/chart135.xml" ContentType="application/vnd.openxmlformats-officedocument.drawingml.chart+xml"/>
  <Override PartName="/ppt/charts/chart136.xml" ContentType="application/vnd.openxmlformats-officedocument.drawingml.chart+xml"/>
  <Override PartName="/ppt/charts/chart137.xml" ContentType="application/vnd.openxmlformats-officedocument.drawingml.chart+xml"/>
  <Override PartName="/ppt/charts/chart138.xml" ContentType="application/vnd.openxmlformats-officedocument.drawingml.chart+xml"/>
  <Override PartName="/ppt/charts/chart139.xml" ContentType="application/vnd.openxmlformats-officedocument.drawingml.chart+xml"/>
  <Override PartName="/ppt/charts/chart140.xml" ContentType="application/vnd.openxmlformats-officedocument.drawingml.chart+xml"/>
  <Override PartName="/ppt/charts/chart141.xml" ContentType="application/vnd.openxmlformats-officedocument.drawingml.chart+xml"/>
  <Override PartName="/ppt/charts/chart142.xml" ContentType="application/vnd.openxmlformats-officedocument.drawingml.chart+xml"/>
  <Override PartName="/ppt/charts/chart143.xml" ContentType="application/vnd.openxmlformats-officedocument.drawingml.chart+xml"/>
  <Override PartName="/ppt/charts/chart144.xml" ContentType="application/vnd.openxmlformats-officedocument.drawingml.chart+xml"/>
  <Override PartName="/ppt/charts/chart145.xml" ContentType="application/vnd.openxmlformats-officedocument.drawingml.chart+xml"/>
  <Override PartName="/ppt/charts/chart146.xml" ContentType="application/vnd.openxmlformats-officedocument.drawingml.chart+xml"/>
  <Override PartName="/ppt/charts/chart147.xml" ContentType="application/vnd.openxmlformats-officedocument.drawingml.chart+xml"/>
  <Override PartName="/ppt/charts/chart148.xml" ContentType="application/vnd.openxmlformats-officedocument.drawingml.chart+xml"/>
  <Override PartName="/ppt/charts/chart149.xml" ContentType="application/vnd.openxmlformats-officedocument.drawingml.chart+xml"/>
  <Override PartName="/ppt/charts/chart150.xml" ContentType="application/vnd.openxmlformats-officedocument.drawingml.chart+xml"/>
  <Override PartName="/ppt/charts/chart151.xml" ContentType="application/vnd.openxmlformats-officedocument.drawingml.chart+xml"/>
  <Override PartName="/ppt/charts/chart152.xml" ContentType="application/vnd.openxmlformats-officedocument.drawingml.chart+xml"/>
  <Override PartName="/ppt/charts/chart153.xml" ContentType="application/vnd.openxmlformats-officedocument.drawingml.chart+xml"/>
  <Override PartName="/ppt/charts/chart154.xml" ContentType="application/vnd.openxmlformats-officedocument.drawingml.chart+xml"/>
  <Override PartName="/ppt/charts/chart155.xml" ContentType="application/vnd.openxmlformats-officedocument.drawingml.chart+xml"/>
  <Override PartName="/ppt/charts/chart156.xml" ContentType="application/vnd.openxmlformats-officedocument.drawingml.chart+xml"/>
  <Override PartName="/ppt/charts/chart157.xml" ContentType="application/vnd.openxmlformats-officedocument.drawingml.chart+xml"/>
  <Override PartName="/ppt/charts/chart158.xml" ContentType="application/vnd.openxmlformats-officedocument.drawingml.chart+xml"/>
  <Override PartName="/ppt/charts/chart159.xml" ContentType="application/vnd.openxmlformats-officedocument.drawingml.chart+xml"/>
  <Override PartName="/ppt/charts/chart160.xml" ContentType="application/vnd.openxmlformats-officedocument.drawingml.chart+xml"/>
  <Override PartName="/ppt/charts/chart161.xml" ContentType="application/vnd.openxmlformats-officedocument.drawingml.chart+xml"/>
  <Override PartName="/ppt/charts/chart162.xml" ContentType="application/vnd.openxmlformats-officedocument.drawingml.chart+xml"/>
  <Override PartName="/ppt/charts/chart163.xml" ContentType="application/vnd.openxmlformats-officedocument.drawingml.chart+xml"/>
  <Override PartName="/ppt/charts/chart164.xml" ContentType="application/vnd.openxmlformats-officedocument.drawingml.chart+xml"/>
  <Override PartName="/ppt/charts/chart165.xml" ContentType="application/vnd.openxmlformats-officedocument.drawingml.chart+xml"/>
  <Override PartName="/ppt/charts/chart166.xml" ContentType="application/vnd.openxmlformats-officedocument.drawingml.chart+xml"/>
  <Override PartName="/ppt/charts/chart167.xml" ContentType="application/vnd.openxmlformats-officedocument.drawingml.chart+xml"/>
  <Override PartName="/ppt/charts/chart168.xml" ContentType="application/vnd.openxmlformats-officedocument.drawingml.chart+xml"/>
  <Override PartName="/ppt/charts/chart169.xml" ContentType="application/vnd.openxmlformats-officedocument.drawingml.chart+xml"/>
  <Override PartName="/ppt/charts/chart170.xml" ContentType="application/vnd.openxmlformats-officedocument.drawingml.chart+xml"/>
  <Override PartName="/ppt/charts/chart171.xml" ContentType="application/vnd.openxmlformats-officedocument.drawingml.chart+xml"/>
  <Override PartName="/ppt/charts/chart172.xml" ContentType="application/vnd.openxmlformats-officedocument.drawingml.chart+xml"/>
  <Override PartName="/ppt/charts/chart173.xml" ContentType="application/vnd.openxmlformats-officedocument.drawingml.chart+xml"/>
  <Override PartName="/ppt/charts/chart174.xml" ContentType="application/vnd.openxmlformats-officedocument.drawingml.chart+xml"/>
  <Override PartName="/ppt/charts/chart175.xml" ContentType="application/vnd.openxmlformats-officedocument.drawingml.chart+xml"/>
  <Override PartName="/ppt/charts/chart176.xml" ContentType="application/vnd.openxmlformats-officedocument.drawingml.chart+xml"/>
  <Override PartName="/ppt/charts/chart177.xml" ContentType="application/vnd.openxmlformats-officedocument.drawingml.chart+xml"/>
  <Override PartName="/ppt/charts/chart178.xml" ContentType="application/vnd.openxmlformats-officedocument.drawingml.chart+xml"/>
  <Override PartName="/ppt/charts/chart179.xml" ContentType="application/vnd.openxmlformats-officedocument.drawingml.chart+xml"/>
  <Override PartName="/ppt/charts/chart180.xml" ContentType="application/vnd.openxmlformats-officedocument.drawingml.chart+xml"/>
  <Override PartName="/ppt/charts/chart181.xml" ContentType="application/vnd.openxmlformats-officedocument.drawingml.chart+xml"/>
  <Override PartName="/ppt/charts/chart182.xml" ContentType="application/vnd.openxmlformats-officedocument.drawingml.chart+xml"/>
  <Override PartName="/ppt/charts/chart183.xml" ContentType="application/vnd.openxmlformats-officedocument.drawingml.chart+xml"/>
  <Override PartName="/ppt/charts/chart184.xml" ContentType="application/vnd.openxmlformats-officedocument.drawingml.chart+xml"/>
  <Override PartName="/ppt/charts/chart185.xml" ContentType="application/vnd.openxmlformats-officedocument.drawingml.chart+xml"/>
  <Override PartName="/ppt/charts/chart186.xml" ContentType="application/vnd.openxmlformats-officedocument.drawingml.chart+xml"/>
  <Override PartName="/ppt/charts/chart187.xml" ContentType="application/vnd.openxmlformats-officedocument.drawingml.chart+xml"/>
  <Override PartName="/ppt/charts/chart188.xml" ContentType="application/vnd.openxmlformats-officedocument.drawingml.chart+xml"/>
  <Override PartName="/ppt/charts/chart189.xml" ContentType="application/vnd.openxmlformats-officedocument.drawingml.chart+xml"/>
  <Override PartName="/ppt/charts/chart190.xml" ContentType="application/vnd.openxmlformats-officedocument.drawingml.chart+xml"/>
  <Override PartName="/ppt/charts/chart191.xml" ContentType="application/vnd.openxmlformats-officedocument.drawingml.chart+xml"/>
  <Override PartName="/ppt/charts/chart192.xml" ContentType="application/vnd.openxmlformats-officedocument.drawingml.chart+xml"/>
  <Override PartName="/ppt/charts/chart193.xml" ContentType="application/vnd.openxmlformats-officedocument.drawingml.chart+xml"/>
  <Override PartName="/ppt/charts/chart194.xml" ContentType="application/vnd.openxmlformats-officedocument.drawingml.chart+xml"/>
  <Override PartName="/ppt/charts/chart195.xml" ContentType="application/vnd.openxmlformats-officedocument.drawingml.chart+xml"/>
  <Override PartName="/ppt/charts/chart196.xml" ContentType="application/vnd.openxmlformats-officedocument.drawingml.chart+xml"/>
  <Override PartName="/ppt/charts/chart197.xml" ContentType="application/vnd.openxmlformats-officedocument.drawingml.chart+xml"/>
  <Override PartName="/ppt/charts/chart198.xml" ContentType="application/vnd.openxmlformats-officedocument.drawingml.chart+xml"/>
  <Override PartName="/ppt/charts/chart199.xml" ContentType="application/vnd.openxmlformats-officedocument.drawingml.chart+xml"/>
  <Override PartName="/ppt/charts/chart200.xml" ContentType="application/vnd.openxmlformats-officedocument.drawingml.chart+xml"/>
  <Override PartName="/ppt/charts/chart201.xml" ContentType="application/vnd.openxmlformats-officedocument.drawingml.chart+xml"/>
  <Override PartName="/ppt/charts/chart202.xml" ContentType="application/vnd.openxmlformats-officedocument.drawingml.chart+xml"/>
  <Override PartName="/ppt/charts/chart203.xml" ContentType="application/vnd.openxmlformats-officedocument.drawingml.chart+xml"/>
  <Override PartName="/ppt/charts/chart204.xml" ContentType="application/vnd.openxmlformats-officedocument.drawingml.char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94" r:id="rId4"/>
    <p:sldMasterId id="2147483956" r:id="rId5"/>
  </p:sldMasterIdLst>
  <p:notesMasterIdLst>
    <p:notesMasterId r:id="rId150"/>
  </p:notesMasterIdLst>
  <p:sldIdLst>
    <p:sldId id="2147477096" r:id="rId6"/>
    <p:sldId id="2147477097" r:id="rId7"/>
    <p:sldId id="2147477098" r:id="rId8"/>
    <p:sldId id="2147477099" r:id="rId9"/>
    <p:sldId id="2147477100" r:id="rId10"/>
    <p:sldId id="2147477101" r:id="rId11"/>
    <p:sldId id="2147477102" r:id="rId12"/>
    <p:sldId id="2147477103" r:id="rId13"/>
    <p:sldId id="2147477104" r:id="rId14"/>
    <p:sldId id="2147477105" r:id="rId15"/>
    <p:sldId id="2147477106" r:id="rId16"/>
    <p:sldId id="2147477107" r:id="rId17"/>
    <p:sldId id="2147477108" r:id="rId18"/>
    <p:sldId id="2147477109" r:id="rId19"/>
    <p:sldId id="2147477110" r:id="rId20"/>
    <p:sldId id="2147477111" r:id="rId21"/>
    <p:sldId id="2147477112" r:id="rId22"/>
    <p:sldId id="2147477113" r:id="rId23"/>
    <p:sldId id="2147477114" r:id="rId24"/>
    <p:sldId id="2147477115" r:id="rId25"/>
    <p:sldId id="2147477116" r:id="rId26"/>
    <p:sldId id="2147477117" r:id="rId27"/>
    <p:sldId id="2147477118" r:id="rId28"/>
    <p:sldId id="2147477119" r:id="rId29"/>
    <p:sldId id="2147477120" r:id="rId30"/>
    <p:sldId id="2147477121" r:id="rId31"/>
    <p:sldId id="2147477122" r:id="rId32"/>
    <p:sldId id="2147477123" r:id="rId33"/>
    <p:sldId id="2147477124" r:id="rId34"/>
    <p:sldId id="2147477125" r:id="rId35"/>
    <p:sldId id="2147477126" r:id="rId36"/>
    <p:sldId id="2147477127" r:id="rId37"/>
    <p:sldId id="2147477128" r:id="rId38"/>
    <p:sldId id="2147477129" r:id="rId39"/>
    <p:sldId id="2147477130" r:id="rId40"/>
    <p:sldId id="2147477131" r:id="rId41"/>
    <p:sldId id="2147477132" r:id="rId42"/>
    <p:sldId id="2147477133" r:id="rId43"/>
    <p:sldId id="2147477134" r:id="rId44"/>
    <p:sldId id="2147477135" r:id="rId45"/>
    <p:sldId id="2147477136" r:id="rId46"/>
    <p:sldId id="2147477137" r:id="rId47"/>
    <p:sldId id="2147477138" r:id="rId48"/>
    <p:sldId id="2147477139" r:id="rId49"/>
    <p:sldId id="2147477140" r:id="rId50"/>
    <p:sldId id="2147477141" r:id="rId51"/>
    <p:sldId id="2147477142" r:id="rId52"/>
    <p:sldId id="2147477143" r:id="rId53"/>
    <p:sldId id="2147477144" r:id="rId54"/>
    <p:sldId id="2147477145" r:id="rId55"/>
    <p:sldId id="2147477146" r:id="rId56"/>
    <p:sldId id="2147477147" r:id="rId57"/>
    <p:sldId id="2147477148" r:id="rId58"/>
    <p:sldId id="2147477149" r:id="rId59"/>
    <p:sldId id="2147477150" r:id="rId60"/>
    <p:sldId id="2147477151" r:id="rId61"/>
    <p:sldId id="2147477152" r:id="rId62"/>
    <p:sldId id="2147477153" r:id="rId63"/>
    <p:sldId id="2147477154" r:id="rId64"/>
    <p:sldId id="2147477155" r:id="rId65"/>
    <p:sldId id="2147477156" r:id="rId66"/>
    <p:sldId id="2147477157" r:id="rId67"/>
    <p:sldId id="2147477158" r:id="rId68"/>
    <p:sldId id="2147477159" r:id="rId69"/>
    <p:sldId id="2147477160" r:id="rId70"/>
    <p:sldId id="2147477161" r:id="rId71"/>
    <p:sldId id="2147477162" r:id="rId72"/>
    <p:sldId id="2147477163" r:id="rId73"/>
    <p:sldId id="2147477164" r:id="rId74"/>
    <p:sldId id="2147477165" r:id="rId75"/>
    <p:sldId id="2147477166" r:id="rId76"/>
    <p:sldId id="2147477167" r:id="rId77"/>
    <p:sldId id="2147477168" r:id="rId78"/>
    <p:sldId id="2147477169" r:id="rId79"/>
    <p:sldId id="2147477170" r:id="rId80"/>
    <p:sldId id="2147477171" r:id="rId81"/>
    <p:sldId id="2147477172" r:id="rId82"/>
    <p:sldId id="2147477173" r:id="rId83"/>
    <p:sldId id="2147477174" r:id="rId84"/>
    <p:sldId id="2147477175" r:id="rId85"/>
    <p:sldId id="2147477176" r:id="rId86"/>
    <p:sldId id="2147477177" r:id="rId87"/>
    <p:sldId id="2147477178" r:id="rId88"/>
    <p:sldId id="2147477179" r:id="rId89"/>
    <p:sldId id="2147477180" r:id="rId90"/>
    <p:sldId id="2147477181" r:id="rId91"/>
    <p:sldId id="2147477182" r:id="rId92"/>
    <p:sldId id="2147477183" r:id="rId93"/>
    <p:sldId id="2147477184" r:id="rId94"/>
    <p:sldId id="2147477185" r:id="rId95"/>
    <p:sldId id="2147477186" r:id="rId96"/>
    <p:sldId id="2147477187" r:id="rId97"/>
    <p:sldId id="2147477188" r:id="rId98"/>
    <p:sldId id="2147477189" r:id="rId99"/>
    <p:sldId id="2147477190" r:id="rId100"/>
    <p:sldId id="2147477191" r:id="rId101"/>
    <p:sldId id="2147477192" r:id="rId102"/>
    <p:sldId id="2147477193" r:id="rId103"/>
    <p:sldId id="2147477194" r:id="rId104"/>
    <p:sldId id="2147477195" r:id="rId105"/>
    <p:sldId id="2147477196" r:id="rId106"/>
    <p:sldId id="2147477197" r:id="rId107"/>
    <p:sldId id="2147477198" r:id="rId108"/>
    <p:sldId id="2147477199" r:id="rId109"/>
    <p:sldId id="2147477200" r:id="rId110"/>
    <p:sldId id="2147477201" r:id="rId111"/>
    <p:sldId id="2147477202" r:id="rId112"/>
    <p:sldId id="2147477203" r:id="rId113"/>
    <p:sldId id="2147477204" r:id="rId114"/>
    <p:sldId id="2147477205" r:id="rId115"/>
    <p:sldId id="2147477206" r:id="rId116"/>
    <p:sldId id="2147477207" r:id="rId117"/>
    <p:sldId id="2147477208" r:id="rId118"/>
    <p:sldId id="2147477209" r:id="rId119"/>
    <p:sldId id="2147477210" r:id="rId120"/>
    <p:sldId id="2147477211" r:id="rId121"/>
    <p:sldId id="2147477212" r:id="rId122"/>
    <p:sldId id="2147477213" r:id="rId123"/>
    <p:sldId id="2147477214" r:id="rId124"/>
    <p:sldId id="2147477215" r:id="rId125"/>
    <p:sldId id="2147477216" r:id="rId126"/>
    <p:sldId id="2147477217" r:id="rId127"/>
    <p:sldId id="2147477218" r:id="rId128"/>
    <p:sldId id="2147477219" r:id="rId129"/>
    <p:sldId id="2147477220" r:id="rId130"/>
    <p:sldId id="2147477221" r:id="rId131"/>
    <p:sldId id="2147477222" r:id="rId132"/>
    <p:sldId id="2147477223" r:id="rId133"/>
    <p:sldId id="2147477224" r:id="rId134"/>
    <p:sldId id="2147477225" r:id="rId135"/>
    <p:sldId id="2147477226" r:id="rId136"/>
    <p:sldId id="2147477227" r:id="rId137"/>
    <p:sldId id="2147477228" r:id="rId138"/>
    <p:sldId id="2147477229" r:id="rId139"/>
    <p:sldId id="2147477230" r:id="rId140"/>
    <p:sldId id="2147477231" r:id="rId141"/>
    <p:sldId id="2147477232" r:id="rId142"/>
    <p:sldId id="2147477233" r:id="rId143"/>
    <p:sldId id="2147477234" r:id="rId144"/>
    <p:sldId id="2147477235" r:id="rId145"/>
    <p:sldId id="2147477236" r:id="rId146"/>
    <p:sldId id="2147477237" r:id="rId147"/>
    <p:sldId id="2147477238" r:id="rId148"/>
    <p:sldId id="2147477239" r:id="rId149"/>
  </p:sldIdLst>
  <p:sldSz cx="9144000" cy="5143500" type="screen16x9"/>
  <p:notesSz cx="6858000" cy="9144000"/>
  <p:defaultTextStyle>
    <a:defPPr>
      <a:defRPr lang="en-US"/>
    </a:defPPr>
    <a:lvl1pPr marL="0" algn="l" defTabSz="514350" rtl="0" eaLnBrk="1" latinLnBrk="0" hangingPunct="1">
      <a:defRPr sz="1013" kern="1200">
        <a:solidFill>
          <a:schemeClr val="tx1"/>
        </a:solidFill>
        <a:latin typeface="+mn-lt"/>
        <a:ea typeface="+mn-ea"/>
        <a:cs typeface="+mn-cs"/>
      </a:defRPr>
    </a:lvl1pPr>
    <a:lvl2pPr marL="257175" algn="l" defTabSz="514350" rtl="0" eaLnBrk="1" latinLnBrk="0" hangingPunct="1">
      <a:defRPr sz="1013" kern="1200">
        <a:solidFill>
          <a:schemeClr val="tx1"/>
        </a:solidFill>
        <a:latin typeface="+mn-lt"/>
        <a:ea typeface="+mn-ea"/>
        <a:cs typeface="+mn-cs"/>
      </a:defRPr>
    </a:lvl2pPr>
    <a:lvl3pPr marL="514350" algn="l" defTabSz="514350" rtl="0" eaLnBrk="1" latinLnBrk="0" hangingPunct="1">
      <a:defRPr sz="1013" kern="1200">
        <a:solidFill>
          <a:schemeClr val="tx1"/>
        </a:solidFill>
        <a:latin typeface="+mn-lt"/>
        <a:ea typeface="+mn-ea"/>
        <a:cs typeface="+mn-cs"/>
      </a:defRPr>
    </a:lvl3pPr>
    <a:lvl4pPr marL="771525" algn="l" defTabSz="514350" rtl="0" eaLnBrk="1" latinLnBrk="0" hangingPunct="1">
      <a:defRPr sz="1013" kern="1200">
        <a:solidFill>
          <a:schemeClr val="tx1"/>
        </a:solidFill>
        <a:latin typeface="+mn-lt"/>
        <a:ea typeface="+mn-ea"/>
        <a:cs typeface="+mn-cs"/>
      </a:defRPr>
    </a:lvl4pPr>
    <a:lvl5pPr marL="1028700" algn="l" defTabSz="514350" rtl="0" eaLnBrk="1" latinLnBrk="0" hangingPunct="1">
      <a:defRPr sz="1013" kern="1200">
        <a:solidFill>
          <a:schemeClr val="tx1"/>
        </a:solidFill>
        <a:latin typeface="+mn-lt"/>
        <a:ea typeface="+mn-ea"/>
        <a:cs typeface="+mn-cs"/>
      </a:defRPr>
    </a:lvl5pPr>
    <a:lvl6pPr marL="1285875" algn="l" defTabSz="514350" rtl="0" eaLnBrk="1" latinLnBrk="0" hangingPunct="1">
      <a:defRPr sz="1013" kern="1200">
        <a:solidFill>
          <a:schemeClr val="tx1"/>
        </a:solidFill>
        <a:latin typeface="+mn-lt"/>
        <a:ea typeface="+mn-ea"/>
        <a:cs typeface="+mn-cs"/>
      </a:defRPr>
    </a:lvl6pPr>
    <a:lvl7pPr marL="1543050" algn="l" defTabSz="514350" rtl="0" eaLnBrk="1" latinLnBrk="0" hangingPunct="1">
      <a:defRPr sz="1013" kern="1200">
        <a:solidFill>
          <a:schemeClr val="tx1"/>
        </a:solidFill>
        <a:latin typeface="+mn-lt"/>
        <a:ea typeface="+mn-ea"/>
        <a:cs typeface="+mn-cs"/>
      </a:defRPr>
    </a:lvl7pPr>
    <a:lvl8pPr marL="1800225" algn="l" defTabSz="514350" rtl="0" eaLnBrk="1" latinLnBrk="0" hangingPunct="1">
      <a:defRPr sz="1013" kern="1200">
        <a:solidFill>
          <a:schemeClr val="tx1"/>
        </a:solidFill>
        <a:latin typeface="+mn-lt"/>
        <a:ea typeface="+mn-ea"/>
        <a:cs typeface="+mn-cs"/>
      </a:defRPr>
    </a:lvl8pPr>
    <a:lvl9pPr marL="2057400" algn="l" defTabSz="514350" rtl="0" eaLnBrk="1" latinLnBrk="0" hangingPunct="1">
      <a:defRPr sz="1013" kern="1200">
        <a:solidFill>
          <a:schemeClr val="tx1"/>
        </a:solidFill>
        <a:latin typeface="+mn-lt"/>
        <a:ea typeface="+mn-ea"/>
        <a:cs typeface="+mn-cs"/>
      </a:defRPr>
    </a:lvl9pPr>
  </p:defaultTextStyle>
  <p:extLst>
    <p:ext uri="{521415D9-36F7-43E2-AB2F-B90AF26B5E84}">
      <p14:sectionLst xmlns:p14="http://schemas.microsoft.com/office/powerpoint/2010/main">
        <p14:section name="Brand Elasticity" id="{BAF0B915-0611-431D-B03D-D84715A6CAB5}">
          <p14:sldIdLst>
            <p14:sldId id="2147477096"/>
            <p14:sldId id="2147477097"/>
            <p14:sldId id="2147477098"/>
            <p14:sldId id="2147477099"/>
          </p14:sldIdLst>
        </p14:section>
        <p14:section name="Brand Sourcing Analysis" id="{EA8693BA-0F04-4971-8289-5E60D91393CD}">
          <p14:sldIdLst>
            <p14:sldId id="2147477100"/>
            <p14:sldId id="2147477101"/>
            <p14:sldId id="2147477102"/>
            <p14:sldId id="2147477103"/>
            <p14:sldId id="2147477104"/>
            <p14:sldId id="2147477105"/>
            <p14:sldId id="2147477106"/>
            <p14:sldId id="2147477107"/>
            <p14:sldId id="2147477108"/>
            <p14:sldId id="2147477109"/>
            <p14:sldId id="2147477110"/>
            <p14:sldId id="2147477111"/>
            <p14:sldId id="2147477112"/>
            <p14:sldId id="2147477113"/>
            <p14:sldId id="2147477114"/>
            <p14:sldId id="2147477115"/>
            <p14:sldId id="2147477116"/>
          </p14:sldIdLst>
        </p14:section>
        <p14:section name="Size Elasticity" id="{3276B2CF-1B2E-44C2-BBC9-EE2CE40CD0F6}">
          <p14:sldIdLst>
            <p14:sldId id="2147477117"/>
            <p14:sldId id="2147477118"/>
            <p14:sldId id="2147477119"/>
            <p14:sldId id="2147477120"/>
            <p14:sldId id="2147477121"/>
          </p14:sldIdLst>
        </p14:section>
        <p14:section name="PE, Revenue Responses, Sourcing by product" id="{D9C023C6-EC18-4A81-819F-C36F51041342}">
          <p14:sldIdLst>
            <p14:sldId id="2147477122"/>
            <p14:sldId id="2147477123"/>
            <p14:sldId id="2147477124"/>
            <p14:sldId id="2147477125"/>
            <p14:sldId id="2147477126"/>
            <p14:sldId id="2147477127"/>
            <p14:sldId id="2147477128"/>
            <p14:sldId id="2147477129"/>
            <p14:sldId id="2147477130"/>
            <p14:sldId id="2147477131"/>
            <p14:sldId id="2147477132"/>
            <p14:sldId id="2147477133"/>
            <p14:sldId id="2147477134"/>
            <p14:sldId id="2147477135"/>
            <p14:sldId id="2147477136"/>
            <p14:sldId id="2147477137"/>
            <p14:sldId id="2147477138"/>
            <p14:sldId id="2147477139"/>
            <p14:sldId id="2147477140"/>
            <p14:sldId id="2147477141"/>
            <p14:sldId id="2147477142"/>
            <p14:sldId id="2147477143"/>
            <p14:sldId id="2147477144"/>
            <p14:sldId id="2147477145"/>
            <p14:sldId id="2147477146"/>
            <p14:sldId id="2147477147"/>
            <p14:sldId id="2147477148"/>
            <p14:sldId id="2147477149"/>
            <p14:sldId id="2147477150"/>
            <p14:sldId id="2147477151"/>
            <p14:sldId id="2147477152"/>
            <p14:sldId id="2147477153"/>
            <p14:sldId id="2147477154"/>
            <p14:sldId id="2147477155"/>
            <p14:sldId id="2147477156"/>
            <p14:sldId id="2147477157"/>
            <p14:sldId id="2147477158"/>
            <p14:sldId id="2147477159"/>
            <p14:sldId id="2147477160"/>
            <p14:sldId id="2147477161"/>
            <p14:sldId id="2147477162"/>
            <p14:sldId id="2147477163"/>
            <p14:sldId id="2147477164"/>
            <p14:sldId id="2147477165"/>
            <p14:sldId id="2147477166"/>
            <p14:sldId id="2147477167"/>
            <p14:sldId id="2147477168"/>
            <p14:sldId id="2147477169"/>
            <p14:sldId id="2147477170"/>
            <p14:sldId id="2147477171"/>
            <p14:sldId id="2147477172"/>
            <p14:sldId id="2147477173"/>
            <p14:sldId id="2147477174"/>
            <p14:sldId id="2147477175"/>
            <p14:sldId id="2147477176"/>
            <p14:sldId id="2147477177"/>
            <p14:sldId id="2147477178"/>
            <p14:sldId id="2147477179"/>
            <p14:sldId id="2147477180"/>
            <p14:sldId id="2147477181"/>
            <p14:sldId id="2147477182"/>
            <p14:sldId id="2147477183"/>
            <p14:sldId id="2147477184"/>
            <p14:sldId id="2147477185"/>
            <p14:sldId id="2147477186"/>
            <p14:sldId id="2147477187"/>
            <p14:sldId id="2147477188"/>
            <p14:sldId id="2147477189"/>
            <p14:sldId id="2147477190"/>
            <p14:sldId id="2147477191"/>
            <p14:sldId id="2147477192"/>
            <p14:sldId id="2147477193"/>
            <p14:sldId id="2147477194"/>
            <p14:sldId id="2147477195"/>
            <p14:sldId id="2147477196"/>
            <p14:sldId id="2147477197"/>
            <p14:sldId id="2147477198"/>
            <p14:sldId id="2147477199"/>
            <p14:sldId id="2147477200"/>
            <p14:sldId id="2147477201"/>
            <p14:sldId id="2147477202"/>
            <p14:sldId id="2147477203"/>
            <p14:sldId id="2147477204"/>
            <p14:sldId id="2147477205"/>
            <p14:sldId id="2147477206"/>
            <p14:sldId id="2147477207"/>
            <p14:sldId id="2147477208"/>
            <p14:sldId id="2147477209"/>
            <p14:sldId id="2147477210"/>
            <p14:sldId id="2147477211"/>
            <p14:sldId id="2147477212"/>
            <p14:sldId id="2147477213"/>
            <p14:sldId id="2147477214"/>
            <p14:sldId id="2147477215"/>
            <p14:sldId id="2147477216"/>
            <p14:sldId id="2147477217"/>
            <p14:sldId id="2147477218"/>
            <p14:sldId id="2147477219"/>
            <p14:sldId id="2147477220"/>
            <p14:sldId id="2147477221"/>
            <p14:sldId id="2147477222"/>
            <p14:sldId id="2147477223"/>
            <p14:sldId id="2147477224"/>
            <p14:sldId id="2147477225"/>
            <p14:sldId id="2147477226"/>
            <p14:sldId id="2147477227"/>
            <p14:sldId id="2147477228"/>
            <p14:sldId id="2147477229"/>
            <p14:sldId id="2147477230"/>
            <p14:sldId id="2147477231"/>
            <p14:sldId id="2147477232"/>
            <p14:sldId id="2147477233"/>
            <p14:sldId id="2147477234"/>
            <p14:sldId id="2147477235"/>
            <p14:sldId id="2147477236"/>
            <p14:sldId id="2147477237"/>
            <p14:sldId id="2147477238"/>
            <p14:sldId id="2147477239"/>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CBBB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17" autoAdjust="0"/>
    <p:restoredTop sz="94660"/>
  </p:normalViewPr>
  <p:slideViewPr>
    <p:cSldViewPr snapToGrid="0" showGuides="1">
      <p:cViewPr varScale="1">
        <p:scale>
          <a:sx n="122" d="100"/>
          <a:sy n="122" d="100"/>
        </p:scale>
        <p:origin x="355" y="43"/>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2.xml"/><Relationship Id="rId21" Type="http://schemas.openxmlformats.org/officeDocument/2006/relationships/slide" Target="slides/slide16.xml"/><Relationship Id="rId42" Type="http://schemas.openxmlformats.org/officeDocument/2006/relationships/slide" Target="slides/slide37.xml"/><Relationship Id="rId63" Type="http://schemas.openxmlformats.org/officeDocument/2006/relationships/slide" Target="slides/slide58.xml"/><Relationship Id="rId84" Type="http://schemas.openxmlformats.org/officeDocument/2006/relationships/slide" Target="slides/slide79.xml"/><Relationship Id="rId138" Type="http://schemas.openxmlformats.org/officeDocument/2006/relationships/slide" Target="slides/slide133.xml"/><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53" Type="http://schemas.openxmlformats.org/officeDocument/2006/relationships/slide" Target="slides/slide48.xml"/><Relationship Id="rId74" Type="http://schemas.openxmlformats.org/officeDocument/2006/relationships/slide" Target="slides/slide69.xml"/><Relationship Id="rId128" Type="http://schemas.openxmlformats.org/officeDocument/2006/relationships/slide" Target="slides/slide123.xml"/><Relationship Id="rId149" Type="http://schemas.openxmlformats.org/officeDocument/2006/relationships/slide" Target="slides/slide144.xml"/><Relationship Id="rId5" Type="http://schemas.openxmlformats.org/officeDocument/2006/relationships/slideMaster" Target="slideMasters/slideMaster2.xml"/><Relationship Id="rId95" Type="http://schemas.openxmlformats.org/officeDocument/2006/relationships/slide" Target="slides/slide90.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113" Type="http://schemas.openxmlformats.org/officeDocument/2006/relationships/slide" Target="slides/slide108.xml"/><Relationship Id="rId118" Type="http://schemas.openxmlformats.org/officeDocument/2006/relationships/slide" Target="slides/slide113.xml"/><Relationship Id="rId134" Type="http://schemas.openxmlformats.org/officeDocument/2006/relationships/slide" Target="slides/slide129.xml"/><Relationship Id="rId139" Type="http://schemas.openxmlformats.org/officeDocument/2006/relationships/slide" Target="slides/slide134.xml"/><Relationship Id="rId80" Type="http://schemas.openxmlformats.org/officeDocument/2006/relationships/slide" Target="slides/slide75.xml"/><Relationship Id="rId85" Type="http://schemas.openxmlformats.org/officeDocument/2006/relationships/slide" Target="slides/slide80.xml"/><Relationship Id="rId150" Type="http://schemas.openxmlformats.org/officeDocument/2006/relationships/notesMaster" Target="notesMasters/notesMaster1.xml"/><Relationship Id="rId12" Type="http://schemas.openxmlformats.org/officeDocument/2006/relationships/slide" Target="slides/slide7.xml"/><Relationship Id="rId17" Type="http://schemas.openxmlformats.org/officeDocument/2006/relationships/slide" Target="slides/slide12.xml"/><Relationship Id="rId33" Type="http://schemas.openxmlformats.org/officeDocument/2006/relationships/slide" Target="slides/slide28.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08" Type="http://schemas.openxmlformats.org/officeDocument/2006/relationships/slide" Target="slides/slide103.xml"/><Relationship Id="rId124" Type="http://schemas.openxmlformats.org/officeDocument/2006/relationships/slide" Target="slides/slide119.xml"/><Relationship Id="rId129" Type="http://schemas.openxmlformats.org/officeDocument/2006/relationships/slide" Target="slides/slide124.xml"/><Relationship Id="rId54" Type="http://schemas.openxmlformats.org/officeDocument/2006/relationships/slide" Target="slides/slide49.xml"/><Relationship Id="rId70" Type="http://schemas.openxmlformats.org/officeDocument/2006/relationships/slide" Target="slides/slide65.xml"/><Relationship Id="rId75" Type="http://schemas.openxmlformats.org/officeDocument/2006/relationships/slide" Target="slides/slide70.xml"/><Relationship Id="rId91" Type="http://schemas.openxmlformats.org/officeDocument/2006/relationships/slide" Target="slides/slide86.xml"/><Relationship Id="rId96" Type="http://schemas.openxmlformats.org/officeDocument/2006/relationships/slide" Target="slides/slide91.xml"/><Relationship Id="rId140" Type="http://schemas.openxmlformats.org/officeDocument/2006/relationships/slide" Target="slides/slide135.xml"/><Relationship Id="rId145" Type="http://schemas.openxmlformats.org/officeDocument/2006/relationships/slide" Target="slides/slide140.xml"/><Relationship Id="rId1" Type="http://schemas.openxmlformats.org/officeDocument/2006/relationships/customXml" Target="../customXml/item1.xml"/><Relationship Id="rId6" Type="http://schemas.openxmlformats.org/officeDocument/2006/relationships/slide" Target="slides/slide1.xml"/><Relationship Id="rId23" Type="http://schemas.openxmlformats.org/officeDocument/2006/relationships/slide" Target="slides/slide18.xml"/><Relationship Id="rId28" Type="http://schemas.openxmlformats.org/officeDocument/2006/relationships/slide" Target="slides/slide23.xml"/><Relationship Id="rId49" Type="http://schemas.openxmlformats.org/officeDocument/2006/relationships/slide" Target="slides/slide44.xml"/><Relationship Id="rId114" Type="http://schemas.openxmlformats.org/officeDocument/2006/relationships/slide" Target="slides/slide109.xml"/><Relationship Id="rId119" Type="http://schemas.openxmlformats.org/officeDocument/2006/relationships/slide" Target="slides/slide114.xml"/><Relationship Id="rId44" Type="http://schemas.openxmlformats.org/officeDocument/2006/relationships/slide" Target="slides/slide39.xml"/><Relationship Id="rId60" Type="http://schemas.openxmlformats.org/officeDocument/2006/relationships/slide" Target="slides/slide55.xml"/><Relationship Id="rId65" Type="http://schemas.openxmlformats.org/officeDocument/2006/relationships/slide" Target="slides/slide60.xml"/><Relationship Id="rId81" Type="http://schemas.openxmlformats.org/officeDocument/2006/relationships/slide" Target="slides/slide76.xml"/><Relationship Id="rId86" Type="http://schemas.openxmlformats.org/officeDocument/2006/relationships/slide" Target="slides/slide81.xml"/><Relationship Id="rId130" Type="http://schemas.openxmlformats.org/officeDocument/2006/relationships/slide" Target="slides/slide125.xml"/><Relationship Id="rId135" Type="http://schemas.openxmlformats.org/officeDocument/2006/relationships/slide" Target="slides/slide130.xml"/><Relationship Id="rId151" Type="http://schemas.openxmlformats.org/officeDocument/2006/relationships/presProps" Target="presProps.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slide" Target="slides/slide10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120" Type="http://schemas.openxmlformats.org/officeDocument/2006/relationships/slide" Target="slides/slide115.xml"/><Relationship Id="rId125" Type="http://schemas.openxmlformats.org/officeDocument/2006/relationships/slide" Target="slides/slide120.xml"/><Relationship Id="rId141" Type="http://schemas.openxmlformats.org/officeDocument/2006/relationships/slide" Target="slides/slide136.xml"/><Relationship Id="rId146" Type="http://schemas.openxmlformats.org/officeDocument/2006/relationships/slide" Target="slides/slide141.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15" Type="http://schemas.openxmlformats.org/officeDocument/2006/relationships/slide" Target="slides/slide110.xml"/><Relationship Id="rId131" Type="http://schemas.openxmlformats.org/officeDocument/2006/relationships/slide" Target="slides/slide126.xml"/><Relationship Id="rId136" Type="http://schemas.openxmlformats.org/officeDocument/2006/relationships/slide" Target="slides/slide131.xml"/><Relationship Id="rId61" Type="http://schemas.openxmlformats.org/officeDocument/2006/relationships/slide" Target="slides/slide56.xml"/><Relationship Id="rId82" Type="http://schemas.openxmlformats.org/officeDocument/2006/relationships/slide" Target="slides/slide77.xml"/><Relationship Id="rId152" Type="http://schemas.openxmlformats.org/officeDocument/2006/relationships/viewProps" Target="viewProps.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126" Type="http://schemas.openxmlformats.org/officeDocument/2006/relationships/slide" Target="slides/slide121.xml"/><Relationship Id="rId147" Type="http://schemas.openxmlformats.org/officeDocument/2006/relationships/slide" Target="slides/slide142.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121" Type="http://schemas.openxmlformats.org/officeDocument/2006/relationships/slide" Target="slides/slide116.xml"/><Relationship Id="rId142" Type="http://schemas.openxmlformats.org/officeDocument/2006/relationships/slide" Target="slides/slide137.xml"/><Relationship Id="rId3" Type="http://schemas.openxmlformats.org/officeDocument/2006/relationships/customXml" Target="../customXml/item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116" Type="http://schemas.openxmlformats.org/officeDocument/2006/relationships/slide" Target="slides/slide111.xml"/><Relationship Id="rId137" Type="http://schemas.openxmlformats.org/officeDocument/2006/relationships/slide" Target="slides/slide132.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88" Type="http://schemas.openxmlformats.org/officeDocument/2006/relationships/slide" Target="slides/slide83.xml"/><Relationship Id="rId111" Type="http://schemas.openxmlformats.org/officeDocument/2006/relationships/slide" Target="slides/slide106.xml"/><Relationship Id="rId132" Type="http://schemas.openxmlformats.org/officeDocument/2006/relationships/slide" Target="slides/slide127.xml"/><Relationship Id="rId153" Type="http://schemas.openxmlformats.org/officeDocument/2006/relationships/theme" Target="theme/theme1.xml"/><Relationship Id="rId15" Type="http://schemas.openxmlformats.org/officeDocument/2006/relationships/slide" Target="slides/slide10.xml"/><Relationship Id="rId36" Type="http://schemas.openxmlformats.org/officeDocument/2006/relationships/slide" Target="slides/slide31.xml"/><Relationship Id="rId57" Type="http://schemas.openxmlformats.org/officeDocument/2006/relationships/slide" Target="slides/slide52.xml"/><Relationship Id="rId106" Type="http://schemas.openxmlformats.org/officeDocument/2006/relationships/slide" Target="slides/slide101.xml"/><Relationship Id="rId127" Type="http://schemas.openxmlformats.org/officeDocument/2006/relationships/slide" Target="slides/slide122.xml"/><Relationship Id="rId10" Type="http://schemas.openxmlformats.org/officeDocument/2006/relationships/slide" Target="slides/slide5.xml"/><Relationship Id="rId31" Type="http://schemas.openxmlformats.org/officeDocument/2006/relationships/slide" Target="slides/slide26.xml"/><Relationship Id="rId52" Type="http://schemas.openxmlformats.org/officeDocument/2006/relationships/slide" Target="slides/slide47.xml"/><Relationship Id="rId73" Type="http://schemas.openxmlformats.org/officeDocument/2006/relationships/slide" Target="slides/slide68.xml"/><Relationship Id="rId78" Type="http://schemas.openxmlformats.org/officeDocument/2006/relationships/slide" Target="slides/slide73.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122" Type="http://schemas.openxmlformats.org/officeDocument/2006/relationships/slide" Target="slides/slide117.xml"/><Relationship Id="rId143" Type="http://schemas.openxmlformats.org/officeDocument/2006/relationships/slide" Target="slides/slide138.xml"/><Relationship Id="rId148" Type="http://schemas.openxmlformats.org/officeDocument/2006/relationships/slide" Target="slides/slide143.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47" Type="http://schemas.openxmlformats.org/officeDocument/2006/relationships/slide" Target="slides/slide42.xml"/><Relationship Id="rId68" Type="http://schemas.openxmlformats.org/officeDocument/2006/relationships/slide" Target="slides/slide63.xml"/><Relationship Id="rId89" Type="http://schemas.openxmlformats.org/officeDocument/2006/relationships/slide" Target="slides/slide84.xml"/><Relationship Id="rId112" Type="http://schemas.openxmlformats.org/officeDocument/2006/relationships/slide" Target="slides/slide107.xml"/><Relationship Id="rId133" Type="http://schemas.openxmlformats.org/officeDocument/2006/relationships/slide" Target="slides/slide128.xml"/><Relationship Id="rId154" Type="http://schemas.openxmlformats.org/officeDocument/2006/relationships/tableStyles" Target="tableStyles.xml"/><Relationship Id="rId16" Type="http://schemas.openxmlformats.org/officeDocument/2006/relationships/slide" Target="slides/slide11.xml"/><Relationship Id="rId37" Type="http://schemas.openxmlformats.org/officeDocument/2006/relationships/slide" Target="slides/slide32.xml"/><Relationship Id="rId58" Type="http://schemas.openxmlformats.org/officeDocument/2006/relationships/slide" Target="slides/slide53.xml"/><Relationship Id="rId79" Type="http://schemas.openxmlformats.org/officeDocument/2006/relationships/slide" Target="slides/slide74.xml"/><Relationship Id="rId102" Type="http://schemas.openxmlformats.org/officeDocument/2006/relationships/slide" Target="slides/slide97.xml"/><Relationship Id="rId123" Type="http://schemas.openxmlformats.org/officeDocument/2006/relationships/slide" Target="slides/slide118.xml"/><Relationship Id="rId144" Type="http://schemas.openxmlformats.org/officeDocument/2006/relationships/slide" Target="slides/slide139.xml"/><Relationship Id="rId90" Type="http://schemas.openxmlformats.org/officeDocument/2006/relationships/slide" Target="slides/slide85.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10.xml.rels><?xml version="1.0" encoding="UTF-8" standalone="yes"?>
<Relationships xmlns="http://schemas.openxmlformats.org/package/2006/relationships"><Relationship Id="rId1" Type="http://schemas.openxmlformats.org/officeDocument/2006/relationships/package" Target="../embeddings/Microsoft_Excel_Worksheet9.xlsx"/></Relationships>
</file>

<file path=ppt/charts/_rels/chart100.xml.rels><?xml version="1.0" encoding="UTF-8" standalone="yes"?>
<Relationships xmlns="http://schemas.openxmlformats.org/package/2006/relationships"><Relationship Id="rId1" Type="http://schemas.openxmlformats.org/officeDocument/2006/relationships/package" Target="../embeddings/Microsoft_Excel_Worksheet99.xlsx"/></Relationships>
</file>

<file path=ppt/charts/_rels/chart101.xml.rels><?xml version="1.0" encoding="UTF-8" standalone="yes"?>
<Relationships xmlns="http://schemas.openxmlformats.org/package/2006/relationships"><Relationship Id="rId1" Type="http://schemas.openxmlformats.org/officeDocument/2006/relationships/package" Target="../embeddings/Microsoft_Excel_Worksheet100.xlsx"/></Relationships>
</file>

<file path=ppt/charts/_rels/chart102.xml.rels><?xml version="1.0" encoding="UTF-8" standalone="yes"?>
<Relationships xmlns="http://schemas.openxmlformats.org/package/2006/relationships"><Relationship Id="rId1" Type="http://schemas.openxmlformats.org/officeDocument/2006/relationships/package" Target="../embeddings/Microsoft_Excel_Worksheet101.xlsx"/></Relationships>
</file>

<file path=ppt/charts/_rels/chart103.xml.rels><?xml version="1.0" encoding="UTF-8" standalone="yes"?>
<Relationships xmlns="http://schemas.openxmlformats.org/package/2006/relationships"><Relationship Id="rId1" Type="http://schemas.openxmlformats.org/officeDocument/2006/relationships/package" Target="../embeddings/Microsoft_Excel_Worksheet102.xlsx"/></Relationships>
</file>

<file path=ppt/charts/_rels/chart104.xml.rels><?xml version="1.0" encoding="UTF-8" standalone="yes"?>
<Relationships xmlns="http://schemas.openxmlformats.org/package/2006/relationships"><Relationship Id="rId1" Type="http://schemas.openxmlformats.org/officeDocument/2006/relationships/package" Target="../embeddings/Microsoft_Excel_Worksheet103.xlsx"/></Relationships>
</file>

<file path=ppt/charts/_rels/chart105.xml.rels><?xml version="1.0" encoding="UTF-8" standalone="yes"?>
<Relationships xmlns="http://schemas.openxmlformats.org/package/2006/relationships"><Relationship Id="rId1" Type="http://schemas.openxmlformats.org/officeDocument/2006/relationships/package" Target="../embeddings/Microsoft_Excel_Worksheet104.xlsx"/></Relationships>
</file>

<file path=ppt/charts/_rels/chart106.xml.rels><?xml version="1.0" encoding="UTF-8" standalone="yes"?>
<Relationships xmlns="http://schemas.openxmlformats.org/package/2006/relationships"><Relationship Id="rId1" Type="http://schemas.openxmlformats.org/officeDocument/2006/relationships/package" Target="../embeddings/Microsoft_Excel_Worksheet105.xlsx"/></Relationships>
</file>

<file path=ppt/charts/_rels/chart107.xml.rels><?xml version="1.0" encoding="UTF-8" standalone="yes"?>
<Relationships xmlns="http://schemas.openxmlformats.org/package/2006/relationships"><Relationship Id="rId1" Type="http://schemas.openxmlformats.org/officeDocument/2006/relationships/package" Target="../embeddings/Microsoft_Excel_Worksheet106.xlsx"/></Relationships>
</file>

<file path=ppt/charts/_rels/chart108.xml.rels><?xml version="1.0" encoding="UTF-8" standalone="yes"?>
<Relationships xmlns="http://schemas.openxmlformats.org/package/2006/relationships"><Relationship Id="rId1" Type="http://schemas.openxmlformats.org/officeDocument/2006/relationships/package" Target="../embeddings/Microsoft_Excel_Worksheet107.xlsx"/></Relationships>
</file>

<file path=ppt/charts/_rels/chart109.xml.rels><?xml version="1.0" encoding="UTF-8" standalone="yes"?>
<Relationships xmlns="http://schemas.openxmlformats.org/package/2006/relationships"><Relationship Id="rId1" Type="http://schemas.openxmlformats.org/officeDocument/2006/relationships/package" Target="../embeddings/Microsoft_Excel_Worksheet108.xlsx"/></Relationships>
</file>

<file path=ppt/charts/_rels/chart11.xml.rels><?xml version="1.0" encoding="UTF-8" standalone="yes"?>
<Relationships xmlns="http://schemas.openxmlformats.org/package/2006/relationships"><Relationship Id="rId1" Type="http://schemas.openxmlformats.org/officeDocument/2006/relationships/package" Target="../embeddings/Microsoft_Excel_Worksheet10.xlsx"/></Relationships>
</file>

<file path=ppt/charts/_rels/chart110.xml.rels><?xml version="1.0" encoding="UTF-8" standalone="yes"?>
<Relationships xmlns="http://schemas.openxmlformats.org/package/2006/relationships"><Relationship Id="rId1" Type="http://schemas.openxmlformats.org/officeDocument/2006/relationships/package" Target="../embeddings/Microsoft_Excel_Worksheet109.xlsx"/></Relationships>
</file>

<file path=ppt/charts/_rels/chart111.xml.rels><?xml version="1.0" encoding="UTF-8" standalone="yes"?>
<Relationships xmlns="http://schemas.openxmlformats.org/package/2006/relationships"><Relationship Id="rId1" Type="http://schemas.openxmlformats.org/officeDocument/2006/relationships/package" Target="../embeddings/Microsoft_Excel_Worksheet110.xlsx"/></Relationships>
</file>

<file path=ppt/charts/_rels/chart112.xml.rels><?xml version="1.0" encoding="UTF-8" standalone="yes"?>
<Relationships xmlns="http://schemas.openxmlformats.org/package/2006/relationships"><Relationship Id="rId1" Type="http://schemas.openxmlformats.org/officeDocument/2006/relationships/package" Target="../embeddings/Microsoft_Excel_Worksheet111.xlsx"/></Relationships>
</file>

<file path=ppt/charts/_rels/chart113.xml.rels><?xml version="1.0" encoding="UTF-8" standalone="yes"?>
<Relationships xmlns="http://schemas.openxmlformats.org/package/2006/relationships"><Relationship Id="rId1" Type="http://schemas.openxmlformats.org/officeDocument/2006/relationships/package" Target="../embeddings/Microsoft_Excel_Worksheet112.xlsx"/></Relationships>
</file>

<file path=ppt/charts/_rels/chart114.xml.rels><?xml version="1.0" encoding="UTF-8" standalone="yes"?>
<Relationships xmlns="http://schemas.openxmlformats.org/package/2006/relationships"><Relationship Id="rId1" Type="http://schemas.openxmlformats.org/officeDocument/2006/relationships/package" Target="../embeddings/Microsoft_Excel_Worksheet113.xlsx"/></Relationships>
</file>

<file path=ppt/charts/_rels/chart115.xml.rels><?xml version="1.0" encoding="UTF-8" standalone="yes"?>
<Relationships xmlns="http://schemas.openxmlformats.org/package/2006/relationships"><Relationship Id="rId1" Type="http://schemas.openxmlformats.org/officeDocument/2006/relationships/package" Target="../embeddings/Microsoft_Excel_Worksheet114.xlsx"/></Relationships>
</file>

<file path=ppt/charts/_rels/chart116.xml.rels><?xml version="1.0" encoding="UTF-8" standalone="yes"?>
<Relationships xmlns="http://schemas.openxmlformats.org/package/2006/relationships"><Relationship Id="rId1" Type="http://schemas.openxmlformats.org/officeDocument/2006/relationships/package" Target="../embeddings/Microsoft_Excel_Worksheet115.xlsx"/></Relationships>
</file>

<file path=ppt/charts/_rels/chart117.xml.rels><?xml version="1.0" encoding="UTF-8" standalone="yes"?>
<Relationships xmlns="http://schemas.openxmlformats.org/package/2006/relationships"><Relationship Id="rId1" Type="http://schemas.openxmlformats.org/officeDocument/2006/relationships/package" Target="../embeddings/Microsoft_Excel_Worksheet116.xlsx"/></Relationships>
</file>

<file path=ppt/charts/_rels/chart118.xml.rels><?xml version="1.0" encoding="UTF-8" standalone="yes"?>
<Relationships xmlns="http://schemas.openxmlformats.org/package/2006/relationships"><Relationship Id="rId1" Type="http://schemas.openxmlformats.org/officeDocument/2006/relationships/package" Target="../embeddings/Microsoft_Excel_Worksheet117.xlsx"/></Relationships>
</file>

<file path=ppt/charts/_rels/chart119.xml.rels><?xml version="1.0" encoding="UTF-8" standalone="yes"?>
<Relationships xmlns="http://schemas.openxmlformats.org/package/2006/relationships"><Relationship Id="rId1" Type="http://schemas.openxmlformats.org/officeDocument/2006/relationships/package" Target="../embeddings/Microsoft_Excel_Worksheet118.xlsx"/></Relationships>
</file>

<file path=ppt/charts/_rels/chart12.xml.rels><?xml version="1.0" encoding="UTF-8" standalone="yes"?>
<Relationships xmlns="http://schemas.openxmlformats.org/package/2006/relationships"><Relationship Id="rId1" Type="http://schemas.openxmlformats.org/officeDocument/2006/relationships/package" Target="../embeddings/Microsoft_Excel_Worksheet11.xlsx"/></Relationships>
</file>

<file path=ppt/charts/_rels/chart120.xml.rels><?xml version="1.0" encoding="UTF-8" standalone="yes"?>
<Relationships xmlns="http://schemas.openxmlformats.org/package/2006/relationships"><Relationship Id="rId1" Type="http://schemas.openxmlformats.org/officeDocument/2006/relationships/package" Target="../embeddings/Microsoft_Excel_Worksheet119.xlsx"/></Relationships>
</file>

<file path=ppt/charts/_rels/chart121.xml.rels><?xml version="1.0" encoding="UTF-8" standalone="yes"?>
<Relationships xmlns="http://schemas.openxmlformats.org/package/2006/relationships"><Relationship Id="rId1" Type="http://schemas.openxmlformats.org/officeDocument/2006/relationships/package" Target="../embeddings/Microsoft_Excel_Worksheet120.xlsx"/></Relationships>
</file>

<file path=ppt/charts/_rels/chart122.xml.rels><?xml version="1.0" encoding="UTF-8" standalone="yes"?>
<Relationships xmlns="http://schemas.openxmlformats.org/package/2006/relationships"><Relationship Id="rId1" Type="http://schemas.openxmlformats.org/officeDocument/2006/relationships/package" Target="../embeddings/Microsoft_Excel_Worksheet121.xlsx"/></Relationships>
</file>

<file path=ppt/charts/_rels/chart123.xml.rels><?xml version="1.0" encoding="UTF-8" standalone="yes"?>
<Relationships xmlns="http://schemas.openxmlformats.org/package/2006/relationships"><Relationship Id="rId1" Type="http://schemas.openxmlformats.org/officeDocument/2006/relationships/package" Target="../embeddings/Microsoft_Excel_Worksheet122.xlsx"/></Relationships>
</file>

<file path=ppt/charts/_rels/chart124.xml.rels><?xml version="1.0" encoding="UTF-8" standalone="yes"?>
<Relationships xmlns="http://schemas.openxmlformats.org/package/2006/relationships"><Relationship Id="rId1" Type="http://schemas.openxmlformats.org/officeDocument/2006/relationships/package" Target="../embeddings/Microsoft_Excel_Worksheet123.xlsx"/></Relationships>
</file>

<file path=ppt/charts/_rels/chart125.xml.rels><?xml version="1.0" encoding="UTF-8" standalone="yes"?>
<Relationships xmlns="http://schemas.openxmlformats.org/package/2006/relationships"><Relationship Id="rId1" Type="http://schemas.openxmlformats.org/officeDocument/2006/relationships/package" Target="../embeddings/Microsoft_Excel_Worksheet124.xlsx"/></Relationships>
</file>

<file path=ppt/charts/_rels/chart126.xml.rels><?xml version="1.0" encoding="UTF-8" standalone="yes"?>
<Relationships xmlns="http://schemas.openxmlformats.org/package/2006/relationships"><Relationship Id="rId1" Type="http://schemas.openxmlformats.org/officeDocument/2006/relationships/package" Target="../embeddings/Microsoft_Excel_Worksheet125.xlsx"/></Relationships>
</file>

<file path=ppt/charts/_rels/chart127.xml.rels><?xml version="1.0" encoding="UTF-8" standalone="yes"?>
<Relationships xmlns="http://schemas.openxmlformats.org/package/2006/relationships"><Relationship Id="rId1" Type="http://schemas.openxmlformats.org/officeDocument/2006/relationships/package" Target="../embeddings/Microsoft_Excel_Worksheet126.xlsx"/></Relationships>
</file>

<file path=ppt/charts/_rels/chart128.xml.rels><?xml version="1.0" encoding="UTF-8" standalone="yes"?>
<Relationships xmlns="http://schemas.openxmlformats.org/package/2006/relationships"><Relationship Id="rId1" Type="http://schemas.openxmlformats.org/officeDocument/2006/relationships/package" Target="../embeddings/Microsoft_Excel_Worksheet127.xlsx"/></Relationships>
</file>

<file path=ppt/charts/_rels/chart129.xml.rels><?xml version="1.0" encoding="UTF-8" standalone="yes"?>
<Relationships xmlns="http://schemas.openxmlformats.org/package/2006/relationships"><Relationship Id="rId1" Type="http://schemas.openxmlformats.org/officeDocument/2006/relationships/package" Target="../embeddings/Microsoft_Excel_Worksheet128.xlsx"/></Relationships>
</file>

<file path=ppt/charts/_rels/chart13.xml.rels><?xml version="1.0" encoding="UTF-8" standalone="yes"?>
<Relationships xmlns="http://schemas.openxmlformats.org/package/2006/relationships"><Relationship Id="rId1" Type="http://schemas.openxmlformats.org/officeDocument/2006/relationships/package" Target="../embeddings/Microsoft_Excel_Worksheet12.xlsx"/></Relationships>
</file>

<file path=ppt/charts/_rels/chart130.xml.rels><?xml version="1.0" encoding="UTF-8" standalone="yes"?>
<Relationships xmlns="http://schemas.openxmlformats.org/package/2006/relationships"><Relationship Id="rId1" Type="http://schemas.openxmlformats.org/officeDocument/2006/relationships/package" Target="../embeddings/Microsoft_Excel_Worksheet129.xlsx"/></Relationships>
</file>

<file path=ppt/charts/_rels/chart131.xml.rels><?xml version="1.0" encoding="UTF-8" standalone="yes"?>
<Relationships xmlns="http://schemas.openxmlformats.org/package/2006/relationships"><Relationship Id="rId1" Type="http://schemas.openxmlformats.org/officeDocument/2006/relationships/package" Target="../embeddings/Microsoft_Excel_Worksheet130.xlsx"/></Relationships>
</file>

<file path=ppt/charts/_rels/chart132.xml.rels><?xml version="1.0" encoding="UTF-8" standalone="yes"?>
<Relationships xmlns="http://schemas.openxmlformats.org/package/2006/relationships"><Relationship Id="rId1" Type="http://schemas.openxmlformats.org/officeDocument/2006/relationships/package" Target="../embeddings/Microsoft_Excel_Worksheet131.xlsx"/></Relationships>
</file>

<file path=ppt/charts/_rels/chart133.xml.rels><?xml version="1.0" encoding="UTF-8" standalone="yes"?>
<Relationships xmlns="http://schemas.openxmlformats.org/package/2006/relationships"><Relationship Id="rId1" Type="http://schemas.openxmlformats.org/officeDocument/2006/relationships/package" Target="../embeddings/Microsoft_Excel_Worksheet132.xlsx"/></Relationships>
</file>

<file path=ppt/charts/_rels/chart134.xml.rels><?xml version="1.0" encoding="UTF-8" standalone="yes"?>
<Relationships xmlns="http://schemas.openxmlformats.org/package/2006/relationships"><Relationship Id="rId1" Type="http://schemas.openxmlformats.org/officeDocument/2006/relationships/package" Target="../embeddings/Microsoft_Excel_Worksheet133.xlsx"/></Relationships>
</file>

<file path=ppt/charts/_rels/chart135.xml.rels><?xml version="1.0" encoding="UTF-8" standalone="yes"?>
<Relationships xmlns="http://schemas.openxmlformats.org/package/2006/relationships"><Relationship Id="rId1" Type="http://schemas.openxmlformats.org/officeDocument/2006/relationships/package" Target="../embeddings/Microsoft_Excel_Worksheet134.xlsx"/></Relationships>
</file>

<file path=ppt/charts/_rels/chart136.xml.rels><?xml version="1.0" encoding="UTF-8" standalone="yes"?>
<Relationships xmlns="http://schemas.openxmlformats.org/package/2006/relationships"><Relationship Id="rId1" Type="http://schemas.openxmlformats.org/officeDocument/2006/relationships/package" Target="../embeddings/Microsoft_Excel_Worksheet135.xlsx"/></Relationships>
</file>

<file path=ppt/charts/_rels/chart137.xml.rels><?xml version="1.0" encoding="UTF-8" standalone="yes"?>
<Relationships xmlns="http://schemas.openxmlformats.org/package/2006/relationships"><Relationship Id="rId1" Type="http://schemas.openxmlformats.org/officeDocument/2006/relationships/package" Target="../embeddings/Microsoft_Excel_Worksheet136.xlsx"/></Relationships>
</file>

<file path=ppt/charts/_rels/chart138.xml.rels><?xml version="1.0" encoding="UTF-8" standalone="yes"?>
<Relationships xmlns="http://schemas.openxmlformats.org/package/2006/relationships"><Relationship Id="rId1" Type="http://schemas.openxmlformats.org/officeDocument/2006/relationships/package" Target="../embeddings/Microsoft_Excel_Worksheet137.xlsx"/></Relationships>
</file>

<file path=ppt/charts/_rels/chart139.xml.rels><?xml version="1.0" encoding="UTF-8" standalone="yes"?>
<Relationships xmlns="http://schemas.openxmlformats.org/package/2006/relationships"><Relationship Id="rId1" Type="http://schemas.openxmlformats.org/officeDocument/2006/relationships/package" Target="../embeddings/Microsoft_Excel_Worksheet138.xlsx"/></Relationships>
</file>

<file path=ppt/charts/_rels/chart14.xml.rels><?xml version="1.0" encoding="UTF-8" standalone="yes"?>
<Relationships xmlns="http://schemas.openxmlformats.org/package/2006/relationships"><Relationship Id="rId1" Type="http://schemas.openxmlformats.org/officeDocument/2006/relationships/package" Target="../embeddings/Microsoft_Excel_Worksheet13.xlsx"/></Relationships>
</file>

<file path=ppt/charts/_rels/chart140.xml.rels><?xml version="1.0" encoding="UTF-8" standalone="yes"?>
<Relationships xmlns="http://schemas.openxmlformats.org/package/2006/relationships"><Relationship Id="rId1" Type="http://schemas.openxmlformats.org/officeDocument/2006/relationships/package" Target="../embeddings/Microsoft_Excel_Worksheet139.xlsx"/></Relationships>
</file>

<file path=ppt/charts/_rels/chart141.xml.rels><?xml version="1.0" encoding="UTF-8" standalone="yes"?>
<Relationships xmlns="http://schemas.openxmlformats.org/package/2006/relationships"><Relationship Id="rId1" Type="http://schemas.openxmlformats.org/officeDocument/2006/relationships/package" Target="../embeddings/Microsoft_Excel_Worksheet140.xlsx"/></Relationships>
</file>

<file path=ppt/charts/_rels/chart142.xml.rels><?xml version="1.0" encoding="UTF-8" standalone="yes"?>
<Relationships xmlns="http://schemas.openxmlformats.org/package/2006/relationships"><Relationship Id="rId1" Type="http://schemas.openxmlformats.org/officeDocument/2006/relationships/package" Target="../embeddings/Microsoft_Excel_Worksheet141.xlsx"/></Relationships>
</file>

<file path=ppt/charts/_rels/chart143.xml.rels><?xml version="1.0" encoding="UTF-8" standalone="yes"?>
<Relationships xmlns="http://schemas.openxmlformats.org/package/2006/relationships"><Relationship Id="rId1" Type="http://schemas.openxmlformats.org/officeDocument/2006/relationships/package" Target="../embeddings/Microsoft_Excel_Worksheet142.xlsx"/></Relationships>
</file>

<file path=ppt/charts/_rels/chart144.xml.rels><?xml version="1.0" encoding="UTF-8" standalone="yes"?>
<Relationships xmlns="http://schemas.openxmlformats.org/package/2006/relationships"><Relationship Id="rId1" Type="http://schemas.openxmlformats.org/officeDocument/2006/relationships/package" Target="../embeddings/Microsoft_Excel_Worksheet143.xlsx"/></Relationships>
</file>

<file path=ppt/charts/_rels/chart145.xml.rels><?xml version="1.0" encoding="UTF-8" standalone="yes"?>
<Relationships xmlns="http://schemas.openxmlformats.org/package/2006/relationships"><Relationship Id="rId1" Type="http://schemas.openxmlformats.org/officeDocument/2006/relationships/package" Target="../embeddings/Microsoft_Excel_Worksheet144.xlsx"/></Relationships>
</file>

<file path=ppt/charts/_rels/chart146.xml.rels><?xml version="1.0" encoding="UTF-8" standalone="yes"?>
<Relationships xmlns="http://schemas.openxmlformats.org/package/2006/relationships"><Relationship Id="rId1" Type="http://schemas.openxmlformats.org/officeDocument/2006/relationships/package" Target="../embeddings/Microsoft_Excel_Worksheet145.xlsx"/></Relationships>
</file>

<file path=ppt/charts/_rels/chart147.xml.rels><?xml version="1.0" encoding="UTF-8" standalone="yes"?>
<Relationships xmlns="http://schemas.openxmlformats.org/package/2006/relationships"><Relationship Id="rId1" Type="http://schemas.openxmlformats.org/officeDocument/2006/relationships/package" Target="../embeddings/Microsoft_Excel_Worksheet146.xlsx"/></Relationships>
</file>

<file path=ppt/charts/_rels/chart148.xml.rels><?xml version="1.0" encoding="UTF-8" standalone="yes"?>
<Relationships xmlns="http://schemas.openxmlformats.org/package/2006/relationships"><Relationship Id="rId1" Type="http://schemas.openxmlformats.org/officeDocument/2006/relationships/package" Target="../embeddings/Microsoft_Excel_Worksheet147.xlsx"/></Relationships>
</file>

<file path=ppt/charts/_rels/chart149.xml.rels><?xml version="1.0" encoding="UTF-8" standalone="yes"?>
<Relationships xmlns="http://schemas.openxmlformats.org/package/2006/relationships"><Relationship Id="rId1" Type="http://schemas.openxmlformats.org/officeDocument/2006/relationships/package" Target="../embeddings/Microsoft_Excel_Worksheet148.xlsx"/></Relationships>
</file>

<file path=ppt/charts/_rels/chart15.xml.rels><?xml version="1.0" encoding="UTF-8" standalone="yes"?>
<Relationships xmlns="http://schemas.openxmlformats.org/package/2006/relationships"><Relationship Id="rId1" Type="http://schemas.openxmlformats.org/officeDocument/2006/relationships/package" Target="../embeddings/Microsoft_Excel_Worksheet14.xlsx"/></Relationships>
</file>

<file path=ppt/charts/_rels/chart150.xml.rels><?xml version="1.0" encoding="UTF-8" standalone="yes"?>
<Relationships xmlns="http://schemas.openxmlformats.org/package/2006/relationships"><Relationship Id="rId1" Type="http://schemas.openxmlformats.org/officeDocument/2006/relationships/package" Target="../embeddings/Microsoft_Excel_Worksheet149.xlsx"/></Relationships>
</file>

<file path=ppt/charts/_rels/chart151.xml.rels><?xml version="1.0" encoding="UTF-8" standalone="yes"?>
<Relationships xmlns="http://schemas.openxmlformats.org/package/2006/relationships"><Relationship Id="rId1" Type="http://schemas.openxmlformats.org/officeDocument/2006/relationships/package" Target="../embeddings/Microsoft_Excel_Worksheet150.xlsx"/></Relationships>
</file>

<file path=ppt/charts/_rels/chart152.xml.rels><?xml version="1.0" encoding="UTF-8" standalone="yes"?>
<Relationships xmlns="http://schemas.openxmlformats.org/package/2006/relationships"><Relationship Id="rId1" Type="http://schemas.openxmlformats.org/officeDocument/2006/relationships/package" Target="../embeddings/Microsoft_Excel_Worksheet151.xlsx"/></Relationships>
</file>

<file path=ppt/charts/_rels/chart153.xml.rels><?xml version="1.0" encoding="UTF-8" standalone="yes"?>
<Relationships xmlns="http://schemas.openxmlformats.org/package/2006/relationships"><Relationship Id="rId1" Type="http://schemas.openxmlformats.org/officeDocument/2006/relationships/package" Target="../embeddings/Microsoft_Excel_Worksheet152.xlsx"/></Relationships>
</file>

<file path=ppt/charts/_rels/chart154.xml.rels><?xml version="1.0" encoding="UTF-8" standalone="yes"?>
<Relationships xmlns="http://schemas.openxmlformats.org/package/2006/relationships"><Relationship Id="rId1" Type="http://schemas.openxmlformats.org/officeDocument/2006/relationships/package" Target="../embeddings/Microsoft_Excel_Worksheet153.xlsx"/></Relationships>
</file>

<file path=ppt/charts/_rels/chart155.xml.rels><?xml version="1.0" encoding="UTF-8" standalone="yes"?>
<Relationships xmlns="http://schemas.openxmlformats.org/package/2006/relationships"><Relationship Id="rId1" Type="http://schemas.openxmlformats.org/officeDocument/2006/relationships/package" Target="../embeddings/Microsoft_Excel_Worksheet154.xlsx"/></Relationships>
</file>

<file path=ppt/charts/_rels/chart156.xml.rels><?xml version="1.0" encoding="UTF-8" standalone="yes"?>
<Relationships xmlns="http://schemas.openxmlformats.org/package/2006/relationships"><Relationship Id="rId1" Type="http://schemas.openxmlformats.org/officeDocument/2006/relationships/package" Target="../embeddings/Microsoft_Excel_Worksheet155.xlsx"/></Relationships>
</file>

<file path=ppt/charts/_rels/chart157.xml.rels><?xml version="1.0" encoding="UTF-8" standalone="yes"?>
<Relationships xmlns="http://schemas.openxmlformats.org/package/2006/relationships"><Relationship Id="rId1" Type="http://schemas.openxmlformats.org/officeDocument/2006/relationships/package" Target="../embeddings/Microsoft_Excel_Worksheet156.xlsx"/></Relationships>
</file>

<file path=ppt/charts/_rels/chart158.xml.rels><?xml version="1.0" encoding="UTF-8" standalone="yes"?>
<Relationships xmlns="http://schemas.openxmlformats.org/package/2006/relationships"><Relationship Id="rId1" Type="http://schemas.openxmlformats.org/officeDocument/2006/relationships/package" Target="../embeddings/Microsoft_Excel_Worksheet157.xlsx"/></Relationships>
</file>

<file path=ppt/charts/_rels/chart159.xml.rels><?xml version="1.0" encoding="UTF-8" standalone="yes"?>
<Relationships xmlns="http://schemas.openxmlformats.org/package/2006/relationships"><Relationship Id="rId1" Type="http://schemas.openxmlformats.org/officeDocument/2006/relationships/package" Target="../embeddings/Microsoft_Excel_Worksheet158.xlsx"/></Relationships>
</file>

<file path=ppt/charts/_rels/chart16.xml.rels><?xml version="1.0" encoding="UTF-8" standalone="yes"?>
<Relationships xmlns="http://schemas.openxmlformats.org/package/2006/relationships"><Relationship Id="rId1" Type="http://schemas.openxmlformats.org/officeDocument/2006/relationships/package" Target="../embeddings/Microsoft_Excel_Worksheet15.xlsx"/></Relationships>
</file>

<file path=ppt/charts/_rels/chart160.xml.rels><?xml version="1.0" encoding="UTF-8" standalone="yes"?>
<Relationships xmlns="http://schemas.openxmlformats.org/package/2006/relationships"><Relationship Id="rId1" Type="http://schemas.openxmlformats.org/officeDocument/2006/relationships/package" Target="../embeddings/Microsoft_Excel_Worksheet159.xlsx"/></Relationships>
</file>

<file path=ppt/charts/_rels/chart161.xml.rels><?xml version="1.0" encoding="UTF-8" standalone="yes"?>
<Relationships xmlns="http://schemas.openxmlformats.org/package/2006/relationships"><Relationship Id="rId1" Type="http://schemas.openxmlformats.org/officeDocument/2006/relationships/package" Target="../embeddings/Microsoft_Excel_Worksheet160.xlsx"/></Relationships>
</file>

<file path=ppt/charts/_rels/chart162.xml.rels><?xml version="1.0" encoding="UTF-8" standalone="yes"?>
<Relationships xmlns="http://schemas.openxmlformats.org/package/2006/relationships"><Relationship Id="rId1" Type="http://schemas.openxmlformats.org/officeDocument/2006/relationships/package" Target="../embeddings/Microsoft_Excel_Worksheet161.xlsx"/></Relationships>
</file>

<file path=ppt/charts/_rels/chart163.xml.rels><?xml version="1.0" encoding="UTF-8" standalone="yes"?>
<Relationships xmlns="http://schemas.openxmlformats.org/package/2006/relationships"><Relationship Id="rId1" Type="http://schemas.openxmlformats.org/officeDocument/2006/relationships/package" Target="../embeddings/Microsoft_Excel_Worksheet162.xlsx"/></Relationships>
</file>

<file path=ppt/charts/_rels/chart164.xml.rels><?xml version="1.0" encoding="UTF-8" standalone="yes"?>
<Relationships xmlns="http://schemas.openxmlformats.org/package/2006/relationships"><Relationship Id="rId1" Type="http://schemas.openxmlformats.org/officeDocument/2006/relationships/package" Target="../embeddings/Microsoft_Excel_Worksheet163.xlsx"/></Relationships>
</file>

<file path=ppt/charts/_rels/chart165.xml.rels><?xml version="1.0" encoding="UTF-8" standalone="yes"?>
<Relationships xmlns="http://schemas.openxmlformats.org/package/2006/relationships"><Relationship Id="rId1" Type="http://schemas.openxmlformats.org/officeDocument/2006/relationships/package" Target="../embeddings/Microsoft_Excel_Worksheet164.xlsx"/></Relationships>
</file>

<file path=ppt/charts/_rels/chart166.xml.rels><?xml version="1.0" encoding="UTF-8" standalone="yes"?>
<Relationships xmlns="http://schemas.openxmlformats.org/package/2006/relationships"><Relationship Id="rId1" Type="http://schemas.openxmlformats.org/officeDocument/2006/relationships/package" Target="../embeddings/Microsoft_Excel_Worksheet165.xlsx"/></Relationships>
</file>

<file path=ppt/charts/_rels/chart167.xml.rels><?xml version="1.0" encoding="UTF-8" standalone="yes"?>
<Relationships xmlns="http://schemas.openxmlformats.org/package/2006/relationships"><Relationship Id="rId1" Type="http://schemas.openxmlformats.org/officeDocument/2006/relationships/package" Target="../embeddings/Microsoft_Excel_Worksheet166.xlsx"/></Relationships>
</file>

<file path=ppt/charts/_rels/chart168.xml.rels><?xml version="1.0" encoding="UTF-8" standalone="yes"?>
<Relationships xmlns="http://schemas.openxmlformats.org/package/2006/relationships"><Relationship Id="rId1" Type="http://schemas.openxmlformats.org/officeDocument/2006/relationships/package" Target="../embeddings/Microsoft_Excel_Worksheet167.xlsx"/></Relationships>
</file>

<file path=ppt/charts/_rels/chart169.xml.rels><?xml version="1.0" encoding="UTF-8" standalone="yes"?>
<Relationships xmlns="http://schemas.openxmlformats.org/package/2006/relationships"><Relationship Id="rId1" Type="http://schemas.openxmlformats.org/officeDocument/2006/relationships/package" Target="../embeddings/Microsoft_Excel_Worksheet168.xlsx"/></Relationships>
</file>

<file path=ppt/charts/_rels/chart17.xml.rels><?xml version="1.0" encoding="UTF-8" standalone="yes"?>
<Relationships xmlns="http://schemas.openxmlformats.org/package/2006/relationships"><Relationship Id="rId1" Type="http://schemas.openxmlformats.org/officeDocument/2006/relationships/package" Target="../embeddings/Microsoft_Excel_Worksheet16.xlsx"/></Relationships>
</file>

<file path=ppt/charts/_rels/chart170.xml.rels><?xml version="1.0" encoding="UTF-8" standalone="yes"?>
<Relationships xmlns="http://schemas.openxmlformats.org/package/2006/relationships"><Relationship Id="rId1" Type="http://schemas.openxmlformats.org/officeDocument/2006/relationships/package" Target="../embeddings/Microsoft_Excel_Worksheet169.xlsx"/></Relationships>
</file>

<file path=ppt/charts/_rels/chart171.xml.rels><?xml version="1.0" encoding="UTF-8" standalone="yes"?>
<Relationships xmlns="http://schemas.openxmlformats.org/package/2006/relationships"><Relationship Id="rId1" Type="http://schemas.openxmlformats.org/officeDocument/2006/relationships/package" Target="../embeddings/Microsoft_Excel_Worksheet170.xlsx"/></Relationships>
</file>

<file path=ppt/charts/_rels/chart172.xml.rels><?xml version="1.0" encoding="UTF-8" standalone="yes"?>
<Relationships xmlns="http://schemas.openxmlformats.org/package/2006/relationships"><Relationship Id="rId1" Type="http://schemas.openxmlformats.org/officeDocument/2006/relationships/package" Target="../embeddings/Microsoft_Excel_Worksheet171.xlsx"/></Relationships>
</file>

<file path=ppt/charts/_rels/chart173.xml.rels><?xml version="1.0" encoding="UTF-8" standalone="yes"?>
<Relationships xmlns="http://schemas.openxmlformats.org/package/2006/relationships"><Relationship Id="rId1" Type="http://schemas.openxmlformats.org/officeDocument/2006/relationships/package" Target="../embeddings/Microsoft_Excel_Worksheet172.xlsx"/></Relationships>
</file>

<file path=ppt/charts/_rels/chart174.xml.rels><?xml version="1.0" encoding="UTF-8" standalone="yes"?>
<Relationships xmlns="http://schemas.openxmlformats.org/package/2006/relationships"><Relationship Id="rId1" Type="http://schemas.openxmlformats.org/officeDocument/2006/relationships/package" Target="../embeddings/Microsoft_Excel_Worksheet173.xlsx"/></Relationships>
</file>

<file path=ppt/charts/_rels/chart175.xml.rels><?xml version="1.0" encoding="UTF-8" standalone="yes"?>
<Relationships xmlns="http://schemas.openxmlformats.org/package/2006/relationships"><Relationship Id="rId1" Type="http://schemas.openxmlformats.org/officeDocument/2006/relationships/package" Target="../embeddings/Microsoft_Excel_Worksheet174.xlsx"/></Relationships>
</file>

<file path=ppt/charts/_rels/chart176.xml.rels><?xml version="1.0" encoding="UTF-8" standalone="yes"?>
<Relationships xmlns="http://schemas.openxmlformats.org/package/2006/relationships"><Relationship Id="rId1" Type="http://schemas.openxmlformats.org/officeDocument/2006/relationships/package" Target="../embeddings/Microsoft_Excel_Worksheet175.xlsx"/></Relationships>
</file>

<file path=ppt/charts/_rels/chart177.xml.rels><?xml version="1.0" encoding="UTF-8" standalone="yes"?>
<Relationships xmlns="http://schemas.openxmlformats.org/package/2006/relationships"><Relationship Id="rId1" Type="http://schemas.openxmlformats.org/officeDocument/2006/relationships/package" Target="../embeddings/Microsoft_Excel_Worksheet176.xlsx"/></Relationships>
</file>

<file path=ppt/charts/_rels/chart178.xml.rels><?xml version="1.0" encoding="UTF-8" standalone="yes"?>
<Relationships xmlns="http://schemas.openxmlformats.org/package/2006/relationships"><Relationship Id="rId1" Type="http://schemas.openxmlformats.org/officeDocument/2006/relationships/package" Target="../embeddings/Microsoft_Excel_Worksheet177.xlsx"/></Relationships>
</file>

<file path=ppt/charts/_rels/chart179.xml.rels><?xml version="1.0" encoding="UTF-8" standalone="yes"?>
<Relationships xmlns="http://schemas.openxmlformats.org/package/2006/relationships"><Relationship Id="rId1" Type="http://schemas.openxmlformats.org/officeDocument/2006/relationships/package" Target="../embeddings/Microsoft_Excel_Worksheet178.xlsx"/></Relationships>
</file>

<file path=ppt/charts/_rels/chart18.xml.rels><?xml version="1.0" encoding="UTF-8" standalone="yes"?>
<Relationships xmlns="http://schemas.openxmlformats.org/package/2006/relationships"><Relationship Id="rId1" Type="http://schemas.openxmlformats.org/officeDocument/2006/relationships/package" Target="../embeddings/Microsoft_Excel_Worksheet17.xlsx"/></Relationships>
</file>

<file path=ppt/charts/_rels/chart180.xml.rels><?xml version="1.0" encoding="UTF-8" standalone="yes"?>
<Relationships xmlns="http://schemas.openxmlformats.org/package/2006/relationships"><Relationship Id="rId1" Type="http://schemas.openxmlformats.org/officeDocument/2006/relationships/package" Target="../embeddings/Microsoft_Excel_Worksheet179.xlsx"/></Relationships>
</file>

<file path=ppt/charts/_rels/chart181.xml.rels><?xml version="1.0" encoding="UTF-8" standalone="yes"?>
<Relationships xmlns="http://schemas.openxmlformats.org/package/2006/relationships"><Relationship Id="rId1" Type="http://schemas.openxmlformats.org/officeDocument/2006/relationships/package" Target="../embeddings/Microsoft_Excel_Worksheet180.xlsx"/></Relationships>
</file>

<file path=ppt/charts/_rels/chart182.xml.rels><?xml version="1.0" encoding="UTF-8" standalone="yes"?>
<Relationships xmlns="http://schemas.openxmlformats.org/package/2006/relationships"><Relationship Id="rId1" Type="http://schemas.openxmlformats.org/officeDocument/2006/relationships/package" Target="../embeddings/Microsoft_Excel_Worksheet181.xlsx"/></Relationships>
</file>

<file path=ppt/charts/_rels/chart183.xml.rels><?xml version="1.0" encoding="UTF-8" standalone="yes"?>
<Relationships xmlns="http://schemas.openxmlformats.org/package/2006/relationships"><Relationship Id="rId1" Type="http://schemas.openxmlformats.org/officeDocument/2006/relationships/package" Target="../embeddings/Microsoft_Excel_Worksheet182.xlsx"/></Relationships>
</file>

<file path=ppt/charts/_rels/chart184.xml.rels><?xml version="1.0" encoding="UTF-8" standalone="yes"?>
<Relationships xmlns="http://schemas.openxmlformats.org/package/2006/relationships"><Relationship Id="rId1" Type="http://schemas.openxmlformats.org/officeDocument/2006/relationships/package" Target="../embeddings/Microsoft_Excel_Worksheet183.xlsx"/></Relationships>
</file>

<file path=ppt/charts/_rels/chart185.xml.rels><?xml version="1.0" encoding="UTF-8" standalone="yes"?>
<Relationships xmlns="http://schemas.openxmlformats.org/package/2006/relationships"><Relationship Id="rId1" Type="http://schemas.openxmlformats.org/officeDocument/2006/relationships/package" Target="../embeddings/Microsoft_Excel_Worksheet184.xlsx"/></Relationships>
</file>

<file path=ppt/charts/_rels/chart186.xml.rels><?xml version="1.0" encoding="UTF-8" standalone="yes"?>
<Relationships xmlns="http://schemas.openxmlformats.org/package/2006/relationships"><Relationship Id="rId1" Type="http://schemas.openxmlformats.org/officeDocument/2006/relationships/package" Target="../embeddings/Microsoft_Excel_Worksheet185.xlsx"/></Relationships>
</file>

<file path=ppt/charts/_rels/chart187.xml.rels><?xml version="1.0" encoding="UTF-8" standalone="yes"?>
<Relationships xmlns="http://schemas.openxmlformats.org/package/2006/relationships"><Relationship Id="rId1" Type="http://schemas.openxmlformats.org/officeDocument/2006/relationships/package" Target="../embeddings/Microsoft_Excel_Worksheet186.xlsx"/></Relationships>
</file>

<file path=ppt/charts/_rels/chart188.xml.rels><?xml version="1.0" encoding="UTF-8" standalone="yes"?>
<Relationships xmlns="http://schemas.openxmlformats.org/package/2006/relationships"><Relationship Id="rId1" Type="http://schemas.openxmlformats.org/officeDocument/2006/relationships/package" Target="../embeddings/Microsoft_Excel_Worksheet187.xlsx"/></Relationships>
</file>

<file path=ppt/charts/_rels/chart189.xml.rels><?xml version="1.0" encoding="UTF-8" standalone="yes"?>
<Relationships xmlns="http://schemas.openxmlformats.org/package/2006/relationships"><Relationship Id="rId1" Type="http://schemas.openxmlformats.org/officeDocument/2006/relationships/package" Target="../embeddings/Microsoft_Excel_Worksheet188.xlsx"/></Relationships>
</file>

<file path=ppt/charts/_rels/chart19.xml.rels><?xml version="1.0" encoding="UTF-8" standalone="yes"?>
<Relationships xmlns="http://schemas.openxmlformats.org/package/2006/relationships"><Relationship Id="rId1" Type="http://schemas.openxmlformats.org/officeDocument/2006/relationships/package" Target="../embeddings/Microsoft_Excel_Worksheet18.xlsx"/></Relationships>
</file>

<file path=ppt/charts/_rels/chart190.xml.rels><?xml version="1.0" encoding="UTF-8" standalone="yes"?>
<Relationships xmlns="http://schemas.openxmlformats.org/package/2006/relationships"><Relationship Id="rId1" Type="http://schemas.openxmlformats.org/officeDocument/2006/relationships/package" Target="../embeddings/Microsoft_Excel_Worksheet189.xlsx"/></Relationships>
</file>

<file path=ppt/charts/_rels/chart191.xml.rels><?xml version="1.0" encoding="UTF-8" standalone="yes"?>
<Relationships xmlns="http://schemas.openxmlformats.org/package/2006/relationships"><Relationship Id="rId1" Type="http://schemas.openxmlformats.org/officeDocument/2006/relationships/package" Target="../embeddings/Microsoft_Excel_Worksheet190.xlsx"/></Relationships>
</file>

<file path=ppt/charts/_rels/chart192.xml.rels><?xml version="1.0" encoding="UTF-8" standalone="yes"?>
<Relationships xmlns="http://schemas.openxmlformats.org/package/2006/relationships"><Relationship Id="rId1" Type="http://schemas.openxmlformats.org/officeDocument/2006/relationships/package" Target="../embeddings/Microsoft_Excel_Worksheet191.xlsx"/></Relationships>
</file>

<file path=ppt/charts/_rels/chart193.xml.rels><?xml version="1.0" encoding="UTF-8" standalone="yes"?>
<Relationships xmlns="http://schemas.openxmlformats.org/package/2006/relationships"><Relationship Id="rId1" Type="http://schemas.openxmlformats.org/officeDocument/2006/relationships/package" Target="../embeddings/Microsoft_Excel_Worksheet192.xlsx"/></Relationships>
</file>

<file path=ppt/charts/_rels/chart194.xml.rels><?xml version="1.0" encoding="UTF-8" standalone="yes"?>
<Relationships xmlns="http://schemas.openxmlformats.org/package/2006/relationships"><Relationship Id="rId1" Type="http://schemas.openxmlformats.org/officeDocument/2006/relationships/package" Target="../embeddings/Microsoft_Excel_Worksheet193.xlsx"/></Relationships>
</file>

<file path=ppt/charts/_rels/chart195.xml.rels><?xml version="1.0" encoding="UTF-8" standalone="yes"?>
<Relationships xmlns="http://schemas.openxmlformats.org/package/2006/relationships"><Relationship Id="rId1" Type="http://schemas.openxmlformats.org/officeDocument/2006/relationships/package" Target="../embeddings/Microsoft_Excel_Worksheet194.xlsx"/></Relationships>
</file>

<file path=ppt/charts/_rels/chart196.xml.rels><?xml version="1.0" encoding="UTF-8" standalone="yes"?>
<Relationships xmlns="http://schemas.openxmlformats.org/package/2006/relationships"><Relationship Id="rId1" Type="http://schemas.openxmlformats.org/officeDocument/2006/relationships/package" Target="../embeddings/Microsoft_Excel_Worksheet195.xlsx"/></Relationships>
</file>

<file path=ppt/charts/_rels/chart197.xml.rels><?xml version="1.0" encoding="UTF-8" standalone="yes"?>
<Relationships xmlns="http://schemas.openxmlformats.org/package/2006/relationships"><Relationship Id="rId1" Type="http://schemas.openxmlformats.org/officeDocument/2006/relationships/package" Target="../embeddings/Microsoft_Excel_Worksheet196.xlsx"/></Relationships>
</file>

<file path=ppt/charts/_rels/chart198.xml.rels><?xml version="1.0" encoding="UTF-8" standalone="yes"?>
<Relationships xmlns="http://schemas.openxmlformats.org/package/2006/relationships"><Relationship Id="rId1" Type="http://schemas.openxmlformats.org/officeDocument/2006/relationships/package" Target="../embeddings/Microsoft_Excel_Worksheet197.xlsx"/></Relationships>
</file>

<file path=ppt/charts/_rels/chart199.xml.rels><?xml version="1.0" encoding="UTF-8" standalone="yes"?>
<Relationships xmlns="http://schemas.openxmlformats.org/package/2006/relationships"><Relationship Id="rId1" Type="http://schemas.openxmlformats.org/officeDocument/2006/relationships/package" Target="../embeddings/Microsoft_Excel_Worksheet198.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20.xml.rels><?xml version="1.0" encoding="UTF-8" standalone="yes"?>
<Relationships xmlns="http://schemas.openxmlformats.org/package/2006/relationships"><Relationship Id="rId1" Type="http://schemas.openxmlformats.org/officeDocument/2006/relationships/package" Target="../embeddings/Microsoft_Excel_Worksheet19.xlsx"/></Relationships>
</file>

<file path=ppt/charts/_rels/chart200.xml.rels><?xml version="1.0" encoding="UTF-8" standalone="yes"?>
<Relationships xmlns="http://schemas.openxmlformats.org/package/2006/relationships"><Relationship Id="rId1" Type="http://schemas.openxmlformats.org/officeDocument/2006/relationships/package" Target="../embeddings/Microsoft_Excel_Worksheet199.xlsx"/></Relationships>
</file>

<file path=ppt/charts/_rels/chart201.xml.rels><?xml version="1.0" encoding="UTF-8" standalone="yes"?>
<Relationships xmlns="http://schemas.openxmlformats.org/package/2006/relationships"><Relationship Id="rId1" Type="http://schemas.openxmlformats.org/officeDocument/2006/relationships/package" Target="../embeddings/Microsoft_Excel_Worksheet200.xlsx"/></Relationships>
</file>

<file path=ppt/charts/_rels/chart202.xml.rels><?xml version="1.0" encoding="UTF-8" standalone="yes"?>
<Relationships xmlns="http://schemas.openxmlformats.org/package/2006/relationships"><Relationship Id="rId1" Type="http://schemas.openxmlformats.org/officeDocument/2006/relationships/package" Target="../embeddings/Microsoft_Excel_Worksheet201.xlsx"/></Relationships>
</file>

<file path=ppt/charts/_rels/chart203.xml.rels><?xml version="1.0" encoding="UTF-8" standalone="yes"?>
<Relationships xmlns="http://schemas.openxmlformats.org/package/2006/relationships"><Relationship Id="rId1" Type="http://schemas.openxmlformats.org/officeDocument/2006/relationships/package" Target="../embeddings/Microsoft_Excel_Worksheet202.xlsx"/></Relationships>
</file>

<file path=ppt/charts/_rels/chart204.xml.rels><?xml version="1.0" encoding="UTF-8" standalone="yes"?>
<Relationships xmlns="http://schemas.openxmlformats.org/package/2006/relationships"><Relationship Id="rId1" Type="http://schemas.openxmlformats.org/officeDocument/2006/relationships/package" Target="../embeddings/Microsoft_Excel_Worksheet203.xlsx"/></Relationships>
</file>

<file path=ppt/charts/_rels/chart21.xml.rels><?xml version="1.0" encoding="UTF-8" standalone="yes"?>
<Relationships xmlns="http://schemas.openxmlformats.org/package/2006/relationships"><Relationship Id="rId1" Type="http://schemas.openxmlformats.org/officeDocument/2006/relationships/package" Target="../embeddings/Microsoft_Excel_Worksheet20.xlsx"/></Relationships>
</file>

<file path=ppt/charts/_rels/chart22.xml.rels><?xml version="1.0" encoding="UTF-8" standalone="yes"?>
<Relationships xmlns="http://schemas.openxmlformats.org/package/2006/relationships"><Relationship Id="rId1" Type="http://schemas.openxmlformats.org/officeDocument/2006/relationships/package" Target="../embeddings/Microsoft_Excel_Worksheet21.xlsx"/></Relationships>
</file>

<file path=ppt/charts/_rels/chart23.xml.rels><?xml version="1.0" encoding="UTF-8" standalone="yes"?>
<Relationships xmlns="http://schemas.openxmlformats.org/package/2006/relationships"><Relationship Id="rId1" Type="http://schemas.openxmlformats.org/officeDocument/2006/relationships/package" Target="../embeddings/Microsoft_Excel_Worksheet22.xlsx"/></Relationships>
</file>

<file path=ppt/charts/_rels/chart24.xml.rels><?xml version="1.0" encoding="UTF-8" standalone="yes"?>
<Relationships xmlns="http://schemas.openxmlformats.org/package/2006/relationships"><Relationship Id="rId1" Type="http://schemas.openxmlformats.org/officeDocument/2006/relationships/package" Target="../embeddings/Microsoft_Excel_Worksheet23.xlsx"/></Relationships>
</file>

<file path=ppt/charts/_rels/chart25.xml.rels><?xml version="1.0" encoding="UTF-8" standalone="yes"?>
<Relationships xmlns="http://schemas.openxmlformats.org/package/2006/relationships"><Relationship Id="rId1" Type="http://schemas.openxmlformats.org/officeDocument/2006/relationships/package" Target="../embeddings/Microsoft_Excel_Worksheet24.xlsx"/></Relationships>
</file>

<file path=ppt/charts/_rels/chart26.xml.rels><?xml version="1.0" encoding="UTF-8" standalone="yes"?>
<Relationships xmlns="http://schemas.openxmlformats.org/package/2006/relationships"><Relationship Id="rId1" Type="http://schemas.openxmlformats.org/officeDocument/2006/relationships/package" Target="../embeddings/Microsoft_Excel_Worksheet25.xlsx"/></Relationships>
</file>

<file path=ppt/charts/_rels/chart27.xml.rels><?xml version="1.0" encoding="UTF-8" standalone="yes"?>
<Relationships xmlns="http://schemas.openxmlformats.org/package/2006/relationships"><Relationship Id="rId1" Type="http://schemas.openxmlformats.org/officeDocument/2006/relationships/package" Target="../embeddings/Microsoft_Excel_Worksheet26.xlsx"/></Relationships>
</file>

<file path=ppt/charts/_rels/chart28.xml.rels><?xml version="1.0" encoding="UTF-8" standalone="yes"?>
<Relationships xmlns="http://schemas.openxmlformats.org/package/2006/relationships"><Relationship Id="rId1" Type="http://schemas.openxmlformats.org/officeDocument/2006/relationships/package" Target="../embeddings/Microsoft_Excel_Worksheet27.xlsx"/></Relationships>
</file>

<file path=ppt/charts/_rels/chart29.xml.rels><?xml version="1.0" encoding="UTF-8" standalone="yes"?>
<Relationships xmlns="http://schemas.openxmlformats.org/package/2006/relationships"><Relationship Id="rId1" Type="http://schemas.openxmlformats.org/officeDocument/2006/relationships/package" Target="../embeddings/Microsoft_Excel_Worksheet28.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_rels/chart30.xml.rels><?xml version="1.0" encoding="UTF-8" standalone="yes"?>
<Relationships xmlns="http://schemas.openxmlformats.org/package/2006/relationships"><Relationship Id="rId1" Type="http://schemas.openxmlformats.org/officeDocument/2006/relationships/package" Target="../embeddings/Microsoft_Excel_Worksheet29.xlsx"/></Relationships>
</file>

<file path=ppt/charts/_rels/chart31.xml.rels><?xml version="1.0" encoding="UTF-8" standalone="yes"?>
<Relationships xmlns="http://schemas.openxmlformats.org/package/2006/relationships"><Relationship Id="rId1" Type="http://schemas.openxmlformats.org/officeDocument/2006/relationships/package" Target="../embeddings/Microsoft_Excel_Worksheet30.xlsx"/></Relationships>
</file>

<file path=ppt/charts/_rels/chart32.xml.rels><?xml version="1.0" encoding="UTF-8" standalone="yes"?>
<Relationships xmlns="http://schemas.openxmlformats.org/package/2006/relationships"><Relationship Id="rId1" Type="http://schemas.openxmlformats.org/officeDocument/2006/relationships/package" Target="../embeddings/Microsoft_Excel_Worksheet31.xlsx"/></Relationships>
</file>

<file path=ppt/charts/_rels/chart33.xml.rels><?xml version="1.0" encoding="UTF-8" standalone="yes"?>
<Relationships xmlns="http://schemas.openxmlformats.org/package/2006/relationships"><Relationship Id="rId1" Type="http://schemas.openxmlformats.org/officeDocument/2006/relationships/package" Target="../embeddings/Microsoft_Excel_Worksheet32.xlsx"/></Relationships>
</file>

<file path=ppt/charts/_rels/chart34.xml.rels><?xml version="1.0" encoding="UTF-8" standalone="yes"?>
<Relationships xmlns="http://schemas.openxmlformats.org/package/2006/relationships"><Relationship Id="rId1" Type="http://schemas.openxmlformats.org/officeDocument/2006/relationships/package" Target="../embeddings/Microsoft_Excel_Worksheet33.xlsx"/></Relationships>
</file>

<file path=ppt/charts/_rels/chart35.xml.rels><?xml version="1.0" encoding="UTF-8" standalone="yes"?>
<Relationships xmlns="http://schemas.openxmlformats.org/package/2006/relationships"><Relationship Id="rId1" Type="http://schemas.openxmlformats.org/officeDocument/2006/relationships/package" Target="../embeddings/Microsoft_Excel_Worksheet34.xlsx"/></Relationships>
</file>

<file path=ppt/charts/_rels/chart36.xml.rels><?xml version="1.0" encoding="UTF-8" standalone="yes"?>
<Relationships xmlns="http://schemas.openxmlformats.org/package/2006/relationships"><Relationship Id="rId1" Type="http://schemas.openxmlformats.org/officeDocument/2006/relationships/package" Target="../embeddings/Microsoft_Excel_Worksheet35.xlsx"/></Relationships>
</file>

<file path=ppt/charts/_rels/chart37.xml.rels><?xml version="1.0" encoding="UTF-8" standalone="yes"?>
<Relationships xmlns="http://schemas.openxmlformats.org/package/2006/relationships"><Relationship Id="rId1" Type="http://schemas.openxmlformats.org/officeDocument/2006/relationships/package" Target="../embeddings/Microsoft_Excel_Worksheet36.xlsx"/></Relationships>
</file>

<file path=ppt/charts/_rels/chart38.xml.rels><?xml version="1.0" encoding="UTF-8" standalone="yes"?>
<Relationships xmlns="http://schemas.openxmlformats.org/package/2006/relationships"><Relationship Id="rId1" Type="http://schemas.openxmlformats.org/officeDocument/2006/relationships/package" Target="../embeddings/Microsoft_Excel_Worksheet37.xlsx"/></Relationships>
</file>

<file path=ppt/charts/_rels/chart39.xml.rels><?xml version="1.0" encoding="UTF-8" standalone="yes"?>
<Relationships xmlns="http://schemas.openxmlformats.org/package/2006/relationships"><Relationship Id="rId1" Type="http://schemas.openxmlformats.org/officeDocument/2006/relationships/package" Target="../embeddings/Microsoft_Excel_Worksheet38.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Worksheet3.xlsx"/></Relationships>
</file>

<file path=ppt/charts/_rels/chart40.xml.rels><?xml version="1.0" encoding="UTF-8" standalone="yes"?>
<Relationships xmlns="http://schemas.openxmlformats.org/package/2006/relationships"><Relationship Id="rId1" Type="http://schemas.openxmlformats.org/officeDocument/2006/relationships/package" Target="../embeddings/Microsoft_Excel_Worksheet39.xlsx"/></Relationships>
</file>

<file path=ppt/charts/_rels/chart41.xml.rels><?xml version="1.0" encoding="UTF-8" standalone="yes"?>
<Relationships xmlns="http://schemas.openxmlformats.org/package/2006/relationships"><Relationship Id="rId1" Type="http://schemas.openxmlformats.org/officeDocument/2006/relationships/package" Target="../embeddings/Microsoft_Excel_Worksheet40.xlsx"/></Relationships>
</file>

<file path=ppt/charts/_rels/chart42.xml.rels><?xml version="1.0" encoding="UTF-8" standalone="yes"?>
<Relationships xmlns="http://schemas.openxmlformats.org/package/2006/relationships"><Relationship Id="rId1" Type="http://schemas.openxmlformats.org/officeDocument/2006/relationships/package" Target="../embeddings/Microsoft_Excel_Worksheet41.xlsx"/></Relationships>
</file>

<file path=ppt/charts/_rels/chart43.xml.rels><?xml version="1.0" encoding="UTF-8" standalone="yes"?>
<Relationships xmlns="http://schemas.openxmlformats.org/package/2006/relationships"><Relationship Id="rId1" Type="http://schemas.openxmlformats.org/officeDocument/2006/relationships/package" Target="../embeddings/Microsoft_Excel_Worksheet42.xlsx"/></Relationships>
</file>

<file path=ppt/charts/_rels/chart44.xml.rels><?xml version="1.0" encoding="UTF-8" standalone="yes"?>
<Relationships xmlns="http://schemas.openxmlformats.org/package/2006/relationships"><Relationship Id="rId1" Type="http://schemas.openxmlformats.org/officeDocument/2006/relationships/package" Target="../embeddings/Microsoft_Excel_Worksheet43.xlsx"/></Relationships>
</file>

<file path=ppt/charts/_rels/chart45.xml.rels><?xml version="1.0" encoding="UTF-8" standalone="yes"?>
<Relationships xmlns="http://schemas.openxmlformats.org/package/2006/relationships"><Relationship Id="rId1" Type="http://schemas.openxmlformats.org/officeDocument/2006/relationships/package" Target="../embeddings/Microsoft_Excel_Worksheet44.xlsx"/></Relationships>
</file>

<file path=ppt/charts/_rels/chart46.xml.rels><?xml version="1.0" encoding="UTF-8" standalone="yes"?>
<Relationships xmlns="http://schemas.openxmlformats.org/package/2006/relationships"><Relationship Id="rId1" Type="http://schemas.openxmlformats.org/officeDocument/2006/relationships/package" Target="../embeddings/Microsoft_Excel_Worksheet45.xlsx"/></Relationships>
</file>

<file path=ppt/charts/_rels/chart47.xml.rels><?xml version="1.0" encoding="UTF-8" standalone="yes"?>
<Relationships xmlns="http://schemas.openxmlformats.org/package/2006/relationships"><Relationship Id="rId1" Type="http://schemas.openxmlformats.org/officeDocument/2006/relationships/package" Target="../embeddings/Microsoft_Excel_Worksheet46.xlsx"/></Relationships>
</file>

<file path=ppt/charts/_rels/chart48.xml.rels><?xml version="1.0" encoding="UTF-8" standalone="yes"?>
<Relationships xmlns="http://schemas.openxmlformats.org/package/2006/relationships"><Relationship Id="rId1" Type="http://schemas.openxmlformats.org/officeDocument/2006/relationships/package" Target="../embeddings/Microsoft_Excel_Worksheet47.xlsx"/></Relationships>
</file>

<file path=ppt/charts/_rels/chart49.xml.rels><?xml version="1.0" encoding="UTF-8" standalone="yes"?>
<Relationships xmlns="http://schemas.openxmlformats.org/package/2006/relationships"><Relationship Id="rId1" Type="http://schemas.openxmlformats.org/officeDocument/2006/relationships/package" Target="../embeddings/Microsoft_Excel_Worksheet48.xlsx"/></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Worksheet4.xlsx"/></Relationships>
</file>

<file path=ppt/charts/_rels/chart50.xml.rels><?xml version="1.0" encoding="UTF-8" standalone="yes"?>
<Relationships xmlns="http://schemas.openxmlformats.org/package/2006/relationships"><Relationship Id="rId1" Type="http://schemas.openxmlformats.org/officeDocument/2006/relationships/package" Target="../embeddings/Microsoft_Excel_Worksheet49.xlsx"/></Relationships>
</file>

<file path=ppt/charts/_rels/chart51.xml.rels><?xml version="1.0" encoding="UTF-8" standalone="yes"?>
<Relationships xmlns="http://schemas.openxmlformats.org/package/2006/relationships"><Relationship Id="rId1" Type="http://schemas.openxmlformats.org/officeDocument/2006/relationships/package" Target="../embeddings/Microsoft_Excel_Worksheet50.xlsx"/></Relationships>
</file>

<file path=ppt/charts/_rels/chart52.xml.rels><?xml version="1.0" encoding="UTF-8" standalone="yes"?>
<Relationships xmlns="http://schemas.openxmlformats.org/package/2006/relationships"><Relationship Id="rId1" Type="http://schemas.openxmlformats.org/officeDocument/2006/relationships/package" Target="../embeddings/Microsoft_Excel_Worksheet51.xlsx"/></Relationships>
</file>

<file path=ppt/charts/_rels/chart53.xml.rels><?xml version="1.0" encoding="UTF-8" standalone="yes"?>
<Relationships xmlns="http://schemas.openxmlformats.org/package/2006/relationships"><Relationship Id="rId1" Type="http://schemas.openxmlformats.org/officeDocument/2006/relationships/package" Target="../embeddings/Microsoft_Excel_Worksheet52.xlsx"/></Relationships>
</file>

<file path=ppt/charts/_rels/chart54.xml.rels><?xml version="1.0" encoding="UTF-8" standalone="yes"?>
<Relationships xmlns="http://schemas.openxmlformats.org/package/2006/relationships"><Relationship Id="rId1" Type="http://schemas.openxmlformats.org/officeDocument/2006/relationships/package" Target="../embeddings/Microsoft_Excel_Worksheet53.xlsx"/></Relationships>
</file>

<file path=ppt/charts/_rels/chart55.xml.rels><?xml version="1.0" encoding="UTF-8" standalone="yes"?>
<Relationships xmlns="http://schemas.openxmlformats.org/package/2006/relationships"><Relationship Id="rId1" Type="http://schemas.openxmlformats.org/officeDocument/2006/relationships/package" Target="../embeddings/Microsoft_Excel_Worksheet54.xlsx"/></Relationships>
</file>

<file path=ppt/charts/_rels/chart56.xml.rels><?xml version="1.0" encoding="UTF-8" standalone="yes"?>
<Relationships xmlns="http://schemas.openxmlformats.org/package/2006/relationships"><Relationship Id="rId1" Type="http://schemas.openxmlformats.org/officeDocument/2006/relationships/package" Target="../embeddings/Microsoft_Excel_Worksheet55.xlsx"/></Relationships>
</file>

<file path=ppt/charts/_rels/chart57.xml.rels><?xml version="1.0" encoding="UTF-8" standalone="yes"?>
<Relationships xmlns="http://schemas.openxmlformats.org/package/2006/relationships"><Relationship Id="rId1" Type="http://schemas.openxmlformats.org/officeDocument/2006/relationships/package" Target="../embeddings/Microsoft_Excel_Worksheet56.xlsx"/></Relationships>
</file>

<file path=ppt/charts/_rels/chart58.xml.rels><?xml version="1.0" encoding="UTF-8" standalone="yes"?>
<Relationships xmlns="http://schemas.openxmlformats.org/package/2006/relationships"><Relationship Id="rId1" Type="http://schemas.openxmlformats.org/officeDocument/2006/relationships/package" Target="../embeddings/Microsoft_Excel_Worksheet57.xlsx"/></Relationships>
</file>

<file path=ppt/charts/_rels/chart59.xml.rels><?xml version="1.0" encoding="UTF-8" standalone="yes"?>
<Relationships xmlns="http://schemas.openxmlformats.org/package/2006/relationships"><Relationship Id="rId1" Type="http://schemas.openxmlformats.org/officeDocument/2006/relationships/package" Target="../embeddings/Microsoft_Excel_Worksheet58.xlsx"/></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Worksheet5.xlsx"/></Relationships>
</file>

<file path=ppt/charts/_rels/chart60.xml.rels><?xml version="1.0" encoding="UTF-8" standalone="yes"?>
<Relationships xmlns="http://schemas.openxmlformats.org/package/2006/relationships"><Relationship Id="rId1" Type="http://schemas.openxmlformats.org/officeDocument/2006/relationships/package" Target="../embeddings/Microsoft_Excel_Worksheet59.xlsx"/></Relationships>
</file>

<file path=ppt/charts/_rels/chart61.xml.rels><?xml version="1.0" encoding="UTF-8" standalone="yes"?>
<Relationships xmlns="http://schemas.openxmlformats.org/package/2006/relationships"><Relationship Id="rId1" Type="http://schemas.openxmlformats.org/officeDocument/2006/relationships/package" Target="../embeddings/Microsoft_Excel_Worksheet60.xlsx"/></Relationships>
</file>

<file path=ppt/charts/_rels/chart62.xml.rels><?xml version="1.0" encoding="UTF-8" standalone="yes"?>
<Relationships xmlns="http://schemas.openxmlformats.org/package/2006/relationships"><Relationship Id="rId1" Type="http://schemas.openxmlformats.org/officeDocument/2006/relationships/package" Target="../embeddings/Microsoft_Excel_Worksheet61.xlsx"/></Relationships>
</file>

<file path=ppt/charts/_rels/chart63.xml.rels><?xml version="1.0" encoding="UTF-8" standalone="yes"?>
<Relationships xmlns="http://schemas.openxmlformats.org/package/2006/relationships"><Relationship Id="rId1" Type="http://schemas.openxmlformats.org/officeDocument/2006/relationships/package" Target="../embeddings/Microsoft_Excel_Worksheet62.xlsx"/></Relationships>
</file>

<file path=ppt/charts/_rels/chart64.xml.rels><?xml version="1.0" encoding="UTF-8" standalone="yes"?>
<Relationships xmlns="http://schemas.openxmlformats.org/package/2006/relationships"><Relationship Id="rId1" Type="http://schemas.openxmlformats.org/officeDocument/2006/relationships/package" Target="../embeddings/Microsoft_Excel_Worksheet63.xlsx"/></Relationships>
</file>

<file path=ppt/charts/_rels/chart65.xml.rels><?xml version="1.0" encoding="UTF-8" standalone="yes"?>
<Relationships xmlns="http://schemas.openxmlformats.org/package/2006/relationships"><Relationship Id="rId1" Type="http://schemas.openxmlformats.org/officeDocument/2006/relationships/package" Target="../embeddings/Microsoft_Excel_Worksheet64.xlsx"/></Relationships>
</file>

<file path=ppt/charts/_rels/chart66.xml.rels><?xml version="1.0" encoding="UTF-8" standalone="yes"?>
<Relationships xmlns="http://schemas.openxmlformats.org/package/2006/relationships"><Relationship Id="rId1" Type="http://schemas.openxmlformats.org/officeDocument/2006/relationships/package" Target="../embeddings/Microsoft_Excel_Worksheet65.xlsx"/></Relationships>
</file>

<file path=ppt/charts/_rels/chart67.xml.rels><?xml version="1.0" encoding="UTF-8" standalone="yes"?>
<Relationships xmlns="http://schemas.openxmlformats.org/package/2006/relationships"><Relationship Id="rId1" Type="http://schemas.openxmlformats.org/officeDocument/2006/relationships/package" Target="../embeddings/Microsoft_Excel_Worksheet66.xlsx"/></Relationships>
</file>

<file path=ppt/charts/_rels/chart68.xml.rels><?xml version="1.0" encoding="UTF-8" standalone="yes"?>
<Relationships xmlns="http://schemas.openxmlformats.org/package/2006/relationships"><Relationship Id="rId1" Type="http://schemas.openxmlformats.org/officeDocument/2006/relationships/package" Target="../embeddings/Microsoft_Excel_Worksheet67.xlsx"/></Relationships>
</file>

<file path=ppt/charts/_rels/chart69.xml.rels><?xml version="1.0" encoding="UTF-8" standalone="yes"?>
<Relationships xmlns="http://schemas.openxmlformats.org/package/2006/relationships"><Relationship Id="rId1" Type="http://schemas.openxmlformats.org/officeDocument/2006/relationships/package" Target="../embeddings/Microsoft_Excel_Worksheet68.xlsx"/></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Worksheet6.xlsx"/></Relationships>
</file>

<file path=ppt/charts/_rels/chart70.xml.rels><?xml version="1.0" encoding="UTF-8" standalone="yes"?>
<Relationships xmlns="http://schemas.openxmlformats.org/package/2006/relationships"><Relationship Id="rId1" Type="http://schemas.openxmlformats.org/officeDocument/2006/relationships/package" Target="../embeddings/Microsoft_Excel_Worksheet69.xlsx"/></Relationships>
</file>

<file path=ppt/charts/_rels/chart71.xml.rels><?xml version="1.0" encoding="UTF-8" standalone="yes"?>
<Relationships xmlns="http://schemas.openxmlformats.org/package/2006/relationships"><Relationship Id="rId1" Type="http://schemas.openxmlformats.org/officeDocument/2006/relationships/package" Target="../embeddings/Microsoft_Excel_Worksheet70.xlsx"/></Relationships>
</file>

<file path=ppt/charts/_rels/chart72.xml.rels><?xml version="1.0" encoding="UTF-8" standalone="yes"?>
<Relationships xmlns="http://schemas.openxmlformats.org/package/2006/relationships"><Relationship Id="rId1" Type="http://schemas.openxmlformats.org/officeDocument/2006/relationships/package" Target="../embeddings/Microsoft_Excel_Worksheet71.xlsx"/></Relationships>
</file>

<file path=ppt/charts/_rels/chart73.xml.rels><?xml version="1.0" encoding="UTF-8" standalone="yes"?>
<Relationships xmlns="http://schemas.openxmlformats.org/package/2006/relationships"><Relationship Id="rId1" Type="http://schemas.openxmlformats.org/officeDocument/2006/relationships/package" Target="../embeddings/Microsoft_Excel_Worksheet72.xlsx"/></Relationships>
</file>

<file path=ppt/charts/_rels/chart74.xml.rels><?xml version="1.0" encoding="UTF-8" standalone="yes"?>
<Relationships xmlns="http://schemas.openxmlformats.org/package/2006/relationships"><Relationship Id="rId1" Type="http://schemas.openxmlformats.org/officeDocument/2006/relationships/package" Target="../embeddings/Microsoft_Excel_Worksheet73.xlsx"/></Relationships>
</file>

<file path=ppt/charts/_rels/chart75.xml.rels><?xml version="1.0" encoding="UTF-8" standalone="yes"?>
<Relationships xmlns="http://schemas.openxmlformats.org/package/2006/relationships"><Relationship Id="rId1" Type="http://schemas.openxmlformats.org/officeDocument/2006/relationships/package" Target="../embeddings/Microsoft_Excel_Worksheet74.xlsx"/></Relationships>
</file>

<file path=ppt/charts/_rels/chart76.xml.rels><?xml version="1.0" encoding="UTF-8" standalone="yes"?>
<Relationships xmlns="http://schemas.openxmlformats.org/package/2006/relationships"><Relationship Id="rId1" Type="http://schemas.openxmlformats.org/officeDocument/2006/relationships/package" Target="../embeddings/Microsoft_Excel_Worksheet75.xlsx"/></Relationships>
</file>

<file path=ppt/charts/_rels/chart77.xml.rels><?xml version="1.0" encoding="UTF-8" standalone="yes"?>
<Relationships xmlns="http://schemas.openxmlformats.org/package/2006/relationships"><Relationship Id="rId1" Type="http://schemas.openxmlformats.org/officeDocument/2006/relationships/package" Target="../embeddings/Microsoft_Excel_Worksheet76.xlsx"/></Relationships>
</file>

<file path=ppt/charts/_rels/chart78.xml.rels><?xml version="1.0" encoding="UTF-8" standalone="yes"?>
<Relationships xmlns="http://schemas.openxmlformats.org/package/2006/relationships"><Relationship Id="rId1" Type="http://schemas.openxmlformats.org/officeDocument/2006/relationships/package" Target="../embeddings/Microsoft_Excel_Worksheet77.xlsx"/></Relationships>
</file>

<file path=ppt/charts/_rels/chart79.xml.rels><?xml version="1.0" encoding="UTF-8" standalone="yes"?>
<Relationships xmlns="http://schemas.openxmlformats.org/package/2006/relationships"><Relationship Id="rId1" Type="http://schemas.openxmlformats.org/officeDocument/2006/relationships/package" Target="../embeddings/Microsoft_Excel_Worksheet78.xlsx"/></Relationships>
</file>

<file path=ppt/charts/_rels/chart8.xml.rels><?xml version="1.0" encoding="UTF-8" standalone="yes"?>
<Relationships xmlns="http://schemas.openxmlformats.org/package/2006/relationships"><Relationship Id="rId1" Type="http://schemas.openxmlformats.org/officeDocument/2006/relationships/package" Target="../embeddings/Microsoft_Excel_Worksheet7.xlsx"/></Relationships>
</file>

<file path=ppt/charts/_rels/chart80.xml.rels><?xml version="1.0" encoding="UTF-8" standalone="yes"?>
<Relationships xmlns="http://schemas.openxmlformats.org/package/2006/relationships"><Relationship Id="rId1" Type="http://schemas.openxmlformats.org/officeDocument/2006/relationships/package" Target="../embeddings/Microsoft_Excel_Worksheet79.xlsx"/></Relationships>
</file>

<file path=ppt/charts/_rels/chart81.xml.rels><?xml version="1.0" encoding="UTF-8" standalone="yes"?>
<Relationships xmlns="http://schemas.openxmlformats.org/package/2006/relationships"><Relationship Id="rId1" Type="http://schemas.openxmlformats.org/officeDocument/2006/relationships/package" Target="../embeddings/Microsoft_Excel_Worksheet80.xlsx"/></Relationships>
</file>

<file path=ppt/charts/_rels/chart82.xml.rels><?xml version="1.0" encoding="UTF-8" standalone="yes"?>
<Relationships xmlns="http://schemas.openxmlformats.org/package/2006/relationships"><Relationship Id="rId1" Type="http://schemas.openxmlformats.org/officeDocument/2006/relationships/package" Target="../embeddings/Microsoft_Excel_Worksheet81.xlsx"/></Relationships>
</file>

<file path=ppt/charts/_rels/chart83.xml.rels><?xml version="1.0" encoding="UTF-8" standalone="yes"?>
<Relationships xmlns="http://schemas.openxmlformats.org/package/2006/relationships"><Relationship Id="rId1" Type="http://schemas.openxmlformats.org/officeDocument/2006/relationships/package" Target="../embeddings/Microsoft_Excel_Worksheet82.xlsx"/></Relationships>
</file>

<file path=ppt/charts/_rels/chart84.xml.rels><?xml version="1.0" encoding="UTF-8" standalone="yes"?>
<Relationships xmlns="http://schemas.openxmlformats.org/package/2006/relationships"><Relationship Id="rId1" Type="http://schemas.openxmlformats.org/officeDocument/2006/relationships/package" Target="../embeddings/Microsoft_Excel_Worksheet83.xlsx"/></Relationships>
</file>

<file path=ppt/charts/_rels/chart85.xml.rels><?xml version="1.0" encoding="UTF-8" standalone="yes"?>
<Relationships xmlns="http://schemas.openxmlformats.org/package/2006/relationships"><Relationship Id="rId1" Type="http://schemas.openxmlformats.org/officeDocument/2006/relationships/package" Target="../embeddings/Microsoft_Excel_Worksheet84.xlsx"/></Relationships>
</file>

<file path=ppt/charts/_rels/chart86.xml.rels><?xml version="1.0" encoding="UTF-8" standalone="yes"?>
<Relationships xmlns="http://schemas.openxmlformats.org/package/2006/relationships"><Relationship Id="rId1" Type="http://schemas.openxmlformats.org/officeDocument/2006/relationships/package" Target="../embeddings/Microsoft_Excel_Worksheet85.xlsx"/></Relationships>
</file>

<file path=ppt/charts/_rels/chart87.xml.rels><?xml version="1.0" encoding="UTF-8" standalone="yes"?>
<Relationships xmlns="http://schemas.openxmlformats.org/package/2006/relationships"><Relationship Id="rId1" Type="http://schemas.openxmlformats.org/officeDocument/2006/relationships/package" Target="../embeddings/Microsoft_Excel_Worksheet86.xlsx"/></Relationships>
</file>

<file path=ppt/charts/_rels/chart88.xml.rels><?xml version="1.0" encoding="UTF-8" standalone="yes"?>
<Relationships xmlns="http://schemas.openxmlformats.org/package/2006/relationships"><Relationship Id="rId1" Type="http://schemas.openxmlformats.org/officeDocument/2006/relationships/package" Target="../embeddings/Microsoft_Excel_Worksheet87.xlsx"/></Relationships>
</file>

<file path=ppt/charts/_rels/chart89.xml.rels><?xml version="1.0" encoding="UTF-8" standalone="yes"?>
<Relationships xmlns="http://schemas.openxmlformats.org/package/2006/relationships"><Relationship Id="rId1" Type="http://schemas.openxmlformats.org/officeDocument/2006/relationships/package" Target="../embeddings/Microsoft_Excel_Worksheet88.xlsx"/></Relationships>
</file>

<file path=ppt/charts/_rels/chart9.xml.rels><?xml version="1.0" encoding="UTF-8" standalone="yes"?>
<Relationships xmlns="http://schemas.openxmlformats.org/package/2006/relationships"><Relationship Id="rId1" Type="http://schemas.openxmlformats.org/officeDocument/2006/relationships/package" Target="../embeddings/Microsoft_Excel_Worksheet8.xlsx"/></Relationships>
</file>

<file path=ppt/charts/_rels/chart90.xml.rels><?xml version="1.0" encoding="UTF-8" standalone="yes"?>
<Relationships xmlns="http://schemas.openxmlformats.org/package/2006/relationships"><Relationship Id="rId1" Type="http://schemas.openxmlformats.org/officeDocument/2006/relationships/package" Target="../embeddings/Microsoft_Excel_Worksheet89.xlsx"/></Relationships>
</file>

<file path=ppt/charts/_rels/chart91.xml.rels><?xml version="1.0" encoding="UTF-8" standalone="yes"?>
<Relationships xmlns="http://schemas.openxmlformats.org/package/2006/relationships"><Relationship Id="rId1" Type="http://schemas.openxmlformats.org/officeDocument/2006/relationships/package" Target="../embeddings/Microsoft_Excel_Worksheet90.xlsx"/></Relationships>
</file>

<file path=ppt/charts/_rels/chart92.xml.rels><?xml version="1.0" encoding="UTF-8" standalone="yes"?>
<Relationships xmlns="http://schemas.openxmlformats.org/package/2006/relationships"><Relationship Id="rId1" Type="http://schemas.openxmlformats.org/officeDocument/2006/relationships/package" Target="../embeddings/Microsoft_Excel_Worksheet91.xlsx"/></Relationships>
</file>

<file path=ppt/charts/_rels/chart93.xml.rels><?xml version="1.0" encoding="UTF-8" standalone="yes"?>
<Relationships xmlns="http://schemas.openxmlformats.org/package/2006/relationships"><Relationship Id="rId1" Type="http://schemas.openxmlformats.org/officeDocument/2006/relationships/package" Target="../embeddings/Microsoft_Excel_Worksheet92.xlsx"/></Relationships>
</file>

<file path=ppt/charts/_rels/chart94.xml.rels><?xml version="1.0" encoding="UTF-8" standalone="yes"?>
<Relationships xmlns="http://schemas.openxmlformats.org/package/2006/relationships"><Relationship Id="rId1" Type="http://schemas.openxmlformats.org/officeDocument/2006/relationships/package" Target="../embeddings/Microsoft_Excel_Worksheet93.xlsx"/></Relationships>
</file>

<file path=ppt/charts/_rels/chart95.xml.rels><?xml version="1.0" encoding="UTF-8" standalone="yes"?>
<Relationships xmlns="http://schemas.openxmlformats.org/package/2006/relationships"><Relationship Id="rId1" Type="http://schemas.openxmlformats.org/officeDocument/2006/relationships/package" Target="../embeddings/Microsoft_Excel_Worksheet94.xlsx"/></Relationships>
</file>

<file path=ppt/charts/_rels/chart96.xml.rels><?xml version="1.0" encoding="UTF-8" standalone="yes"?>
<Relationships xmlns="http://schemas.openxmlformats.org/package/2006/relationships"><Relationship Id="rId1" Type="http://schemas.openxmlformats.org/officeDocument/2006/relationships/package" Target="../embeddings/Microsoft_Excel_Worksheet95.xlsx"/></Relationships>
</file>

<file path=ppt/charts/_rels/chart97.xml.rels><?xml version="1.0" encoding="UTF-8" standalone="yes"?>
<Relationships xmlns="http://schemas.openxmlformats.org/package/2006/relationships"><Relationship Id="rId1" Type="http://schemas.openxmlformats.org/officeDocument/2006/relationships/package" Target="../embeddings/Microsoft_Excel_Worksheet96.xlsx"/></Relationships>
</file>

<file path=ppt/charts/_rels/chart98.xml.rels><?xml version="1.0" encoding="UTF-8" standalone="yes"?>
<Relationships xmlns="http://schemas.openxmlformats.org/package/2006/relationships"><Relationship Id="rId1" Type="http://schemas.openxmlformats.org/officeDocument/2006/relationships/package" Target="../embeddings/Microsoft_Excel_Worksheet97.xlsx"/></Relationships>
</file>

<file path=ppt/charts/_rels/chart99.xml.rels><?xml version="1.0" encoding="UTF-8" standalone="yes"?>
<Relationships xmlns="http://schemas.openxmlformats.org/package/2006/relationships"><Relationship Id="rId1" Type="http://schemas.openxmlformats.org/officeDocument/2006/relationships/package" Target="../embeddings/Microsoft_Excel_Worksheet98.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364410230249504"/>
          <c:y val="2.7170386339721821E-2"/>
          <c:w val="0.86774252569994759"/>
          <c:h val="0.85363091822778381"/>
        </c:manualLayout>
      </c:layout>
      <c:scatterChart>
        <c:scatterStyle val="lineMarker"/>
        <c:varyColors val="0"/>
        <c:ser>
          <c:idx val="0"/>
          <c:order val="0"/>
          <c:tx>
            <c:strRef>
              <c:f>Sheet1!$B$1</c:f>
              <c:strCache>
                <c:ptCount val="1"/>
                <c:pt idx="0">
                  <c:v>PE up</c:v>
                </c:pt>
              </c:strCache>
            </c:strRef>
          </c:tx>
          <c:spPr>
            <a:ln w="9525" cap="rnd">
              <a:noFill/>
              <a:round/>
            </a:ln>
            <a:effectLst/>
          </c:spPr>
          <c:marker>
            <c:symbol val="circle"/>
            <c:size val="9"/>
            <c:spPr>
              <a:solidFill>
                <a:schemeClr val="tx1"/>
              </a:solidFill>
              <a:ln w="19050">
                <a:solidFill>
                  <a:schemeClr val="bg1"/>
                </a:solidFill>
              </a:ln>
              <a:effectLst/>
            </c:spPr>
          </c:marker>
          <c:dPt>
            <c:idx val="0"/>
            <c:bubble3D val="0"/>
            <c:extLst>
              <c:ext xmlns:c16="http://schemas.microsoft.com/office/drawing/2014/chart" uri="{C3380CC4-5D6E-409C-BE32-E72D297353CC}">
                <c16:uniqueId val="{00000000-B0D5-4750-8C19-9F9BE9CE2B4F}"/>
              </c:ext>
            </c:extLst>
          </c:dPt>
          <c:dPt>
            <c:idx val="1"/>
            <c:bubble3D val="0"/>
            <c:extLst>
              <c:ext xmlns:c16="http://schemas.microsoft.com/office/drawing/2014/chart" uri="{C3380CC4-5D6E-409C-BE32-E72D297353CC}">
                <c16:uniqueId val="{00000001-B0D5-4750-8C19-9F9BE9CE2B4F}"/>
              </c:ext>
            </c:extLst>
          </c:dPt>
          <c:dPt>
            <c:idx val="2"/>
            <c:bubble3D val="0"/>
            <c:extLst>
              <c:ext xmlns:c16="http://schemas.microsoft.com/office/drawing/2014/chart" uri="{C3380CC4-5D6E-409C-BE32-E72D297353CC}">
                <c16:uniqueId val="{00000002-B0D5-4750-8C19-9F9BE9CE2B4F}"/>
              </c:ext>
            </c:extLst>
          </c:dPt>
          <c:dPt>
            <c:idx val="3"/>
            <c:bubble3D val="0"/>
            <c:extLst>
              <c:ext xmlns:c16="http://schemas.microsoft.com/office/drawing/2014/chart" uri="{C3380CC4-5D6E-409C-BE32-E72D297353CC}">
                <c16:uniqueId val="{00000003-B0D5-4750-8C19-9F9BE9CE2B4F}"/>
              </c:ext>
            </c:extLst>
          </c:dPt>
          <c:dPt>
            <c:idx val="4"/>
            <c:bubble3D val="0"/>
            <c:extLst>
              <c:ext xmlns:c16="http://schemas.microsoft.com/office/drawing/2014/chart" uri="{C3380CC4-5D6E-409C-BE32-E72D297353CC}">
                <c16:uniqueId val="{00000004-B0D5-4750-8C19-9F9BE9CE2B4F}"/>
              </c:ext>
            </c:extLst>
          </c:dPt>
          <c:dPt>
            <c:idx val="5"/>
            <c:bubble3D val="0"/>
            <c:extLst>
              <c:ext xmlns:c16="http://schemas.microsoft.com/office/drawing/2014/chart" uri="{C3380CC4-5D6E-409C-BE32-E72D297353CC}">
                <c16:uniqueId val="{00000005-B0D5-4750-8C19-9F9BE9CE2B4F}"/>
              </c:ext>
            </c:extLst>
          </c:dPt>
          <c:dPt>
            <c:idx val="6"/>
            <c:bubble3D val="0"/>
            <c:extLst>
              <c:ext xmlns:c16="http://schemas.microsoft.com/office/drawing/2014/chart" uri="{C3380CC4-5D6E-409C-BE32-E72D297353CC}">
                <c16:uniqueId val="{00000006-B0D5-4750-8C19-9F9BE9CE2B4F}"/>
              </c:ext>
            </c:extLst>
          </c:dPt>
          <c:dPt>
            <c:idx val="7"/>
            <c:bubble3D val="0"/>
            <c:extLst>
              <c:ext xmlns:c16="http://schemas.microsoft.com/office/drawing/2014/chart" uri="{C3380CC4-5D6E-409C-BE32-E72D297353CC}">
                <c16:uniqueId val="{00000007-B0D5-4750-8C19-9F9BE9CE2B4F}"/>
              </c:ext>
            </c:extLst>
          </c:dPt>
          <c:dPt>
            <c:idx val="9"/>
            <c:bubble3D val="0"/>
            <c:extLst>
              <c:ext xmlns:c16="http://schemas.microsoft.com/office/drawing/2014/chart" uri="{C3380CC4-5D6E-409C-BE32-E72D297353CC}">
                <c16:uniqueId val="{0000000C-B0D5-4750-8C19-9F9BE9CE2B4F}"/>
              </c:ext>
            </c:extLst>
          </c:dPt>
          <c:dPt>
            <c:idx val="12"/>
            <c:bubble3D val="0"/>
            <c:extLst>
              <c:ext xmlns:c16="http://schemas.microsoft.com/office/drawing/2014/chart" uri="{C3380CC4-5D6E-409C-BE32-E72D297353CC}">
                <c16:uniqueId val="{00000009-B0D5-4750-8C19-9F9BE9CE2B4F}"/>
              </c:ext>
            </c:extLst>
          </c:dPt>
          <c:dPt>
            <c:idx val="13"/>
            <c:bubble3D val="0"/>
            <c:extLst>
              <c:ext xmlns:c16="http://schemas.microsoft.com/office/drawing/2014/chart" uri="{C3380CC4-5D6E-409C-BE32-E72D297353CC}">
                <c16:uniqueId val="{0000000A-B0D5-4750-8C19-9F9BE9CE2B4F}"/>
              </c:ext>
            </c:extLst>
          </c:dPt>
          <c:dPt>
            <c:idx val="14"/>
            <c:bubble3D val="0"/>
            <c:extLst>
              <c:ext xmlns:c16="http://schemas.microsoft.com/office/drawing/2014/chart" uri="{C3380CC4-5D6E-409C-BE32-E72D297353CC}">
                <c16:uniqueId val="{0000000B-B0D5-4750-8C19-9F9BE9CE2B4F}"/>
              </c:ext>
            </c:extLst>
          </c:dPt>
          <c:dPt>
            <c:idx val="16"/>
            <c:bubble3D val="0"/>
            <c:extLst>
              <c:ext xmlns:c16="http://schemas.microsoft.com/office/drawing/2014/chart" uri="{C3380CC4-5D6E-409C-BE32-E72D297353CC}">
                <c16:uniqueId val="{00000012-B0D5-4750-8C19-9F9BE9CE2B4F}"/>
              </c:ext>
            </c:extLst>
          </c:dPt>
          <c:dLbls>
            <c:dLbl>
              <c:idx val="0"/>
              <c:tx>
                <c:rich>
                  <a:bodyPr/>
                  <a:lstStyle/>
                  <a:p>
                    <a:r>
                      <a:rPr lang="en-US"/>
                      <a:t>Hawaiian Tropic</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0-B0D5-4750-8C19-9F9BE9CE2B4F}"/>
                </c:ext>
              </c:extLst>
            </c:dLbl>
            <c:dLbl>
              <c:idx val="1"/>
              <c:tx>
                <c:rich>
                  <a:bodyPr/>
                  <a:lstStyle/>
                  <a:p>
                    <a:r>
                      <a:rPr lang="en-US"/>
                      <a:t>Beauty Care</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1-B0D5-4750-8C19-9F9BE9CE2B4F}"/>
                </c:ext>
              </c:extLst>
            </c:dLbl>
            <c:dLbl>
              <c:idx val="2"/>
              <c:tx>
                <c:rich>
                  <a:bodyPr/>
                  <a:lstStyle/>
                  <a:p>
                    <a:r>
                      <a:rPr lang="en-US"/>
                      <a:t>Banana Boat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2-B0D5-4750-8C19-9F9BE9CE2B4F}"/>
                </c:ext>
              </c:extLst>
            </c:dLbl>
            <c:dLbl>
              <c:idx val="3"/>
              <c:tx>
                <c:rich>
                  <a:bodyPr/>
                  <a:lstStyle/>
                  <a:p>
                    <a:r>
                      <a:rPr lang="en-US"/>
                      <a:t>EQUATE</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3-B0D5-4750-8C19-9F9BE9CE2B4F}"/>
                </c:ext>
              </c:extLst>
            </c:dLbl>
            <c:dLbl>
              <c:idx val="4"/>
              <c:tx>
                <c:rich>
                  <a:bodyPr/>
                  <a:lstStyle/>
                  <a:p>
                    <a:r>
                      <a:rPr lang="en-US"/>
                      <a:t>Nivea</a:t>
                    </a:r>
                  </a:p>
                </c:rich>
              </c:tx>
              <c:dLblPos val="t"/>
              <c:showLegendKey val="0"/>
              <c:showVal val="0"/>
              <c:showCatName val="0"/>
              <c:showSerName val="0"/>
              <c:showPercent val="0"/>
              <c:showBubbleSize val="0"/>
              <c:extLst>
                <c:ext xmlns:c15="http://schemas.microsoft.com/office/drawing/2012/chart" uri="{CE6537A1-D6FC-4f65-9D91-7224C49458BB}">
                  <c15:layout>
                    <c:manualLayout>
                      <c:w val="5.6451516574947062E-2"/>
                      <c:h val="5.3314955203308069E-2"/>
                    </c:manualLayout>
                  </c15:layout>
                  <c15:showDataLabelsRange val="1"/>
                </c:ext>
                <c:ext xmlns:c16="http://schemas.microsoft.com/office/drawing/2014/chart" uri="{C3380CC4-5D6E-409C-BE32-E72D297353CC}">
                  <c16:uniqueId val="{00000004-B0D5-4750-8C19-9F9BE9CE2B4F}"/>
                </c:ext>
              </c:extLst>
            </c:dLbl>
            <c:dLbl>
              <c:idx val="5"/>
              <c:tx>
                <c:rich>
                  <a:bodyPr/>
                  <a:lstStyle/>
                  <a:p>
                    <a:r>
                      <a:rPr lang="en-US"/>
                      <a:t>Neutrogena</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5-B0D5-4750-8C19-9F9BE9CE2B4F}"/>
                </c:ext>
              </c:extLst>
            </c:dLbl>
            <c:dLbl>
              <c:idx val="6"/>
              <c:tx>
                <c:rich>
                  <a:bodyPr/>
                  <a:lstStyle/>
                  <a:p>
                    <a:r>
                      <a:rPr lang="en-US"/>
                      <a:t>Caribbean Beach</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6-B0D5-4750-8C19-9F9BE9CE2B4F}"/>
                </c:ext>
              </c:extLst>
            </c:dLbl>
            <c:dLbl>
              <c:idx val="7"/>
              <c:tx>
                <c:rich>
                  <a:bodyPr/>
                  <a:lstStyle/>
                  <a:p>
                    <a:r>
                      <a:rPr lang="en-US"/>
                      <a:t>Australian Gold</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7-B0D5-4750-8C19-9F9BE9CE2B4F}"/>
                </c:ext>
              </c:extLst>
            </c:dLbl>
            <c:dLbl>
              <c:idx val="8"/>
              <c:tx>
                <c:rich>
                  <a:bodyPr/>
                  <a:lstStyle/>
                  <a:p>
                    <a:r>
                      <a:rPr lang="en-US"/>
                      <a:t>Isdin</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0-D362-4FD3-9AF9-43BE4338AF3D}"/>
                </c:ext>
              </c:extLst>
            </c:dLbl>
            <c:dLbl>
              <c:idx val="9"/>
              <c:tx>
                <c:rich>
                  <a:bodyPr/>
                  <a:lstStyle/>
                  <a:p>
                    <a:r>
                      <a:rPr lang="en-US"/>
                      <a:t>Garnier</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C-B0D5-4750-8C19-9F9BE9CE2B4F}"/>
                </c:ext>
              </c:extLst>
            </c:dLbl>
            <c:dLbl>
              <c:idx val="10"/>
              <c:tx>
                <c:rich>
                  <a:bodyPr/>
                  <a:lstStyle/>
                  <a:p>
                    <a:r>
                      <a:rPr lang="en-US"/>
                      <a:t>L'Oreal Paris</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1-D362-4FD3-9AF9-43BE4338AF3D}"/>
                </c:ext>
              </c:extLst>
            </c:dLbl>
            <c:dLbl>
              <c:idx val="11"/>
              <c:tx>
                <c:rich>
                  <a:bodyPr/>
                  <a:lstStyle/>
                  <a:p>
                    <a:r>
                      <a:rPr lang="en-US"/>
                      <a:t>Avene</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2-D362-4FD3-9AF9-43BE4338AF3D}"/>
                </c:ext>
              </c:extLst>
            </c:dLbl>
            <c:dLbl>
              <c:idx val="12"/>
              <c:tx>
                <c:rich>
                  <a:bodyPr/>
                  <a:lstStyle/>
                  <a:p>
                    <a:r>
                      <a:rPr lang="en-US"/>
                      <a:t>Nuvel</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9-B0D5-4750-8C19-9F9BE9CE2B4F}"/>
                </c:ext>
              </c:extLst>
            </c:dLbl>
            <c:dLbl>
              <c:idx val="13"/>
              <c:tx>
                <c:rich>
                  <a:bodyPr/>
                  <a:lstStyle/>
                  <a:p>
                    <a:r>
                      <a:rPr lang="en-US"/>
                      <a:t>Ocean Potion</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A-B0D5-4750-8C19-9F9BE9CE2B4F}"/>
                </c:ext>
              </c:extLst>
            </c:dLbl>
            <c:dLbl>
              <c:idx val="14"/>
              <c:tx>
                <c:rich>
                  <a:bodyPr/>
                  <a:lstStyle/>
                  <a:p>
                    <a:r>
                      <a:rPr lang="en-US"/>
                      <a:t>Vaseline</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B-B0D5-4750-8C19-9F9BE9CE2B4F}"/>
                </c:ext>
              </c:extLst>
            </c:dLbl>
            <c:dLbl>
              <c:idx val="15"/>
              <c:tx>
                <c:rich>
                  <a:bodyPr/>
                  <a:lstStyle/>
                  <a:p>
                    <a:r>
                      <a:rPr lang="en-US"/>
                      <a:t>Eucerin</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2704-469A-BFAC-FD9CF5DB2713}"/>
                </c:ext>
              </c:extLst>
            </c:dLbl>
            <c:dLbl>
              <c:idx val="16"/>
              <c:tx>
                <c:rich>
                  <a:bodyPr/>
                  <a:lstStyle/>
                  <a:p>
                    <a:r>
                      <a:rPr lang="en-US"/>
                      <a:t>La Roche-Posay</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B0D5-4750-8C19-9F9BE9CE2B4F}"/>
                </c:ext>
              </c:extLst>
            </c:dLbl>
            <c:dLbl>
              <c:idx val="17"/>
              <c:tx>
                <c:rich>
                  <a:bodyPr/>
                  <a:lstStyle/>
                  <a:p>
                    <a:r>
                      <a:rPr lang="en-US"/>
                      <a:t>Toblerone</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2704-469A-BFAC-FD9CF5DB2713}"/>
                </c:ext>
              </c:extLst>
            </c:dLbl>
            <c:dLbl>
              <c:idx val="18"/>
              <c:tx>
                <c:rich>
                  <a:bodyPr/>
                  <a:lstStyle/>
                  <a:p>
                    <a:r>
                      <a:rPr lang="en-US"/>
                      <a:t>Twix</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2704-469A-BFAC-FD9CF5DB2713}"/>
                </c:ext>
              </c:extLst>
            </c:dLbl>
            <c:spPr>
              <a:noFill/>
              <a:ln>
                <a:noFill/>
              </a:ln>
              <a:effectLst/>
            </c:spPr>
            <c:txPr>
              <a:bodyPr rot="0" spcFirstLastPara="1" vertOverflow="ellipsis" vert="horz" wrap="non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dLblPos val="t"/>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0"/>
              </c:ext>
            </c:extLst>
          </c:dLbls>
          <c:xVal>
            <c:numRef>
              <c:f>Sheet1!$A$2:$A$18</c:f>
              <c:numCache>
                <c:formatCode>General</c:formatCode>
                <c:ptCount val="17"/>
                <c:pt idx="0">
                  <c:v>-2.0253575930104755</c:v>
                </c:pt>
                <c:pt idx="1">
                  <c:v>-2.0405674432701595</c:v>
                </c:pt>
                <c:pt idx="2">
                  <c:v>-2.2219046632655748</c:v>
                </c:pt>
                <c:pt idx="3">
                  <c:v>-0.5978805409323199</c:v>
                </c:pt>
                <c:pt idx="4">
                  <c:v>-1.5937328173380765</c:v>
                </c:pt>
                <c:pt idx="5">
                  <c:v>-1.7261963092372712</c:v>
                </c:pt>
                <c:pt idx="6">
                  <c:v>-0.69246705548586285</c:v>
                </c:pt>
                <c:pt idx="7">
                  <c:v>-0.99216527602380722</c:v>
                </c:pt>
                <c:pt idx="8">
                  <c:v>-1.2475584832552082</c:v>
                </c:pt>
                <c:pt idx="9">
                  <c:v>-2.3255702429900147</c:v>
                </c:pt>
                <c:pt idx="10">
                  <c:v>-1.9319533657228816</c:v>
                </c:pt>
                <c:pt idx="11">
                  <c:v>-2.320534821779261</c:v>
                </c:pt>
                <c:pt idx="12">
                  <c:v>-0.99474274873543733</c:v>
                </c:pt>
                <c:pt idx="13">
                  <c:v>-2.3580397576558831</c:v>
                </c:pt>
                <c:pt idx="14">
                  <c:v>-2.4675547287377673</c:v>
                </c:pt>
                <c:pt idx="15">
                  <c:v>-1.7407684287728244</c:v>
                </c:pt>
                <c:pt idx="16">
                  <c:v>-1.1645288181168223</c:v>
                </c:pt>
              </c:numCache>
            </c:numRef>
          </c:xVal>
          <c:yVal>
            <c:numRef>
              <c:f>Sheet1!$B$2:$B$18</c:f>
              <c:numCache>
                <c:formatCode>General</c:formatCode>
                <c:ptCount val="17"/>
                <c:pt idx="0">
                  <c:v>-1.4605014035671124</c:v>
                </c:pt>
                <c:pt idx="1">
                  <c:v>-0.57924696385950625</c:v>
                </c:pt>
                <c:pt idx="2">
                  <c:v>-1.298921919123508</c:v>
                </c:pt>
                <c:pt idx="3">
                  <c:v>-1.975555267252938</c:v>
                </c:pt>
                <c:pt idx="4">
                  <c:v>-1.1187926942460193</c:v>
                </c:pt>
                <c:pt idx="5">
                  <c:v>-1.9069465395787533</c:v>
                </c:pt>
                <c:pt idx="6">
                  <c:v>-0.57805817737053666</c:v>
                </c:pt>
                <c:pt idx="7">
                  <c:v>-0.99226906458635877</c:v>
                </c:pt>
                <c:pt idx="8">
                  <c:v>-1.2954597165825021</c:v>
                </c:pt>
                <c:pt idx="9">
                  <c:v>-1.8229064242910398</c:v>
                </c:pt>
                <c:pt idx="10">
                  <c:v>-1.0826881318730208</c:v>
                </c:pt>
                <c:pt idx="11">
                  <c:v>-0.87353531055736244</c:v>
                </c:pt>
                <c:pt idx="12">
                  <c:v>-0.63546490393672572</c:v>
                </c:pt>
                <c:pt idx="13">
                  <c:v>-0.67957307532991751</c:v>
                </c:pt>
                <c:pt idx="14">
                  <c:v>-0.87172963207545384</c:v>
                </c:pt>
                <c:pt idx="15">
                  <c:v>-1.4267068714285782</c:v>
                </c:pt>
                <c:pt idx="16">
                  <c:v>-1.7538332702685544</c:v>
                </c:pt>
              </c:numCache>
            </c:numRef>
          </c:yVal>
          <c:smooth val="0"/>
          <c:extLst>
            <c:ext xmlns:c15="http://schemas.microsoft.com/office/drawing/2012/chart" uri="{02D57815-91ED-43cb-92C2-25804820EDAC}">
              <c15:datalabelsRange>
                <c15:f>Sheet1!$C$2:$C$16</c15:f>
                <c15:dlblRangeCache>
                  <c:ptCount val="15"/>
                  <c:pt idx="0">
                    <c:v>1</c:v>
                  </c:pt>
                  <c:pt idx="1">
                    <c:v>1</c:v>
                  </c:pt>
                  <c:pt idx="2">
                    <c:v>1</c:v>
                  </c:pt>
                  <c:pt idx="3">
                    <c:v>1</c:v>
                  </c:pt>
                  <c:pt idx="4">
                    <c:v>1</c:v>
                  </c:pt>
                  <c:pt idx="5">
                    <c:v>1</c:v>
                  </c:pt>
                  <c:pt idx="6">
                    <c:v>1</c:v>
                  </c:pt>
                  <c:pt idx="7">
                    <c:v>1</c:v>
                  </c:pt>
                  <c:pt idx="8">
                    <c:v>1</c:v>
                  </c:pt>
                  <c:pt idx="9">
                    <c:v>1</c:v>
                  </c:pt>
                  <c:pt idx="10">
                    <c:v>1</c:v>
                  </c:pt>
                  <c:pt idx="11">
                    <c:v>1</c:v>
                  </c:pt>
                  <c:pt idx="12">
                    <c:v>1</c:v>
                  </c:pt>
                  <c:pt idx="13">
                    <c:v>1</c:v>
                  </c:pt>
                  <c:pt idx="14">
                    <c:v>1</c:v>
                  </c:pt>
                </c15:dlblRangeCache>
              </c15:datalabelsRange>
            </c:ext>
            <c:ext xmlns:c16="http://schemas.microsoft.com/office/drawing/2014/chart" uri="{C3380CC4-5D6E-409C-BE32-E72D297353CC}">
              <c16:uniqueId val="{0000000E-B0D5-4750-8C19-9F9BE9CE2B4F}"/>
            </c:ext>
          </c:extLst>
        </c:ser>
        <c:dLbls>
          <c:dLblPos val="t"/>
          <c:showLegendKey val="0"/>
          <c:showVal val="1"/>
          <c:showCatName val="0"/>
          <c:showSerName val="0"/>
          <c:showPercent val="0"/>
          <c:showBubbleSize val="0"/>
        </c:dLbls>
        <c:axId val="1923850352"/>
        <c:axId val="1923855760"/>
      </c:scatterChart>
      <c:valAx>
        <c:axId val="1923850352"/>
        <c:scaling>
          <c:orientation val="maxMin"/>
          <c:max val="0"/>
        </c:scaling>
        <c:delete val="0"/>
        <c:axPos val="t"/>
        <c:numFmt formatCode="General" sourceLinked="1"/>
        <c:majorTickMark val="none"/>
        <c:minorTickMark val="none"/>
        <c:tickLblPos val="high"/>
        <c:spPr>
          <a:noFill/>
          <a:ln w="9525" cap="flat" cmpd="sng" algn="ctr">
            <a:solidFill>
              <a:schemeClr val="bg2">
                <a:lumMod val="90000"/>
              </a:schemeClr>
            </a:solidFill>
            <a:round/>
          </a:ln>
          <a:effectLst/>
        </c:spPr>
        <c:txPr>
          <a:bodyPr rot="-60000000" spcFirstLastPara="1" vertOverflow="ellipsis" vert="horz" wrap="square" anchor="ctr" anchorCtr="1"/>
          <a:lstStyle/>
          <a:p>
            <a:pPr>
              <a:defRPr sz="800" b="0" i="0" u="none" strike="noStrike" kern="1200" baseline="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crossAx val="1923855760"/>
        <c:crossesAt val="-1"/>
        <c:crossBetween val="midCat"/>
      </c:valAx>
      <c:valAx>
        <c:axId val="1923855760"/>
        <c:scaling>
          <c:orientation val="maxMin"/>
        </c:scaling>
        <c:delete val="0"/>
        <c:axPos val="r"/>
        <c:numFmt formatCode="General" sourceLinked="1"/>
        <c:majorTickMark val="none"/>
        <c:minorTickMark val="none"/>
        <c:tickLblPos val="high"/>
        <c:spPr>
          <a:noFill/>
          <a:ln w="9525" cap="flat" cmpd="sng" algn="ctr">
            <a:solidFill>
              <a:schemeClr val="bg2">
                <a:lumMod val="90000"/>
              </a:schemeClr>
            </a:solidFill>
            <a:round/>
          </a:ln>
          <a:effectLst/>
        </c:spPr>
        <c:txPr>
          <a:bodyPr rot="-60000000" spcFirstLastPara="1" vertOverflow="ellipsis" vert="horz" wrap="square" anchor="ctr" anchorCtr="1"/>
          <a:lstStyle/>
          <a:p>
            <a:pPr>
              <a:defRPr sz="800" b="0" i="0" u="none" strike="noStrike" kern="1200" baseline="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crossAx val="1923850352"/>
        <c:crossesAt val="-1"/>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8.0876101325592739E-2"/>
          <c:y val="0"/>
          <c:w val="0.91912433105429026"/>
          <c:h val="1"/>
        </c:manualLayout>
      </c:layout>
      <c:barChart>
        <c:barDir val="bar"/>
        <c:grouping val="clustered"/>
        <c:varyColors val="1"/>
        <c:ser>
          <c:idx val="0"/>
          <c:order val="0"/>
          <c:tx>
            <c:strRef>
              <c:f>Sheet1!$B$1</c:f>
              <c:strCache>
                <c:ptCount val="1"/>
                <c:pt idx="0">
                  <c:v>Banana Boat (15.9%)</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E783-4DA7-9ABD-265595826B9E}"/>
              </c:ext>
            </c:extLst>
          </c:dPt>
          <c:dPt>
            <c:idx val="4"/>
            <c:invertIfNegative val="0"/>
            <c:bubble3D val="0"/>
            <c:spPr>
              <a:solidFill>
                <a:srgbClr val="BCBBBB"/>
              </a:solidFill>
            </c:spPr>
            <c:extLst>
              <c:ext xmlns:c16="http://schemas.microsoft.com/office/drawing/2014/chart" uri="{C3380CC4-5D6E-409C-BE32-E72D297353CC}">
                <c16:uniqueId val="{00000007-E783-4DA7-9ABD-265595826B9E}"/>
              </c:ext>
            </c:extLst>
          </c:dPt>
          <c:dPt>
            <c:idx val="5"/>
            <c:invertIfNegative val="0"/>
            <c:bubble3D val="0"/>
            <c:spPr>
              <a:solidFill>
                <a:srgbClr val="BCBBBB"/>
              </a:solidFill>
            </c:spPr>
            <c:extLst>
              <c:ext xmlns:c16="http://schemas.microsoft.com/office/drawing/2014/chart" uri="{C3380CC4-5D6E-409C-BE32-E72D297353CC}">
                <c16:uniqueId val="{00000008-E783-4DA7-9ABD-265595826B9E}"/>
              </c:ext>
            </c:extLst>
          </c:dPt>
          <c:dPt>
            <c:idx val="6"/>
            <c:invertIfNegative val="0"/>
            <c:bubble3D val="0"/>
            <c:spPr>
              <a:solidFill>
                <a:srgbClr val="BCBBBB"/>
              </a:solidFill>
            </c:spPr>
            <c:extLst>
              <c:ext xmlns:c16="http://schemas.microsoft.com/office/drawing/2014/chart" uri="{C3380CC4-5D6E-409C-BE32-E72D297353CC}">
                <c16:uniqueId val="{00000009-E783-4DA7-9ABD-265595826B9E}"/>
              </c:ext>
            </c:extLst>
          </c:dPt>
          <c:dPt>
            <c:idx val="7"/>
            <c:invertIfNegative val="0"/>
            <c:bubble3D val="0"/>
            <c:spPr>
              <a:solidFill>
                <a:srgbClr val="BCBBBB"/>
              </a:solidFill>
            </c:spPr>
            <c:extLst>
              <c:ext xmlns:c16="http://schemas.microsoft.com/office/drawing/2014/chart" uri="{C3380CC4-5D6E-409C-BE32-E72D297353CC}">
                <c16:uniqueId val="{0000000A-E783-4DA7-9ABD-265595826B9E}"/>
              </c:ext>
            </c:extLst>
          </c:dPt>
          <c:dPt>
            <c:idx val="8"/>
            <c:invertIfNegative val="0"/>
            <c:bubble3D val="0"/>
            <c:spPr>
              <a:solidFill>
                <a:srgbClr val="BCBBBB"/>
              </a:solidFill>
            </c:spPr>
            <c:extLst>
              <c:ext xmlns:c16="http://schemas.microsoft.com/office/drawing/2014/chart" uri="{C3380CC4-5D6E-409C-BE32-E72D297353CC}">
                <c16:uniqueId val="{0000000B-E783-4DA7-9ABD-265595826B9E}"/>
              </c:ext>
            </c:extLst>
          </c:dPt>
          <c:dPt>
            <c:idx val="9"/>
            <c:invertIfNegative val="0"/>
            <c:bubble3D val="0"/>
            <c:spPr>
              <a:solidFill>
                <a:srgbClr val="BCBBBB"/>
              </a:solidFill>
            </c:spPr>
            <c:extLst>
              <c:ext xmlns:c16="http://schemas.microsoft.com/office/drawing/2014/chart" uri="{C3380CC4-5D6E-409C-BE32-E72D297353CC}">
                <c16:uniqueId val="{0000000C-E783-4DA7-9ABD-265595826B9E}"/>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(38.0%)</c:v>
                </c:pt>
                <c:pt idx="1">
                  <c:v>Hawaiian Tropic (19.3%)</c:v>
                </c:pt>
                <c:pt idx="2">
                  <c:v>EQUATE (6.3%)</c:v>
                </c:pt>
                <c:pt idx="3">
                  <c:v>Caribbean Beach (6.6%)</c:v>
                </c:pt>
                <c:pt idx="4">
                  <c:v>Neutrogena (2.7%)</c:v>
                </c:pt>
                <c:pt idx="5">
                  <c:v>Nuvel (2.3%)</c:v>
                </c:pt>
                <c:pt idx="6">
                  <c:v>La Roche-Posay (1.9%)</c:v>
                </c:pt>
                <c:pt idx="7">
                  <c:v>Isdin (1.8%)</c:v>
                </c:pt>
                <c:pt idx="8">
                  <c:v>Garnier (1.7%)</c:v>
                </c:pt>
                <c:pt idx="9">
                  <c:v>Eucerin (1.1%)</c:v>
                </c:pt>
              </c:strCache>
            </c:strRef>
          </c:cat>
          <c:val>
            <c:numRef>
              <c:f>Sheet1!$B$2:$B$11</c:f>
              <c:numCache>
                <c:formatCode>General</c:formatCode>
                <c:ptCount val="10"/>
                <c:pt idx="0">
                  <c:v>0.42990241085572489</c:v>
                </c:pt>
                <c:pt idx="1">
                  <c:v>0.28374123346161434</c:v>
                </c:pt>
                <c:pt idx="2">
                  <c:v>0.10557060063496233</c:v>
                </c:pt>
                <c:pt idx="3">
                  <c:v>9.4910505458793454E-2</c:v>
                </c:pt>
                <c:pt idx="4">
                  <c:v>2.0985217449211929E-2</c:v>
                </c:pt>
                <c:pt idx="5">
                  <c:v>1.8737543987285086E-2</c:v>
                </c:pt>
                <c:pt idx="6">
                  <c:v>1.0787648747206753E-2</c:v>
                </c:pt>
                <c:pt idx="7">
                  <c:v>1.0250546869451874E-2</c:v>
                </c:pt>
                <c:pt idx="8">
                  <c:v>7.0722921554834638E-3</c:v>
                </c:pt>
                <c:pt idx="9">
                  <c:v>6.5768476710323853E-3</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0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Hawaiian Tropic Mineral Brush FPS30 4.25g (0.1%)</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Cream FPS50+ 200ml (9.5%)</c:v>
                </c:pt>
                <c:pt idx="1">
                  <c:v>Nivea Sun Protect &amp; Refresh Sport Lotion FPS50 200ml (5.8%)</c:v>
                </c:pt>
                <c:pt idx="2">
                  <c:v>Hawaiian Tropic Ozono Lotion FPS50+ 240ml (4.4%)</c:v>
                </c:pt>
                <c:pt idx="3">
                  <c:v>Nivea Sun Protection Sensitive Skin Gel FPS50+ 200ml (5.1%)</c:v>
                </c:pt>
                <c:pt idx="4">
                  <c:v>Nivea Sun Protection &amp; Hydration Lotion FPS50+ 125ml (4.5%)</c:v>
                </c:pt>
                <c:pt idx="5">
                  <c:v>Hawaiian Tropic Sheer Touch Lotion FPS50+ 240ml (4.4%)</c:v>
                </c:pt>
                <c:pt idx="6">
                  <c:v>Hawaiian Tropic Island Sport Lotion FPS50 240ml (3.6%)</c:v>
                </c:pt>
                <c:pt idx="7">
                  <c:v>Banana Boat Aqua Protect Sport Lotion FPS50+ 236ml (3.1%)</c:v>
                </c:pt>
                <c:pt idx="8">
                  <c:v>Nivea Sun Babies &amp; Kids Lotion FPS50+ 200ml (2.3%)</c:v>
                </c:pt>
                <c:pt idx="9">
                  <c:v>Banana Boat Aqua Protect Cream FPS50+ 236ml (2.7%)</c:v>
                </c:pt>
              </c:strCache>
            </c:strRef>
          </c:cat>
          <c:val>
            <c:numRef>
              <c:f>Sheet1!$B$2:$B$11</c:f>
              <c:numCache>
                <c:formatCode>General</c:formatCode>
                <c:ptCount val="10"/>
                <c:pt idx="0">
                  <c:v>9.1158620683290878E-2</c:v>
                </c:pt>
                <c:pt idx="1">
                  <c:v>5.2777759695425426E-2</c:v>
                </c:pt>
                <c:pt idx="2">
                  <c:v>5.0485880822529437E-2</c:v>
                </c:pt>
                <c:pt idx="3">
                  <c:v>4.689592020995284E-2</c:v>
                </c:pt>
                <c:pt idx="4">
                  <c:v>4.2978502095055909E-2</c:v>
                </c:pt>
                <c:pt idx="5">
                  <c:v>3.691654553120164E-2</c:v>
                </c:pt>
                <c:pt idx="6">
                  <c:v>3.4885460572392647E-2</c:v>
                </c:pt>
                <c:pt idx="7">
                  <c:v>3.4615485714267105E-2</c:v>
                </c:pt>
                <c:pt idx="8">
                  <c:v>2.7223972716819499E-2</c:v>
                </c:pt>
                <c:pt idx="9">
                  <c:v>2.6554573118197401E-2</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0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21404322300372672"/>
          <c:y val="2.1747791014982559E-2"/>
          <c:w val="0.73951596763197525"/>
          <c:h val="0.86043888622930176"/>
        </c:manualLayout>
      </c:layout>
      <c:scatterChart>
        <c:scatterStyle val="lineMarker"/>
        <c:varyColors val="0"/>
        <c:ser>
          <c:idx val="2"/>
          <c:order val="0"/>
          <c:tx>
            <c:strRef>
              <c:f>Sheet1!$B$1</c:f>
              <c:strCache>
                <c:ptCount val="1"/>
                <c:pt idx="0">
                  <c:v>Beautycare Antioxidant Face Lotion FPS50+ 50ml</c:v>
                </c:pt>
              </c:strCache>
            </c:strRef>
          </c:tx>
          <c:spPr>
            <a:ln w="19050" cap="rnd">
              <a:solidFill>
                <a:srgbClr val="00A097"/>
              </a:solidFill>
              <a:round/>
            </a:ln>
            <a:effectLst/>
          </c:spPr>
          <c:marker>
            <c:symbol val="circle"/>
            <c:size val="5"/>
            <c:spPr>
              <a:solidFill>
                <a:srgbClr val="00A097"/>
              </a:solidFill>
              <a:ln w="9525">
                <a:solidFill>
                  <a:srgbClr val="FFFFFF"/>
                </a:solidFill>
              </a:ln>
              <a:effectLst/>
            </c:spPr>
          </c:marker>
          <c:dLbls>
            <c:dLbl>
              <c:idx val="0"/>
              <c:tx>
                <c:rich>
                  <a:bodyPr/>
                  <a:lstStyle/>
                  <a:p>
                    <a:r>
                      <a:rPr lang="en-US"/>
                      <a:t>-4.1</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lstStyle/>
                  <a:p>
                    <a:r>
                      <a:rPr lang="en-US"/>
                      <a:t>-1.9</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lstStyle/>
                  <a:p>
                    <a:r>
                      <a:rPr lang="en-US"/>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lstStyle/>
                  <a:p>
                    <a:r>
                      <a:rPr lang="en-US"/>
                      <a:t>-0.7</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lstStyle/>
                  <a:p>
                    <a:r>
                      <a:rPr lang="en-US"/>
                      <a:t>-0.8</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Sheet1!$A$2:$A$6</c:f>
              <c:numCache>
                <c:formatCode>General</c:formatCode>
                <c:ptCount val="5"/>
                <c:pt idx="0">
                  <c:v>290</c:v>
                </c:pt>
                <c:pt idx="1">
                  <c:v>300</c:v>
                </c:pt>
                <c:pt idx="2">
                  <c:v>330</c:v>
                </c:pt>
                <c:pt idx="3">
                  <c:v>365</c:v>
                </c:pt>
                <c:pt idx="4">
                  <c:v>395</c:v>
                </c:pt>
              </c:numCache>
            </c:numRef>
          </c:xVal>
          <c:yVal>
            <c:numRef>
              <c:f>Sheet1!$B$2:$B$6</c:f>
              <c:numCache>
                <c:formatCode>General</c:formatCode>
                <c:ptCount val="5"/>
                <c:pt idx="0">
                  <c:v>0.33870051461276823</c:v>
                </c:pt>
                <c:pt idx="1">
                  <c:v>0.17655310472459931</c:v>
                </c:pt>
                <c:pt idx="2">
                  <c:v>0</c:v>
                </c:pt>
                <c:pt idx="3">
                  <c:v>-7.0665314328809903E-2</c:v>
                </c:pt>
                <c:pt idx="4">
                  <c:v>-0.12918481368037579</c:v>
                </c:pt>
              </c:numCache>
            </c:numRef>
          </c:yVal>
          <c:smooth val="0"/>
          <c:extLst>
            <c:ext xmlns:c16="http://schemas.microsoft.com/office/drawing/2014/chart" uri="{C3380CC4-5D6E-409C-BE32-E72D297353CC}">
              <c16:uniqueId val="{0000007D-1ABB-4592-8776-98B59FCA8F1B}"/>
            </c:ext>
          </c:extLst>
        </c:ser>
        <c:ser>
          <c:idx val="3"/>
          <c:order val="1"/>
          <c:tx>
            <c:strRef>
              <c:f>Sheet1!$B$8</c:f>
              <c:strCache>
                <c:ptCount val="1"/>
                <c:pt idx="0">
                  <c:v>Beautycare Matte Face Lotion FPS30 50ml</c:v>
                </c:pt>
              </c:strCache>
            </c:strRef>
          </c:tx>
          <c:spPr>
            <a:ln w="19050" cap="rnd">
              <a:solidFill>
                <a:srgbClr val="7ECAC4"/>
              </a:solidFill>
              <a:round/>
            </a:ln>
            <a:effectLst/>
          </c:spPr>
          <c:marker>
            <c:symbol val="circle"/>
            <c:size val="5"/>
            <c:spPr>
              <a:solidFill>
                <a:srgbClr val="7ECAC4"/>
              </a:solidFill>
              <a:ln w="9525">
                <a:solidFill>
                  <a:srgbClr val="FFFFFF"/>
                </a:solidFill>
              </a:ln>
              <a:effectLst/>
            </c:spPr>
          </c:marker>
          <c:dLbls>
            <c:dLbl>
              <c:idx val="0"/>
              <c:tx>
                <c:rich>
                  <a:bodyPr/>
                  <a:lstStyle/>
                  <a:p>
                    <a:r>
                      <a:rPr lang="en-US"/>
                      <a:t>-5.2</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lstStyle/>
                  <a:p>
                    <a:r>
                      <a:rPr lang="en-US"/>
                      <a:t>-1.6</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lstStyle/>
                  <a:p>
                    <a:r>
                      <a:rPr lang="en-US"/>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lstStyle/>
                  <a:p>
                    <a:r>
                      <a:rPr lang="en-US"/>
                      <a:t>-0.8</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lstStyle/>
                  <a:p>
                    <a:r>
                      <a:rPr lang="en-US"/>
                      <a:t>-1.0</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Sheet1!$A$9:$A$13</c:f>
              <c:numCache>
                <c:formatCode>General</c:formatCode>
                <c:ptCount val="5"/>
                <c:pt idx="0">
                  <c:v>290</c:v>
                </c:pt>
                <c:pt idx="1">
                  <c:v>300</c:v>
                </c:pt>
                <c:pt idx="2">
                  <c:v>330</c:v>
                </c:pt>
                <c:pt idx="3">
                  <c:v>365</c:v>
                </c:pt>
                <c:pt idx="4">
                  <c:v>395</c:v>
                </c:pt>
              </c:numCache>
            </c:numRef>
          </c:xVal>
          <c:yVal>
            <c:numRef>
              <c:f>Sheet1!$B$9:$B$13</c:f>
              <c:numCache>
                <c:formatCode>General</c:formatCode>
                <c:ptCount val="5"/>
                <c:pt idx="0">
                  <c:v>0.34286423808497207</c:v>
                </c:pt>
                <c:pt idx="1">
                  <c:v>0.14533139688754051</c:v>
                </c:pt>
                <c:pt idx="2">
                  <c:v>0</c:v>
                </c:pt>
                <c:pt idx="3">
                  <c:v>-8.343590035611971E-2</c:v>
                </c:pt>
                <c:pt idx="4">
                  <c:v>-0.15504703528768221</c:v>
                </c:pt>
              </c:numCache>
            </c:numRef>
          </c:yVal>
          <c:smooth val="0"/>
          <c:extLst>
            <c:ext xmlns:c16="http://schemas.microsoft.com/office/drawing/2014/chart" uri="{C3380CC4-5D6E-409C-BE32-E72D297353CC}">
              <c16:uniqueId val="{0000007D-1ABB-4592-8776-98B59FCA8F1B}"/>
            </c:ext>
          </c:extLst>
        </c:ser>
        <c:ser>
          <c:idx val="4"/>
          <c:order val="2"/>
          <c:tx>
            <c:strRef>
              <c:f>Sheet1!$B$15</c:f>
              <c:strCache>
                <c:ptCount val="1"/>
                <c:pt idx="0">
                  <c:v>Beautycare Sensitive Face Lotion FPS50+ 50ml</c:v>
                </c:pt>
              </c:strCache>
            </c:strRef>
          </c:tx>
          <c:spPr>
            <a:ln w="19050" cap="rnd">
              <a:solidFill>
                <a:srgbClr val="006C6D"/>
              </a:solidFill>
              <a:round/>
            </a:ln>
            <a:effectLst/>
          </c:spPr>
          <c:marker>
            <c:symbol val="circle"/>
            <c:size val="5"/>
            <c:spPr>
              <a:solidFill>
                <a:srgbClr val="006C6D"/>
              </a:solidFill>
              <a:ln w="9525">
                <a:solidFill>
                  <a:srgbClr val="FFFFFF"/>
                </a:solidFill>
              </a:ln>
              <a:effectLst/>
            </c:spPr>
          </c:marker>
          <c:dLbls>
            <c:dLbl>
              <c:idx val="0"/>
              <c:tx>
                <c:rich>
                  <a:bodyPr/>
                  <a:lstStyle/>
                  <a:p>
                    <a:r>
                      <a:rPr lang="en-US"/>
                      <a:t>-3.7</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lstStyle/>
                  <a:p>
                    <a:r>
                      <a:rPr lang="en-US"/>
                      <a:t>-1.8</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lstStyle/>
                  <a:p>
                    <a:r>
                      <a:rPr lang="en-US"/>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lstStyle/>
                  <a:p>
                    <a:r>
                      <a:rPr lang="en-US"/>
                      <a:t>-0.7</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lstStyle/>
                  <a:p>
                    <a:r>
                      <a:rPr lang="en-US"/>
                      <a:t>-0.7</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Sheet1!$A$16:$A$20</c:f>
              <c:numCache>
                <c:formatCode>General</c:formatCode>
                <c:ptCount val="5"/>
                <c:pt idx="0">
                  <c:v>290</c:v>
                </c:pt>
                <c:pt idx="1">
                  <c:v>300</c:v>
                </c:pt>
                <c:pt idx="2">
                  <c:v>330</c:v>
                </c:pt>
                <c:pt idx="3">
                  <c:v>365</c:v>
                </c:pt>
                <c:pt idx="4">
                  <c:v>395</c:v>
                </c:pt>
              </c:numCache>
            </c:numRef>
          </c:xVal>
          <c:yVal>
            <c:numRef>
              <c:f>Sheet1!$B$16:$B$20</c:f>
              <c:numCache>
                <c:formatCode>General</c:formatCode>
                <c:ptCount val="5"/>
                <c:pt idx="0">
                  <c:v>0.30398551283053848</c:v>
                </c:pt>
                <c:pt idx="1">
                  <c:v>0.16096699712974555</c:v>
                </c:pt>
                <c:pt idx="2">
                  <c:v>0</c:v>
                </c:pt>
                <c:pt idx="3">
                  <c:v>-7.0928932472834924E-2</c:v>
                </c:pt>
                <c:pt idx="4">
                  <c:v>-0.1257034336465751</c:v>
                </c:pt>
              </c:numCache>
            </c:numRef>
          </c:yVal>
          <c:smooth val="0"/>
          <c:extLst>
            <c:ext xmlns:c16="http://schemas.microsoft.com/office/drawing/2014/chart" uri="{C3380CC4-5D6E-409C-BE32-E72D297353CC}">
              <c16:uniqueId val="{0000007D-1ABB-4592-8776-98B59FCA8F1B}"/>
            </c:ext>
          </c:extLst>
        </c:ser>
        <c:dLbls>
          <c:dLblPos val="t"/>
          <c:showLegendKey val="0"/>
          <c:showVal val="1"/>
          <c:showCatName val="0"/>
          <c:showSerName val="0"/>
          <c:showPercent val="0"/>
          <c:showBubbleSize val="0"/>
        </c:dLbls>
        <c:axId val="104432768"/>
        <c:axId val="104434848"/>
      </c:scatterChart>
      <c:valAx>
        <c:axId val="104432768"/>
        <c:scaling>
          <c:orientation val="minMax"/>
          <c:max val="395"/>
          <c:min val="290"/>
        </c:scaling>
        <c:delete val="0"/>
        <c:axPos val="b"/>
        <c:title>
          <c:tx>
            <c:rich>
              <a:bodyPr/>
              <a:lstStyle/>
              <a:p>
                <a:pPr>
                  <a:defRPr sz="800">
                    <a:solidFill>
                      <a:srgbClr val="575555"/>
                    </a:solidFill>
                    <a:latin typeface="Nexa Bold"/>
                  </a:defRPr>
                </a:pPr>
                <a:r>
                  <a:rPr lang="de-DE"/>
                  <a:t>Tested Prices ($)</a:t>
                </a:r>
              </a:p>
            </c:rich>
          </c:tx>
          <c:overlay val="0"/>
        </c:title>
        <c:numFmt formatCode="#,##0" sourceLinked="0"/>
        <c:majorTickMark val="none"/>
        <c:minorTickMark val="none"/>
        <c:tickLblPos val="low"/>
        <c:spPr>
          <a:noFill/>
          <a:ln w="9525" cap="flat" cmpd="sng" algn="ctr">
            <a:solidFill>
              <a:srgbClr val="E6E5E5"/>
            </a:solidFill>
            <a:round/>
          </a:ln>
          <a:effectLst/>
        </c:spPr>
        <c:txPr>
          <a:bodyPr rot="-60000000" vert="horz"/>
          <a:lstStyle/>
          <a:p>
            <a:pPr>
              <a:defRPr sz="800" b="0">
                <a:latin typeface="Nexa Book" panose="00000400000000000000" pitchFamily="2" charset="0"/>
              </a:defRPr>
            </a:pPr>
            <a:endParaRPr lang="en-CH"/>
          </a:p>
        </c:txPr>
        <c:crossAx val="104434848"/>
        <c:crosses val="autoZero"/>
        <c:crossBetween val="midCat"/>
      </c:valAx>
      <c:valAx>
        <c:axId val="104434848"/>
        <c:scaling>
          <c:orientation val="minMax"/>
        </c:scaling>
        <c:delete val="0"/>
        <c:axPos val="l"/>
        <c:numFmt formatCode="0%" sourceLinked="0"/>
        <c:majorTickMark val="none"/>
        <c:minorTickMark val="none"/>
        <c:tickLblPos val="nextTo"/>
        <c:spPr>
          <a:noFill/>
          <a:ln w="9525" cap="flat" cmpd="sng" algn="ctr">
            <a:solidFill>
              <a:srgbClr val="E6E5E5">
                <a:lumMod val="90000"/>
              </a:srgbClr>
            </a:solidFill>
            <a:round/>
          </a:ln>
          <a:effectLst/>
        </c:spPr>
        <c:txPr>
          <a:bodyPr rot="-60000000" vert="horz"/>
          <a:lstStyle/>
          <a:p>
            <a:pPr>
              <a:defRPr sz="800">
                <a:latin typeface="Nexa Book" panose="00000400000000000000" pitchFamily="2" charset="0"/>
              </a:defRPr>
            </a:pPr>
            <a:endParaRPr lang="en-CH"/>
          </a:p>
        </c:txPr>
        <c:crossAx val="104432768"/>
        <c:crosses val="autoZero"/>
        <c:crossBetween val="midCat"/>
      </c:valAx>
      <c:spPr>
        <a:noFill/>
        <a:ln w="25400">
          <a:noFill/>
        </a:ln>
        <a:effectLst/>
      </c:spPr>
    </c:plotArea>
    <c:plotVisOnly val="1"/>
    <c:dispBlanksAs val="gap"/>
    <c:showDLblsOverMax val="0"/>
    <c:extLst/>
  </c:chart>
  <c:spPr>
    <a:noFill/>
    <a:ln>
      <a:noFill/>
    </a:ln>
    <a:effectLst/>
  </c:spPr>
  <c:txPr>
    <a:bodyPr/>
    <a:lstStyle/>
    <a:p>
      <a:pPr>
        <a:defRPr>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0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Sheet1!$A$2:$A$23</c:f>
              <c:strCache>
                <c:ptCount val="22"/>
                <c:pt idx="0">
                  <c:v>290</c:v>
                </c:pt>
                <c:pt idx="1">
                  <c:v>295</c:v>
                </c:pt>
                <c:pt idx="2">
                  <c:v>300</c:v>
                </c:pt>
                <c:pt idx="3">
                  <c:v>305</c:v>
                </c:pt>
                <c:pt idx="4">
                  <c:v>310</c:v>
                </c:pt>
                <c:pt idx="5">
                  <c:v>315</c:v>
                </c:pt>
                <c:pt idx="6">
                  <c:v>320</c:v>
                </c:pt>
                <c:pt idx="7">
                  <c:v>325</c:v>
                </c:pt>
                <c:pt idx="8">
                  <c:v>330</c:v>
                </c:pt>
                <c:pt idx="9">
                  <c:v>335</c:v>
                </c:pt>
                <c:pt idx="10">
                  <c:v>340</c:v>
                </c:pt>
                <c:pt idx="11">
                  <c:v>345</c:v>
                </c:pt>
                <c:pt idx="12">
                  <c:v>350</c:v>
                </c:pt>
                <c:pt idx="13">
                  <c:v>355</c:v>
                </c:pt>
                <c:pt idx="14">
                  <c:v>360</c:v>
                </c:pt>
                <c:pt idx="15">
                  <c:v>365</c:v>
                </c:pt>
                <c:pt idx="16">
                  <c:v>370</c:v>
                </c:pt>
                <c:pt idx="17">
                  <c:v>375</c:v>
                </c:pt>
                <c:pt idx="18">
                  <c:v>380</c:v>
                </c:pt>
                <c:pt idx="19">
                  <c:v>385</c:v>
                </c:pt>
                <c:pt idx="20">
                  <c:v>390</c:v>
                </c:pt>
                <c:pt idx="21">
                  <c:v>395</c:v>
                </c:pt>
              </c:strCache>
            </c:strRef>
          </c:cat>
          <c:val>
            <c:numRef>
              <c:f>Sheet1!$B$2:$B$23</c:f>
              <c:numCache>
                <c:formatCode>General</c:formatCode>
                <c:ptCount val="22"/>
                <c:pt idx="0">
                  <c:v>133.87005146127686</c:v>
                </c:pt>
                <c:pt idx="1">
                  <c:v>124.96630750770829</c:v>
                </c:pt>
                <c:pt idx="2">
                  <c:v>117.65531047245987</c:v>
                </c:pt>
                <c:pt idx="3">
                  <c:v>112.43784847018151</c:v>
                </c:pt>
                <c:pt idx="4">
                  <c:v>108.16970960725179</c:v>
                </c:pt>
                <c:pt idx="5">
                  <c:v>104.58852814729465</c:v>
                </c:pt>
                <c:pt idx="6">
                  <c:v>102.93500243505038</c:v>
                </c:pt>
                <c:pt idx="7">
                  <c:v>101.41189939402366</c:v>
                </c:pt>
                <c:pt idx="8">
                  <c:v>100</c:v>
                </c:pt>
                <c:pt idx="9">
                  <c:v>98.68378295442119</c:v>
                </c:pt>
                <c:pt idx="10">
                  <c:v>97.130607725933658</c:v>
                </c:pt>
                <c:pt idx="11">
                  <c:v>95.649452586299773</c:v>
                </c:pt>
                <c:pt idx="12">
                  <c:v>94.233579837131202</c:v>
                </c:pt>
                <c:pt idx="13">
                  <c:v>93.788280901196458</c:v>
                </c:pt>
                <c:pt idx="14">
                  <c:v>93.355168914425718</c:v>
                </c:pt>
                <c:pt idx="15">
                  <c:v>92.933468567118979</c:v>
                </c:pt>
                <c:pt idx="16">
                  <c:v>92.52248278094774</c:v>
                </c:pt>
                <c:pt idx="17">
                  <c:v>92.121582244600944</c:v>
                </c:pt>
                <c:pt idx="18">
                  <c:v>91.730196620785335</c:v>
                </c:pt>
                <c:pt idx="19">
                  <c:v>91.347807125012267</c:v>
                </c:pt>
                <c:pt idx="20">
                  <c:v>89.160977659416076</c:v>
                </c:pt>
                <c:pt idx="21">
                  <c:v>87.081518631962396</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Sheet1!$A$2:$A$23</c:f>
              <c:strCache>
                <c:ptCount val="22"/>
                <c:pt idx="0">
                  <c:v>290</c:v>
                </c:pt>
                <c:pt idx="1">
                  <c:v>295</c:v>
                </c:pt>
                <c:pt idx="2">
                  <c:v>300</c:v>
                </c:pt>
                <c:pt idx="3">
                  <c:v>305</c:v>
                </c:pt>
                <c:pt idx="4">
                  <c:v>310</c:v>
                </c:pt>
                <c:pt idx="5">
                  <c:v>315</c:v>
                </c:pt>
                <c:pt idx="6">
                  <c:v>320</c:v>
                </c:pt>
                <c:pt idx="7">
                  <c:v>325</c:v>
                </c:pt>
                <c:pt idx="8">
                  <c:v>330</c:v>
                </c:pt>
                <c:pt idx="9">
                  <c:v>335</c:v>
                </c:pt>
                <c:pt idx="10">
                  <c:v>340</c:v>
                </c:pt>
                <c:pt idx="11">
                  <c:v>345</c:v>
                </c:pt>
                <c:pt idx="12">
                  <c:v>350</c:v>
                </c:pt>
                <c:pt idx="13">
                  <c:v>355</c:v>
                </c:pt>
                <c:pt idx="14">
                  <c:v>360</c:v>
                </c:pt>
                <c:pt idx="15">
                  <c:v>365</c:v>
                </c:pt>
                <c:pt idx="16">
                  <c:v>370</c:v>
                </c:pt>
                <c:pt idx="17">
                  <c:v>375</c:v>
                </c:pt>
                <c:pt idx="18">
                  <c:v>380</c:v>
                </c:pt>
                <c:pt idx="19">
                  <c:v>385</c:v>
                </c:pt>
                <c:pt idx="20">
                  <c:v>390</c:v>
                </c:pt>
                <c:pt idx="21">
                  <c:v>395</c:v>
                </c:pt>
              </c:strCache>
            </c:strRef>
          </c:cat>
          <c:val>
            <c:numRef>
              <c:f>Sheet1!$C$2:$C$23</c:f>
              <c:numCache>
                <c:formatCode>General</c:formatCode>
                <c:ptCount val="22"/>
                <c:pt idx="0">
                  <c:v>117.63458921188132</c:v>
                </c:pt>
                <c:pt idx="1">
                  <c:v>111.71135882707834</c:v>
                </c:pt>
                <c:pt idx="2">
                  <c:v>106.96346704593847</c:v>
                </c:pt>
                <c:pt idx="3">
                  <c:v>103.92615755263235</c:v>
                </c:pt>
                <c:pt idx="4">
                  <c:v>101.62115539644702</c:v>
                </c:pt>
                <c:pt idx="5">
                  <c:v>99.841654300245125</c:v>
                </c:pt>
                <c:pt idx="6">
                  <c:v>99.820655463813779</c:v>
                </c:pt>
                <c:pt idx="7">
                  <c:v>99.877859758733649</c:v>
                </c:pt>
                <c:pt idx="8">
                  <c:v>100</c:v>
                </c:pt>
                <c:pt idx="9">
                  <c:v>100.17639281852526</c:v>
                </c:pt>
                <c:pt idx="10">
                  <c:v>100.06881159411209</c:v>
                </c:pt>
                <c:pt idx="11">
                  <c:v>99.989474768270355</c:v>
                </c:pt>
                <c:pt idx="12">
                  <c:v>99.934512556281192</c:v>
                </c:pt>
                <c:pt idx="13">
                  <c:v>100.87908555671552</c:v>
                </c:pt>
                <c:pt idx="14">
                  <c:v>101.82339814226775</c:v>
                </c:pt>
                <c:pt idx="15">
                  <c:v>102.76714755370287</c:v>
                </c:pt>
                <c:pt idx="16">
                  <c:v>103.71007173114069</c:v>
                </c:pt>
                <c:pt idx="17">
                  <c:v>104.65194335168029</c:v>
                </c:pt>
                <c:pt idx="18">
                  <c:v>105.59256484002854</c:v>
                </c:pt>
                <c:pt idx="19">
                  <c:v>106.53176417993295</c:v>
                </c:pt>
                <c:pt idx="20">
                  <c:v>105.33163172778353</c:v>
                </c:pt>
                <c:pt idx="21">
                  <c:v>104.19371881401631</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Sheet1!$A$2:$A$23</c:f>
              <c:strCache>
                <c:ptCount val="22"/>
                <c:pt idx="0">
                  <c:v>290</c:v>
                </c:pt>
                <c:pt idx="1">
                  <c:v>295</c:v>
                </c:pt>
                <c:pt idx="2">
                  <c:v>300</c:v>
                </c:pt>
                <c:pt idx="3">
                  <c:v>305</c:v>
                </c:pt>
                <c:pt idx="4">
                  <c:v>310</c:v>
                </c:pt>
                <c:pt idx="5">
                  <c:v>315</c:v>
                </c:pt>
                <c:pt idx="6">
                  <c:v>320</c:v>
                </c:pt>
                <c:pt idx="7">
                  <c:v>325</c:v>
                </c:pt>
                <c:pt idx="8">
                  <c:v>330</c:v>
                </c:pt>
                <c:pt idx="9">
                  <c:v>335</c:v>
                </c:pt>
                <c:pt idx="10">
                  <c:v>340</c:v>
                </c:pt>
                <c:pt idx="11">
                  <c:v>345</c:v>
                </c:pt>
                <c:pt idx="12">
                  <c:v>350</c:v>
                </c:pt>
                <c:pt idx="13">
                  <c:v>355</c:v>
                </c:pt>
                <c:pt idx="14">
                  <c:v>360</c:v>
                </c:pt>
                <c:pt idx="15">
                  <c:v>365</c:v>
                </c:pt>
                <c:pt idx="16">
                  <c:v>370</c:v>
                </c:pt>
                <c:pt idx="17">
                  <c:v>375</c:v>
                </c:pt>
                <c:pt idx="18">
                  <c:v>380</c:v>
                </c:pt>
                <c:pt idx="19">
                  <c:v>385</c:v>
                </c:pt>
                <c:pt idx="20">
                  <c:v>390</c:v>
                </c:pt>
                <c:pt idx="21">
                  <c:v>395</c:v>
                </c:pt>
              </c:strCache>
            </c:strRef>
          </c:cat>
          <c:val>
            <c:numRef>
              <c:f>Sheet1!$D$2:$D$23</c:f>
              <c:numCache>
                <c:formatCode>General</c:formatCode>
                <c:ptCount val="22"/>
                <c:pt idx="0">
                  <c:v>108.81842569032708</c:v>
                </c:pt>
                <c:pt idx="1">
                  <c:v>104.50405330258963</c:v>
                </c:pt>
                <c:pt idx="2">
                  <c:v>101.14233701939328</c:v>
                </c:pt>
                <c:pt idx="3">
                  <c:v>99.287264790247548</c:v>
                </c:pt>
                <c:pt idx="4">
                  <c:v>98.04859941399458</c:v>
                </c:pt>
                <c:pt idx="5">
                  <c:v>97.249005681813344</c:v>
                </c:pt>
                <c:pt idx="6">
                  <c:v>98.119345139810306</c:v>
                </c:pt>
                <c:pt idx="7">
                  <c:v>99.039698774272637</c:v>
                </c:pt>
                <c:pt idx="8">
                  <c:v>100</c:v>
                </c:pt>
                <c:pt idx="9">
                  <c:v>100.99216818813323</c:v>
                </c:pt>
                <c:pt idx="10">
                  <c:v>101.67471525613601</c:v>
                </c:pt>
                <c:pt idx="11">
                  <c:v>102.36167350100143</c:v>
                </c:pt>
                <c:pt idx="12">
                  <c:v>103.05072882366004</c:v>
                </c:pt>
                <c:pt idx="13">
                  <c:v>104.75763555329505</c:v>
                </c:pt>
                <c:pt idx="14">
                  <c:v>106.45760704322826</c:v>
                </c:pt>
                <c:pt idx="15">
                  <c:v>108.15059625464795</c:v>
                </c:pt>
                <c:pt idx="16">
                  <c:v>109.83657647648879</c:v>
                </c:pt>
                <c:pt idx="17">
                  <c:v>111.51553780790302</c:v>
                </c:pt>
                <c:pt idx="18">
                  <c:v>113.18748423436591</c:v>
                </c:pt>
                <c:pt idx="19">
                  <c:v>114.85243119444171</c:v>
                </c:pt>
                <c:pt idx="20">
                  <c:v>114.18854082213517</c:v>
                </c:pt>
                <c:pt idx="21">
                  <c:v>113.56236395805863</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Sheet1!$A$2:$A$23</c:f>
              <c:strCache>
                <c:ptCount val="22"/>
                <c:pt idx="0">
                  <c:v>290</c:v>
                </c:pt>
                <c:pt idx="1">
                  <c:v>295</c:v>
                </c:pt>
                <c:pt idx="2">
                  <c:v>300</c:v>
                </c:pt>
                <c:pt idx="3">
                  <c:v>305</c:v>
                </c:pt>
                <c:pt idx="4">
                  <c:v>310</c:v>
                </c:pt>
                <c:pt idx="5">
                  <c:v>315</c:v>
                </c:pt>
                <c:pt idx="6">
                  <c:v>320</c:v>
                </c:pt>
                <c:pt idx="7">
                  <c:v>325</c:v>
                </c:pt>
                <c:pt idx="8">
                  <c:v>330</c:v>
                </c:pt>
                <c:pt idx="9">
                  <c:v>335</c:v>
                </c:pt>
                <c:pt idx="10">
                  <c:v>340</c:v>
                </c:pt>
                <c:pt idx="11">
                  <c:v>345</c:v>
                </c:pt>
                <c:pt idx="12">
                  <c:v>350</c:v>
                </c:pt>
                <c:pt idx="13">
                  <c:v>355</c:v>
                </c:pt>
                <c:pt idx="14">
                  <c:v>360</c:v>
                </c:pt>
                <c:pt idx="15">
                  <c:v>365</c:v>
                </c:pt>
                <c:pt idx="16">
                  <c:v>370</c:v>
                </c:pt>
                <c:pt idx="17">
                  <c:v>375</c:v>
                </c:pt>
                <c:pt idx="18">
                  <c:v>380</c:v>
                </c:pt>
                <c:pt idx="19">
                  <c:v>385</c:v>
                </c:pt>
                <c:pt idx="20">
                  <c:v>390</c:v>
                </c:pt>
                <c:pt idx="21">
                  <c:v>395</c:v>
                </c:pt>
              </c:strCache>
            </c:strRef>
          </c:cat>
          <c:val>
            <c:numRef>
              <c:f>Sheet1!$E$2:$E$23</c:f>
              <c:numCache>
                <c:formatCode>General</c:formatCode>
                <c:ptCount val="22"/>
                <c:pt idx="0">
                  <c:v>0.59914027789993407</c:v>
                </c:pt>
                <c:pt idx="1">
                  <c:v>0.60593451047790137</c:v>
                </c:pt>
                <c:pt idx="2">
                  <c:v>0.61250226863660284</c:v>
                </c:pt>
                <c:pt idx="3">
                  <c:v>0.6188546904622324</c:v>
                </c:pt>
                <c:pt idx="4">
                  <c:v>0.62500219545477709</c:v>
                </c:pt>
                <c:pt idx="5">
                  <c:v>0.63095454155866948</c:v>
                </c:pt>
                <c:pt idx="6">
                  <c:v>0.63672087684681533</c:v>
                </c:pt>
                <c:pt idx="7">
                  <c:v>0.64230978643378733</c:v>
                </c:pt>
                <c:pt idx="8">
                  <c:v>0.6477293351241844</c:v>
                </c:pt>
                <c:pt idx="9">
                  <c:v>0.65298710624173395</c:v>
                </c:pt>
                <c:pt idx="10">
                  <c:v>0.65809023703229674</c:v>
                </c:pt>
                <c:pt idx="11">
                  <c:v>0.66304545098835033</c:v>
                </c:pt>
                <c:pt idx="12">
                  <c:v>0.66785908740280253</c:v>
                </c:pt>
                <c:pt idx="13">
                  <c:v>0.67253712842529823</c:v>
                </c:pt>
                <c:pt idx="14">
                  <c:v>0.67708522386383563</c:v>
                </c:pt>
                <c:pt idx="15">
                  <c:v>0.68150871394789292</c:v>
                </c:pt>
                <c:pt idx="16">
                  <c:v>0.68581265024589422</c:v>
                </c:pt>
                <c:pt idx="17">
                  <c:v>0.69000181490928236</c:v>
                </c:pt>
                <c:pt idx="18">
                  <c:v>0.69408073839731799</c:v>
                </c:pt>
                <c:pt idx="19">
                  <c:v>0.69805371582072961</c:v>
                </c:pt>
                <c:pt idx="20">
                  <c:v>0.70192482202815609</c:v>
                </c:pt>
                <c:pt idx="21">
                  <c:v>0.70569792554678701</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rPr lang="de-DE"/>
                  <a:t>Shelf Price/Unit ($)</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ax val="160"/>
          <c:min val="7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8"/>
          <c:min val="0.5"/>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0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Beautycare Antioxidant Face Lotion FPS50+ 50ml (0.2%)</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Lotion FPS50+ 125ml (4.5%)</c:v>
                </c:pt>
                <c:pt idx="1">
                  <c:v>Equate Ultra Spray FPS50 156g (1.7%)</c:v>
                </c:pt>
                <c:pt idx="2">
                  <c:v>Nivea Sun Protection &amp; Hydration Cream FPS50+ 200ml (9.5%)</c:v>
                </c:pt>
                <c:pt idx="3">
                  <c:v>Equate Sport Lotion FPS30 237ml (2.0%)</c:v>
                </c:pt>
                <c:pt idx="4">
                  <c:v>Nivea Sun Face Stain Control FPS50+ 40ml (1.0%)</c:v>
                </c:pt>
                <c:pt idx="5">
                  <c:v>Nivea Sun Protect &amp; Refresh Sport Lotion FPS50 200ml (5.8%)</c:v>
                </c:pt>
                <c:pt idx="6">
                  <c:v>Hawaiian Tropic Ozono Lotion FPS50+ 240ml (4.4%)</c:v>
                </c:pt>
                <c:pt idx="7">
                  <c:v>Equate Kids Lotion FPS50 237ml (1.4%)</c:v>
                </c:pt>
                <c:pt idx="8">
                  <c:v>Nivea Sun Protection Sensitive Skin Gel FPS50+ 200ml (5.1%)</c:v>
                </c:pt>
                <c:pt idx="9">
                  <c:v>Caribbean Beach Advanced Protection Cream FPS50+ 150g (1.0%)</c:v>
                </c:pt>
              </c:strCache>
            </c:strRef>
          </c:cat>
          <c:val>
            <c:numRef>
              <c:f>Sheet1!$B$2:$B$11</c:f>
              <c:numCache>
                <c:formatCode>General</c:formatCode>
                <c:ptCount val="10"/>
                <c:pt idx="0">
                  <c:v>6.3984826061694366E-2</c:v>
                </c:pt>
                <c:pt idx="1">
                  <c:v>4.0776820242691116E-2</c:v>
                </c:pt>
                <c:pt idx="2">
                  <c:v>4.0007989436871012E-2</c:v>
                </c:pt>
                <c:pt idx="3">
                  <c:v>3.5806921501861412E-2</c:v>
                </c:pt>
                <c:pt idx="4">
                  <c:v>3.4193433402380513E-2</c:v>
                </c:pt>
                <c:pt idx="5">
                  <c:v>3.0287591849548209E-2</c:v>
                </c:pt>
                <c:pt idx="6">
                  <c:v>2.9544433675126006E-2</c:v>
                </c:pt>
                <c:pt idx="7">
                  <c:v>2.6942846505395107E-2</c:v>
                </c:pt>
                <c:pt idx="8">
                  <c:v>2.665157770562122E-2</c:v>
                </c:pt>
                <c:pt idx="9">
                  <c:v>2.6394359248565001E-2</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0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Beautycare Antioxidant Face Lotion FPS50+ 50ml (0.2%)</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Cream FPS50+ 200ml (9.5%)</c:v>
                </c:pt>
                <c:pt idx="1">
                  <c:v>Nivea Sun Protection &amp; Hydration Lotion FPS50+ 125ml (4.5%)</c:v>
                </c:pt>
                <c:pt idx="2">
                  <c:v>Nivea Sun Protect &amp; Refresh Sport Lotion FPS50 200ml (5.8%)</c:v>
                </c:pt>
                <c:pt idx="3">
                  <c:v>Hawaiian Tropic Ozono Lotion FPS50+ 240ml (4.4%)</c:v>
                </c:pt>
                <c:pt idx="4">
                  <c:v>Nivea Sun Protection Sensitive Skin Gel FPS50+ 200ml (5.1%)</c:v>
                </c:pt>
                <c:pt idx="5">
                  <c:v>Equate Sport Lotion FPS30 237ml (2.0%)</c:v>
                </c:pt>
                <c:pt idx="6">
                  <c:v>Hawaiian Tropic Sheer Touch Lotion FPS50+ 240ml (4.4%)</c:v>
                </c:pt>
                <c:pt idx="7">
                  <c:v>Hawaiian Tropic Island Sport Lotion FPS50 240ml (3.6%)</c:v>
                </c:pt>
                <c:pt idx="8">
                  <c:v>Nivea Sun Face Stain Control FPS50+ 40ml (1.0%)</c:v>
                </c:pt>
                <c:pt idx="9">
                  <c:v>Equate Ultra Spray FPS50 156g (1.7%)</c:v>
                </c:pt>
              </c:strCache>
            </c:strRef>
          </c:cat>
          <c:val>
            <c:numRef>
              <c:f>Sheet1!$B$2:$B$11</c:f>
              <c:numCache>
                <c:formatCode>General</c:formatCode>
                <c:ptCount val="10"/>
                <c:pt idx="0">
                  <c:v>5.5238376089355827E-2</c:v>
                </c:pt>
                <c:pt idx="1">
                  <c:v>5.0337930300258453E-2</c:v>
                </c:pt>
                <c:pt idx="2">
                  <c:v>4.2131151655572435E-2</c:v>
                </c:pt>
                <c:pt idx="3">
                  <c:v>3.935851949699886E-2</c:v>
                </c:pt>
                <c:pt idx="4">
                  <c:v>3.6861406635885975E-2</c:v>
                </c:pt>
                <c:pt idx="5">
                  <c:v>2.9644020584365455E-2</c:v>
                </c:pt>
                <c:pt idx="6">
                  <c:v>2.7796690277018869E-2</c:v>
                </c:pt>
                <c:pt idx="7">
                  <c:v>2.5926926490488549E-2</c:v>
                </c:pt>
                <c:pt idx="8">
                  <c:v>2.563604346469732E-2</c:v>
                </c:pt>
                <c:pt idx="9">
                  <c:v>2.2735772156998318E-2</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0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Sheet1!$A$2:$A$23</c:f>
              <c:strCache>
                <c:ptCount val="22"/>
                <c:pt idx="0">
                  <c:v>290</c:v>
                </c:pt>
                <c:pt idx="1">
                  <c:v>295</c:v>
                </c:pt>
                <c:pt idx="2">
                  <c:v>300</c:v>
                </c:pt>
                <c:pt idx="3">
                  <c:v>305</c:v>
                </c:pt>
                <c:pt idx="4">
                  <c:v>310</c:v>
                </c:pt>
                <c:pt idx="5">
                  <c:v>315</c:v>
                </c:pt>
                <c:pt idx="6">
                  <c:v>320</c:v>
                </c:pt>
                <c:pt idx="7">
                  <c:v>325</c:v>
                </c:pt>
                <c:pt idx="8">
                  <c:v>330</c:v>
                </c:pt>
                <c:pt idx="9">
                  <c:v>335</c:v>
                </c:pt>
                <c:pt idx="10">
                  <c:v>340</c:v>
                </c:pt>
                <c:pt idx="11">
                  <c:v>345</c:v>
                </c:pt>
                <c:pt idx="12">
                  <c:v>350</c:v>
                </c:pt>
                <c:pt idx="13">
                  <c:v>355</c:v>
                </c:pt>
                <c:pt idx="14">
                  <c:v>360</c:v>
                </c:pt>
                <c:pt idx="15">
                  <c:v>365</c:v>
                </c:pt>
                <c:pt idx="16">
                  <c:v>370</c:v>
                </c:pt>
                <c:pt idx="17">
                  <c:v>375</c:v>
                </c:pt>
                <c:pt idx="18">
                  <c:v>380</c:v>
                </c:pt>
                <c:pt idx="19">
                  <c:v>385</c:v>
                </c:pt>
                <c:pt idx="20">
                  <c:v>390</c:v>
                </c:pt>
                <c:pt idx="21">
                  <c:v>395</c:v>
                </c:pt>
              </c:strCache>
            </c:strRef>
          </c:cat>
          <c:val>
            <c:numRef>
              <c:f>Sheet1!$B$2:$B$23</c:f>
              <c:numCache>
                <c:formatCode>General</c:formatCode>
                <c:ptCount val="22"/>
                <c:pt idx="0">
                  <c:v>134.2864238084972</c:v>
                </c:pt>
                <c:pt idx="1">
                  <c:v>123.26120708384147</c:v>
                </c:pt>
                <c:pt idx="2">
                  <c:v>114.53313968875405</c:v>
                </c:pt>
                <c:pt idx="3">
                  <c:v>111.10639323749041</c:v>
                </c:pt>
                <c:pt idx="4">
                  <c:v>108.19365820081217</c:v>
                </c:pt>
                <c:pt idx="5">
                  <c:v>105.65792131990308</c:v>
                </c:pt>
                <c:pt idx="6">
                  <c:v>103.6046799421789</c:v>
                </c:pt>
                <c:pt idx="7">
                  <c:v>101.72808955257216</c:v>
                </c:pt>
                <c:pt idx="8">
                  <c:v>100</c:v>
                </c:pt>
                <c:pt idx="9">
                  <c:v>98.398123216092344</c:v>
                </c:pt>
                <c:pt idx="10">
                  <c:v>96.820295018844121</c:v>
                </c:pt>
                <c:pt idx="11">
                  <c:v>95.307014344426975</c:v>
                </c:pt>
                <c:pt idx="12">
                  <c:v>93.853019968529765</c:v>
                </c:pt>
                <c:pt idx="13">
                  <c:v>93.092798196541565</c:v>
                </c:pt>
                <c:pt idx="14">
                  <c:v>92.361394331021302</c:v>
                </c:pt>
                <c:pt idx="15">
                  <c:v>91.656409964388004</c:v>
                </c:pt>
                <c:pt idx="16">
                  <c:v>90.975745469235449</c:v>
                </c:pt>
                <c:pt idx="17">
                  <c:v>90.31755350617982</c:v>
                </c:pt>
                <c:pt idx="18">
                  <c:v>89.680200789285365</c:v>
                </c:pt>
                <c:pt idx="19">
                  <c:v>89.062236511096188</c:v>
                </c:pt>
                <c:pt idx="20">
                  <c:v>86.715180455668275</c:v>
                </c:pt>
                <c:pt idx="21">
                  <c:v>84.495296471231768</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Sheet1!$A$2:$A$23</c:f>
              <c:strCache>
                <c:ptCount val="22"/>
                <c:pt idx="0">
                  <c:v>290</c:v>
                </c:pt>
                <c:pt idx="1">
                  <c:v>295</c:v>
                </c:pt>
                <c:pt idx="2">
                  <c:v>300</c:v>
                </c:pt>
                <c:pt idx="3">
                  <c:v>305</c:v>
                </c:pt>
                <c:pt idx="4">
                  <c:v>310</c:v>
                </c:pt>
                <c:pt idx="5">
                  <c:v>315</c:v>
                </c:pt>
                <c:pt idx="6">
                  <c:v>320</c:v>
                </c:pt>
                <c:pt idx="7">
                  <c:v>325</c:v>
                </c:pt>
                <c:pt idx="8">
                  <c:v>330</c:v>
                </c:pt>
                <c:pt idx="9">
                  <c:v>335</c:v>
                </c:pt>
                <c:pt idx="10">
                  <c:v>340</c:v>
                </c:pt>
                <c:pt idx="11">
                  <c:v>345</c:v>
                </c:pt>
                <c:pt idx="12">
                  <c:v>350</c:v>
                </c:pt>
                <c:pt idx="13">
                  <c:v>355</c:v>
                </c:pt>
                <c:pt idx="14">
                  <c:v>360</c:v>
                </c:pt>
                <c:pt idx="15">
                  <c:v>365</c:v>
                </c:pt>
                <c:pt idx="16">
                  <c:v>370</c:v>
                </c:pt>
                <c:pt idx="17">
                  <c:v>375</c:v>
                </c:pt>
                <c:pt idx="18">
                  <c:v>380</c:v>
                </c:pt>
                <c:pt idx="19">
                  <c:v>385</c:v>
                </c:pt>
                <c:pt idx="20">
                  <c:v>390</c:v>
                </c:pt>
                <c:pt idx="21">
                  <c:v>395</c:v>
                </c:pt>
              </c:strCache>
            </c:strRef>
          </c:cat>
          <c:val>
            <c:numRef>
              <c:f>Sheet1!$C$2:$C$23</c:f>
              <c:numCache>
                <c:formatCode>General</c:formatCode>
                <c:ptCount val="22"/>
                <c:pt idx="0">
                  <c:v>118.00404070564853</c:v>
                </c:pt>
                <c:pt idx="1">
                  <c:v>110.18859467570982</c:v>
                </c:pt>
                <c:pt idx="2">
                  <c:v>104.12514983345429</c:v>
                </c:pt>
                <c:pt idx="3">
                  <c:v>102.69304926563211</c:v>
                </c:pt>
                <c:pt idx="4">
                  <c:v>101.63967543500686</c:v>
                </c:pt>
                <c:pt idx="5">
                  <c:v>100.85770541597654</c:v>
                </c:pt>
                <c:pt idx="6">
                  <c:v>100.46684403942045</c:v>
                </c:pt>
                <c:pt idx="7">
                  <c:v>100.18764239618206</c:v>
                </c:pt>
                <c:pt idx="8">
                  <c:v>100</c:v>
                </c:pt>
                <c:pt idx="9">
                  <c:v>99.888056342491723</c:v>
                </c:pt>
                <c:pt idx="10">
                  <c:v>99.752098906561216</c:v>
                </c:pt>
                <c:pt idx="11">
                  <c:v>99.635829167744674</c:v>
                </c:pt>
                <c:pt idx="12">
                  <c:v>99.536601272957384</c:v>
                </c:pt>
                <c:pt idx="13">
                  <c:v>100.13919029293787</c:v>
                </c:pt>
                <c:pt idx="14">
                  <c:v>100.75016189349795</c:v>
                </c:pt>
                <c:pt idx="15">
                  <c:v>101.36817410552131</c:v>
                </c:pt>
                <c:pt idx="16">
                  <c:v>101.99207449742013</c:v>
                </c:pt>
                <c:pt idx="17">
                  <c:v>102.62086999353448</c:v>
                </c:pt>
                <c:pt idx="18">
                  <c:v>103.25370197202595</c:v>
                </c:pt>
                <c:pt idx="19">
                  <c:v>103.88982565426508</c:v>
                </c:pt>
                <c:pt idx="20">
                  <c:v>102.46581194543502</c:v>
                </c:pt>
                <c:pt idx="21">
                  <c:v>101.12286059445185</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Sheet1!$A$2:$A$23</c:f>
              <c:strCache>
                <c:ptCount val="22"/>
                <c:pt idx="0">
                  <c:v>290</c:v>
                </c:pt>
                <c:pt idx="1">
                  <c:v>295</c:v>
                </c:pt>
                <c:pt idx="2">
                  <c:v>300</c:v>
                </c:pt>
                <c:pt idx="3">
                  <c:v>305</c:v>
                </c:pt>
                <c:pt idx="4">
                  <c:v>310</c:v>
                </c:pt>
                <c:pt idx="5">
                  <c:v>315</c:v>
                </c:pt>
                <c:pt idx="6">
                  <c:v>320</c:v>
                </c:pt>
                <c:pt idx="7">
                  <c:v>325</c:v>
                </c:pt>
                <c:pt idx="8">
                  <c:v>330</c:v>
                </c:pt>
                <c:pt idx="9">
                  <c:v>335</c:v>
                </c:pt>
                <c:pt idx="10">
                  <c:v>340</c:v>
                </c:pt>
                <c:pt idx="11">
                  <c:v>345</c:v>
                </c:pt>
                <c:pt idx="12">
                  <c:v>350</c:v>
                </c:pt>
                <c:pt idx="13">
                  <c:v>355</c:v>
                </c:pt>
                <c:pt idx="14">
                  <c:v>360</c:v>
                </c:pt>
                <c:pt idx="15">
                  <c:v>365</c:v>
                </c:pt>
                <c:pt idx="16">
                  <c:v>370</c:v>
                </c:pt>
                <c:pt idx="17">
                  <c:v>375</c:v>
                </c:pt>
                <c:pt idx="18">
                  <c:v>380</c:v>
                </c:pt>
                <c:pt idx="19">
                  <c:v>385</c:v>
                </c:pt>
                <c:pt idx="20">
                  <c:v>390</c:v>
                </c:pt>
                <c:pt idx="21">
                  <c:v>395</c:v>
                </c:pt>
              </c:strCache>
            </c:strRef>
          </c:cat>
          <c:val>
            <c:numRef>
              <c:f>Sheet1!$D$2:$D$23</c:f>
              <c:numCache>
                <c:formatCode>General</c:formatCode>
                <c:ptCount val="22"/>
                <c:pt idx="0">
                  <c:v>108.51396279923395</c:v>
                </c:pt>
                <c:pt idx="1">
                  <c:v>102.56178347124573</c:v>
                </c:pt>
                <c:pt idx="2">
                  <c:v>98.047104876852245</c:v>
                </c:pt>
                <c:pt idx="3">
                  <c:v>97.779072489133213</c:v>
                </c:pt>
                <c:pt idx="4">
                  <c:v>97.811309939730748</c:v>
                </c:pt>
                <c:pt idx="5">
                  <c:v>98.053658598359419</c:v>
                </c:pt>
                <c:pt idx="6">
                  <c:v>98.633686787288553</c:v>
                </c:pt>
                <c:pt idx="7">
                  <c:v>99.287612746369334</c:v>
                </c:pt>
                <c:pt idx="8">
                  <c:v>100</c:v>
                </c:pt>
                <c:pt idx="9">
                  <c:v>100.75871347723817</c:v>
                </c:pt>
                <c:pt idx="10">
                  <c:v>101.46577072574996</c:v>
                </c:pt>
                <c:pt idx="11">
                  <c:v>102.16631620487759</c:v>
                </c:pt>
                <c:pt idx="12">
                  <c:v>102.85922934227096</c:v>
                </c:pt>
                <c:pt idx="13">
                  <c:v>104.25937056718324</c:v>
                </c:pt>
                <c:pt idx="14">
                  <c:v>105.6560020432949</c:v>
                </c:pt>
                <c:pt idx="15">
                  <c:v>107.04839663682202</c:v>
                </c:pt>
                <c:pt idx="16">
                  <c:v>108.43595318344346</c:v>
                </c:pt>
                <c:pt idx="17">
                  <c:v>109.81817579692054</c:v>
                </c:pt>
                <c:pt idx="18">
                  <c:v>111.19465672416852</c:v>
                </c:pt>
                <c:pt idx="19">
                  <c:v>112.56506211382327</c:v>
                </c:pt>
                <c:pt idx="20">
                  <c:v>111.67895055046246</c:v>
                </c:pt>
                <c:pt idx="21">
                  <c:v>110.84705986634798</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Sheet1!$A$2:$A$23</c:f>
              <c:strCache>
                <c:ptCount val="22"/>
                <c:pt idx="0">
                  <c:v>290</c:v>
                </c:pt>
                <c:pt idx="1">
                  <c:v>295</c:v>
                </c:pt>
                <c:pt idx="2">
                  <c:v>300</c:v>
                </c:pt>
                <c:pt idx="3">
                  <c:v>305</c:v>
                </c:pt>
                <c:pt idx="4">
                  <c:v>310</c:v>
                </c:pt>
                <c:pt idx="5">
                  <c:v>315</c:v>
                </c:pt>
                <c:pt idx="6">
                  <c:v>320</c:v>
                </c:pt>
                <c:pt idx="7">
                  <c:v>325</c:v>
                </c:pt>
                <c:pt idx="8">
                  <c:v>330</c:v>
                </c:pt>
                <c:pt idx="9">
                  <c:v>335</c:v>
                </c:pt>
                <c:pt idx="10">
                  <c:v>340</c:v>
                </c:pt>
                <c:pt idx="11">
                  <c:v>345</c:v>
                </c:pt>
                <c:pt idx="12">
                  <c:v>350</c:v>
                </c:pt>
                <c:pt idx="13">
                  <c:v>355</c:v>
                </c:pt>
                <c:pt idx="14">
                  <c:v>360</c:v>
                </c:pt>
                <c:pt idx="15">
                  <c:v>365</c:v>
                </c:pt>
                <c:pt idx="16">
                  <c:v>370</c:v>
                </c:pt>
                <c:pt idx="17">
                  <c:v>375</c:v>
                </c:pt>
                <c:pt idx="18">
                  <c:v>380</c:v>
                </c:pt>
                <c:pt idx="19">
                  <c:v>385</c:v>
                </c:pt>
                <c:pt idx="20">
                  <c:v>390</c:v>
                </c:pt>
                <c:pt idx="21">
                  <c:v>395</c:v>
                </c:pt>
              </c:strCache>
            </c:strRef>
          </c:cat>
          <c:val>
            <c:numRef>
              <c:f>Sheet1!$E$2:$E$23</c:f>
              <c:numCache>
                <c:formatCode>General</c:formatCode>
                <c:ptCount val="22"/>
                <c:pt idx="0">
                  <c:v>0.58075335294298258</c:v>
                </c:pt>
                <c:pt idx="1">
                  <c:v>0.58785922831683035</c:v>
                </c:pt>
                <c:pt idx="2">
                  <c:v>0.59472824117821643</c:v>
                </c:pt>
                <c:pt idx="3">
                  <c:v>0.60137204050316384</c:v>
                </c:pt>
                <c:pt idx="4">
                  <c:v>0.60780152372085461</c:v>
                </c:pt>
                <c:pt idx="5">
                  <c:v>0.61402689636020624</c:v>
                </c:pt>
                <c:pt idx="6">
                  <c:v>0.62005772610457799</c:v>
                </c:pt>
                <c:pt idx="7">
                  <c:v>0.62590299185681519</c:v>
                </c:pt>
                <c:pt idx="8">
                  <c:v>0.631571128343833</c:v>
                </c:pt>
                <c:pt idx="9">
                  <c:v>0.63707006672676103</c:v>
                </c:pt>
                <c:pt idx="10">
                  <c:v>0.64240727162783806</c:v>
                </c:pt>
                <c:pt idx="11">
                  <c:v>0.64758977493757952</c:v>
                </c:pt>
                <c:pt idx="12">
                  <c:v>0.65262420672418564</c:v>
                </c:pt>
                <c:pt idx="13">
                  <c:v>0.65751682353088714</c:v>
                </c:pt>
                <c:pt idx="14">
                  <c:v>0.66227353431518055</c:v>
                </c:pt>
                <c:pt idx="15">
                  <c:v>0.66689992425606837</c:v>
                </c:pt>
                <c:pt idx="16">
                  <c:v>0.67140127663098637</c:v>
                </c:pt>
                <c:pt idx="17">
                  <c:v>0.67578259294257326</c:v>
                </c:pt>
                <c:pt idx="18">
                  <c:v>0.68004861145648665</c:v>
                </c:pt>
                <c:pt idx="19">
                  <c:v>0.68420382429471405</c:v>
                </c:pt>
                <c:pt idx="20">
                  <c:v>0.68825249321401272</c:v>
                </c:pt>
                <c:pt idx="21">
                  <c:v>0.6921986641859873</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rPr lang="de-DE"/>
                  <a:t>Shelf Price/Unit ($)</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ax val="160"/>
          <c:min val="7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8"/>
          <c:min val="0.5"/>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0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Beautycare Matte Face Lotion FPS30 50ml (0.1%)</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Lotion FPS50+ 125ml (4.5%)</c:v>
                </c:pt>
                <c:pt idx="1">
                  <c:v>Nivea Sun Protection &amp; Hydration Cream FPS50+ 200ml (9.5%)</c:v>
                </c:pt>
                <c:pt idx="2">
                  <c:v>Nivea Sun Protection Sensitive Skin Gel FPS50+ 200ml (5.1%)</c:v>
                </c:pt>
                <c:pt idx="3">
                  <c:v>Nivea Sun Protect &amp; Refresh Sport Lotion FPS50 200ml (5.8%)</c:v>
                </c:pt>
                <c:pt idx="4">
                  <c:v>Hawaiian Tropic Ozono Lotion FPS50+ 240ml (4.4%)</c:v>
                </c:pt>
                <c:pt idx="5">
                  <c:v>Hawaiian Tropic Sheer Touch Lotion FPS50+ 240ml (4.4%)</c:v>
                </c:pt>
                <c:pt idx="6">
                  <c:v>Hawaiian Tropic Island Sport Lotion FPS50 240ml (3.6%)</c:v>
                </c:pt>
                <c:pt idx="7">
                  <c:v>Equate Sport Lotion FPS30 237ml (2.0%)</c:v>
                </c:pt>
                <c:pt idx="8">
                  <c:v>Nivea Sun Face Shine Control FPS50+ 50ml (1.5%)</c:v>
                </c:pt>
                <c:pt idx="9">
                  <c:v>Banana Boat Advanced Protection Lotion FPS50+ 240ml (2.8%)</c:v>
                </c:pt>
              </c:strCache>
            </c:strRef>
          </c:cat>
          <c:val>
            <c:numRef>
              <c:f>Sheet1!$B$2:$B$11</c:f>
              <c:numCache>
                <c:formatCode>General</c:formatCode>
                <c:ptCount val="10"/>
                <c:pt idx="0">
                  <c:v>7.414371993794372E-2</c:v>
                </c:pt>
                <c:pt idx="1">
                  <c:v>6.6225957245721709E-2</c:v>
                </c:pt>
                <c:pt idx="2">
                  <c:v>4.1995159573785024E-2</c:v>
                </c:pt>
                <c:pt idx="3">
                  <c:v>3.9218999105670303E-2</c:v>
                </c:pt>
                <c:pt idx="4">
                  <c:v>3.7972039763084289E-2</c:v>
                </c:pt>
                <c:pt idx="5">
                  <c:v>2.9740288658967187E-2</c:v>
                </c:pt>
                <c:pt idx="6">
                  <c:v>2.5011107275159216E-2</c:v>
                </c:pt>
                <c:pt idx="7">
                  <c:v>2.4693225160632378E-2</c:v>
                </c:pt>
                <c:pt idx="8">
                  <c:v>2.3015221928101168E-2</c:v>
                </c:pt>
                <c:pt idx="9">
                  <c:v>2.2920724418855495E-2</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0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Beautycare Matte Face Lotion FPS30 50ml (0.1%)</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Cream FPS50+ 200ml (9.5%)</c:v>
                </c:pt>
                <c:pt idx="1">
                  <c:v>Nivea Sun Protection &amp; Hydration Lotion FPS50+ 125ml (4.5%)</c:v>
                </c:pt>
                <c:pt idx="2">
                  <c:v>Nivea Sun Protect &amp; Refresh Sport Lotion FPS50 200ml (5.8%)</c:v>
                </c:pt>
                <c:pt idx="3">
                  <c:v>Nivea Sun Protection Sensitive Skin Gel FPS50+ 200ml (5.1%)</c:v>
                </c:pt>
                <c:pt idx="4">
                  <c:v>Hawaiian Tropic Ozono Lotion FPS50+ 240ml (4.4%)</c:v>
                </c:pt>
                <c:pt idx="5">
                  <c:v>Hawaiian Tropic Sheer Touch Lotion FPS50+ 240ml (4.4%)</c:v>
                </c:pt>
                <c:pt idx="6">
                  <c:v>Hawaiian Tropic Island Sport Lotion FPS50 240ml (3.6%)</c:v>
                </c:pt>
                <c:pt idx="7">
                  <c:v>Banana Boat Advanced Protection Lotion FPS50+ 240ml (2.8%)</c:v>
                </c:pt>
                <c:pt idx="8">
                  <c:v>Banana Boat Aqua Protect Cream FPS50+ 236ml (2.7%)</c:v>
                </c:pt>
                <c:pt idx="9">
                  <c:v>Banana Boat Aqua Protect Sport Lotion FPS50+ 236ml (3.1%)</c:v>
                </c:pt>
              </c:strCache>
            </c:strRef>
          </c:cat>
          <c:val>
            <c:numRef>
              <c:f>Sheet1!$B$2:$B$11</c:f>
              <c:numCache>
                <c:formatCode>General</c:formatCode>
                <c:ptCount val="10"/>
                <c:pt idx="0">
                  <c:v>8.4535615804595607E-2</c:v>
                </c:pt>
                <c:pt idx="1">
                  <c:v>5.8068616254135751E-2</c:v>
                </c:pt>
                <c:pt idx="2">
                  <c:v>5.0723873283149271E-2</c:v>
                </c:pt>
                <c:pt idx="3">
                  <c:v>5.0305405913585233E-2</c:v>
                </c:pt>
                <c:pt idx="4">
                  <c:v>4.4430980512362953E-2</c:v>
                </c:pt>
                <c:pt idx="5">
                  <c:v>3.5944711998911215E-2</c:v>
                </c:pt>
                <c:pt idx="6">
                  <c:v>3.0701374570999116E-2</c:v>
                </c:pt>
                <c:pt idx="7">
                  <c:v>2.7181255741555162E-2</c:v>
                </c:pt>
                <c:pt idx="8">
                  <c:v>2.4063579978014771E-2</c:v>
                </c:pt>
                <c:pt idx="9">
                  <c:v>2.3097980987574252E-2</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0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Sheet1!$A$2:$A$23</c:f>
              <c:strCache>
                <c:ptCount val="22"/>
                <c:pt idx="0">
                  <c:v>290</c:v>
                </c:pt>
                <c:pt idx="1">
                  <c:v>295</c:v>
                </c:pt>
                <c:pt idx="2">
                  <c:v>300</c:v>
                </c:pt>
                <c:pt idx="3">
                  <c:v>305</c:v>
                </c:pt>
                <c:pt idx="4">
                  <c:v>310</c:v>
                </c:pt>
                <c:pt idx="5">
                  <c:v>315</c:v>
                </c:pt>
                <c:pt idx="6">
                  <c:v>320</c:v>
                </c:pt>
                <c:pt idx="7">
                  <c:v>325</c:v>
                </c:pt>
                <c:pt idx="8">
                  <c:v>330</c:v>
                </c:pt>
                <c:pt idx="9">
                  <c:v>335</c:v>
                </c:pt>
                <c:pt idx="10">
                  <c:v>340</c:v>
                </c:pt>
                <c:pt idx="11">
                  <c:v>345</c:v>
                </c:pt>
                <c:pt idx="12">
                  <c:v>350</c:v>
                </c:pt>
                <c:pt idx="13">
                  <c:v>355</c:v>
                </c:pt>
                <c:pt idx="14">
                  <c:v>360</c:v>
                </c:pt>
                <c:pt idx="15">
                  <c:v>365</c:v>
                </c:pt>
                <c:pt idx="16">
                  <c:v>370</c:v>
                </c:pt>
                <c:pt idx="17">
                  <c:v>375</c:v>
                </c:pt>
                <c:pt idx="18">
                  <c:v>380</c:v>
                </c:pt>
                <c:pt idx="19">
                  <c:v>385</c:v>
                </c:pt>
                <c:pt idx="20">
                  <c:v>390</c:v>
                </c:pt>
                <c:pt idx="21">
                  <c:v>395</c:v>
                </c:pt>
              </c:strCache>
            </c:strRef>
          </c:cat>
          <c:val>
            <c:numRef>
              <c:f>Sheet1!$B$2:$B$23</c:f>
              <c:numCache>
                <c:formatCode>General</c:formatCode>
                <c:ptCount val="22"/>
                <c:pt idx="0">
                  <c:v>130.39855128305379</c:v>
                </c:pt>
                <c:pt idx="1">
                  <c:v>122.57934229798929</c:v>
                </c:pt>
                <c:pt idx="2">
                  <c:v>116.09669971297463</c:v>
                </c:pt>
                <c:pt idx="3">
                  <c:v>111.56201398580276</c:v>
                </c:pt>
                <c:pt idx="4">
                  <c:v>107.82541459667794</c:v>
                </c:pt>
                <c:pt idx="5">
                  <c:v>104.66766414736523</c:v>
                </c:pt>
                <c:pt idx="6">
                  <c:v>102.98576061654525</c:v>
                </c:pt>
                <c:pt idx="7">
                  <c:v>101.43655606348815</c:v>
                </c:pt>
                <c:pt idx="8">
                  <c:v>100</c:v>
                </c:pt>
                <c:pt idx="9">
                  <c:v>98.660036415427982</c:v>
                </c:pt>
                <c:pt idx="10">
                  <c:v>97.220572877896885</c:v>
                </c:pt>
                <c:pt idx="11">
                  <c:v>95.8440221944618</c:v>
                </c:pt>
                <c:pt idx="12">
                  <c:v>94.524717953419795</c:v>
                </c:pt>
                <c:pt idx="13">
                  <c:v>93.969152970978001</c:v>
                </c:pt>
                <c:pt idx="14">
                  <c:v>93.430345400574623</c:v>
                </c:pt>
                <c:pt idx="15">
                  <c:v>92.907106752716487</c:v>
                </c:pt>
                <c:pt idx="16">
                  <c:v>92.398382544871438</c:v>
                </c:pt>
                <c:pt idx="17">
                  <c:v>91.903232719228583</c:v>
                </c:pt>
                <c:pt idx="18">
                  <c:v>91.420815390478694</c:v>
                </c:pt>
                <c:pt idx="19">
                  <c:v>90.950373300120276</c:v>
                </c:pt>
                <c:pt idx="20">
                  <c:v>89.147740449413917</c:v>
                </c:pt>
                <c:pt idx="21">
                  <c:v>87.42965663534244</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Sheet1!$A$2:$A$23</c:f>
              <c:strCache>
                <c:ptCount val="22"/>
                <c:pt idx="0">
                  <c:v>290</c:v>
                </c:pt>
                <c:pt idx="1">
                  <c:v>295</c:v>
                </c:pt>
                <c:pt idx="2">
                  <c:v>300</c:v>
                </c:pt>
                <c:pt idx="3">
                  <c:v>305</c:v>
                </c:pt>
                <c:pt idx="4">
                  <c:v>310</c:v>
                </c:pt>
                <c:pt idx="5">
                  <c:v>315</c:v>
                </c:pt>
                <c:pt idx="6">
                  <c:v>320</c:v>
                </c:pt>
                <c:pt idx="7">
                  <c:v>325</c:v>
                </c:pt>
                <c:pt idx="8">
                  <c:v>330</c:v>
                </c:pt>
                <c:pt idx="9">
                  <c:v>335</c:v>
                </c:pt>
                <c:pt idx="10">
                  <c:v>340</c:v>
                </c:pt>
                <c:pt idx="11">
                  <c:v>345</c:v>
                </c:pt>
                <c:pt idx="12">
                  <c:v>350</c:v>
                </c:pt>
                <c:pt idx="13">
                  <c:v>355</c:v>
                </c:pt>
                <c:pt idx="14">
                  <c:v>360</c:v>
                </c:pt>
                <c:pt idx="15">
                  <c:v>365</c:v>
                </c:pt>
                <c:pt idx="16">
                  <c:v>370</c:v>
                </c:pt>
                <c:pt idx="17">
                  <c:v>375</c:v>
                </c:pt>
                <c:pt idx="18">
                  <c:v>380</c:v>
                </c:pt>
                <c:pt idx="19">
                  <c:v>385</c:v>
                </c:pt>
                <c:pt idx="20">
                  <c:v>390</c:v>
                </c:pt>
                <c:pt idx="21">
                  <c:v>395</c:v>
                </c:pt>
              </c:strCache>
            </c:strRef>
          </c:cat>
          <c:val>
            <c:numRef>
              <c:f>Sheet1!$C$2:$C$23</c:f>
              <c:numCache>
                <c:formatCode>General</c:formatCode>
                <c:ptCount val="22"/>
                <c:pt idx="0">
                  <c:v>114.58707829826949</c:v>
                </c:pt>
                <c:pt idx="1">
                  <c:v>109.58036215435392</c:v>
                </c:pt>
                <c:pt idx="2">
                  <c:v>105.54909506260741</c:v>
                </c:pt>
                <c:pt idx="3">
                  <c:v>103.11899534913496</c:v>
                </c:pt>
                <c:pt idx="4">
                  <c:v>101.2996954744893</c:v>
                </c:pt>
                <c:pt idx="5">
                  <c:v>99.918713258785402</c:v>
                </c:pt>
                <c:pt idx="6">
                  <c:v>99.870926579535421</c:v>
                </c:pt>
                <c:pt idx="7">
                  <c:v>99.902684159874795</c:v>
                </c:pt>
                <c:pt idx="8">
                  <c:v>100</c:v>
                </c:pt>
                <c:pt idx="9">
                  <c:v>100.15172051692009</c:v>
                </c:pt>
                <c:pt idx="10">
                  <c:v>100.16014153565989</c:v>
                </c:pt>
                <c:pt idx="11">
                  <c:v>100.19073194329155</c:v>
                </c:pt>
                <c:pt idx="12">
                  <c:v>100.24034456276429</c:v>
                </c:pt>
                <c:pt idx="13">
                  <c:v>101.06993294092919</c:v>
                </c:pt>
                <c:pt idx="14">
                  <c:v>101.9009052807035</c:v>
                </c:pt>
                <c:pt idx="15">
                  <c:v>102.73271014648311</c:v>
                </c:pt>
                <c:pt idx="16">
                  <c:v>103.56487423586363</c:v>
                </c:pt>
                <c:pt idx="17">
                  <c:v>104.39699028972605</c:v>
                </c:pt>
                <c:pt idx="18">
                  <c:v>105.2287070551734</c:v>
                </c:pt>
                <c:pt idx="19">
                  <c:v>106.05972092731812</c:v>
                </c:pt>
                <c:pt idx="20">
                  <c:v>105.30650026565918</c:v>
                </c:pt>
                <c:pt idx="21">
                  <c:v>104.59984360097516</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Sheet1!$A$2:$A$23</c:f>
              <c:strCache>
                <c:ptCount val="22"/>
                <c:pt idx="0">
                  <c:v>290</c:v>
                </c:pt>
                <c:pt idx="1">
                  <c:v>295</c:v>
                </c:pt>
                <c:pt idx="2">
                  <c:v>300</c:v>
                </c:pt>
                <c:pt idx="3">
                  <c:v>305</c:v>
                </c:pt>
                <c:pt idx="4">
                  <c:v>310</c:v>
                </c:pt>
                <c:pt idx="5">
                  <c:v>315</c:v>
                </c:pt>
                <c:pt idx="6">
                  <c:v>320</c:v>
                </c:pt>
                <c:pt idx="7">
                  <c:v>325</c:v>
                </c:pt>
                <c:pt idx="8">
                  <c:v>330</c:v>
                </c:pt>
                <c:pt idx="9">
                  <c:v>335</c:v>
                </c:pt>
                <c:pt idx="10">
                  <c:v>340</c:v>
                </c:pt>
                <c:pt idx="11">
                  <c:v>345</c:v>
                </c:pt>
                <c:pt idx="12">
                  <c:v>350</c:v>
                </c:pt>
                <c:pt idx="13">
                  <c:v>355</c:v>
                </c:pt>
                <c:pt idx="14">
                  <c:v>360</c:v>
                </c:pt>
                <c:pt idx="15">
                  <c:v>365</c:v>
                </c:pt>
                <c:pt idx="16">
                  <c:v>370</c:v>
                </c:pt>
                <c:pt idx="17">
                  <c:v>375</c:v>
                </c:pt>
                <c:pt idx="18">
                  <c:v>380</c:v>
                </c:pt>
                <c:pt idx="19">
                  <c:v>385</c:v>
                </c:pt>
                <c:pt idx="20">
                  <c:v>390</c:v>
                </c:pt>
                <c:pt idx="21">
                  <c:v>395</c:v>
                </c:pt>
              </c:strCache>
            </c:strRef>
          </c:cat>
          <c:val>
            <c:numRef>
              <c:f>Sheet1!$D$2:$D$23</c:f>
              <c:numCache>
                <c:formatCode>General</c:formatCode>
                <c:ptCount val="22"/>
                <c:pt idx="0">
                  <c:v>106.75784914365974</c:v>
                </c:pt>
                <c:pt idx="1">
                  <c:v>103.1341185604813</c:v>
                </c:pt>
                <c:pt idx="2">
                  <c:v>100.31082170507717</c:v>
                </c:pt>
                <c:pt idx="3">
                  <c:v>98.920940155042175</c:v>
                </c:pt>
                <c:pt idx="4">
                  <c:v>98.051270311886341</c:v>
                </c:pt>
                <c:pt idx="5">
                  <c:v>97.551738450567754</c:v>
                </c:pt>
                <c:pt idx="6">
                  <c:v>98.318040639254576</c:v>
                </c:pt>
                <c:pt idx="7">
                  <c:v>99.137804098505143</c:v>
                </c:pt>
                <c:pt idx="8">
                  <c:v>100</c:v>
                </c:pt>
                <c:pt idx="9">
                  <c:v>100.8958669816127</c:v>
                </c:pt>
                <c:pt idx="10">
                  <c:v>101.62699185765727</c:v>
                </c:pt>
                <c:pt idx="11">
                  <c:v>102.36006462240559</c:v>
                </c:pt>
                <c:pt idx="12">
                  <c:v>103.09318240321397</c:v>
                </c:pt>
                <c:pt idx="13">
                  <c:v>104.61678255456846</c:v>
                </c:pt>
                <c:pt idx="14">
                  <c:v>106.13423826209024</c:v>
                </c:pt>
                <c:pt idx="15">
                  <c:v>107.64531176950709</c:v>
                </c:pt>
                <c:pt idx="16">
                  <c:v>109.14981588835646</c:v>
                </c:pt>
                <c:pt idx="17">
                  <c:v>110.64760560610497</c:v>
                </c:pt>
                <c:pt idx="18">
                  <c:v>112.13857111630202</c:v>
                </c:pt>
                <c:pt idx="19">
                  <c:v>113.62263202010357</c:v>
                </c:pt>
                <c:pt idx="20">
                  <c:v>113.39089910755568</c:v>
                </c:pt>
                <c:pt idx="21">
                  <c:v>113.18692143455765</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Sheet1!$A$2:$A$23</c:f>
              <c:strCache>
                <c:ptCount val="22"/>
                <c:pt idx="0">
                  <c:v>290</c:v>
                </c:pt>
                <c:pt idx="1">
                  <c:v>295</c:v>
                </c:pt>
                <c:pt idx="2">
                  <c:v>300</c:v>
                </c:pt>
                <c:pt idx="3">
                  <c:v>305</c:v>
                </c:pt>
                <c:pt idx="4">
                  <c:v>310</c:v>
                </c:pt>
                <c:pt idx="5">
                  <c:v>315</c:v>
                </c:pt>
                <c:pt idx="6">
                  <c:v>320</c:v>
                </c:pt>
                <c:pt idx="7">
                  <c:v>325</c:v>
                </c:pt>
                <c:pt idx="8">
                  <c:v>330</c:v>
                </c:pt>
                <c:pt idx="9">
                  <c:v>335</c:v>
                </c:pt>
                <c:pt idx="10">
                  <c:v>340</c:v>
                </c:pt>
                <c:pt idx="11">
                  <c:v>345</c:v>
                </c:pt>
                <c:pt idx="12">
                  <c:v>350</c:v>
                </c:pt>
                <c:pt idx="13">
                  <c:v>355</c:v>
                </c:pt>
                <c:pt idx="14">
                  <c:v>360</c:v>
                </c:pt>
                <c:pt idx="15">
                  <c:v>365</c:v>
                </c:pt>
                <c:pt idx="16">
                  <c:v>370</c:v>
                </c:pt>
                <c:pt idx="17">
                  <c:v>375</c:v>
                </c:pt>
                <c:pt idx="18">
                  <c:v>380</c:v>
                </c:pt>
                <c:pt idx="19">
                  <c:v>385</c:v>
                </c:pt>
                <c:pt idx="20">
                  <c:v>390</c:v>
                </c:pt>
                <c:pt idx="21">
                  <c:v>395</c:v>
                </c:pt>
              </c:strCache>
            </c:strRef>
          </c:cat>
          <c:val>
            <c:numRef>
              <c:f>Sheet1!$E$2:$E$23</c:f>
              <c:numCache>
                <c:formatCode>General</c:formatCode>
                <c:ptCount val="22"/>
                <c:pt idx="0">
                  <c:v>0.62287577097812441</c:v>
                </c:pt>
                <c:pt idx="1">
                  <c:v>0.62926770706324109</c:v>
                </c:pt>
                <c:pt idx="2">
                  <c:v>0.6354465786121869</c:v>
                </c:pt>
                <c:pt idx="3">
                  <c:v>0.64142286420870842</c:v>
                </c:pt>
                <c:pt idx="4">
                  <c:v>0.64720636639889062</c:v>
                </c:pt>
                <c:pt idx="5">
                  <c:v>0.65280626534493991</c:v>
                </c:pt>
                <c:pt idx="6">
                  <c:v>0.65823116744892529</c:v>
                </c:pt>
                <c:pt idx="7">
                  <c:v>0.6634891494881725</c:v>
                </c:pt>
                <c:pt idx="8">
                  <c:v>0.66858779873835172</c:v>
                </c:pt>
                <c:pt idx="9">
                  <c:v>0.67353424950345098</c:v>
                </c:pt>
                <c:pt idx="10">
                  <c:v>0.67833521642251793</c:v>
                </c:pt>
                <c:pt idx="11">
                  <c:v>0.68299702488016256</c:v>
                </c:pt>
                <c:pt idx="12">
                  <c:v>0.68752563881044593</c:v>
                </c:pt>
                <c:pt idx="13">
                  <c:v>0.69192668615114394</c:v>
                </c:pt>
                <c:pt idx="14">
                  <c:v>0.69620548217682243</c:v>
                </c:pt>
                <c:pt idx="15">
                  <c:v>0.70036705091412632</c:v>
                </c:pt>
                <c:pt idx="16">
                  <c:v>0.70441614482069204</c:v>
                </c:pt>
                <c:pt idx="17">
                  <c:v>0.70835726288974965</c:v>
                </c:pt>
                <c:pt idx="18">
                  <c:v>0.71219466732541081</c:v>
                </c:pt>
                <c:pt idx="19">
                  <c:v>0.71593239891858718</c:v>
                </c:pt>
                <c:pt idx="20">
                  <c:v>0.71957429124014394</c:v>
                </c:pt>
                <c:pt idx="21">
                  <c:v>0.72312398375609144</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rPr lang="de-DE"/>
                  <a:t>Shelf Price/Unit ($)</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ax val="160"/>
          <c:min val="7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9"/>
          <c:min val="0.5"/>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0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Beautycare Sensitive Face Lotion FPS50+ 50ml (0.2%)</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Lotion FPS50+ 125ml (4.5%)</c:v>
                </c:pt>
                <c:pt idx="1">
                  <c:v>Nivea Sun Protection &amp; Hydration Cream FPS50+ 200ml (9.5%)</c:v>
                </c:pt>
                <c:pt idx="2">
                  <c:v>Equate Ultra Spray FPS50 156g (1.7%)</c:v>
                </c:pt>
                <c:pt idx="3">
                  <c:v>Caribbean Beach Sport Cream FPS50+ 150g (1.0%)</c:v>
                </c:pt>
                <c:pt idx="4">
                  <c:v>Nivea Sun Protect &amp; Refresh Sport Lotion FPS50 200ml (5.8%)</c:v>
                </c:pt>
                <c:pt idx="5">
                  <c:v>Nivea Sun Protection Sensitive Skin Gel FPS50+ 200ml (5.1%)</c:v>
                </c:pt>
                <c:pt idx="6">
                  <c:v>Hawaiian Tropic Ozono Lotion FPS50+ 240ml (4.4%)</c:v>
                </c:pt>
                <c:pt idx="7">
                  <c:v>Equate Sport Lotion FPS30 237ml (2.0%)</c:v>
                </c:pt>
                <c:pt idx="8">
                  <c:v>Nuvel Suncare Mineral FPS50 120ml (0.7%)</c:v>
                </c:pt>
                <c:pt idx="9">
                  <c:v>Nivea Sun Face Stain Control FPS50+ 40ml (1.0%)</c:v>
                </c:pt>
              </c:strCache>
            </c:strRef>
          </c:cat>
          <c:val>
            <c:numRef>
              <c:f>Sheet1!$B$2:$B$11</c:f>
              <c:numCache>
                <c:formatCode>General</c:formatCode>
                <c:ptCount val="10"/>
                <c:pt idx="0">
                  <c:v>5.8488256188102279E-2</c:v>
                </c:pt>
                <c:pt idx="1">
                  <c:v>4.5263689459973874E-2</c:v>
                </c:pt>
                <c:pt idx="2">
                  <c:v>4.3570984590371536E-2</c:v>
                </c:pt>
                <c:pt idx="3">
                  <c:v>3.3625607884578371E-2</c:v>
                </c:pt>
                <c:pt idx="4">
                  <c:v>3.319455558469224E-2</c:v>
                </c:pt>
                <c:pt idx="5">
                  <c:v>3.181474416035885E-2</c:v>
                </c:pt>
                <c:pt idx="6">
                  <c:v>3.1756212063140901E-2</c:v>
                </c:pt>
                <c:pt idx="7">
                  <c:v>3.1228250668144417E-2</c:v>
                </c:pt>
                <c:pt idx="8">
                  <c:v>2.8068714535941536E-2</c:v>
                </c:pt>
                <c:pt idx="9">
                  <c:v>2.6394117555357397E-2</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1.7617522987326877E-2"/>
          <c:y val="0"/>
          <c:w val="0.93396238194190517"/>
          <c:h val="1"/>
        </c:manualLayout>
      </c:layout>
      <c:barChart>
        <c:barDir val="bar"/>
        <c:grouping val="clustered"/>
        <c:varyColors val="1"/>
        <c:ser>
          <c:idx val="0"/>
          <c:order val="0"/>
          <c:tx>
            <c:strRef>
              <c:f>Sheet1!$B$1</c:f>
              <c:strCache>
                <c:ptCount val="1"/>
                <c:pt idx="0">
                  <c:v>EQUATE (6.3%)</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F369-46EE-B13A-AAF11CE81229}"/>
              </c:ext>
            </c:extLst>
          </c:dPt>
          <c:dPt>
            <c:idx val="4"/>
            <c:invertIfNegative val="0"/>
            <c:bubble3D val="0"/>
            <c:spPr>
              <a:solidFill>
                <a:srgbClr val="BCBBBB"/>
              </a:solidFill>
            </c:spPr>
            <c:extLst>
              <c:ext xmlns:c16="http://schemas.microsoft.com/office/drawing/2014/chart" uri="{C3380CC4-5D6E-409C-BE32-E72D297353CC}">
                <c16:uniqueId val="{00000009-F369-46EE-B13A-AAF11CE81229}"/>
              </c:ext>
            </c:extLst>
          </c:dPt>
          <c:dPt>
            <c:idx val="5"/>
            <c:invertIfNegative val="0"/>
            <c:bubble3D val="0"/>
            <c:spPr>
              <a:solidFill>
                <a:srgbClr val="BCBBBB"/>
              </a:solidFill>
            </c:spPr>
            <c:extLst>
              <c:ext xmlns:c16="http://schemas.microsoft.com/office/drawing/2014/chart" uri="{C3380CC4-5D6E-409C-BE32-E72D297353CC}">
                <c16:uniqueId val="{0000000A-F369-46EE-B13A-AAF11CE81229}"/>
              </c:ext>
            </c:extLst>
          </c:dPt>
          <c:dPt>
            <c:idx val="6"/>
            <c:invertIfNegative val="0"/>
            <c:bubble3D val="0"/>
            <c:spPr>
              <a:solidFill>
                <a:srgbClr val="BCBBBB"/>
              </a:solidFill>
            </c:spPr>
            <c:extLst>
              <c:ext xmlns:c16="http://schemas.microsoft.com/office/drawing/2014/chart" uri="{C3380CC4-5D6E-409C-BE32-E72D297353CC}">
                <c16:uniqueId val="{0000000B-F369-46EE-B13A-AAF11CE81229}"/>
              </c:ext>
            </c:extLst>
          </c:dPt>
          <c:dPt>
            <c:idx val="7"/>
            <c:invertIfNegative val="0"/>
            <c:bubble3D val="0"/>
            <c:spPr>
              <a:solidFill>
                <a:srgbClr val="BCBBBB"/>
              </a:solidFill>
            </c:spPr>
            <c:extLst>
              <c:ext xmlns:c16="http://schemas.microsoft.com/office/drawing/2014/chart" uri="{C3380CC4-5D6E-409C-BE32-E72D297353CC}">
                <c16:uniqueId val="{0000000C-F369-46EE-B13A-AAF11CE81229}"/>
              </c:ext>
            </c:extLst>
          </c:dPt>
          <c:dPt>
            <c:idx val="8"/>
            <c:invertIfNegative val="0"/>
            <c:bubble3D val="0"/>
            <c:spPr>
              <a:solidFill>
                <a:srgbClr val="BCBBBB"/>
              </a:solidFill>
            </c:spPr>
            <c:extLst>
              <c:ext xmlns:c16="http://schemas.microsoft.com/office/drawing/2014/chart" uri="{C3380CC4-5D6E-409C-BE32-E72D297353CC}">
                <c16:uniqueId val="{0000000D-F369-46EE-B13A-AAF11CE81229}"/>
              </c:ext>
            </c:extLst>
          </c:dPt>
          <c:dPt>
            <c:idx val="9"/>
            <c:invertIfNegative val="0"/>
            <c:bubble3D val="0"/>
            <c:spPr>
              <a:solidFill>
                <a:srgbClr val="BCBBBB"/>
              </a:solidFill>
            </c:spPr>
            <c:extLst>
              <c:ext xmlns:c16="http://schemas.microsoft.com/office/drawing/2014/chart" uri="{C3380CC4-5D6E-409C-BE32-E72D297353CC}">
                <c16:uniqueId val="{0000000E-F369-46EE-B13A-AAF11CE81229}"/>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(38.0%)</c:v>
                </c:pt>
                <c:pt idx="1">
                  <c:v>Caribbean Beach (6.6%)</c:v>
                </c:pt>
                <c:pt idx="2">
                  <c:v>Hawaiian Tropic (19.3%)</c:v>
                </c:pt>
                <c:pt idx="3">
                  <c:v>Banana Boat (15.9%)</c:v>
                </c:pt>
                <c:pt idx="4">
                  <c:v>Nuvel (2.3%)</c:v>
                </c:pt>
                <c:pt idx="5">
                  <c:v>Neutrogena (2.7%)</c:v>
                </c:pt>
                <c:pt idx="6">
                  <c:v>Garnier (1.7%)</c:v>
                </c:pt>
                <c:pt idx="7">
                  <c:v>Isdin (1.8%)</c:v>
                </c:pt>
                <c:pt idx="8">
                  <c:v>La Roche-Posay (1.9%)</c:v>
                </c:pt>
                <c:pt idx="9">
                  <c:v>Eucerin (1.1%)</c:v>
                </c:pt>
              </c:strCache>
            </c:strRef>
          </c:cat>
          <c:val>
            <c:numRef>
              <c:f>Sheet1!$B$2:$B$11</c:f>
              <c:numCache>
                <c:formatCode>General</c:formatCode>
                <c:ptCount val="10"/>
                <c:pt idx="0">
                  <c:v>0.33733050514565427</c:v>
                </c:pt>
                <c:pt idx="1">
                  <c:v>0.21028834908260174</c:v>
                </c:pt>
                <c:pt idx="2">
                  <c:v>0.14429047700242076</c:v>
                </c:pt>
                <c:pt idx="3">
                  <c:v>0.12037132401239403</c:v>
                </c:pt>
                <c:pt idx="4">
                  <c:v>6.823298234910502E-2</c:v>
                </c:pt>
                <c:pt idx="5">
                  <c:v>2.9739596618401764E-2</c:v>
                </c:pt>
                <c:pt idx="6">
                  <c:v>2.5521236834335524E-2</c:v>
                </c:pt>
                <c:pt idx="7">
                  <c:v>1.5647235790447887E-2</c:v>
                </c:pt>
                <c:pt idx="8">
                  <c:v>1.1196608704418843E-2</c:v>
                </c:pt>
                <c:pt idx="9">
                  <c:v>1.0998716588058439E-2</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Beautycare Sensitive Face Lotion FPS50+ 50ml (0.2%)</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Cream FPS50+ 200ml (9.5%)</c:v>
                </c:pt>
                <c:pt idx="1">
                  <c:v>Nivea Sun Protect &amp; Refresh Sport Lotion FPS50 200ml (5.8%)</c:v>
                </c:pt>
                <c:pt idx="2">
                  <c:v>Nivea Sun Protection &amp; Hydration Lotion FPS50+ 125ml (4.5%)</c:v>
                </c:pt>
                <c:pt idx="3">
                  <c:v>Nivea Sun Protection Sensitive Skin Gel FPS50+ 200ml (5.1%)</c:v>
                </c:pt>
                <c:pt idx="4">
                  <c:v>Hawaiian Tropic Ozono Lotion FPS50+ 240ml (4.4%)</c:v>
                </c:pt>
                <c:pt idx="5">
                  <c:v>Hawaiian Tropic Sheer Touch Lotion FPS50+ 240ml (4.4%)</c:v>
                </c:pt>
                <c:pt idx="6">
                  <c:v>Nivea Sun Babies &amp; Kids Lotion FPS50+ 200ml (2.3%)</c:v>
                </c:pt>
                <c:pt idx="7">
                  <c:v>Hawaiian Tropic Island Sport Lotion FPS50 240ml (3.6%)</c:v>
                </c:pt>
                <c:pt idx="8">
                  <c:v>Equate Sport Lotion FPS30 237ml (2.0%)</c:v>
                </c:pt>
                <c:pt idx="9">
                  <c:v>Equate Ultra Spray FPS50 156g (1.7%)</c:v>
                </c:pt>
              </c:strCache>
            </c:strRef>
          </c:cat>
          <c:val>
            <c:numRef>
              <c:f>Sheet1!$B$2:$B$11</c:f>
              <c:numCache>
                <c:formatCode>General</c:formatCode>
                <c:ptCount val="10"/>
                <c:pt idx="0">
                  <c:v>6.3628942100544331E-2</c:v>
                </c:pt>
                <c:pt idx="1">
                  <c:v>4.6017087480224692E-2</c:v>
                </c:pt>
                <c:pt idx="2">
                  <c:v>4.6013375251248573E-2</c:v>
                </c:pt>
                <c:pt idx="3">
                  <c:v>4.3930153490286145E-2</c:v>
                </c:pt>
                <c:pt idx="4">
                  <c:v>4.2120350833789136E-2</c:v>
                </c:pt>
                <c:pt idx="5">
                  <c:v>3.2794855594174971E-2</c:v>
                </c:pt>
                <c:pt idx="6">
                  <c:v>2.6460673076772814E-2</c:v>
                </c:pt>
                <c:pt idx="7">
                  <c:v>2.6017377040847455E-2</c:v>
                </c:pt>
                <c:pt idx="8">
                  <c:v>2.4110818985515654E-2</c:v>
                </c:pt>
                <c:pt idx="9">
                  <c:v>2.3008676852928202E-2</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21404322300372672"/>
          <c:y val="2.1747791014982559E-2"/>
          <c:w val="0.73951596763197525"/>
          <c:h val="0.86043888622930176"/>
        </c:manualLayout>
      </c:layout>
      <c:scatterChart>
        <c:scatterStyle val="lineMarker"/>
        <c:varyColors val="0"/>
        <c:ser>
          <c:idx val="2"/>
          <c:order val="0"/>
          <c:tx>
            <c:strRef>
              <c:f>Sheet1!$B$1</c:f>
              <c:strCache>
                <c:ptCount val="1"/>
                <c:pt idx="0">
                  <c:v>Beautycare Glow Stick FPS50 20g</c:v>
                </c:pt>
              </c:strCache>
            </c:strRef>
          </c:tx>
          <c:spPr>
            <a:ln w="19050" cap="rnd">
              <a:solidFill>
                <a:srgbClr val="00A097"/>
              </a:solidFill>
              <a:round/>
            </a:ln>
            <a:effectLst/>
          </c:spPr>
          <c:marker>
            <c:symbol val="circle"/>
            <c:size val="5"/>
            <c:spPr>
              <a:solidFill>
                <a:srgbClr val="00A097"/>
              </a:solidFill>
              <a:ln w="9525">
                <a:solidFill>
                  <a:srgbClr val="FFFFFF"/>
                </a:solidFill>
              </a:ln>
              <a:effectLst/>
            </c:spPr>
          </c:marker>
          <c:dLbls>
            <c:dLbl>
              <c:idx val="0"/>
              <c:tx>
                <c:rich>
                  <a:bodyPr/>
                  <a:lstStyle/>
                  <a:p>
                    <a:r>
                      <a:rPr lang="en-US"/>
                      <a:t>-2.5</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lstStyle/>
                  <a:p>
                    <a:r>
                      <a:rPr lang="en-US"/>
                      <a:t>-1.0</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lstStyle/>
                  <a:p>
                    <a:r>
                      <a:rPr lang="en-US"/>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lstStyle/>
                  <a:p>
                    <a:r>
                      <a:rPr lang="en-US"/>
                      <a:t>-0.4</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lstStyle/>
                  <a:p>
                    <a:r>
                      <a:rPr lang="en-US"/>
                      <a:t>-1.0</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Sheet1!$A$2:$A$6</c:f>
              <c:numCache>
                <c:formatCode>General</c:formatCode>
                <c:ptCount val="5"/>
                <c:pt idx="0">
                  <c:v>290</c:v>
                </c:pt>
                <c:pt idx="1">
                  <c:v>310</c:v>
                </c:pt>
                <c:pt idx="2">
                  <c:v>345</c:v>
                </c:pt>
                <c:pt idx="3">
                  <c:v>375</c:v>
                </c:pt>
                <c:pt idx="4">
                  <c:v>415</c:v>
                </c:pt>
              </c:numCache>
            </c:numRef>
          </c:xVal>
          <c:yVal>
            <c:numRef>
              <c:f>Sheet1!$B$2:$B$6</c:f>
              <c:numCache>
                <c:formatCode>General</c:formatCode>
                <c:ptCount val="5"/>
                <c:pt idx="0">
                  <c:v>0.27790383799862572</c:v>
                </c:pt>
                <c:pt idx="1">
                  <c:v>0.1009058182188674</c:v>
                </c:pt>
                <c:pt idx="2">
                  <c:v>0</c:v>
                </c:pt>
                <c:pt idx="3">
                  <c:v>-3.3060051499166764E-2</c:v>
                </c:pt>
                <c:pt idx="4">
                  <c:v>-0.13457124761787778</c:v>
                </c:pt>
              </c:numCache>
            </c:numRef>
          </c:yVal>
          <c:smooth val="0"/>
          <c:extLst>
            <c:ext xmlns:c16="http://schemas.microsoft.com/office/drawing/2014/chart" uri="{C3380CC4-5D6E-409C-BE32-E72D297353CC}">
              <c16:uniqueId val="{0000007D-1ABB-4592-8776-98B59FCA8F1B}"/>
            </c:ext>
          </c:extLst>
        </c:ser>
        <c:ser>
          <c:idx val="3"/>
          <c:order val="1"/>
          <c:tx>
            <c:strRef>
              <c:f>Sheet1!$B$8</c:f>
              <c:strCache>
                <c:ptCount val="1"/>
                <c:pt idx="0">
                  <c:v>Beautycare Glow Serum FPS50 30ml</c:v>
                </c:pt>
              </c:strCache>
            </c:strRef>
          </c:tx>
          <c:spPr>
            <a:ln w="19050" cap="rnd">
              <a:solidFill>
                <a:srgbClr val="7ECAC4"/>
              </a:solidFill>
              <a:round/>
            </a:ln>
            <a:effectLst/>
          </c:spPr>
          <c:marker>
            <c:symbol val="circle"/>
            <c:size val="5"/>
            <c:spPr>
              <a:solidFill>
                <a:srgbClr val="7ECAC4"/>
              </a:solidFill>
              <a:ln w="9525">
                <a:solidFill>
                  <a:srgbClr val="FFFFFF"/>
                </a:solidFill>
              </a:ln>
              <a:effectLst/>
            </c:spPr>
          </c:marker>
          <c:dLbls>
            <c:dLbl>
              <c:idx val="0"/>
              <c:tx>
                <c:rich>
                  <a:bodyPr/>
                  <a:lstStyle/>
                  <a:p>
                    <a:r>
                      <a:rPr lang="en-US"/>
                      <a:t>-2.2</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lstStyle/>
                  <a:p>
                    <a:r>
                      <a:rPr lang="en-US"/>
                      <a:t>-1.1</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lstStyle/>
                  <a:p>
                    <a:r>
                      <a:rPr lang="en-US"/>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lstStyle/>
                  <a:p>
                    <a:r>
                      <a:rPr lang="en-US"/>
                      <a:t>-0.5</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lstStyle/>
                  <a:p>
                    <a:r>
                      <a:rPr lang="en-US"/>
                      <a:t>-1.4</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Sheet1!$A$9:$A$13</c:f>
              <c:numCache>
                <c:formatCode>General</c:formatCode>
                <c:ptCount val="5"/>
                <c:pt idx="0">
                  <c:v>300</c:v>
                </c:pt>
                <c:pt idx="1">
                  <c:v>320</c:v>
                </c:pt>
                <c:pt idx="2">
                  <c:v>350</c:v>
                </c:pt>
                <c:pt idx="3">
                  <c:v>390</c:v>
                </c:pt>
                <c:pt idx="4">
                  <c:v>430</c:v>
                </c:pt>
              </c:numCache>
            </c:numRef>
          </c:xVal>
          <c:yVal>
            <c:numRef>
              <c:f>Sheet1!$B$9:$B$13</c:f>
              <c:numCache>
                <c:formatCode>General</c:formatCode>
                <c:ptCount val="5"/>
                <c:pt idx="0">
                  <c:v>0.24124317301135564</c:v>
                </c:pt>
                <c:pt idx="1">
                  <c:v>9.0895329294874538E-2</c:v>
                </c:pt>
                <c:pt idx="2">
                  <c:v>0</c:v>
                </c:pt>
                <c:pt idx="3">
                  <c:v>-5.894055553996902E-2</c:v>
                </c:pt>
                <c:pt idx="4">
                  <c:v>-0.19580811754512675</c:v>
                </c:pt>
              </c:numCache>
            </c:numRef>
          </c:yVal>
          <c:smooth val="0"/>
          <c:extLst>
            <c:ext xmlns:c16="http://schemas.microsoft.com/office/drawing/2014/chart" uri="{C3380CC4-5D6E-409C-BE32-E72D297353CC}">
              <c16:uniqueId val="{0000007D-1ABB-4592-8776-98B59FCA8F1B}"/>
            </c:ext>
          </c:extLst>
        </c:ser>
        <c:ser>
          <c:idx val="4"/>
          <c:order val="2"/>
          <c:tx>
            <c:strRef>
              <c:f>Sheet1!$B$15</c:f>
              <c:strCache>
                <c:ptCount val="1"/>
                <c:pt idx="0">
                  <c:v>Beautycare Pro Age Color Face Fluid FPS50+ 50ml</c:v>
                </c:pt>
              </c:strCache>
            </c:strRef>
          </c:tx>
          <c:spPr>
            <a:ln w="19050" cap="rnd">
              <a:solidFill>
                <a:srgbClr val="006C6D"/>
              </a:solidFill>
              <a:round/>
            </a:ln>
            <a:effectLst/>
          </c:spPr>
          <c:marker>
            <c:symbol val="circle"/>
            <c:size val="5"/>
            <c:spPr>
              <a:solidFill>
                <a:srgbClr val="006C6D"/>
              </a:solidFill>
              <a:ln w="9525">
                <a:solidFill>
                  <a:srgbClr val="FFFFFF"/>
                </a:solidFill>
              </a:ln>
              <a:effectLst/>
            </c:spPr>
          </c:marker>
          <c:dLbls>
            <c:dLbl>
              <c:idx val="0"/>
              <c:tx>
                <c:rich>
                  <a:bodyPr/>
                  <a:lstStyle/>
                  <a:p>
                    <a:r>
                      <a:rPr lang="en-US"/>
                      <a:t>-2.6</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lstStyle/>
                  <a:p>
                    <a:r>
                      <a:rPr lang="en-US"/>
                      <a:t>-1.8</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lstStyle/>
                  <a:p>
                    <a:r>
                      <a:rPr lang="en-US"/>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lstStyle/>
                  <a:p>
                    <a:r>
                      <a:rPr lang="en-US"/>
                      <a:t>-1.0</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lstStyle/>
                  <a:p>
                    <a:r>
                      <a:rPr lang="en-US"/>
                      <a:t>-0.5</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Sheet1!$A$16:$A$20</c:f>
              <c:numCache>
                <c:formatCode>General</c:formatCode>
                <c:ptCount val="5"/>
                <c:pt idx="0">
                  <c:v>260</c:v>
                </c:pt>
                <c:pt idx="1">
                  <c:v>275</c:v>
                </c:pt>
                <c:pt idx="2">
                  <c:v>305</c:v>
                </c:pt>
                <c:pt idx="3">
                  <c:v>335</c:v>
                </c:pt>
                <c:pt idx="4">
                  <c:v>370</c:v>
                </c:pt>
              </c:numCache>
            </c:numRef>
          </c:xVal>
          <c:yVal>
            <c:numRef>
              <c:f>Sheet1!$B$16:$B$20</c:f>
              <c:numCache>
                <c:formatCode>General</c:formatCode>
                <c:ptCount val="5"/>
                <c:pt idx="0">
                  <c:v>0.35078228874184791</c:v>
                </c:pt>
                <c:pt idx="1">
                  <c:v>0.18108097498086617</c:v>
                </c:pt>
                <c:pt idx="2">
                  <c:v>0</c:v>
                </c:pt>
                <c:pt idx="3">
                  <c:v>-9.7011134444798808E-2</c:v>
                </c:pt>
                <c:pt idx="4">
                  <c:v>-0.14788440668902469</c:v>
                </c:pt>
              </c:numCache>
            </c:numRef>
          </c:yVal>
          <c:smooth val="0"/>
          <c:extLst>
            <c:ext xmlns:c16="http://schemas.microsoft.com/office/drawing/2014/chart" uri="{C3380CC4-5D6E-409C-BE32-E72D297353CC}">
              <c16:uniqueId val="{0000007D-1ABB-4592-8776-98B59FCA8F1B}"/>
            </c:ext>
          </c:extLst>
        </c:ser>
        <c:ser>
          <c:idx val="5"/>
          <c:order val="3"/>
          <c:tx>
            <c:strRef>
              <c:f>Sheet1!$B$22</c:f>
              <c:strCache>
                <c:ptCount val="1"/>
                <c:pt idx="0">
                  <c:v>Beautycare Glow Lip Oil FPS50+ 10g</c:v>
                </c:pt>
              </c:strCache>
            </c:strRef>
          </c:tx>
          <c:spPr>
            <a:ln w="19050" cap="rnd">
              <a:solidFill>
                <a:srgbClr val="92D050"/>
              </a:solidFill>
              <a:round/>
            </a:ln>
            <a:effectLst/>
          </c:spPr>
          <c:marker>
            <c:symbol val="circle"/>
            <c:size val="5"/>
            <c:spPr>
              <a:solidFill>
                <a:srgbClr val="92D050"/>
              </a:solidFill>
              <a:ln w="9525">
                <a:solidFill>
                  <a:srgbClr val="FFFFFF"/>
                </a:solidFill>
              </a:ln>
              <a:effectLst/>
            </c:spPr>
          </c:marker>
          <c:dLbls>
            <c:dLbl>
              <c:idx val="0"/>
              <c:tx>
                <c:rich>
                  <a:bodyPr/>
                  <a:lstStyle/>
                  <a:p>
                    <a:r>
                      <a:rPr lang="en-US"/>
                      <a:t>-0.7</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lstStyle/>
                  <a:p>
                    <a:r>
                      <a:rPr lang="en-US"/>
                      <a:t>-1.2</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lstStyle/>
                  <a:p>
                    <a:r>
                      <a:rPr lang="en-US"/>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lstStyle/>
                  <a:p>
                    <a:r>
                      <a:rPr lang="en-US"/>
                      <a:t>-1.1</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lstStyle/>
                  <a:p>
                    <a:r>
                      <a:rPr lang="en-US"/>
                      <a:t>-1.3</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Sheet1!$A$23:$A$27</c:f>
              <c:numCache>
                <c:formatCode>General</c:formatCode>
                <c:ptCount val="5"/>
                <c:pt idx="0">
                  <c:v>170</c:v>
                </c:pt>
                <c:pt idx="1">
                  <c:v>180</c:v>
                </c:pt>
                <c:pt idx="2">
                  <c:v>205</c:v>
                </c:pt>
                <c:pt idx="3">
                  <c:v>215</c:v>
                </c:pt>
                <c:pt idx="4">
                  <c:v>240</c:v>
                </c:pt>
              </c:numCache>
            </c:numRef>
          </c:xVal>
          <c:yVal>
            <c:numRef>
              <c:f>Sheet1!$B$23:$B$27</c:f>
              <c:numCache>
                <c:formatCode>General</c:formatCode>
                <c:ptCount val="5"/>
                <c:pt idx="0">
                  <c:v>0.18998059115544286</c:v>
                </c:pt>
                <c:pt idx="1">
                  <c:v>0.14605511104476082</c:v>
                </c:pt>
                <c:pt idx="2">
                  <c:v>0</c:v>
                </c:pt>
                <c:pt idx="3">
                  <c:v>-5.5898460440395911E-2</c:v>
                </c:pt>
                <c:pt idx="4">
                  <c:v>-0.19942572294304403</c:v>
                </c:pt>
              </c:numCache>
            </c:numRef>
          </c:yVal>
          <c:smooth val="0"/>
          <c:extLst>
            <c:ext xmlns:c16="http://schemas.microsoft.com/office/drawing/2014/chart" uri="{C3380CC4-5D6E-409C-BE32-E72D297353CC}">
              <c16:uniqueId val="{0000007D-1ABB-4592-8776-98B59FCA8F1B}"/>
            </c:ext>
          </c:extLst>
        </c:ser>
        <c:dLbls>
          <c:dLblPos val="t"/>
          <c:showLegendKey val="0"/>
          <c:showVal val="1"/>
          <c:showCatName val="0"/>
          <c:showSerName val="0"/>
          <c:showPercent val="0"/>
          <c:showBubbleSize val="0"/>
        </c:dLbls>
        <c:axId val="104432768"/>
        <c:axId val="104434848"/>
      </c:scatterChart>
      <c:valAx>
        <c:axId val="104432768"/>
        <c:scaling>
          <c:orientation val="minMax"/>
          <c:max val="430"/>
          <c:min val="170"/>
        </c:scaling>
        <c:delete val="0"/>
        <c:axPos val="b"/>
        <c:title>
          <c:tx>
            <c:rich>
              <a:bodyPr/>
              <a:lstStyle/>
              <a:p>
                <a:pPr>
                  <a:defRPr sz="800">
                    <a:solidFill>
                      <a:srgbClr val="575555"/>
                    </a:solidFill>
                    <a:latin typeface="Nexa Bold"/>
                  </a:defRPr>
                </a:pPr>
                <a:r>
                  <a:rPr lang="de-DE"/>
                  <a:t>Tested Prices ($)</a:t>
                </a:r>
              </a:p>
            </c:rich>
          </c:tx>
          <c:overlay val="0"/>
        </c:title>
        <c:numFmt formatCode="#,##0" sourceLinked="0"/>
        <c:majorTickMark val="none"/>
        <c:minorTickMark val="none"/>
        <c:tickLblPos val="low"/>
        <c:spPr>
          <a:noFill/>
          <a:ln w="9525" cap="flat" cmpd="sng" algn="ctr">
            <a:solidFill>
              <a:srgbClr val="E6E5E5"/>
            </a:solidFill>
            <a:round/>
          </a:ln>
          <a:effectLst/>
        </c:spPr>
        <c:txPr>
          <a:bodyPr rot="-60000000" vert="horz"/>
          <a:lstStyle/>
          <a:p>
            <a:pPr>
              <a:defRPr sz="800" b="0">
                <a:latin typeface="Nexa Book" panose="00000400000000000000" pitchFamily="2" charset="0"/>
              </a:defRPr>
            </a:pPr>
            <a:endParaRPr lang="en-CH"/>
          </a:p>
        </c:txPr>
        <c:crossAx val="104434848"/>
        <c:crosses val="autoZero"/>
        <c:crossBetween val="midCat"/>
      </c:valAx>
      <c:valAx>
        <c:axId val="104434848"/>
        <c:scaling>
          <c:orientation val="minMax"/>
        </c:scaling>
        <c:delete val="0"/>
        <c:axPos val="l"/>
        <c:numFmt formatCode="0%" sourceLinked="0"/>
        <c:majorTickMark val="none"/>
        <c:minorTickMark val="none"/>
        <c:tickLblPos val="nextTo"/>
        <c:spPr>
          <a:noFill/>
          <a:ln w="9525" cap="flat" cmpd="sng" algn="ctr">
            <a:solidFill>
              <a:srgbClr val="E6E5E5">
                <a:lumMod val="90000"/>
              </a:srgbClr>
            </a:solidFill>
            <a:round/>
          </a:ln>
          <a:effectLst/>
        </c:spPr>
        <c:txPr>
          <a:bodyPr rot="-60000000" vert="horz"/>
          <a:lstStyle/>
          <a:p>
            <a:pPr>
              <a:defRPr sz="800">
                <a:latin typeface="Nexa Book" panose="00000400000000000000" pitchFamily="2" charset="0"/>
              </a:defRPr>
            </a:pPr>
            <a:endParaRPr lang="en-CH"/>
          </a:p>
        </c:txPr>
        <c:crossAx val="104432768"/>
        <c:crosses val="autoZero"/>
        <c:crossBetween val="midCat"/>
      </c:valAx>
      <c:spPr>
        <a:noFill/>
        <a:ln w="25400">
          <a:noFill/>
        </a:ln>
        <a:effectLst/>
      </c:spPr>
    </c:plotArea>
    <c:plotVisOnly val="1"/>
    <c:dispBlanksAs val="gap"/>
    <c:showDLblsOverMax val="0"/>
    <c:extLst/>
  </c:chart>
  <c:spPr>
    <a:noFill/>
    <a:ln>
      <a:noFill/>
    </a:ln>
    <a:effectLst/>
  </c:spPr>
  <c:txPr>
    <a:bodyPr/>
    <a:lstStyle/>
    <a:p>
      <a:pPr>
        <a:defRPr>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Sheet1!$A$2:$A$27</c:f>
              <c:strCache>
                <c:ptCount val="26"/>
                <c:pt idx="0">
                  <c:v>290</c:v>
                </c:pt>
                <c:pt idx="1">
                  <c:v>295</c:v>
                </c:pt>
                <c:pt idx="2">
                  <c:v>300</c:v>
                </c:pt>
                <c:pt idx="3">
                  <c:v>305</c:v>
                </c:pt>
                <c:pt idx="4">
                  <c:v>310</c:v>
                </c:pt>
                <c:pt idx="5">
                  <c:v>315</c:v>
                </c:pt>
                <c:pt idx="6">
                  <c:v>320</c:v>
                </c:pt>
                <c:pt idx="7">
                  <c:v>325</c:v>
                </c:pt>
                <c:pt idx="8">
                  <c:v>330</c:v>
                </c:pt>
                <c:pt idx="9">
                  <c:v>335</c:v>
                </c:pt>
                <c:pt idx="10">
                  <c:v>340</c:v>
                </c:pt>
                <c:pt idx="11">
                  <c:v>345</c:v>
                </c:pt>
                <c:pt idx="12">
                  <c:v>350</c:v>
                </c:pt>
                <c:pt idx="13">
                  <c:v>355</c:v>
                </c:pt>
                <c:pt idx="14">
                  <c:v>360</c:v>
                </c:pt>
                <c:pt idx="15">
                  <c:v>365</c:v>
                </c:pt>
                <c:pt idx="16">
                  <c:v>370</c:v>
                </c:pt>
                <c:pt idx="17">
                  <c:v>375</c:v>
                </c:pt>
                <c:pt idx="18">
                  <c:v>380</c:v>
                </c:pt>
                <c:pt idx="19">
                  <c:v>385</c:v>
                </c:pt>
                <c:pt idx="20">
                  <c:v>390</c:v>
                </c:pt>
                <c:pt idx="21">
                  <c:v>395</c:v>
                </c:pt>
                <c:pt idx="22">
                  <c:v>400</c:v>
                </c:pt>
                <c:pt idx="23">
                  <c:v>405</c:v>
                </c:pt>
                <c:pt idx="24">
                  <c:v>410</c:v>
                </c:pt>
                <c:pt idx="25">
                  <c:v>415</c:v>
                </c:pt>
              </c:strCache>
            </c:strRef>
          </c:cat>
          <c:val>
            <c:numRef>
              <c:f>Sheet1!$B$2:$B$27</c:f>
              <c:numCache>
                <c:formatCode>General</c:formatCode>
                <c:ptCount val="26"/>
                <c:pt idx="0">
                  <c:v>127.79038379986265</c:v>
                </c:pt>
                <c:pt idx="1">
                  <c:v>122.08334719547051</c:v>
                </c:pt>
                <c:pt idx="2">
                  <c:v>117.19453649443885</c:v>
                </c:pt>
                <c:pt idx="3">
                  <c:v>113.34494709151642</c:v>
                </c:pt>
                <c:pt idx="4">
                  <c:v>110.09058182188676</c:v>
                </c:pt>
                <c:pt idx="5">
                  <c:v>107.2774442285029</c:v>
                </c:pt>
                <c:pt idx="6">
                  <c:v>105.97497281228421</c:v>
                </c:pt>
                <c:pt idx="7">
                  <c:v>104.7574608367742</c:v>
                </c:pt>
                <c:pt idx="8">
                  <c:v>103.61323214818124</c:v>
                </c:pt>
                <c:pt idx="9">
                  <c:v>102.532802112171</c:v>
                </c:pt>
                <c:pt idx="10">
                  <c:v>101.24308226075196</c:v>
                </c:pt>
                <c:pt idx="11">
                  <c:v>100</c:v>
                </c:pt>
                <c:pt idx="12">
                  <c:v>98.799946843870956</c:v>
                </c:pt>
                <c:pt idx="13">
                  <c:v>98.358252170840885</c:v>
                </c:pt>
                <c:pt idx="14">
                  <c:v>97.927449108068984</c:v>
                </c:pt>
                <c:pt idx="15">
                  <c:v>97.506865094320901</c:v>
                </c:pt>
                <c:pt idx="16">
                  <c:v>97.095895571133042</c:v>
                </c:pt>
                <c:pt idx="17">
                  <c:v>96.693994850083371</c:v>
                </c:pt>
                <c:pt idx="18">
                  <c:v>96.30066843702788</c:v>
                </c:pt>
                <c:pt idx="19">
                  <c:v>95.915466553535893</c:v>
                </c:pt>
                <c:pt idx="20">
                  <c:v>94.180878948089315</c:v>
                </c:pt>
                <c:pt idx="21">
                  <c:v>92.521878277422346</c:v>
                </c:pt>
                <c:pt idx="22">
                  <c:v>90.933169822675424</c:v>
                </c:pt>
                <c:pt idx="23">
                  <c:v>89.409948762940189</c:v>
                </c:pt>
                <c:pt idx="24">
                  <c:v>87.947844997380543</c:v>
                </c:pt>
                <c:pt idx="25">
                  <c:v>86.542875238212218</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Sheet1!$A$2:$A$27</c:f>
              <c:strCache>
                <c:ptCount val="26"/>
                <c:pt idx="0">
                  <c:v>290</c:v>
                </c:pt>
                <c:pt idx="1">
                  <c:v>295</c:v>
                </c:pt>
                <c:pt idx="2">
                  <c:v>300</c:v>
                </c:pt>
                <c:pt idx="3">
                  <c:v>305</c:v>
                </c:pt>
                <c:pt idx="4">
                  <c:v>310</c:v>
                </c:pt>
                <c:pt idx="5">
                  <c:v>315</c:v>
                </c:pt>
                <c:pt idx="6">
                  <c:v>320</c:v>
                </c:pt>
                <c:pt idx="7">
                  <c:v>325</c:v>
                </c:pt>
                <c:pt idx="8">
                  <c:v>330</c:v>
                </c:pt>
                <c:pt idx="9">
                  <c:v>335</c:v>
                </c:pt>
                <c:pt idx="10">
                  <c:v>340</c:v>
                </c:pt>
                <c:pt idx="11">
                  <c:v>345</c:v>
                </c:pt>
                <c:pt idx="12">
                  <c:v>350</c:v>
                </c:pt>
                <c:pt idx="13">
                  <c:v>355</c:v>
                </c:pt>
                <c:pt idx="14">
                  <c:v>360</c:v>
                </c:pt>
                <c:pt idx="15">
                  <c:v>365</c:v>
                </c:pt>
                <c:pt idx="16">
                  <c:v>370</c:v>
                </c:pt>
                <c:pt idx="17">
                  <c:v>375</c:v>
                </c:pt>
                <c:pt idx="18">
                  <c:v>380</c:v>
                </c:pt>
                <c:pt idx="19">
                  <c:v>385</c:v>
                </c:pt>
                <c:pt idx="20">
                  <c:v>390</c:v>
                </c:pt>
                <c:pt idx="21">
                  <c:v>395</c:v>
                </c:pt>
                <c:pt idx="22">
                  <c:v>400</c:v>
                </c:pt>
                <c:pt idx="23">
                  <c:v>405</c:v>
                </c:pt>
                <c:pt idx="24">
                  <c:v>410</c:v>
                </c:pt>
                <c:pt idx="25">
                  <c:v>415</c:v>
                </c:pt>
              </c:strCache>
            </c:strRef>
          </c:cat>
          <c:val>
            <c:numRef>
              <c:f>Sheet1!$C$2:$C$27</c:f>
              <c:numCache>
                <c:formatCode>General</c:formatCode>
                <c:ptCount val="26"/>
                <c:pt idx="0">
                  <c:v>107.38916006209401</c:v>
                </c:pt>
                <c:pt idx="1">
                  <c:v>104.38518445361331</c:v>
                </c:pt>
                <c:pt idx="2">
                  <c:v>101.92132429054601</c:v>
                </c:pt>
                <c:pt idx="3">
                  <c:v>100.22782697115072</c:v>
                </c:pt>
                <c:pt idx="4">
                  <c:v>98.95362146395253</c:v>
                </c:pt>
                <c:pt idx="5">
                  <c:v>97.985206559607434</c:v>
                </c:pt>
                <c:pt idx="6">
                  <c:v>98.325971506735556</c:v>
                </c:pt>
                <c:pt idx="7">
                  <c:v>98.708628161971887</c:v>
                </c:pt>
                <c:pt idx="8">
                  <c:v>99.125758302513802</c:v>
                </c:pt>
                <c:pt idx="9">
                  <c:v>99.571383528975133</c:v>
                </c:pt>
                <c:pt idx="10">
                  <c:v>99.781083833859284</c:v>
                </c:pt>
                <c:pt idx="11">
                  <c:v>100</c:v>
                </c:pt>
                <c:pt idx="12">
                  <c:v>100.22650987668665</c:v>
                </c:pt>
                <c:pt idx="13">
                  <c:v>101.19199316072218</c:v>
                </c:pt>
                <c:pt idx="14">
                  <c:v>102.15584534235572</c:v>
                </c:pt>
                <c:pt idx="15">
                  <c:v>103.11783188700024</c:v>
                </c:pt>
                <c:pt idx="16">
                  <c:v>104.077752045753</c:v>
                </c:pt>
                <c:pt idx="17">
                  <c:v>105.03543387249535</c:v>
                </c:pt>
                <c:pt idx="18">
                  <c:v>105.99073004934421</c:v>
                </c:pt>
                <c:pt idx="19">
                  <c:v>106.94351437872778</c:v>
                </c:pt>
                <c:pt idx="20">
                  <c:v>106.37550956311333</c:v>
                </c:pt>
                <c:pt idx="21">
                  <c:v>105.84347220007346</c:v>
                </c:pt>
                <c:pt idx="22">
                  <c:v>105.34457906283856</c:v>
                </c:pt>
                <c:pt idx="23">
                  <c:v>104.87627177687158</c:v>
                </c:pt>
                <c:pt idx="24">
                  <c:v>104.43622718588266</c:v>
                </c:pt>
                <c:pt idx="25">
                  <c:v>104.02233159873131</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Sheet1!$A$2:$A$27</c:f>
              <c:strCache>
                <c:ptCount val="26"/>
                <c:pt idx="0">
                  <c:v>290</c:v>
                </c:pt>
                <c:pt idx="1">
                  <c:v>295</c:v>
                </c:pt>
                <c:pt idx="2">
                  <c:v>300</c:v>
                </c:pt>
                <c:pt idx="3">
                  <c:v>305</c:v>
                </c:pt>
                <c:pt idx="4">
                  <c:v>310</c:v>
                </c:pt>
                <c:pt idx="5">
                  <c:v>315</c:v>
                </c:pt>
                <c:pt idx="6">
                  <c:v>320</c:v>
                </c:pt>
                <c:pt idx="7">
                  <c:v>325</c:v>
                </c:pt>
                <c:pt idx="8">
                  <c:v>330</c:v>
                </c:pt>
                <c:pt idx="9">
                  <c:v>335</c:v>
                </c:pt>
                <c:pt idx="10">
                  <c:v>340</c:v>
                </c:pt>
                <c:pt idx="11">
                  <c:v>345</c:v>
                </c:pt>
                <c:pt idx="12">
                  <c:v>350</c:v>
                </c:pt>
                <c:pt idx="13">
                  <c:v>355</c:v>
                </c:pt>
                <c:pt idx="14">
                  <c:v>360</c:v>
                </c:pt>
                <c:pt idx="15">
                  <c:v>365</c:v>
                </c:pt>
                <c:pt idx="16">
                  <c:v>370</c:v>
                </c:pt>
                <c:pt idx="17">
                  <c:v>375</c:v>
                </c:pt>
                <c:pt idx="18">
                  <c:v>380</c:v>
                </c:pt>
                <c:pt idx="19">
                  <c:v>385</c:v>
                </c:pt>
                <c:pt idx="20">
                  <c:v>390</c:v>
                </c:pt>
                <c:pt idx="21">
                  <c:v>395</c:v>
                </c:pt>
                <c:pt idx="22">
                  <c:v>400</c:v>
                </c:pt>
                <c:pt idx="23">
                  <c:v>405</c:v>
                </c:pt>
                <c:pt idx="24">
                  <c:v>410</c:v>
                </c:pt>
                <c:pt idx="25">
                  <c:v>415</c:v>
                </c:pt>
              </c:strCache>
            </c:strRef>
          </c:cat>
          <c:val>
            <c:numRef>
              <c:f>Sheet1!$D$2:$D$27</c:f>
              <c:numCache>
                <c:formatCode>General</c:formatCode>
                <c:ptCount val="26"/>
                <c:pt idx="0">
                  <c:v>96.048676000895099</c:v>
                </c:pt>
                <c:pt idx="1">
                  <c:v>94.515944031213664</c:v>
                </c:pt>
                <c:pt idx="2">
                  <c:v>93.377413198205588</c:v>
                </c:pt>
                <c:pt idx="3">
                  <c:v>92.869585464346841</c:v>
                </c:pt>
                <c:pt idx="4">
                  <c:v>92.689043722111336</c:v>
                </c:pt>
                <c:pt idx="5">
                  <c:v>92.742977619835258</c:v>
                </c:pt>
                <c:pt idx="6">
                  <c:v>94.009971573582135</c:v>
                </c:pt>
                <c:pt idx="7">
                  <c:v>95.295429450208943</c:v>
                </c:pt>
                <c:pt idx="8">
                  <c:v>96.594221424612186</c:v>
                </c:pt>
                <c:pt idx="9">
                  <c:v>97.90225559076616</c:v>
                </c:pt>
                <c:pt idx="10">
                  <c:v>98.956931913149205</c:v>
                </c:pt>
                <c:pt idx="11">
                  <c:v>100</c:v>
                </c:pt>
                <c:pt idx="12">
                  <c:v>101.03092922584243</c:v>
                </c:pt>
                <c:pt idx="13">
                  <c:v>102.80026929178985</c:v>
                </c:pt>
                <c:pt idx="14">
                  <c:v>104.5612911489993</c:v>
                </c:pt>
                <c:pt idx="15">
                  <c:v>106.31399931233703</c:v>
                </c:pt>
                <c:pt idx="16">
                  <c:v>108.05841322932879</c:v>
                </c:pt>
                <c:pt idx="17">
                  <c:v>109.79456458787166</c:v>
                </c:pt>
                <c:pt idx="18">
                  <c:v>111.52249507386027</c:v>
                </c:pt>
                <c:pt idx="19">
                  <c:v>113.24225450233297</c:v>
                </c:pt>
                <c:pt idx="20">
                  <c:v>113.32099992259133</c:v>
                </c:pt>
                <c:pt idx="21">
                  <c:v>113.41406364570339</c:v>
                </c:pt>
                <c:pt idx="22">
                  <c:v>113.51995624524149</c:v>
                </c:pt>
                <c:pt idx="23">
                  <c:v>113.6373327041461</c:v>
                </c:pt>
                <c:pt idx="24">
                  <c:v>113.7649763508072</c:v>
                </c:pt>
                <c:pt idx="25">
                  <c:v>113.90178488878253</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Sheet1!$A$2:$A$27</c:f>
              <c:strCache>
                <c:ptCount val="26"/>
                <c:pt idx="0">
                  <c:v>290</c:v>
                </c:pt>
                <c:pt idx="1">
                  <c:v>295</c:v>
                </c:pt>
                <c:pt idx="2">
                  <c:v>300</c:v>
                </c:pt>
                <c:pt idx="3">
                  <c:v>305</c:v>
                </c:pt>
                <c:pt idx="4">
                  <c:v>310</c:v>
                </c:pt>
                <c:pt idx="5">
                  <c:v>315</c:v>
                </c:pt>
                <c:pt idx="6">
                  <c:v>320</c:v>
                </c:pt>
                <c:pt idx="7">
                  <c:v>325</c:v>
                </c:pt>
                <c:pt idx="8">
                  <c:v>330</c:v>
                </c:pt>
                <c:pt idx="9">
                  <c:v>335</c:v>
                </c:pt>
                <c:pt idx="10">
                  <c:v>340</c:v>
                </c:pt>
                <c:pt idx="11">
                  <c:v>345</c:v>
                </c:pt>
                <c:pt idx="12">
                  <c:v>350</c:v>
                </c:pt>
                <c:pt idx="13">
                  <c:v>355</c:v>
                </c:pt>
                <c:pt idx="14">
                  <c:v>360</c:v>
                </c:pt>
                <c:pt idx="15">
                  <c:v>365</c:v>
                </c:pt>
                <c:pt idx="16">
                  <c:v>370</c:v>
                </c:pt>
                <c:pt idx="17">
                  <c:v>375</c:v>
                </c:pt>
                <c:pt idx="18">
                  <c:v>380</c:v>
                </c:pt>
                <c:pt idx="19">
                  <c:v>385</c:v>
                </c:pt>
                <c:pt idx="20">
                  <c:v>390</c:v>
                </c:pt>
                <c:pt idx="21">
                  <c:v>395</c:v>
                </c:pt>
                <c:pt idx="22">
                  <c:v>400</c:v>
                </c:pt>
                <c:pt idx="23">
                  <c:v>405</c:v>
                </c:pt>
                <c:pt idx="24">
                  <c:v>410</c:v>
                </c:pt>
                <c:pt idx="25">
                  <c:v>415</c:v>
                </c:pt>
              </c:strCache>
            </c:strRef>
          </c:cat>
          <c:val>
            <c:numRef>
              <c:f>Sheet1!$E$2:$E$27</c:f>
              <c:numCache>
                <c:formatCode>General</c:formatCode>
                <c:ptCount val="26"/>
                <c:pt idx="0">
                  <c:v>0.5738862043099926</c:v>
                </c:pt>
                <c:pt idx="1">
                  <c:v>0.58110847203355198</c:v>
                </c:pt>
                <c:pt idx="2">
                  <c:v>0.58808999749965951</c:v>
                </c:pt>
                <c:pt idx="3">
                  <c:v>0.5948426204914683</c:v>
                </c:pt>
                <c:pt idx="4">
                  <c:v>0.60137741693515434</c:v>
                </c:pt>
                <c:pt idx="5">
                  <c:v>0.60770475952348524</c:v>
                </c:pt>
                <c:pt idx="6">
                  <c:v>0.61383437265593088</c:v>
                </c:pt>
                <c:pt idx="7">
                  <c:v>0.61977538230737794</c:v>
                </c:pt>
                <c:pt idx="8">
                  <c:v>0.6255363613633268</c:v>
                </c:pt>
                <c:pt idx="9">
                  <c:v>0.63112537089521747</c:v>
                </c:pt>
                <c:pt idx="10">
                  <c:v>0.63654999779381705</c:v>
                </c:pt>
                <c:pt idx="11">
                  <c:v>0.64181738913013875</c:v>
                </c:pt>
                <c:pt idx="12">
                  <c:v>0.64693428357113669</c:v>
                </c:pt>
                <c:pt idx="13">
                  <c:v>0.65190704014055734</c:v>
                </c:pt>
                <c:pt idx="14">
                  <c:v>0.65674166458304961</c:v>
                </c:pt>
                <c:pt idx="15">
                  <c:v>0.66144383356136383</c:v>
                </c:pt>
                <c:pt idx="16">
                  <c:v>0.66601891689161574</c:v>
                </c:pt>
                <c:pt idx="17">
                  <c:v>0.67047199799972756</c:v>
                </c:pt>
                <c:pt idx="18">
                  <c:v>0.67480789276288911</c:v>
                </c:pt>
                <c:pt idx="19">
                  <c:v>0.67903116688285148</c:v>
                </c:pt>
                <c:pt idx="20">
                  <c:v>0.68314615192281503</c:v>
                </c:pt>
                <c:pt idx="21">
                  <c:v>0.68715696012632366</c:v>
                </c:pt>
                <c:pt idx="22">
                  <c:v>0.69106749812474466</c:v>
                </c:pt>
                <c:pt idx="23">
                  <c:v>0.69488147962937741</c:v>
                </c:pt>
                <c:pt idx="24">
                  <c:v>0.69860243719487281</c:v>
                </c:pt>
                <c:pt idx="25">
                  <c:v>0.7022337331322841</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rPr lang="de-DE"/>
                  <a:t>Shelf Price/Unit ($)</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ax val="150"/>
          <c:min val="7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8"/>
          <c:min val="0.5"/>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Beautycare Glow Stick FPS50 20g (0.0%)</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Cream FPS50+ 200ml (9.5%)</c:v>
                </c:pt>
                <c:pt idx="1">
                  <c:v>Nivea Sun Protection &amp; Hydration Lotion FPS50+ 125ml (4.5%)</c:v>
                </c:pt>
                <c:pt idx="2">
                  <c:v>Hawaiian Tropic Ozono Lotion FPS50+ 240ml (4.4%)</c:v>
                </c:pt>
                <c:pt idx="3">
                  <c:v>Nivea Sun Protect &amp; Refresh Sport Lotion FPS50 200ml (5.8%)</c:v>
                </c:pt>
                <c:pt idx="4">
                  <c:v>Equate Sport Lotion FPS30 237ml (2.0%)</c:v>
                </c:pt>
                <c:pt idx="5">
                  <c:v>Equate Ultra Spray FPS50 156g (1.7%)</c:v>
                </c:pt>
                <c:pt idx="6">
                  <c:v>Nivea Sun Protection Sensitive Skin Gel FPS50+ 200ml (5.1%)</c:v>
                </c:pt>
                <c:pt idx="7">
                  <c:v>Equate Kids Lotion FPS50 237ml (1.4%)</c:v>
                </c:pt>
                <c:pt idx="8">
                  <c:v>Nivea Sun Babies &amp; Kids Lotion FPS50+ 200ml (2.3%)</c:v>
                </c:pt>
                <c:pt idx="9">
                  <c:v>Neutrogena Sun Fresh Cream FPS50 200ml (1.5%)</c:v>
                </c:pt>
              </c:strCache>
            </c:strRef>
          </c:cat>
          <c:val>
            <c:numRef>
              <c:f>Sheet1!$B$2:$B$11</c:f>
              <c:numCache>
                <c:formatCode>General</c:formatCode>
                <c:ptCount val="10"/>
                <c:pt idx="0">
                  <c:v>5.1759014561310573E-2</c:v>
                </c:pt>
                <c:pt idx="1">
                  <c:v>4.7436447963763596E-2</c:v>
                </c:pt>
                <c:pt idx="2">
                  <c:v>3.8097849548098556E-2</c:v>
                </c:pt>
                <c:pt idx="3">
                  <c:v>3.7728919705332264E-2</c:v>
                </c:pt>
                <c:pt idx="4">
                  <c:v>3.4516115830608124E-2</c:v>
                </c:pt>
                <c:pt idx="5">
                  <c:v>3.3041189573252881E-2</c:v>
                </c:pt>
                <c:pt idx="6">
                  <c:v>2.9589871604121847E-2</c:v>
                </c:pt>
                <c:pt idx="7">
                  <c:v>2.5395433044639908E-2</c:v>
                </c:pt>
                <c:pt idx="8">
                  <c:v>2.4315825001161164E-2</c:v>
                </c:pt>
                <c:pt idx="9">
                  <c:v>2.115079055235719E-2</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Beautycare Glow Stick FPS50 20g (0.0%)</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Cream FPS50+ 200ml (9.5%)</c:v>
                </c:pt>
                <c:pt idx="1">
                  <c:v>Hawaiian Tropic Ozono Lotion FPS50+ 240ml (4.4%)</c:v>
                </c:pt>
                <c:pt idx="2">
                  <c:v>Nivea Sun Protect &amp; Refresh Sport Lotion FPS50 200ml (5.8%)</c:v>
                </c:pt>
                <c:pt idx="3">
                  <c:v>Nivea Sun Protection &amp; Hydration Lotion FPS50+ 125ml (4.5%)</c:v>
                </c:pt>
                <c:pt idx="4">
                  <c:v>Nivea Sun Protection Sensitive Skin Gel FPS50+ 200ml (5.1%)</c:v>
                </c:pt>
                <c:pt idx="5">
                  <c:v>Hawaiian Tropic Sheer Touch Lotion FPS50+ 240ml (4.4%)</c:v>
                </c:pt>
                <c:pt idx="6">
                  <c:v>Neutrogena Sun Fresh Cream FPS50 200ml (1.5%)</c:v>
                </c:pt>
                <c:pt idx="7">
                  <c:v>Hawaiian Tropic Island Sport Lotion FPS50 240ml (3.6%)</c:v>
                </c:pt>
                <c:pt idx="8">
                  <c:v>Nivea Sun Babies &amp; Kids Lotion FPS50+ 200ml (2.3%)</c:v>
                </c:pt>
                <c:pt idx="9">
                  <c:v>Equate Sport Lotion FPS30 237ml (2.0%)</c:v>
                </c:pt>
              </c:strCache>
            </c:strRef>
          </c:cat>
          <c:val>
            <c:numRef>
              <c:f>Sheet1!$B$2:$B$11</c:f>
              <c:numCache>
                <c:formatCode>General</c:formatCode>
                <c:ptCount val="10"/>
                <c:pt idx="0">
                  <c:v>6.2950587459637511E-2</c:v>
                </c:pt>
                <c:pt idx="1">
                  <c:v>4.629493546206942E-2</c:v>
                </c:pt>
                <c:pt idx="2">
                  <c:v>4.0871877572980997E-2</c:v>
                </c:pt>
                <c:pt idx="3">
                  <c:v>3.7070457410887853E-2</c:v>
                </c:pt>
                <c:pt idx="4">
                  <c:v>3.5108628420282798E-2</c:v>
                </c:pt>
                <c:pt idx="5">
                  <c:v>2.9362402054029374E-2</c:v>
                </c:pt>
                <c:pt idx="6">
                  <c:v>2.7225710328330547E-2</c:v>
                </c:pt>
                <c:pt idx="7">
                  <c:v>2.6745078938101859E-2</c:v>
                </c:pt>
                <c:pt idx="8">
                  <c:v>2.6401982871717081E-2</c:v>
                </c:pt>
                <c:pt idx="9">
                  <c:v>2.3140006961528525E-2</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Sheet1!$A$2:$A$28</c:f>
              <c:strCache>
                <c:ptCount val="27"/>
                <c:pt idx="0">
                  <c:v>300</c:v>
                </c:pt>
                <c:pt idx="1">
                  <c:v>305</c:v>
                </c:pt>
                <c:pt idx="2">
                  <c:v>310</c:v>
                </c:pt>
                <c:pt idx="3">
                  <c:v>315</c:v>
                </c:pt>
                <c:pt idx="4">
                  <c:v>320</c:v>
                </c:pt>
                <c:pt idx="5">
                  <c:v>325</c:v>
                </c:pt>
                <c:pt idx="6">
                  <c:v>330</c:v>
                </c:pt>
                <c:pt idx="7">
                  <c:v>335</c:v>
                </c:pt>
                <c:pt idx="8">
                  <c:v>340</c:v>
                </c:pt>
                <c:pt idx="9">
                  <c:v>345</c:v>
                </c:pt>
                <c:pt idx="10">
                  <c:v>350</c:v>
                </c:pt>
                <c:pt idx="11">
                  <c:v>355</c:v>
                </c:pt>
                <c:pt idx="12">
                  <c:v>360</c:v>
                </c:pt>
                <c:pt idx="13">
                  <c:v>365</c:v>
                </c:pt>
                <c:pt idx="14">
                  <c:v>370</c:v>
                </c:pt>
                <c:pt idx="15">
                  <c:v>375</c:v>
                </c:pt>
                <c:pt idx="16">
                  <c:v>380</c:v>
                </c:pt>
                <c:pt idx="17">
                  <c:v>385</c:v>
                </c:pt>
                <c:pt idx="18">
                  <c:v>390</c:v>
                </c:pt>
                <c:pt idx="19">
                  <c:v>395</c:v>
                </c:pt>
                <c:pt idx="20">
                  <c:v>400</c:v>
                </c:pt>
                <c:pt idx="21">
                  <c:v>405</c:v>
                </c:pt>
                <c:pt idx="22">
                  <c:v>410</c:v>
                </c:pt>
                <c:pt idx="23">
                  <c:v>415</c:v>
                </c:pt>
                <c:pt idx="24">
                  <c:v>420</c:v>
                </c:pt>
                <c:pt idx="25">
                  <c:v>425</c:v>
                </c:pt>
                <c:pt idx="26">
                  <c:v>430</c:v>
                </c:pt>
              </c:strCache>
            </c:strRef>
          </c:cat>
          <c:val>
            <c:numRef>
              <c:f>Sheet1!$B$2:$B$28</c:f>
              <c:numCache>
                <c:formatCode>General</c:formatCode>
                <c:ptCount val="27"/>
                <c:pt idx="0">
                  <c:v>124.12431730113549</c:v>
                </c:pt>
                <c:pt idx="1">
                  <c:v>118.83050161474313</c:v>
                </c:pt>
                <c:pt idx="2">
                  <c:v>114.47823588270951</c:v>
                </c:pt>
                <c:pt idx="3">
                  <c:v>110.79997746923556</c:v>
                </c:pt>
                <c:pt idx="4">
                  <c:v>109.08953292948738</c:v>
                </c:pt>
                <c:pt idx="5">
                  <c:v>107.50873842855083</c:v>
                </c:pt>
                <c:pt idx="6">
                  <c:v>106.03891622830157</c:v>
                </c:pt>
                <c:pt idx="7">
                  <c:v>104.66490180657355</c:v>
                </c:pt>
                <c:pt idx="8">
                  <c:v>103.03650084111446</c:v>
                </c:pt>
                <c:pt idx="9">
                  <c:v>101.48391888708525</c:v>
                </c:pt>
                <c:pt idx="10">
                  <c:v>100</c:v>
                </c:pt>
                <c:pt idx="11">
                  <c:v>99.413231434979537</c:v>
                </c:pt>
                <c:pt idx="12">
                  <c:v>98.844150468785728</c:v>
                </c:pt>
                <c:pt idx="13">
                  <c:v>98.291513099036123</c:v>
                </c:pt>
                <c:pt idx="14">
                  <c:v>97.754214759334602</c:v>
                </c:pt>
                <c:pt idx="15">
                  <c:v>97.231269935778514</c:v>
                </c:pt>
                <c:pt idx="16">
                  <c:v>96.721795276155973</c:v>
                </c:pt>
                <c:pt idx="17">
                  <c:v>96.224995528378969</c:v>
                </c:pt>
                <c:pt idx="18">
                  <c:v>94.105944446003036</c:v>
                </c:pt>
                <c:pt idx="19">
                  <c:v>92.095059267139845</c:v>
                </c:pt>
                <c:pt idx="20">
                  <c:v>90.183648286374293</c:v>
                </c:pt>
                <c:pt idx="21">
                  <c:v>88.36393109535689</c:v>
                </c:pt>
                <c:pt idx="22">
                  <c:v>86.628925194242001</c:v>
                </c:pt>
                <c:pt idx="23">
                  <c:v>84.972348428065985</c:v>
                </c:pt>
                <c:pt idx="24">
                  <c:v>83.388534861249894</c:v>
                </c:pt>
                <c:pt idx="25">
                  <c:v>81.872362082017958</c:v>
                </c:pt>
                <c:pt idx="26">
                  <c:v>80.419188245487248</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Sheet1!$A$2:$A$28</c:f>
              <c:strCache>
                <c:ptCount val="27"/>
                <c:pt idx="0">
                  <c:v>300</c:v>
                </c:pt>
                <c:pt idx="1">
                  <c:v>305</c:v>
                </c:pt>
                <c:pt idx="2">
                  <c:v>310</c:v>
                </c:pt>
                <c:pt idx="3">
                  <c:v>315</c:v>
                </c:pt>
                <c:pt idx="4">
                  <c:v>320</c:v>
                </c:pt>
                <c:pt idx="5">
                  <c:v>325</c:v>
                </c:pt>
                <c:pt idx="6">
                  <c:v>330</c:v>
                </c:pt>
                <c:pt idx="7">
                  <c:v>335</c:v>
                </c:pt>
                <c:pt idx="8">
                  <c:v>340</c:v>
                </c:pt>
                <c:pt idx="9">
                  <c:v>345</c:v>
                </c:pt>
                <c:pt idx="10">
                  <c:v>350</c:v>
                </c:pt>
                <c:pt idx="11">
                  <c:v>355</c:v>
                </c:pt>
                <c:pt idx="12">
                  <c:v>360</c:v>
                </c:pt>
                <c:pt idx="13">
                  <c:v>365</c:v>
                </c:pt>
                <c:pt idx="14">
                  <c:v>370</c:v>
                </c:pt>
                <c:pt idx="15">
                  <c:v>375</c:v>
                </c:pt>
                <c:pt idx="16">
                  <c:v>380</c:v>
                </c:pt>
                <c:pt idx="17">
                  <c:v>385</c:v>
                </c:pt>
                <c:pt idx="18">
                  <c:v>390</c:v>
                </c:pt>
                <c:pt idx="19">
                  <c:v>395</c:v>
                </c:pt>
                <c:pt idx="20">
                  <c:v>400</c:v>
                </c:pt>
                <c:pt idx="21">
                  <c:v>405</c:v>
                </c:pt>
                <c:pt idx="22">
                  <c:v>410</c:v>
                </c:pt>
                <c:pt idx="23">
                  <c:v>415</c:v>
                </c:pt>
                <c:pt idx="24">
                  <c:v>420</c:v>
                </c:pt>
                <c:pt idx="25">
                  <c:v>425</c:v>
                </c:pt>
                <c:pt idx="26">
                  <c:v>430</c:v>
                </c:pt>
              </c:strCache>
            </c:strRef>
          </c:cat>
          <c:val>
            <c:numRef>
              <c:f>Sheet1!$C$2:$C$28</c:f>
              <c:numCache>
                <c:formatCode>General</c:formatCode>
                <c:ptCount val="27"/>
                <c:pt idx="0">
                  <c:v>106.39341093201975</c:v>
                </c:pt>
                <c:pt idx="1">
                  <c:v>103.55957220210203</c:v>
                </c:pt>
                <c:pt idx="2">
                  <c:v>101.40618582427814</c:v>
                </c:pt>
                <c:pt idx="3">
                  <c:v>99.733592544540301</c:v>
                </c:pt>
                <c:pt idx="4">
                  <c:v>99.750832700635485</c:v>
                </c:pt>
                <c:pt idx="5">
                  <c:v>99.83939408941491</c:v>
                </c:pt>
                <c:pt idx="6">
                  <c:v>99.98725564877752</c:v>
                </c:pt>
                <c:pt idx="7">
                  <c:v>100.18468479108473</c:v>
                </c:pt>
                <c:pt idx="8">
                  <c:v>100.09624195580189</c:v>
                </c:pt>
                <c:pt idx="9">
                  <c:v>100.03597997857321</c:v>
                </c:pt>
                <c:pt idx="10">
                  <c:v>100</c:v>
                </c:pt>
                <c:pt idx="11">
                  <c:v>100.82920623044991</c:v>
                </c:pt>
                <c:pt idx="12">
                  <c:v>101.65977984076405</c:v>
                </c:pt>
                <c:pt idx="13">
                  <c:v>102.4911831019913</c:v>
                </c:pt>
                <c:pt idx="14">
                  <c:v>103.32295448682794</c:v>
                </c:pt>
                <c:pt idx="15">
                  <c:v>104.15469680565295</c:v>
                </c:pt>
                <c:pt idx="16">
                  <c:v>104.98606738492037</c:v>
                </c:pt>
                <c:pt idx="17">
                  <c:v>105.81676990782245</c:v>
                </c:pt>
                <c:pt idx="18">
                  <c:v>104.83175839706639</c:v>
                </c:pt>
                <c:pt idx="19">
                  <c:v>103.90811186255782</c:v>
                </c:pt>
                <c:pt idx="20">
                  <c:v>103.04055124588135</c:v>
                </c:pt>
                <c:pt idx="21">
                  <c:v>102.22435288177081</c:v>
                </c:pt>
                <c:pt idx="22">
                  <c:v>101.45528112521866</c:v>
                </c:pt>
                <c:pt idx="23">
                  <c:v>100.7295299644928</c:v>
                </c:pt>
                <c:pt idx="24">
                  <c:v>100.04367234878282</c:v>
                </c:pt>
                <c:pt idx="25">
                  <c:v>99.394616144195538</c:v>
                </c:pt>
                <c:pt idx="26">
                  <c:v>98.779565790148581</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Sheet1!$A$2:$A$28</c:f>
              <c:strCache>
                <c:ptCount val="27"/>
                <c:pt idx="0">
                  <c:v>300</c:v>
                </c:pt>
                <c:pt idx="1">
                  <c:v>305</c:v>
                </c:pt>
                <c:pt idx="2">
                  <c:v>310</c:v>
                </c:pt>
                <c:pt idx="3">
                  <c:v>315</c:v>
                </c:pt>
                <c:pt idx="4">
                  <c:v>320</c:v>
                </c:pt>
                <c:pt idx="5">
                  <c:v>325</c:v>
                </c:pt>
                <c:pt idx="6">
                  <c:v>330</c:v>
                </c:pt>
                <c:pt idx="7">
                  <c:v>335</c:v>
                </c:pt>
                <c:pt idx="8">
                  <c:v>340</c:v>
                </c:pt>
                <c:pt idx="9">
                  <c:v>345</c:v>
                </c:pt>
                <c:pt idx="10">
                  <c:v>350</c:v>
                </c:pt>
                <c:pt idx="11">
                  <c:v>355</c:v>
                </c:pt>
                <c:pt idx="12">
                  <c:v>360</c:v>
                </c:pt>
                <c:pt idx="13">
                  <c:v>365</c:v>
                </c:pt>
                <c:pt idx="14">
                  <c:v>370</c:v>
                </c:pt>
                <c:pt idx="15">
                  <c:v>375</c:v>
                </c:pt>
                <c:pt idx="16">
                  <c:v>380</c:v>
                </c:pt>
                <c:pt idx="17">
                  <c:v>385</c:v>
                </c:pt>
                <c:pt idx="18">
                  <c:v>390</c:v>
                </c:pt>
                <c:pt idx="19">
                  <c:v>395</c:v>
                </c:pt>
                <c:pt idx="20">
                  <c:v>400</c:v>
                </c:pt>
                <c:pt idx="21">
                  <c:v>405</c:v>
                </c:pt>
                <c:pt idx="22">
                  <c:v>410</c:v>
                </c:pt>
                <c:pt idx="23">
                  <c:v>415</c:v>
                </c:pt>
                <c:pt idx="24">
                  <c:v>420</c:v>
                </c:pt>
                <c:pt idx="25">
                  <c:v>425</c:v>
                </c:pt>
                <c:pt idx="26">
                  <c:v>430</c:v>
                </c:pt>
              </c:strCache>
            </c:strRef>
          </c:cat>
          <c:val>
            <c:numRef>
              <c:f>Sheet1!$D$2:$D$28</c:f>
              <c:numCache>
                <c:formatCode>General</c:formatCode>
                <c:ptCount val="27"/>
                <c:pt idx="0">
                  <c:v>98.841398871227099</c:v>
                </c:pt>
                <c:pt idx="1">
                  <c:v>97.046344004275895</c:v>
                </c:pt>
                <c:pt idx="2">
                  <c:v>95.823751651063191</c:v>
                </c:pt>
                <c:pt idx="3">
                  <c:v>95.001761637636136</c:v>
                </c:pt>
                <c:pt idx="4">
                  <c:v>95.757245642436345</c:v>
                </c:pt>
                <c:pt idx="5">
                  <c:v>96.559495269384044</c:v>
                </c:pt>
                <c:pt idx="6">
                  <c:v>97.399277106205076</c:v>
                </c:pt>
                <c:pt idx="7">
                  <c:v>98.269134484615236</c:v>
                </c:pt>
                <c:pt idx="8">
                  <c:v>98.838993853424086</c:v>
                </c:pt>
                <c:pt idx="9">
                  <c:v>99.416789980390234</c:v>
                </c:pt>
                <c:pt idx="10">
                  <c:v>100</c:v>
                </c:pt>
                <c:pt idx="11">
                  <c:v>101.4381824485077</c:v>
                </c:pt>
                <c:pt idx="12">
                  <c:v>102.87086924221191</c:v>
                </c:pt>
                <c:pt idx="13">
                  <c:v>104.29782119901824</c:v>
                </c:pt>
                <c:pt idx="14">
                  <c:v>105.71884857703833</c:v>
                </c:pt>
                <c:pt idx="15">
                  <c:v>107.13380281601464</c:v>
                </c:pt>
                <c:pt idx="16">
                  <c:v>108.5425697071416</c:v>
                </c:pt>
                <c:pt idx="17">
                  <c:v>109.94506373122776</c:v>
                </c:pt>
                <c:pt idx="18">
                  <c:v>109.44071828520485</c:v>
                </c:pt>
                <c:pt idx="19">
                  <c:v>108.97804182598649</c:v>
                </c:pt>
                <c:pt idx="20">
                  <c:v>108.55318193548385</c:v>
                </c:pt>
                <c:pt idx="21">
                  <c:v>108.16269351087008</c:v>
                </c:pt>
                <c:pt idx="22">
                  <c:v>107.80349047182231</c:v>
                </c:pt>
                <c:pt idx="23">
                  <c:v>107.47280362541653</c:v>
                </c:pt>
                <c:pt idx="24">
                  <c:v>107.16814387759032</c:v>
                </c:pt>
                <c:pt idx="25">
                  <c:v>106.88727008543934</c:v>
                </c:pt>
                <c:pt idx="26">
                  <c:v>106.62816093762883</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Sheet1!$A$2:$A$28</c:f>
              <c:strCache>
                <c:ptCount val="27"/>
                <c:pt idx="0">
                  <c:v>300</c:v>
                </c:pt>
                <c:pt idx="1">
                  <c:v>305</c:v>
                </c:pt>
                <c:pt idx="2">
                  <c:v>310</c:v>
                </c:pt>
                <c:pt idx="3">
                  <c:v>315</c:v>
                </c:pt>
                <c:pt idx="4">
                  <c:v>320</c:v>
                </c:pt>
                <c:pt idx="5">
                  <c:v>325</c:v>
                </c:pt>
                <c:pt idx="6">
                  <c:v>330</c:v>
                </c:pt>
                <c:pt idx="7">
                  <c:v>335</c:v>
                </c:pt>
                <c:pt idx="8">
                  <c:v>340</c:v>
                </c:pt>
                <c:pt idx="9">
                  <c:v>345</c:v>
                </c:pt>
                <c:pt idx="10">
                  <c:v>350</c:v>
                </c:pt>
                <c:pt idx="11">
                  <c:v>355</c:v>
                </c:pt>
                <c:pt idx="12">
                  <c:v>360</c:v>
                </c:pt>
                <c:pt idx="13">
                  <c:v>365</c:v>
                </c:pt>
                <c:pt idx="14">
                  <c:v>370</c:v>
                </c:pt>
                <c:pt idx="15">
                  <c:v>375</c:v>
                </c:pt>
                <c:pt idx="16">
                  <c:v>380</c:v>
                </c:pt>
                <c:pt idx="17">
                  <c:v>385</c:v>
                </c:pt>
                <c:pt idx="18">
                  <c:v>390</c:v>
                </c:pt>
                <c:pt idx="19">
                  <c:v>395</c:v>
                </c:pt>
                <c:pt idx="20">
                  <c:v>400</c:v>
                </c:pt>
                <c:pt idx="21">
                  <c:v>405</c:v>
                </c:pt>
                <c:pt idx="22">
                  <c:v>410</c:v>
                </c:pt>
                <c:pt idx="23">
                  <c:v>415</c:v>
                </c:pt>
                <c:pt idx="24">
                  <c:v>420</c:v>
                </c:pt>
                <c:pt idx="25">
                  <c:v>425</c:v>
                </c:pt>
                <c:pt idx="26">
                  <c:v>430</c:v>
                </c:pt>
              </c:strCache>
            </c:strRef>
          </c:cat>
          <c:val>
            <c:numRef>
              <c:f>Sheet1!$E$2:$E$28</c:f>
              <c:numCache>
                <c:formatCode>General</c:formatCode>
                <c:ptCount val="27"/>
                <c:pt idx="0">
                  <c:v>0.65156902373463488</c:v>
                </c:pt>
                <c:pt idx="1">
                  <c:v>0.65728100695210001</c:v>
                </c:pt>
                <c:pt idx="2">
                  <c:v>0.66280873264642093</c:v>
                </c:pt>
                <c:pt idx="3">
                  <c:v>0.66816097498536653</c:v>
                </c:pt>
                <c:pt idx="4">
                  <c:v>0.67334595975122025</c:v>
                </c:pt>
                <c:pt idx="5">
                  <c:v>0.67837140652427841</c:v>
                </c:pt>
                <c:pt idx="6">
                  <c:v>0.68324456703148639</c:v>
                </c:pt>
                <c:pt idx="7">
                  <c:v>0.6879722600608672</c:v>
                </c:pt>
                <c:pt idx="8">
                  <c:v>0.69256090329526609</c:v>
                </c:pt>
                <c:pt idx="9">
                  <c:v>0.69701654237794353</c:v>
                </c:pt>
                <c:pt idx="10">
                  <c:v>0.70134487748683005</c:v>
                </c:pt>
                <c:pt idx="11">
                  <c:v>0.70555128766307185</c:v>
                </c:pt>
                <c:pt idx="12">
                  <c:v>0.70964085311219582</c:v>
                </c:pt>
                <c:pt idx="13">
                  <c:v>0.71361837567230268</c:v>
                </c:pt>
                <c:pt idx="14">
                  <c:v>0.71748839762267702</c:v>
                </c:pt>
                <c:pt idx="15">
                  <c:v>0.72125521898770806</c:v>
                </c:pt>
                <c:pt idx="16">
                  <c:v>0.72492291347471172</c:v>
                </c:pt>
                <c:pt idx="17">
                  <c:v>0.72849534316984554</c:v>
                </c:pt>
                <c:pt idx="18">
                  <c:v>0.73197617210356525</c:v>
                </c:pt>
                <c:pt idx="19">
                  <c:v>0.73536887878579871</c:v>
                </c:pt>
                <c:pt idx="20">
                  <c:v>0.73867676780097635</c:v>
                </c:pt>
                <c:pt idx="21">
                  <c:v>0.74190298054417392</c:v>
                </c:pt>
                <c:pt idx="22">
                  <c:v>0.74505050517168403</c:v>
                </c:pt>
                <c:pt idx="23">
                  <c:v>0.7481221858322662</c:v>
                </c:pt>
                <c:pt idx="24">
                  <c:v>0.7511207312390249</c:v>
                </c:pt>
                <c:pt idx="25">
                  <c:v>0.75404872263621292</c:v>
                </c:pt>
                <c:pt idx="26">
                  <c:v>0.75690862121021041</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rPr lang="de-DE"/>
                  <a:t>Shelf Price/Unit ($)</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ax val="150"/>
          <c:min val="6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9"/>
          <c:min val="0.5"/>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Beautycare Glow Serum FPS50 30ml (0.0%)</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Cream FPS50+ 200ml (9.5%)</c:v>
                </c:pt>
                <c:pt idx="1">
                  <c:v>Nivea Sun Protection &amp; Hydration Lotion FPS50+ 125ml (4.5%)</c:v>
                </c:pt>
                <c:pt idx="2">
                  <c:v>Nivea Sun Protection Sensitive Skin Gel FPS50+ 200ml (5.1%)</c:v>
                </c:pt>
                <c:pt idx="3">
                  <c:v>Nivea Sun Protect &amp; Refresh Sport Lotion FPS50 200ml (5.8%)</c:v>
                </c:pt>
                <c:pt idx="4">
                  <c:v>Hawaiian Tropic Ozono Lotion FPS50+ 240ml (4.4%)</c:v>
                </c:pt>
                <c:pt idx="5">
                  <c:v>Hawaiian Tropic Sheer Touch Lotion FPS50+ 240ml (4.4%)</c:v>
                </c:pt>
                <c:pt idx="6">
                  <c:v>Nivea Sun Face Stain Control FPS50+ 40ml (1.0%)</c:v>
                </c:pt>
                <c:pt idx="7">
                  <c:v>Nivea Sun Face Shine Control FPS50+ 50ml (1.5%)</c:v>
                </c:pt>
                <c:pt idx="8">
                  <c:v>Nivea Sun Babies &amp; Kids Lotion FPS50+ 200ml (2.3%)</c:v>
                </c:pt>
                <c:pt idx="9">
                  <c:v>Hawaiian Tropic Island Sport Lotion FPS50 240ml (3.6%)</c:v>
                </c:pt>
              </c:strCache>
            </c:strRef>
          </c:cat>
          <c:val>
            <c:numRef>
              <c:f>Sheet1!$B$2:$B$11</c:f>
              <c:numCache>
                <c:formatCode>General</c:formatCode>
                <c:ptCount val="10"/>
                <c:pt idx="0">
                  <c:v>6.5284093090018383E-2</c:v>
                </c:pt>
                <c:pt idx="1">
                  <c:v>6.3925099055636481E-2</c:v>
                </c:pt>
                <c:pt idx="2">
                  <c:v>5.1363259002320541E-2</c:v>
                </c:pt>
                <c:pt idx="3">
                  <c:v>4.7417335557088346E-2</c:v>
                </c:pt>
                <c:pt idx="4">
                  <c:v>3.6811353901722257E-2</c:v>
                </c:pt>
                <c:pt idx="5">
                  <c:v>2.5993260146093634E-2</c:v>
                </c:pt>
                <c:pt idx="6">
                  <c:v>2.598784960646762E-2</c:v>
                </c:pt>
                <c:pt idx="7">
                  <c:v>2.5521336577301032E-2</c:v>
                </c:pt>
                <c:pt idx="8">
                  <c:v>2.4772966566540853E-2</c:v>
                </c:pt>
                <c:pt idx="9">
                  <c:v>2.2977423200565408E-2</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Beautycare Glow Serum FPS50 30ml (0.0%)</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Cream FPS50+ 200ml (9.5%)</c:v>
                </c:pt>
                <c:pt idx="1">
                  <c:v>Nivea Sun Protection Sensitive Skin Gel FPS50+ 200ml (5.1%)</c:v>
                </c:pt>
                <c:pt idx="2">
                  <c:v>Nivea Sun Protection &amp; Hydration Lotion FPS50+ 125ml (4.5%)</c:v>
                </c:pt>
                <c:pt idx="3">
                  <c:v>Nivea Sun Protect &amp; Refresh Sport Lotion FPS50 200ml (5.8%)</c:v>
                </c:pt>
                <c:pt idx="4">
                  <c:v>Hawaiian Tropic Ozono Lotion FPS50+ 240ml (4.4%)</c:v>
                </c:pt>
                <c:pt idx="5">
                  <c:v>Hawaiian Tropic Sheer Touch Lotion FPS50+ 240ml (4.4%)</c:v>
                </c:pt>
                <c:pt idx="6">
                  <c:v>Hawaiian Tropic Island Sport Lotion FPS50 240ml (3.6%)</c:v>
                </c:pt>
                <c:pt idx="7">
                  <c:v>Nivea Sun Face Shine Control FPS50+ 50ml (1.5%)</c:v>
                </c:pt>
                <c:pt idx="8">
                  <c:v>Neutrogena Sun Fresh Cream FPS50 200ml (1.5%)</c:v>
                </c:pt>
                <c:pt idx="9">
                  <c:v>Nivea Sun Babies &amp; Kids Lotion FPS50+ 200ml (2.3%)</c:v>
                </c:pt>
              </c:strCache>
            </c:strRef>
          </c:cat>
          <c:val>
            <c:numRef>
              <c:f>Sheet1!$B$2:$B$11</c:f>
              <c:numCache>
                <c:formatCode>General</c:formatCode>
                <c:ptCount val="10"/>
                <c:pt idx="0">
                  <c:v>7.4633962550103516E-2</c:v>
                </c:pt>
                <c:pt idx="1">
                  <c:v>5.3713359631188298E-2</c:v>
                </c:pt>
                <c:pt idx="2">
                  <c:v>4.8350548056236134E-2</c:v>
                </c:pt>
                <c:pt idx="3">
                  <c:v>4.7490968190448755E-2</c:v>
                </c:pt>
                <c:pt idx="4">
                  <c:v>4.3283111313024085E-2</c:v>
                </c:pt>
                <c:pt idx="5">
                  <c:v>3.3810561980821177E-2</c:v>
                </c:pt>
                <c:pt idx="6">
                  <c:v>3.031971595930754E-2</c:v>
                </c:pt>
                <c:pt idx="7">
                  <c:v>2.8952797442190665E-2</c:v>
                </c:pt>
                <c:pt idx="8">
                  <c:v>2.5415603130382831E-2</c:v>
                </c:pt>
                <c:pt idx="9">
                  <c:v>2.4375622401060341E-2</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Sheet1!$A$2:$A$24</c:f>
              <c:strCache>
                <c:ptCount val="23"/>
                <c:pt idx="0">
                  <c:v>260</c:v>
                </c:pt>
                <c:pt idx="1">
                  <c:v>265</c:v>
                </c:pt>
                <c:pt idx="2">
                  <c:v>270</c:v>
                </c:pt>
                <c:pt idx="3">
                  <c:v>275</c:v>
                </c:pt>
                <c:pt idx="4">
                  <c:v>280</c:v>
                </c:pt>
                <c:pt idx="5">
                  <c:v>285</c:v>
                </c:pt>
                <c:pt idx="6">
                  <c:v>290</c:v>
                </c:pt>
                <c:pt idx="7">
                  <c:v>295</c:v>
                </c:pt>
                <c:pt idx="8">
                  <c:v>300</c:v>
                </c:pt>
                <c:pt idx="9">
                  <c:v>305</c:v>
                </c:pt>
                <c:pt idx="10">
                  <c:v>310</c:v>
                </c:pt>
                <c:pt idx="11">
                  <c:v>315</c:v>
                </c:pt>
                <c:pt idx="12">
                  <c:v>320</c:v>
                </c:pt>
                <c:pt idx="13">
                  <c:v>325</c:v>
                </c:pt>
                <c:pt idx="14">
                  <c:v>330</c:v>
                </c:pt>
                <c:pt idx="15">
                  <c:v>335</c:v>
                </c:pt>
                <c:pt idx="16">
                  <c:v>340</c:v>
                </c:pt>
                <c:pt idx="17">
                  <c:v>345</c:v>
                </c:pt>
                <c:pt idx="18">
                  <c:v>350</c:v>
                </c:pt>
                <c:pt idx="19">
                  <c:v>355</c:v>
                </c:pt>
                <c:pt idx="20">
                  <c:v>360</c:v>
                </c:pt>
                <c:pt idx="21">
                  <c:v>365</c:v>
                </c:pt>
                <c:pt idx="22">
                  <c:v>370</c:v>
                </c:pt>
              </c:strCache>
            </c:strRef>
          </c:cat>
          <c:val>
            <c:numRef>
              <c:f>Sheet1!$B$2:$B$24</c:f>
              <c:numCache>
                <c:formatCode>General</c:formatCode>
                <c:ptCount val="23"/>
                <c:pt idx="0">
                  <c:v>135.07822887418484</c:v>
                </c:pt>
                <c:pt idx="1">
                  <c:v>128.33823460813662</c:v>
                </c:pt>
                <c:pt idx="2">
                  <c:v>122.78862702538211</c:v>
                </c:pt>
                <c:pt idx="3">
                  <c:v>118.10809749808658</c:v>
                </c:pt>
                <c:pt idx="4">
                  <c:v>116.63919904609973</c:v>
                </c:pt>
                <c:pt idx="5">
                  <c:v>115.21226003903516</c:v>
                </c:pt>
                <c:pt idx="6">
                  <c:v>113.82500942000988</c:v>
                </c:pt>
                <c:pt idx="7">
                  <c:v>108.29180503036066</c:v>
                </c:pt>
                <c:pt idx="8">
                  <c:v>103.51247267215824</c:v>
                </c:pt>
                <c:pt idx="9">
                  <c:v>100</c:v>
                </c:pt>
                <c:pt idx="10">
                  <c:v>96.958344719536953</c:v>
                </c:pt>
                <c:pt idx="11">
                  <c:v>94.273167667971222</c:v>
                </c:pt>
                <c:pt idx="12">
                  <c:v>93.199930447149427</c:v>
                </c:pt>
                <c:pt idx="13">
                  <c:v>92.184078204307525</c:v>
                </c:pt>
                <c:pt idx="14">
                  <c:v>91.218924599976575</c:v>
                </c:pt>
                <c:pt idx="15">
                  <c:v>90.298886555520113</c:v>
                </c:pt>
                <c:pt idx="16">
                  <c:v>88.997823515478331</c:v>
                </c:pt>
                <c:pt idx="17">
                  <c:v>87.744955874700764</c:v>
                </c:pt>
                <c:pt idx="18">
                  <c:v>86.536532722685422</c:v>
                </c:pt>
                <c:pt idx="19">
                  <c:v>86.19482575366753</c:v>
                </c:pt>
                <c:pt idx="20">
                  <c:v>85.860346712303993</c:v>
                </c:pt>
                <c:pt idx="21">
                  <c:v>85.532708443237809</c:v>
                </c:pt>
                <c:pt idx="22">
                  <c:v>85.211559331097533</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Sheet1!$A$2:$A$24</c:f>
              <c:strCache>
                <c:ptCount val="23"/>
                <c:pt idx="0">
                  <c:v>260</c:v>
                </c:pt>
                <c:pt idx="1">
                  <c:v>265</c:v>
                </c:pt>
                <c:pt idx="2">
                  <c:v>270</c:v>
                </c:pt>
                <c:pt idx="3">
                  <c:v>275</c:v>
                </c:pt>
                <c:pt idx="4">
                  <c:v>280</c:v>
                </c:pt>
                <c:pt idx="5">
                  <c:v>285</c:v>
                </c:pt>
                <c:pt idx="6">
                  <c:v>290</c:v>
                </c:pt>
                <c:pt idx="7">
                  <c:v>295</c:v>
                </c:pt>
                <c:pt idx="8">
                  <c:v>300</c:v>
                </c:pt>
                <c:pt idx="9">
                  <c:v>305</c:v>
                </c:pt>
                <c:pt idx="10">
                  <c:v>310</c:v>
                </c:pt>
                <c:pt idx="11">
                  <c:v>315</c:v>
                </c:pt>
                <c:pt idx="12">
                  <c:v>320</c:v>
                </c:pt>
                <c:pt idx="13">
                  <c:v>325</c:v>
                </c:pt>
                <c:pt idx="14">
                  <c:v>330</c:v>
                </c:pt>
                <c:pt idx="15">
                  <c:v>335</c:v>
                </c:pt>
                <c:pt idx="16">
                  <c:v>340</c:v>
                </c:pt>
                <c:pt idx="17">
                  <c:v>345</c:v>
                </c:pt>
                <c:pt idx="18">
                  <c:v>350</c:v>
                </c:pt>
                <c:pt idx="19">
                  <c:v>355</c:v>
                </c:pt>
                <c:pt idx="20">
                  <c:v>360</c:v>
                </c:pt>
                <c:pt idx="21">
                  <c:v>365</c:v>
                </c:pt>
                <c:pt idx="22">
                  <c:v>370</c:v>
                </c:pt>
              </c:strCache>
            </c:strRef>
          </c:cat>
          <c:val>
            <c:numRef>
              <c:f>Sheet1!$C$2:$C$24</c:f>
              <c:numCache>
                <c:formatCode>General</c:formatCode>
                <c:ptCount val="23"/>
                <c:pt idx="0">
                  <c:v>115.16002521256428</c:v>
                </c:pt>
                <c:pt idx="1">
                  <c:v>111.52160496029964</c:v>
                </c:pt>
                <c:pt idx="2">
                  <c:v>108.71396384183198</c:v>
                </c:pt>
                <c:pt idx="3">
                  <c:v>106.50667294420538</c:v>
                </c:pt>
                <c:pt idx="4">
                  <c:v>107.08848399662672</c:v>
                </c:pt>
                <c:pt idx="5">
                  <c:v>107.66139505484158</c:v>
                </c:pt>
                <c:pt idx="6">
                  <c:v>108.22531039915989</c:v>
                </c:pt>
                <c:pt idx="7">
                  <c:v>104.74110078551261</c:v>
                </c:pt>
                <c:pt idx="8">
                  <c:v>101.81612188900147</c:v>
                </c:pt>
                <c:pt idx="9">
                  <c:v>100</c:v>
                </c:pt>
                <c:pt idx="10">
                  <c:v>98.546708752824301</c:v>
                </c:pt>
                <c:pt idx="11">
                  <c:v>97.361501519792</c:v>
                </c:pt>
                <c:pt idx="12">
                  <c:v>97.777254819968931</c:v>
                </c:pt>
                <c:pt idx="13">
                  <c:v>98.218913559750064</c:v>
                </c:pt>
                <c:pt idx="14">
                  <c:v>98.682072256482357</c:v>
                </c:pt>
                <c:pt idx="15">
                  <c:v>99.163097602153542</c:v>
                </c:pt>
                <c:pt idx="16">
                  <c:v>99.189686623254701</c:v>
                </c:pt>
                <c:pt idx="17">
                  <c:v>99.228187543769664</c:v>
                </c:pt>
                <c:pt idx="18">
                  <c:v>99.2766657759027</c:v>
                </c:pt>
                <c:pt idx="19">
                  <c:v>100.29248293986264</c:v>
                </c:pt>
                <c:pt idx="20">
                  <c:v>101.30555377766177</c:v>
                </c:pt>
                <c:pt idx="21">
                  <c:v>102.31577146856692</c:v>
                </c:pt>
                <c:pt idx="22">
                  <c:v>103.32304689428544</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Sheet1!$A$2:$A$24</c:f>
              <c:strCache>
                <c:ptCount val="23"/>
                <c:pt idx="0">
                  <c:v>260</c:v>
                </c:pt>
                <c:pt idx="1">
                  <c:v>265</c:v>
                </c:pt>
                <c:pt idx="2">
                  <c:v>270</c:v>
                </c:pt>
                <c:pt idx="3">
                  <c:v>275</c:v>
                </c:pt>
                <c:pt idx="4">
                  <c:v>280</c:v>
                </c:pt>
                <c:pt idx="5">
                  <c:v>285</c:v>
                </c:pt>
                <c:pt idx="6">
                  <c:v>290</c:v>
                </c:pt>
                <c:pt idx="7">
                  <c:v>295</c:v>
                </c:pt>
                <c:pt idx="8">
                  <c:v>300</c:v>
                </c:pt>
                <c:pt idx="9">
                  <c:v>305</c:v>
                </c:pt>
                <c:pt idx="10">
                  <c:v>310</c:v>
                </c:pt>
                <c:pt idx="11">
                  <c:v>315</c:v>
                </c:pt>
                <c:pt idx="12">
                  <c:v>320</c:v>
                </c:pt>
                <c:pt idx="13">
                  <c:v>325</c:v>
                </c:pt>
                <c:pt idx="14">
                  <c:v>330</c:v>
                </c:pt>
                <c:pt idx="15">
                  <c:v>335</c:v>
                </c:pt>
                <c:pt idx="16">
                  <c:v>340</c:v>
                </c:pt>
                <c:pt idx="17">
                  <c:v>345</c:v>
                </c:pt>
                <c:pt idx="18">
                  <c:v>350</c:v>
                </c:pt>
                <c:pt idx="19">
                  <c:v>355</c:v>
                </c:pt>
                <c:pt idx="20">
                  <c:v>360</c:v>
                </c:pt>
                <c:pt idx="21">
                  <c:v>365</c:v>
                </c:pt>
                <c:pt idx="22">
                  <c:v>370</c:v>
                </c:pt>
              </c:strCache>
            </c:strRef>
          </c:cat>
          <c:val>
            <c:numRef>
              <c:f>Sheet1!$D$2:$D$24</c:f>
              <c:numCache>
                <c:formatCode>General</c:formatCode>
                <c:ptCount val="23"/>
                <c:pt idx="0">
                  <c:v>79.144410732980532</c:v>
                </c:pt>
                <c:pt idx="1">
                  <c:v>81.100110053934443</c:v>
                </c:pt>
                <c:pt idx="2">
                  <c:v>83.242606966721908</c:v>
                </c:pt>
                <c:pt idx="3">
                  <c:v>85.503599094844958</c:v>
                </c:pt>
                <c:pt idx="4">
                  <c:v>89.806699415019892</c:v>
                </c:pt>
                <c:pt idx="5">
                  <c:v>94.008870782073785</c:v>
                </c:pt>
                <c:pt idx="6">
                  <c:v>98.113947196084766</c:v>
                </c:pt>
                <c:pt idx="7">
                  <c:v>98.326922410144192</c:v>
                </c:pt>
                <c:pt idx="8">
                  <c:v>98.749925591069143</c:v>
                </c:pt>
                <c:pt idx="9">
                  <c:v>100</c:v>
                </c:pt>
                <c:pt idx="10">
                  <c:v>101.41934028568251</c:v>
                </c:pt>
                <c:pt idx="11">
                  <c:v>102.94807201353962</c:v>
                </c:pt>
                <c:pt idx="12">
                  <c:v>106.06414995375673</c:v>
                </c:pt>
                <c:pt idx="13">
                  <c:v>109.14941585845853</c:v>
                </c:pt>
                <c:pt idx="14">
                  <c:v>112.20356596148821</c:v>
                </c:pt>
                <c:pt idx="15">
                  <c:v>115.22647378180366</c:v>
                </c:pt>
                <c:pt idx="16">
                  <c:v>117.66098067573108</c:v>
                </c:pt>
                <c:pt idx="17">
                  <c:v>120.04170023360518</c:v>
                </c:pt>
                <c:pt idx="18">
                  <c:v>122.36998067520068</c:v>
                </c:pt>
                <c:pt idx="19">
                  <c:v>125.85255058633152</c:v>
                </c:pt>
                <c:pt idx="20">
                  <c:v>129.31456303676447</c:v>
                </c:pt>
                <c:pt idx="21">
                  <c:v>132.75641477561118</c:v>
                </c:pt>
                <c:pt idx="22">
                  <c:v>136.17848809807685</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Sheet1!$A$2:$A$24</c:f>
              <c:strCache>
                <c:ptCount val="23"/>
                <c:pt idx="0">
                  <c:v>260</c:v>
                </c:pt>
                <c:pt idx="1">
                  <c:v>265</c:v>
                </c:pt>
                <c:pt idx="2">
                  <c:v>270</c:v>
                </c:pt>
                <c:pt idx="3">
                  <c:v>275</c:v>
                </c:pt>
                <c:pt idx="4">
                  <c:v>280</c:v>
                </c:pt>
                <c:pt idx="5">
                  <c:v>285</c:v>
                </c:pt>
                <c:pt idx="6">
                  <c:v>290</c:v>
                </c:pt>
                <c:pt idx="7">
                  <c:v>295</c:v>
                </c:pt>
                <c:pt idx="8">
                  <c:v>300</c:v>
                </c:pt>
                <c:pt idx="9">
                  <c:v>305</c:v>
                </c:pt>
                <c:pt idx="10">
                  <c:v>310</c:v>
                </c:pt>
                <c:pt idx="11">
                  <c:v>315</c:v>
                </c:pt>
                <c:pt idx="12">
                  <c:v>320</c:v>
                </c:pt>
                <c:pt idx="13">
                  <c:v>325</c:v>
                </c:pt>
                <c:pt idx="14">
                  <c:v>330</c:v>
                </c:pt>
                <c:pt idx="15">
                  <c:v>335</c:v>
                </c:pt>
                <c:pt idx="16">
                  <c:v>340</c:v>
                </c:pt>
                <c:pt idx="17">
                  <c:v>345</c:v>
                </c:pt>
                <c:pt idx="18">
                  <c:v>350</c:v>
                </c:pt>
                <c:pt idx="19">
                  <c:v>355</c:v>
                </c:pt>
                <c:pt idx="20">
                  <c:v>360</c:v>
                </c:pt>
                <c:pt idx="21">
                  <c:v>365</c:v>
                </c:pt>
                <c:pt idx="22">
                  <c:v>370</c:v>
                </c:pt>
              </c:strCache>
            </c:strRef>
          </c:cat>
          <c:val>
            <c:numRef>
              <c:f>Sheet1!$E$2:$E$24</c:f>
              <c:numCache>
                <c:formatCode>General</c:formatCode>
                <c:ptCount val="23"/>
                <c:pt idx="0">
                  <c:v>0.2448978371871528</c:v>
                </c:pt>
                <c:pt idx="1">
                  <c:v>0.2591450478062628</c:v>
                </c:pt>
                <c:pt idx="2">
                  <c:v>0.27286458395799879</c:v>
                </c:pt>
                <c:pt idx="3">
                  <c:v>0.28608522788603519</c:v>
                </c:pt>
                <c:pt idx="4">
                  <c:v>0.29883370595949893</c:v>
                </c:pt>
                <c:pt idx="5">
                  <c:v>0.31113486901284082</c:v>
                </c:pt>
                <c:pt idx="6">
                  <c:v>0.32301185402986093</c:v>
                </c:pt>
                <c:pt idx="7">
                  <c:v>0.3344862293852871</c:v>
                </c:pt>
                <c:pt idx="8">
                  <c:v>0.34557812556219902</c:v>
                </c:pt>
                <c:pt idx="9">
                  <c:v>0.35630635301199892</c:v>
                </c:pt>
                <c:pt idx="10">
                  <c:v>0.3666885086085796</c:v>
                </c:pt>
                <c:pt idx="11">
                  <c:v>0.37674107196399897</c:v>
                </c:pt>
                <c:pt idx="12">
                  <c:v>0.38647949271456156</c:v>
                </c:pt>
                <c:pt idx="13">
                  <c:v>0.395918269749722</c:v>
                </c:pt>
                <c:pt idx="14">
                  <c:v>0.40507102323836264</c:v>
                </c:pt>
                <c:pt idx="15">
                  <c:v>0.41395056020495419</c:v>
                </c:pt>
                <c:pt idx="16">
                  <c:v>0.42256893431958709</c:v>
                </c:pt>
                <c:pt idx="17">
                  <c:v>0.4309375004888687</c:v>
                </c:pt>
                <c:pt idx="18">
                  <c:v>0.43906696476759899</c:v>
                </c:pt>
                <c:pt idx="19">
                  <c:v>0.4469674300525624</c:v>
                </c:pt>
                <c:pt idx="20">
                  <c:v>0.45464843796849908</c:v>
                </c:pt>
                <c:pt idx="21">
                  <c:v>0.46211900731139638</c:v>
                </c:pt>
                <c:pt idx="22">
                  <c:v>0.4693876693747559</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rPr lang="de-DE"/>
                  <a:t>Shelf Price/Unit ($)</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ax val="160"/>
          <c:min val="6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6"/>
          <c:min val="0.2"/>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Beautycare Pro Age Color Face Fluid FPS50+ 50ml (0.0%)</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Lotion FPS50+ 125ml (4.5%)</c:v>
                </c:pt>
                <c:pt idx="1">
                  <c:v>Nivea Sun Protection &amp; Hydration Cream FPS50+ 200ml (9.5%)</c:v>
                </c:pt>
                <c:pt idx="2">
                  <c:v>Hawaiian Tropic Ozono Lotion FPS50+ 240ml (4.4%)</c:v>
                </c:pt>
                <c:pt idx="3">
                  <c:v>Nivea Sun Protection Sensitive Skin Gel FPS50+ 200ml (5.1%)</c:v>
                </c:pt>
                <c:pt idx="4">
                  <c:v>Nivea Sun Face Stain Control FPS50+ 40ml (1.0%)</c:v>
                </c:pt>
                <c:pt idx="5">
                  <c:v>Nivea Sun Protect &amp; Refresh Sport Lotion FPS50 200ml (5.8%)</c:v>
                </c:pt>
                <c:pt idx="6">
                  <c:v>Hawaiian Tropic Sheer Touch Lotion FPS50+ 240ml (4.4%)</c:v>
                </c:pt>
                <c:pt idx="7">
                  <c:v>Nivea Sun Face Shine Control FPS50+ 50ml (1.5%)</c:v>
                </c:pt>
                <c:pt idx="8">
                  <c:v>Hawaiian Tropic Sheer Touch Lotion FPS50 120ml (1.4%)</c:v>
                </c:pt>
                <c:pt idx="9">
                  <c:v>Equate Sport Lotion FPS30 237ml (2.0%)</c:v>
                </c:pt>
              </c:strCache>
            </c:strRef>
          </c:cat>
          <c:val>
            <c:numRef>
              <c:f>Sheet1!$B$2:$B$11</c:f>
              <c:numCache>
                <c:formatCode>General</c:formatCode>
                <c:ptCount val="10"/>
                <c:pt idx="0">
                  <c:v>5.6655039480847158E-2</c:v>
                </c:pt>
                <c:pt idx="1">
                  <c:v>5.1412236928973801E-2</c:v>
                </c:pt>
                <c:pt idx="2">
                  <c:v>3.5789413457417485E-2</c:v>
                </c:pt>
                <c:pt idx="3">
                  <c:v>3.4918278558666992E-2</c:v>
                </c:pt>
                <c:pt idx="4">
                  <c:v>3.326294219767089E-2</c:v>
                </c:pt>
                <c:pt idx="5">
                  <c:v>3.2862610216605172E-2</c:v>
                </c:pt>
                <c:pt idx="6">
                  <c:v>2.6755850881395912E-2</c:v>
                </c:pt>
                <c:pt idx="7">
                  <c:v>2.5700218383570634E-2</c:v>
                </c:pt>
                <c:pt idx="8">
                  <c:v>2.4825838312382557E-2</c:v>
                </c:pt>
                <c:pt idx="9">
                  <c:v>2.2955432019207536E-2</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8.0876101325592739E-2"/>
          <c:y val="0"/>
          <c:w val="0.91912433105429026"/>
          <c:h val="1"/>
        </c:manualLayout>
      </c:layout>
      <c:barChart>
        <c:barDir val="bar"/>
        <c:grouping val="clustered"/>
        <c:varyColors val="1"/>
        <c:ser>
          <c:idx val="0"/>
          <c:order val="0"/>
          <c:tx>
            <c:strRef>
              <c:f>Sheet1!$B$1</c:f>
              <c:strCache>
                <c:ptCount val="1"/>
                <c:pt idx="0">
                  <c:v>EQUATE (6.3%)</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E783-4DA7-9ABD-265595826B9E}"/>
              </c:ext>
            </c:extLst>
          </c:dPt>
          <c:dPt>
            <c:idx val="4"/>
            <c:invertIfNegative val="0"/>
            <c:bubble3D val="0"/>
            <c:spPr>
              <a:solidFill>
                <a:srgbClr val="BCBBBB"/>
              </a:solidFill>
            </c:spPr>
            <c:extLst>
              <c:ext xmlns:c16="http://schemas.microsoft.com/office/drawing/2014/chart" uri="{C3380CC4-5D6E-409C-BE32-E72D297353CC}">
                <c16:uniqueId val="{00000007-E783-4DA7-9ABD-265595826B9E}"/>
              </c:ext>
            </c:extLst>
          </c:dPt>
          <c:dPt>
            <c:idx val="5"/>
            <c:invertIfNegative val="0"/>
            <c:bubble3D val="0"/>
            <c:spPr>
              <a:solidFill>
                <a:srgbClr val="BCBBBB"/>
              </a:solidFill>
            </c:spPr>
            <c:extLst>
              <c:ext xmlns:c16="http://schemas.microsoft.com/office/drawing/2014/chart" uri="{C3380CC4-5D6E-409C-BE32-E72D297353CC}">
                <c16:uniqueId val="{00000008-E783-4DA7-9ABD-265595826B9E}"/>
              </c:ext>
            </c:extLst>
          </c:dPt>
          <c:dPt>
            <c:idx val="6"/>
            <c:invertIfNegative val="0"/>
            <c:bubble3D val="0"/>
            <c:spPr>
              <a:solidFill>
                <a:srgbClr val="BCBBBB"/>
              </a:solidFill>
            </c:spPr>
            <c:extLst>
              <c:ext xmlns:c16="http://schemas.microsoft.com/office/drawing/2014/chart" uri="{C3380CC4-5D6E-409C-BE32-E72D297353CC}">
                <c16:uniqueId val="{00000009-E783-4DA7-9ABD-265595826B9E}"/>
              </c:ext>
            </c:extLst>
          </c:dPt>
          <c:dPt>
            <c:idx val="7"/>
            <c:invertIfNegative val="0"/>
            <c:bubble3D val="0"/>
            <c:spPr>
              <a:solidFill>
                <a:srgbClr val="BCBBBB"/>
              </a:solidFill>
            </c:spPr>
            <c:extLst>
              <c:ext xmlns:c16="http://schemas.microsoft.com/office/drawing/2014/chart" uri="{C3380CC4-5D6E-409C-BE32-E72D297353CC}">
                <c16:uniqueId val="{0000000A-E783-4DA7-9ABD-265595826B9E}"/>
              </c:ext>
            </c:extLst>
          </c:dPt>
          <c:dPt>
            <c:idx val="8"/>
            <c:invertIfNegative val="0"/>
            <c:bubble3D val="0"/>
            <c:spPr>
              <a:solidFill>
                <a:srgbClr val="BCBBBB"/>
              </a:solidFill>
            </c:spPr>
            <c:extLst>
              <c:ext xmlns:c16="http://schemas.microsoft.com/office/drawing/2014/chart" uri="{C3380CC4-5D6E-409C-BE32-E72D297353CC}">
                <c16:uniqueId val="{0000000B-E783-4DA7-9ABD-265595826B9E}"/>
              </c:ext>
            </c:extLst>
          </c:dPt>
          <c:dPt>
            <c:idx val="9"/>
            <c:invertIfNegative val="0"/>
            <c:bubble3D val="0"/>
            <c:spPr>
              <a:solidFill>
                <a:srgbClr val="BCBBBB"/>
              </a:solidFill>
            </c:spPr>
            <c:extLst>
              <c:ext xmlns:c16="http://schemas.microsoft.com/office/drawing/2014/chart" uri="{C3380CC4-5D6E-409C-BE32-E72D297353CC}">
                <c16:uniqueId val="{0000000C-E783-4DA7-9ABD-265595826B9E}"/>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Caribbean Beach (6.6%)</c:v>
                </c:pt>
                <c:pt idx="1">
                  <c:v>Nivea (38.0%)</c:v>
                </c:pt>
                <c:pt idx="2">
                  <c:v>Hawaiian Tropic (19.3%)</c:v>
                </c:pt>
                <c:pt idx="3">
                  <c:v>Banana Boat (15.9%)</c:v>
                </c:pt>
                <c:pt idx="4">
                  <c:v>Nuvel (2.3%)</c:v>
                </c:pt>
                <c:pt idx="5">
                  <c:v>Neutrogena (2.7%)</c:v>
                </c:pt>
                <c:pt idx="6">
                  <c:v>Garnier (1.7%)</c:v>
                </c:pt>
                <c:pt idx="7">
                  <c:v>Isdin (1.8%)</c:v>
                </c:pt>
                <c:pt idx="8">
                  <c:v>Eucerin (1.1%)</c:v>
                </c:pt>
                <c:pt idx="9">
                  <c:v>L'Oreal Paris (0.9%)</c:v>
                </c:pt>
              </c:strCache>
            </c:strRef>
          </c:cat>
          <c:val>
            <c:numRef>
              <c:f>Sheet1!$B$2:$B$11</c:f>
              <c:numCache>
                <c:formatCode>General</c:formatCode>
                <c:ptCount val="10"/>
                <c:pt idx="0">
                  <c:v>0.29020365346769528</c:v>
                </c:pt>
                <c:pt idx="1">
                  <c:v>0.28787629834845169</c:v>
                </c:pt>
                <c:pt idx="2">
                  <c:v>0.15488659997386758</c:v>
                </c:pt>
                <c:pt idx="3">
                  <c:v>0.12679984851282905</c:v>
                </c:pt>
                <c:pt idx="4">
                  <c:v>7.999024983194207E-2</c:v>
                </c:pt>
                <c:pt idx="5">
                  <c:v>1.9292349234886628E-2</c:v>
                </c:pt>
                <c:pt idx="6">
                  <c:v>1.7081103847148095E-2</c:v>
                </c:pt>
                <c:pt idx="7">
                  <c:v>6.1497486044225901E-3</c:v>
                </c:pt>
                <c:pt idx="8">
                  <c:v>4.5232622376082656E-3</c:v>
                </c:pt>
                <c:pt idx="9">
                  <c:v>3.8911747213030618E-3</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Beautycare Pro Age Color Face Fluid FPS50+ 50ml (0.0%)</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Lotion FPS50+ 125ml (4.5%)</c:v>
                </c:pt>
                <c:pt idx="1">
                  <c:v>Nivea Sun Protection &amp; Hydration Cream FPS50+ 200ml (9.5%)</c:v>
                </c:pt>
                <c:pt idx="2">
                  <c:v>Nivea Sun Protect &amp; Refresh Sport Lotion FPS50 200ml (5.8%)</c:v>
                </c:pt>
                <c:pt idx="3">
                  <c:v>Hawaiian Tropic Ozono Lotion FPS50+ 240ml (4.4%)</c:v>
                </c:pt>
                <c:pt idx="4">
                  <c:v>Nivea Sun Face Stain Control FPS50+ 40ml (1.0%)</c:v>
                </c:pt>
                <c:pt idx="5">
                  <c:v>Nivea Sun Protection Sensitive Skin Gel FPS50+ 200ml (5.1%)</c:v>
                </c:pt>
                <c:pt idx="6">
                  <c:v>Equate Sport Lotion FPS30 237ml (2.0%)</c:v>
                </c:pt>
                <c:pt idx="7">
                  <c:v>Nivea Sun Face Shine Control FPS50+ 50ml (1.5%)</c:v>
                </c:pt>
                <c:pt idx="8">
                  <c:v>Hawaiian Tropic Sheer Touch Lotion FPS50 120ml (1.4%)</c:v>
                </c:pt>
                <c:pt idx="9">
                  <c:v>Equate Ultra Spray FPS50 156g (1.7%)</c:v>
                </c:pt>
              </c:strCache>
            </c:strRef>
          </c:cat>
          <c:val>
            <c:numRef>
              <c:f>Sheet1!$B$2:$B$11</c:f>
              <c:numCache>
                <c:formatCode>General</c:formatCode>
                <c:ptCount val="10"/>
                <c:pt idx="0">
                  <c:v>5.7539424237003034E-2</c:v>
                </c:pt>
                <c:pt idx="1">
                  <c:v>5.0236212544978225E-2</c:v>
                </c:pt>
                <c:pt idx="2">
                  <c:v>3.5966939508086868E-2</c:v>
                </c:pt>
                <c:pt idx="3">
                  <c:v>3.5037252568875001E-2</c:v>
                </c:pt>
                <c:pt idx="4">
                  <c:v>3.1860937627366248E-2</c:v>
                </c:pt>
                <c:pt idx="5">
                  <c:v>3.1310434504966941E-2</c:v>
                </c:pt>
                <c:pt idx="6">
                  <c:v>2.6815576446658353E-2</c:v>
                </c:pt>
                <c:pt idx="7">
                  <c:v>2.4572895413644838E-2</c:v>
                </c:pt>
                <c:pt idx="8">
                  <c:v>2.4317988632890555E-2</c:v>
                </c:pt>
                <c:pt idx="9">
                  <c:v>2.3984831373194463E-2</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Sheet1!$A$2:$A$16</c:f>
              <c:strCache>
                <c:ptCount val="15"/>
                <c:pt idx="0">
                  <c:v>170</c:v>
                </c:pt>
                <c:pt idx="1">
                  <c:v>175</c:v>
                </c:pt>
                <c:pt idx="2">
                  <c:v>180</c:v>
                </c:pt>
                <c:pt idx="3">
                  <c:v>185</c:v>
                </c:pt>
                <c:pt idx="4">
                  <c:v>190</c:v>
                </c:pt>
                <c:pt idx="5">
                  <c:v>195</c:v>
                </c:pt>
                <c:pt idx="6">
                  <c:v>200</c:v>
                </c:pt>
                <c:pt idx="7">
                  <c:v>205</c:v>
                </c:pt>
                <c:pt idx="8">
                  <c:v>210</c:v>
                </c:pt>
                <c:pt idx="9">
                  <c:v>215</c:v>
                </c:pt>
                <c:pt idx="10">
                  <c:v>220</c:v>
                </c:pt>
                <c:pt idx="11">
                  <c:v>225</c:v>
                </c:pt>
                <c:pt idx="12">
                  <c:v>230</c:v>
                </c:pt>
                <c:pt idx="13">
                  <c:v>235</c:v>
                </c:pt>
                <c:pt idx="14">
                  <c:v>240</c:v>
                </c:pt>
              </c:strCache>
            </c:strRef>
          </c:cat>
          <c:val>
            <c:numRef>
              <c:f>Sheet1!$B$2:$B$16</c:f>
              <c:numCache>
                <c:formatCode>General</c:formatCode>
                <c:ptCount val="15"/>
                <c:pt idx="0">
                  <c:v>118.99805911554435</c:v>
                </c:pt>
                <c:pt idx="1">
                  <c:v>116.43896524941302</c:v>
                </c:pt>
                <c:pt idx="2">
                  <c:v>114.60551110447605</c:v>
                </c:pt>
                <c:pt idx="3">
                  <c:v>112.82359737261112</c:v>
                </c:pt>
                <c:pt idx="4">
                  <c:v>111.09098584335833</c:v>
                </c:pt>
                <c:pt idx="5">
                  <c:v>106.92739380041351</c:v>
                </c:pt>
                <c:pt idx="6">
                  <c:v>103.26196685136293</c:v>
                </c:pt>
                <c:pt idx="7">
                  <c:v>100</c:v>
                </c:pt>
                <c:pt idx="8">
                  <c:v>97.068363027386951</c:v>
                </c:pt>
                <c:pt idx="9">
                  <c:v>94.410153955960396</c:v>
                </c:pt>
                <c:pt idx="10">
                  <c:v>90.543243047739253</c:v>
                </c:pt>
                <c:pt idx="11">
                  <c:v>87.024154559082703</c:v>
                </c:pt>
                <c:pt idx="12">
                  <c:v>83.800550527710243</c:v>
                </c:pt>
                <c:pt idx="13">
                  <c:v>80.830563751148389</c:v>
                </c:pt>
                <c:pt idx="14">
                  <c:v>80.057427705695588</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Sheet1!$A$2:$A$16</c:f>
              <c:strCache>
                <c:ptCount val="15"/>
                <c:pt idx="0">
                  <c:v>170</c:v>
                </c:pt>
                <c:pt idx="1">
                  <c:v>175</c:v>
                </c:pt>
                <c:pt idx="2">
                  <c:v>180</c:v>
                </c:pt>
                <c:pt idx="3">
                  <c:v>185</c:v>
                </c:pt>
                <c:pt idx="4">
                  <c:v>190</c:v>
                </c:pt>
                <c:pt idx="5">
                  <c:v>195</c:v>
                </c:pt>
                <c:pt idx="6">
                  <c:v>200</c:v>
                </c:pt>
                <c:pt idx="7">
                  <c:v>205</c:v>
                </c:pt>
                <c:pt idx="8">
                  <c:v>210</c:v>
                </c:pt>
                <c:pt idx="9">
                  <c:v>215</c:v>
                </c:pt>
                <c:pt idx="10">
                  <c:v>220</c:v>
                </c:pt>
                <c:pt idx="11">
                  <c:v>225</c:v>
                </c:pt>
                <c:pt idx="12">
                  <c:v>230</c:v>
                </c:pt>
                <c:pt idx="13">
                  <c:v>235</c:v>
                </c:pt>
                <c:pt idx="14">
                  <c:v>240</c:v>
                </c:pt>
              </c:strCache>
            </c:strRef>
          </c:cat>
          <c:val>
            <c:numRef>
              <c:f>Sheet1!$C$2:$C$16</c:f>
              <c:numCache>
                <c:formatCode>General</c:formatCode>
                <c:ptCount val="15"/>
                <c:pt idx="0">
                  <c:v>98.774612655472026</c:v>
                </c:pt>
                <c:pt idx="1">
                  <c:v>99.467017034206279</c:v>
                </c:pt>
                <c:pt idx="2">
                  <c:v>100.66205622290842</c:v>
                </c:pt>
                <c:pt idx="3">
                  <c:v>101.81455454509738</c:v>
                </c:pt>
                <c:pt idx="4">
                  <c:v>102.92624284103395</c:v>
                </c:pt>
                <c:pt idx="5">
                  <c:v>101.69260342229623</c:v>
                </c:pt>
                <c:pt idx="6">
                  <c:v>100.73615122707476</c:v>
                </c:pt>
                <c:pt idx="7">
                  <c:v>100</c:v>
                </c:pt>
                <c:pt idx="8">
                  <c:v>99.439763619355134</c:v>
                </c:pt>
                <c:pt idx="9">
                  <c:v>99.020684664478637</c:v>
                </c:pt>
                <c:pt idx="10">
                  <c:v>97.199747403814854</c:v>
                </c:pt>
                <c:pt idx="11">
                  <c:v>95.568021347881697</c:v>
                </c:pt>
                <c:pt idx="12">
                  <c:v>94.093059930046323</c:v>
                </c:pt>
                <c:pt idx="13">
                  <c:v>92.749111978335605</c:v>
                </c:pt>
                <c:pt idx="14">
                  <c:v>93.790908906786001</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Sheet1!$A$2:$A$16</c:f>
              <c:strCache>
                <c:ptCount val="15"/>
                <c:pt idx="0">
                  <c:v>170</c:v>
                </c:pt>
                <c:pt idx="1">
                  <c:v>175</c:v>
                </c:pt>
                <c:pt idx="2">
                  <c:v>180</c:v>
                </c:pt>
                <c:pt idx="3">
                  <c:v>185</c:v>
                </c:pt>
                <c:pt idx="4">
                  <c:v>190</c:v>
                </c:pt>
                <c:pt idx="5">
                  <c:v>195</c:v>
                </c:pt>
                <c:pt idx="6">
                  <c:v>200</c:v>
                </c:pt>
                <c:pt idx="7">
                  <c:v>205</c:v>
                </c:pt>
                <c:pt idx="8">
                  <c:v>210</c:v>
                </c:pt>
                <c:pt idx="9">
                  <c:v>215</c:v>
                </c:pt>
                <c:pt idx="10">
                  <c:v>220</c:v>
                </c:pt>
                <c:pt idx="11">
                  <c:v>225</c:v>
                </c:pt>
                <c:pt idx="12">
                  <c:v>230</c:v>
                </c:pt>
                <c:pt idx="13">
                  <c:v>235</c:v>
                </c:pt>
                <c:pt idx="14">
                  <c:v>240</c:v>
                </c:pt>
              </c:strCache>
            </c:strRef>
          </c:cat>
          <c:val>
            <c:numRef>
              <c:f>Sheet1!$D$2:$D$16</c:f>
              <c:numCache>
                <c:formatCode>General</c:formatCode>
                <c:ptCount val="15"/>
                <c:pt idx="0">
                  <c:v>86.529398877921807</c:v>
                </c:pt>
                <c:pt idx="1">
                  <c:v>89.207184717842935</c:v>
                </c:pt>
                <c:pt idx="2">
                  <c:v>92.26968821634685</c:v>
                </c:pt>
                <c:pt idx="3">
                  <c:v>95.232765209442519</c:v>
                </c:pt>
                <c:pt idx="4">
                  <c:v>98.100466136136149</c:v>
                </c:pt>
                <c:pt idx="5">
                  <c:v>98.591629466574219</c:v>
                </c:pt>
                <c:pt idx="6">
                  <c:v>99.236957965761803</c:v>
                </c:pt>
                <c:pt idx="7">
                  <c:v>100</c:v>
                </c:pt>
                <c:pt idx="8">
                  <c:v>100.85195378794627</c:v>
                </c:pt>
                <c:pt idx="9">
                  <c:v>101.77010883868505</c:v>
                </c:pt>
                <c:pt idx="10">
                  <c:v>101.1309948283017</c:v>
                </c:pt>
                <c:pt idx="11">
                  <c:v>100.59248009239073</c:v>
                </c:pt>
                <c:pt idx="12">
                  <c:v>100.13269927410289</c:v>
                </c:pt>
                <c:pt idx="13">
                  <c:v>99.734546344942956</c:v>
                </c:pt>
                <c:pt idx="14">
                  <c:v>101.90112363648669</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Sheet1!$A$2:$A$16</c:f>
              <c:strCache>
                <c:ptCount val="15"/>
                <c:pt idx="0">
                  <c:v>170</c:v>
                </c:pt>
                <c:pt idx="1">
                  <c:v>175</c:v>
                </c:pt>
                <c:pt idx="2">
                  <c:v>180</c:v>
                </c:pt>
                <c:pt idx="3">
                  <c:v>185</c:v>
                </c:pt>
                <c:pt idx="4">
                  <c:v>190</c:v>
                </c:pt>
                <c:pt idx="5">
                  <c:v>195</c:v>
                </c:pt>
                <c:pt idx="6">
                  <c:v>200</c:v>
                </c:pt>
                <c:pt idx="7">
                  <c:v>205</c:v>
                </c:pt>
                <c:pt idx="8">
                  <c:v>210</c:v>
                </c:pt>
                <c:pt idx="9">
                  <c:v>215</c:v>
                </c:pt>
                <c:pt idx="10">
                  <c:v>220</c:v>
                </c:pt>
                <c:pt idx="11">
                  <c:v>225</c:v>
                </c:pt>
                <c:pt idx="12">
                  <c:v>230</c:v>
                </c:pt>
                <c:pt idx="13">
                  <c:v>235</c:v>
                </c:pt>
                <c:pt idx="14">
                  <c:v>240</c:v>
                </c:pt>
              </c:strCache>
            </c:strRef>
          </c:cat>
          <c:val>
            <c:numRef>
              <c:f>Sheet1!$E$2:$E$16</c:f>
              <c:numCache>
                <c:formatCode>General</c:formatCode>
                <c:ptCount val="15"/>
                <c:pt idx="0">
                  <c:v>0.54867912963435073</c:v>
                </c:pt>
                <c:pt idx="1">
                  <c:v>0.56157401164479792</c:v>
                </c:pt>
                <c:pt idx="2">
                  <c:v>0.57375251132133143</c:v>
                </c:pt>
                <c:pt idx="3">
                  <c:v>0.58527271371805212</c:v>
                </c:pt>
                <c:pt idx="4">
                  <c:v>0.59618658967284011</c:v>
                </c:pt>
                <c:pt idx="5">
                  <c:v>0.60654077968122888</c:v>
                </c:pt>
                <c:pt idx="6">
                  <c:v>0.61637726018919836</c:v>
                </c:pt>
                <c:pt idx="7">
                  <c:v>0.62573391237970566</c:v>
                </c:pt>
                <c:pt idx="8">
                  <c:v>0.6346450097039984</c:v>
                </c:pt>
                <c:pt idx="9">
                  <c:v>0.64314163738530072</c:v>
                </c:pt>
                <c:pt idx="10">
                  <c:v>0.65125205471745296</c:v>
                </c:pt>
                <c:pt idx="11">
                  <c:v>0.65900200905706496</c:v>
                </c:pt>
                <c:pt idx="12">
                  <c:v>0.66641500886017224</c:v>
                </c:pt>
                <c:pt idx="13">
                  <c:v>0.67351256186314756</c:v>
                </c:pt>
                <c:pt idx="14">
                  <c:v>0.6803143834909986</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rPr lang="de-DE"/>
                  <a:t>Shelf Price/Unit ($)</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ax val="140"/>
          <c:min val="6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8"/>
          <c:min val="0.4"/>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Beautycare Glow Lip Oil FPS50+ 10g (0.0%)</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Lotion FPS50+ 125ml (4.5%)</c:v>
                </c:pt>
                <c:pt idx="1">
                  <c:v>Nivea Sun Protection &amp; Hydration Cream FPS50+ 200ml (9.5%)</c:v>
                </c:pt>
                <c:pt idx="2">
                  <c:v>Equate Ultra Spray FPS50 156g (1.7%)</c:v>
                </c:pt>
                <c:pt idx="3">
                  <c:v>Equate Sport Lotion FPS30 237ml (2.0%)</c:v>
                </c:pt>
                <c:pt idx="4">
                  <c:v>Hawaiian Tropic Ozono Lotion FPS50+ 240ml (4.4%)</c:v>
                </c:pt>
                <c:pt idx="5">
                  <c:v>Nivea Sun Protect &amp; Refresh Sport Lotion FPS50 200ml (5.8%)</c:v>
                </c:pt>
                <c:pt idx="6">
                  <c:v>Nivea Sun Protection Sensitive Skin Gel FPS50+ 200ml (5.1%)</c:v>
                </c:pt>
                <c:pt idx="7">
                  <c:v>Equate Kids Lotion FPS50 237ml (1.4%)</c:v>
                </c:pt>
                <c:pt idx="8">
                  <c:v>Hawaiian Tropic Island Sport Lotion FPS50 240ml (3.6%)</c:v>
                </c:pt>
                <c:pt idx="9">
                  <c:v>Hawaiian Tropic Sheer Touch Lotion FPS50+ 240ml (4.4%)</c:v>
                </c:pt>
              </c:strCache>
            </c:strRef>
          </c:cat>
          <c:val>
            <c:numRef>
              <c:f>Sheet1!$B$2:$B$11</c:f>
              <c:numCache>
                <c:formatCode>General</c:formatCode>
                <c:ptCount val="10"/>
                <c:pt idx="0">
                  <c:v>5.8996316216983785E-2</c:v>
                </c:pt>
                <c:pt idx="1">
                  <c:v>4.8825382680937703E-2</c:v>
                </c:pt>
                <c:pt idx="2">
                  <c:v>3.5265883683699879E-2</c:v>
                </c:pt>
                <c:pt idx="3">
                  <c:v>3.4845227466060578E-2</c:v>
                </c:pt>
                <c:pt idx="4">
                  <c:v>3.4218154673599718E-2</c:v>
                </c:pt>
                <c:pt idx="5">
                  <c:v>3.1880927069064882E-2</c:v>
                </c:pt>
                <c:pt idx="6">
                  <c:v>3.0553087872350192E-2</c:v>
                </c:pt>
                <c:pt idx="7">
                  <c:v>2.6409795455431782E-2</c:v>
                </c:pt>
                <c:pt idx="8">
                  <c:v>2.5380720480513309E-2</c:v>
                </c:pt>
                <c:pt idx="9">
                  <c:v>2.5163465701279489E-2</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Beautycare Glow Lip Oil FPS50+ 10g (0.0%)</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Lotion FPS50+ 125ml (4.5%)</c:v>
                </c:pt>
                <c:pt idx="1">
                  <c:v>Nivea Sun Protection &amp; Hydration Cream FPS50+ 200ml (9.5%)</c:v>
                </c:pt>
                <c:pt idx="2">
                  <c:v>Nivea Sun Protect &amp; Refresh Sport Lotion FPS50 200ml (5.8%)</c:v>
                </c:pt>
                <c:pt idx="3">
                  <c:v>Equate Ultra Spray FPS50 156g (1.7%)</c:v>
                </c:pt>
                <c:pt idx="4">
                  <c:v>Equate Sport Lotion FPS30 237ml (2.0%)</c:v>
                </c:pt>
                <c:pt idx="5">
                  <c:v>Hawaiian Tropic Ozono Lotion FPS50+ 240ml (4.4%)</c:v>
                </c:pt>
                <c:pt idx="6">
                  <c:v>Nivea Sun Protection Sensitive Skin Gel FPS50+ 200ml (5.1%)</c:v>
                </c:pt>
                <c:pt idx="7">
                  <c:v>Equate Kids Lotion FPS50 237ml (1.4%)</c:v>
                </c:pt>
                <c:pt idx="8">
                  <c:v>Nivea Sun Face Shine Control FPS50+ 50ml (1.5%)</c:v>
                </c:pt>
                <c:pt idx="9">
                  <c:v>Caribbean Beach Advanced Protection Cream FPS50+ 150g (1.0%)</c:v>
                </c:pt>
              </c:strCache>
            </c:strRef>
          </c:cat>
          <c:val>
            <c:numRef>
              <c:f>Sheet1!$B$2:$B$11</c:f>
              <c:numCache>
                <c:formatCode>General</c:formatCode>
                <c:ptCount val="10"/>
                <c:pt idx="0">
                  <c:v>6.0145016106737462E-2</c:v>
                </c:pt>
                <c:pt idx="1">
                  <c:v>4.9147483560224595E-2</c:v>
                </c:pt>
                <c:pt idx="2">
                  <c:v>3.7981111529488479E-2</c:v>
                </c:pt>
                <c:pt idx="3">
                  <c:v>3.5147334739663597E-2</c:v>
                </c:pt>
                <c:pt idx="4">
                  <c:v>3.2601645947498419E-2</c:v>
                </c:pt>
                <c:pt idx="5">
                  <c:v>2.6198632572604418E-2</c:v>
                </c:pt>
                <c:pt idx="6">
                  <c:v>2.4840849764281064E-2</c:v>
                </c:pt>
                <c:pt idx="7">
                  <c:v>2.2922358598463765E-2</c:v>
                </c:pt>
                <c:pt idx="8">
                  <c:v>2.1946727803076858E-2</c:v>
                </c:pt>
                <c:pt idx="9">
                  <c:v>2.0940892892059193E-2</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21404322300372672"/>
          <c:y val="2.1747791014982559E-2"/>
          <c:w val="0.73951596763197525"/>
          <c:h val="0.86043888622930176"/>
        </c:manualLayout>
      </c:layout>
      <c:scatterChart>
        <c:scatterStyle val="lineMarker"/>
        <c:varyColors val="0"/>
        <c:ser>
          <c:idx val="2"/>
          <c:order val="0"/>
          <c:tx>
            <c:strRef>
              <c:f>Sheet1!$B$1</c:f>
              <c:strCache>
                <c:ptCount val="1"/>
                <c:pt idx="0">
                  <c:v>Banana Boat Aqua Protect Sport Lotion FPS50+ 236ml</c:v>
                </c:pt>
              </c:strCache>
            </c:strRef>
          </c:tx>
          <c:spPr>
            <a:ln w="19050" cap="rnd">
              <a:solidFill>
                <a:srgbClr val="00A097"/>
              </a:solidFill>
              <a:round/>
            </a:ln>
            <a:effectLst/>
          </c:spPr>
          <c:marker>
            <c:symbol val="circle"/>
            <c:size val="5"/>
            <c:spPr>
              <a:solidFill>
                <a:srgbClr val="00A097"/>
              </a:solidFill>
              <a:ln w="9525">
                <a:solidFill>
                  <a:srgbClr val="FFFFFF"/>
                </a:solidFill>
              </a:ln>
              <a:effectLst/>
            </c:spPr>
          </c:marker>
          <c:dLbls>
            <c:dLbl>
              <c:idx val="0"/>
              <c:tx>
                <c:rich>
                  <a:bodyPr/>
                  <a:lstStyle/>
                  <a:p>
                    <a:r>
                      <a:rPr lang="en-US"/>
                      <a:t>-2.7</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lstStyle/>
                  <a:p>
                    <a:r>
                      <a:rPr lang="en-US"/>
                      <a:t>-2.8</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lstStyle/>
                  <a:p>
                    <a:r>
                      <a:rPr lang="en-US"/>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lstStyle/>
                  <a:p>
                    <a:r>
                      <a:rPr lang="en-US"/>
                      <a:t>-1.9</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lstStyle/>
                  <a:p>
                    <a:r>
                      <a:rPr lang="en-US"/>
                      <a:t>-1.4</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Sheet1!$A$2:$A$6</c:f>
              <c:numCache>
                <c:formatCode>General</c:formatCode>
                <c:ptCount val="5"/>
                <c:pt idx="0">
                  <c:v>260</c:v>
                </c:pt>
                <c:pt idx="1">
                  <c:v>275</c:v>
                </c:pt>
                <c:pt idx="2">
                  <c:v>305</c:v>
                </c:pt>
                <c:pt idx="3">
                  <c:v>335</c:v>
                </c:pt>
                <c:pt idx="4">
                  <c:v>370</c:v>
                </c:pt>
              </c:numCache>
            </c:numRef>
          </c:xVal>
          <c:yVal>
            <c:numRef>
              <c:f>Sheet1!$B$2:$B$6</c:f>
              <c:numCache>
                <c:formatCode>General</c:formatCode>
                <c:ptCount val="5"/>
                <c:pt idx="0">
                  <c:v>0.46029981212280835</c:v>
                </c:pt>
                <c:pt idx="1">
                  <c:v>0.27155961748896562</c:v>
                </c:pt>
                <c:pt idx="2">
                  <c:v>0</c:v>
                </c:pt>
                <c:pt idx="3">
                  <c:v>-0.18731641189675938</c:v>
                </c:pt>
                <c:pt idx="4">
                  <c:v>-0.30744170777683261</c:v>
                </c:pt>
              </c:numCache>
            </c:numRef>
          </c:yVal>
          <c:smooth val="0"/>
          <c:extLst>
            <c:ext xmlns:c16="http://schemas.microsoft.com/office/drawing/2014/chart" uri="{C3380CC4-5D6E-409C-BE32-E72D297353CC}">
              <c16:uniqueId val="{0000007D-1ABB-4592-8776-98B59FCA8F1B}"/>
            </c:ext>
          </c:extLst>
        </c:ser>
        <c:ser>
          <c:idx val="3"/>
          <c:order val="1"/>
          <c:tx>
            <c:strRef>
              <c:f>Sheet1!$B$8</c:f>
              <c:strCache>
                <c:ptCount val="1"/>
                <c:pt idx="0">
                  <c:v>Banana Boat Aqua Protect Sport Spray FPS50+ 170g</c:v>
                </c:pt>
              </c:strCache>
            </c:strRef>
          </c:tx>
          <c:spPr>
            <a:ln w="19050" cap="rnd">
              <a:solidFill>
                <a:srgbClr val="7ECAC4"/>
              </a:solidFill>
              <a:round/>
            </a:ln>
            <a:effectLst/>
          </c:spPr>
          <c:marker>
            <c:symbol val="circle"/>
            <c:size val="5"/>
            <c:spPr>
              <a:solidFill>
                <a:srgbClr val="7ECAC4"/>
              </a:solidFill>
              <a:ln w="9525">
                <a:solidFill>
                  <a:srgbClr val="FFFFFF"/>
                </a:solidFill>
              </a:ln>
              <a:effectLst/>
            </c:spPr>
          </c:marker>
          <c:dLbls>
            <c:dLbl>
              <c:idx val="0"/>
              <c:tx>
                <c:rich>
                  <a:bodyPr/>
                  <a:lstStyle/>
                  <a:p>
                    <a:r>
                      <a:rPr lang="en-US"/>
                      <a:t>-1.1</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lstStyle/>
                  <a:p>
                    <a:r>
                      <a:rPr lang="en-US"/>
                      <a:t>-1.1</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lstStyle/>
                  <a:p>
                    <a:r>
                      <a:rPr lang="en-US"/>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lstStyle/>
                  <a:p>
                    <a:r>
                      <a:rPr lang="en-US"/>
                      <a:t>-0.9</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lstStyle/>
                  <a:p>
                    <a:r>
                      <a:rPr lang="en-US"/>
                      <a:t>-1.3</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Sheet1!$A$9:$A$13</c:f>
              <c:numCache>
                <c:formatCode>General</c:formatCode>
                <c:ptCount val="5"/>
                <c:pt idx="0">
                  <c:v>335</c:v>
                </c:pt>
                <c:pt idx="1">
                  <c:v>350</c:v>
                </c:pt>
                <c:pt idx="2">
                  <c:v>390</c:v>
                </c:pt>
                <c:pt idx="3">
                  <c:v>430</c:v>
                </c:pt>
                <c:pt idx="4">
                  <c:v>465</c:v>
                </c:pt>
              </c:numCache>
            </c:numRef>
          </c:xVal>
          <c:yVal>
            <c:numRef>
              <c:f>Sheet1!$B$9:$B$13</c:f>
              <c:numCache>
                <c:formatCode>General</c:formatCode>
                <c:ptCount val="5"/>
                <c:pt idx="0">
                  <c:v>0.17129672380210847</c:v>
                </c:pt>
                <c:pt idx="1">
                  <c:v>0.11721555579296489</c:v>
                </c:pt>
                <c:pt idx="2">
                  <c:v>0</c:v>
                </c:pt>
                <c:pt idx="3">
                  <c:v>-9.6194012610665278E-2</c:v>
                </c:pt>
                <c:pt idx="4">
                  <c:v>-0.19030938245315307</c:v>
                </c:pt>
              </c:numCache>
            </c:numRef>
          </c:yVal>
          <c:smooth val="0"/>
          <c:extLst>
            <c:ext xmlns:c16="http://schemas.microsoft.com/office/drawing/2014/chart" uri="{C3380CC4-5D6E-409C-BE32-E72D297353CC}">
              <c16:uniqueId val="{0000007D-1ABB-4592-8776-98B59FCA8F1B}"/>
            </c:ext>
          </c:extLst>
        </c:ser>
        <c:dLbls>
          <c:dLblPos val="t"/>
          <c:showLegendKey val="0"/>
          <c:showVal val="1"/>
          <c:showCatName val="0"/>
          <c:showSerName val="0"/>
          <c:showPercent val="0"/>
          <c:showBubbleSize val="0"/>
        </c:dLbls>
        <c:axId val="104432768"/>
        <c:axId val="104434848"/>
      </c:scatterChart>
      <c:valAx>
        <c:axId val="104432768"/>
        <c:scaling>
          <c:orientation val="minMax"/>
          <c:max val="465"/>
          <c:min val="260"/>
        </c:scaling>
        <c:delete val="0"/>
        <c:axPos val="b"/>
        <c:title>
          <c:tx>
            <c:rich>
              <a:bodyPr/>
              <a:lstStyle/>
              <a:p>
                <a:pPr>
                  <a:defRPr sz="800">
                    <a:solidFill>
                      <a:srgbClr val="575555"/>
                    </a:solidFill>
                    <a:latin typeface="Nexa Bold"/>
                  </a:defRPr>
                </a:pPr>
                <a:r>
                  <a:rPr lang="de-DE"/>
                  <a:t>Tested Prices ($)</a:t>
                </a:r>
              </a:p>
            </c:rich>
          </c:tx>
          <c:overlay val="0"/>
        </c:title>
        <c:numFmt formatCode="#,##0" sourceLinked="0"/>
        <c:majorTickMark val="none"/>
        <c:minorTickMark val="none"/>
        <c:tickLblPos val="low"/>
        <c:spPr>
          <a:noFill/>
          <a:ln w="9525" cap="flat" cmpd="sng" algn="ctr">
            <a:solidFill>
              <a:srgbClr val="E6E5E5"/>
            </a:solidFill>
            <a:round/>
          </a:ln>
          <a:effectLst/>
        </c:spPr>
        <c:txPr>
          <a:bodyPr rot="-60000000" vert="horz"/>
          <a:lstStyle/>
          <a:p>
            <a:pPr>
              <a:defRPr sz="800" b="0">
                <a:latin typeface="Nexa Book" panose="00000400000000000000" pitchFamily="2" charset="0"/>
              </a:defRPr>
            </a:pPr>
            <a:endParaRPr lang="en-CH"/>
          </a:p>
        </c:txPr>
        <c:crossAx val="104434848"/>
        <c:crosses val="autoZero"/>
        <c:crossBetween val="midCat"/>
      </c:valAx>
      <c:valAx>
        <c:axId val="104434848"/>
        <c:scaling>
          <c:orientation val="minMax"/>
        </c:scaling>
        <c:delete val="0"/>
        <c:axPos val="l"/>
        <c:numFmt formatCode="0%" sourceLinked="0"/>
        <c:majorTickMark val="none"/>
        <c:minorTickMark val="none"/>
        <c:tickLblPos val="nextTo"/>
        <c:spPr>
          <a:noFill/>
          <a:ln w="9525" cap="flat" cmpd="sng" algn="ctr">
            <a:solidFill>
              <a:srgbClr val="E6E5E5">
                <a:lumMod val="90000"/>
              </a:srgbClr>
            </a:solidFill>
            <a:round/>
          </a:ln>
          <a:effectLst/>
        </c:spPr>
        <c:txPr>
          <a:bodyPr rot="-60000000" vert="horz"/>
          <a:lstStyle/>
          <a:p>
            <a:pPr>
              <a:defRPr sz="800">
                <a:latin typeface="Nexa Book" panose="00000400000000000000" pitchFamily="2" charset="0"/>
              </a:defRPr>
            </a:pPr>
            <a:endParaRPr lang="en-CH"/>
          </a:p>
        </c:txPr>
        <c:crossAx val="104432768"/>
        <c:crosses val="autoZero"/>
        <c:crossBetween val="midCat"/>
      </c:valAx>
      <c:spPr>
        <a:noFill/>
        <a:ln w="25400">
          <a:noFill/>
        </a:ln>
        <a:effectLst/>
      </c:spPr>
    </c:plotArea>
    <c:plotVisOnly val="1"/>
    <c:dispBlanksAs val="gap"/>
    <c:showDLblsOverMax val="0"/>
    <c:extLst/>
  </c:chart>
  <c:spPr>
    <a:noFill/>
    <a:ln>
      <a:noFill/>
    </a:ln>
    <a:effectLst/>
  </c:spPr>
  <c:txPr>
    <a:bodyPr/>
    <a:lstStyle/>
    <a:p>
      <a:pPr>
        <a:defRPr>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Sheet1!$A$2:$A$24</c:f>
              <c:strCache>
                <c:ptCount val="23"/>
                <c:pt idx="0">
                  <c:v>260</c:v>
                </c:pt>
                <c:pt idx="1">
                  <c:v>265</c:v>
                </c:pt>
                <c:pt idx="2">
                  <c:v>270</c:v>
                </c:pt>
                <c:pt idx="3">
                  <c:v>275</c:v>
                </c:pt>
                <c:pt idx="4">
                  <c:v>280</c:v>
                </c:pt>
                <c:pt idx="5">
                  <c:v>285</c:v>
                </c:pt>
                <c:pt idx="6">
                  <c:v>290</c:v>
                </c:pt>
                <c:pt idx="7">
                  <c:v>295</c:v>
                </c:pt>
                <c:pt idx="8">
                  <c:v>300</c:v>
                </c:pt>
                <c:pt idx="9">
                  <c:v>305</c:v>
                </c:pt>
                <c:pt idx="10">
                  <c:v>310</c:v>
                </c:pt>
                <c:pt idx="11">
                  <c:v>315</c:v>
                </c:pt>
                <c:pt idx="12">
                  <c:v>320</c:v>
                </c:pt>
                <c:pt idx="13">
                  <c:v>325</c:v>
                </c:pt>
                <c:pt idx="14">
                  <c:v>330</c:v>
                </c:pt>
                <c:pt idx="15">
                  <c:v>335</c:v>
                </c:pt>
                <c:pt idx="16">
                  <c:v>340</c:v>
                </c:pt>
                <c:pt idx="17">
                  <c:v>345</c:v>
                </c:pt>
                <c:pt idx="18">
                  <c:v>350</c:v>
                </c:pt>
                <c:pt idx="19">
                  <c:v>355</c:v>
                </c:pt>
                <c:pt idx="20">
                  <c:v>360</c:v>
                </c:pt>
                <c:pt idx="21">
                  <c:v>365</c:v>
                </c:pt>
                <c:pt idx="22">
                  <c:v>370</c:v>
                </c:pt>
              </c:strCache>
            </c:strRef>
          </c:cat>
          <c:val>
            <c:numRef>
              <c:f>Sheet1!$B$2:$B$24</c:f>
              <c:numCache>
                <c:formatCode>General</c:formatCode>
                <c:ptCount val="23"/>
                <c:pt idx="0">
                  <c:v>146.02998121228083</c:v>
                </c:pt>
                <c:pt idx="1">
                  <c:v>138.90813760010798</c:v>
                </c:pt>
                <c:pt idx="2">
                  <c:v>132.67577573186821</c:v>
                </c:pt>
                <c:pt idx="3">
                  <c:v>127.15596174889654</c:v>
                </c:pt>
                <c:pt idx="4">
                  <c:v>125.264085081125</c:v>
                </c:pt>
                <c:pt idx="5">
                  <c:v>123.4125337616548</c:v>
                </c:pt>
                <c:pt idx="6">
                  <c:v>121.60003002881336</c:v>
                </c:pt>
                <c:pt idx="7">
                  <c:v>110.16190559271975</c:v>
                </c:pt>
                <c:pt idx="8">
                  <c:v>101.11577805825117</c:v>
                </c:pt>
                <c:pt idx="9">
                  <c:v>100</c:v>
                </c:pt>
                <c:pt idx="10">
                  <c:v>98.958350608124803</c:v>
                </c:pt>
                <c:pt idx="11">
                  <c:v>97.978150826678785</c:v>
                </c:pt>
                <c:pt idx="12">
                  <c:v>92.955462008654607</c:v>
                </c:pt>
                <c:pt idx="13">
                  <c:v>88.561536858819807</c:v>
                </c:pt>
                <c:pt idx="14">
                  <c:v>84.694581800935993</c:v>
                </c:pt>
                <c:pt idx="15">
                  <c:v>81.268358810324045</c:v>
                </c:pt>
                <c:pt idx="16">
                  <c:v>79.674024341901699</c:v>
                </c:pt>
                <c:pt idx="17">
                  <c:v>78.141700613639998</c:v>
                </c:pt>
                <c:pt idx="18">
                  <c:v>76.668026950801803</c:v>
                </c:pt>
                <c:pt idx="19">
                  <c:v>74.609004410607099</c:v>
                </c:pt>
                <c:pt idx="20">
                  <c:v>72.697017396543743</c:v>
                </c:pt>
                <c:pt idx="21">
                  <c:v>70.917065152041701</c:v>
                </c:pt>
                <c:pt idx="22">
                  <c:v>69.255829222316734</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Sheet1!$A$2:$A$24</c:f>
              <c:strCache>
                <c:ptCount val="23"/>
                <c:pt idx="0">
                  <c:v>260</c:v>
                </c:pt>
                <c:pt idx="1">
                  <c:v>265</c:v>
                </c:pt>
                <c:pt idx="2">
                  <c:v>270</c:v>
                </c:pt>
                <c:pt idx="3">
                  <c:v>275</c:v>
                </c:pt>
                <c:pt idx="4">
                  <c:v>280</c:v>
                </c:pt>
                <c:pt idx="5">
                  <c:v>285</c:v>
                </c:pt>
                <c:pt idx="6">
                  <c:v>290</c:v>
                </c:pt>
                <c:pt idx="7">
                  <c:v>295</c:v>
                </c:pt>
                <c:pt idx="8">
                  <c:v>300</c:v>
                </c:pt>
                <c:pt idx="9">
                  <c:v>305</c:v>
                </c:pt>
                <c:pt idx="10">
                  <c:v>310</c:v>
                </c:pt>
                <c:pt idx="11">
                  <c:v>315</c:v>
                </c:pt>
                <c:pt idx="12">
                  <c:v>320</c:v>
                </c:pt>
                <c:pt idx="13">
                  <c:v>325</c:v>
                </c:pt>
                <c:pt idx="14">
                  <c:v>330</c:v>
                </c:pt>
                <c:pt idx="15">
                  <c:v>335</c:v>
                </c:pt>
                <c:pt idx="16">
                  <c:v>340</c:v>
                </c:pt>
                <c:pt idx="17">
                  <c:v>345</c:v>
                </c:pt>
                <c:pt idx="18">
                  <c:v>350</c:v>
                </c:pt>
                <c:pt idx="19">
                  <c:v>355</c:v>
                </c:pt>
                <c:pt idx="20">
                  <c:v>360</c:v>
                </c:pt>
                <c:pt idx="21">
                  <c:v>365</c:v>
                </c:pt>
                <c:pt idx="22">
                  <c:v>370</c:v>
                </c:pt>
              </c:strCache>
            </c:strRef>
          </c:cat>
          <c:val>
            <c:numRef>
              <c:f>Sheet1!$C$2:$C$24</c:f>
              <c:numCache>
                <c:formatCode>General</c:formatCode>
                <c:ptCount val="23"/>
                <c:pt idx="0">
                  <c:v>125.26084436384706</c:v>
                </c:pt>
                <c:pt idx="1">
                  <c:v>121.33880697277495</c:v>
                </c:pt>
                <c:pt idx="2">
                  <c:v>117.98833439452261</c:v>
                </c:pt>
                <c:pt idx="3">
                  <c:v>115.08988559576439</c:v>
                </c:pt>
                <c:pt idx="4">
                  <c:v>115.38446389614765</c:v>
                </c:pt>
                <c:pt idx="5">
                  <c:v>115.65568070884207</c:v>
                </c:pt>
                <c:pt idx="6">
                  <c:v>115.90430915306827</c:v>
                </c:pt>
                <c:pt idx="7">
                  <c:v>106.68760005238181</c:v>
                </c:pt>
                <c:pt idx="8">
                  <c:v>99.490818462761794</c:v>
                </c:pt>
                <c:pt idx="9">
                  <c:v>100</c:v>
                </c:pt>
                <c:pt idx="10">
                  <c:v>100.5485337917507</c:v>
                </c:pt>
                <c:pt idx="11">
                  <c:v>101.1268506048107</c:v>
                </c:pt>
                <c:pt idx="12">
                  <c:v>97.419882405547852</c:v>
                </c:pt>
                <c:pt idx="13">
                  <c:v>94.224497941435715</c:v>
                </c:pt>
                <c:pt idx="14">
                  <c:v>91.460104548375583</c:v>
                </c:pt>
                <c:pt idx="15">
                  <c:v>89.056867904827016</c:v>
                </c:pt>
                <c:pt idx="16">
                  <c:v>88.585788137512594</c:v>
                </c:pt>
                <c:pt idx="17">
                  <c:v>88.133710431532421</c:v>
                </c:pt>
                <c:pt idx="18">
                  <c:v>87.699754811084446</c:v>
                </c:pt>
                <c:pt idx="19">
                  <c:v>86.539597979797605</c:v>
                </c:pt>
                <c:pt idx="20">
                  <c:v>85.486811857982403</c:v>
                </c:pt>
                <c:pt idx="21">
                  <c:v>84.530499018863409</c:v>
                </c:pt>
                <c:pt idx="22">
                  <c:v>83.660848064099667</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Sheet1!$A$2:$A$24</c:f>
              <c:strCache>
                <c:ptCount val="23"/>
                <c:pt idx="0">
                  <c:v>260</c:v>
                </c:pt>
                <c:pt idx="1">
                  <c:v>265</c:v>
                </c:pt>
                <c:pt idx="2">
                  <c:v>270</c:v>
                </c:pt>
                <c:pt idx="3">
                  <c:v>275</c:v>
                </c:pt>
                <c:pt idx="4">
                  <c:v>280</c:v>
                </c:pt>
                <c:pt idx="5">
                  <c:v>285</c:v>
                </c:pt>
                <c:pt idx="6">
                  <c:v>290</c:v>
                </c:pt>
                <c:pt idx="7">
                  <c:v>295</c:v>
                </c:pt>
                <c:pt idx="8">
                  <c:v>300</c:v>
                </c:pt>
                <c:pt idx="9">
                  <c:v>305</c:v>
                </c:pt>
                <c:pt idx="10">
                  <c:v>310</c:v>
                </c:pt>
                <c:pt idx="11">
                  <c:v>315</c:v>
                </c:pt>
                <c:pt idx="12">
                  <c:v>320</c:v>
                </c:pt>
                <c:pt idx="13">
                  <c:v>325</c:v>
                </c:pt>
                <c:pt idx="14">
                  <c:v>330</c:v>
                </c:pt>
                <c:pt idx="15">
                  <c:v>335</c:v>
                </c:pt>
                <c:pt idx="16">
                  <c:v>340</c:v>
                </c:pt>
                <c:pt idx="17">
                  <c:v>345</c:v>
                </c:pt>
                <c:pt idx="18">
                  <c:v>350</c:v>
                </c:pt>
                <c:pt idx="19">
                  <c:v>355</c:v>
                </c:pt>
                <c:pt idx="20">
                  <c:v>360</c:v>
                </c:pt>
                <c:pt idx="21">
                  <c:v>365</c:v>
                </c:pt>
                <c:pt idx="22">
                  <c:v>370</c:v>
                </c:pt>
              </c:strCache>
            </c:strRef>
          </c:cat>
          <c:val>
            <c:numRef>
              <c:f>Sheet1!$D$2:$D$24</c:f>
              <c:numCache>
                <c:formatCode>General</c:formatCode>
                <c:ptCount val="23"/>
                <c:pt idx="0">
                  <c:v>110.58216262010809</c:v>
                </c:pt>
                <c:pt idx="1">
                  <c:v>108.93565951795439</c:v>
                </c:pt>
                <c:pt idx="2">
                  <c:v>107.62653010989015</c:v>
                </c:pt>
                <c:pt idx="3">
                  <c:v>106.5784455084207</c:v>
                </c:pt>
                <c:pt idx="4">
                  <c:v>108.37128856538239</c:v>
                </c:pt>
                <c:pt idx="5">
                  <c:v>110.09805295750282</c:v>
                </c:pt>
                <c:pt idx="6">
                  <c:v>111.76082721698768</c:v>
                </c:pt>
                <c:pt idx="7">
                  <c:v>104.21944362124857</c:v>
                </c:pt>
                <c:pt idx="8">
                  <c:v>98.388534631433672</c:v>
                </c:pt>
                <c:pt idx="9">
                  <c:v>100</c:v>
                </c:pt>
                <c:pt idx="10">
                  <c:v>101.62740499713649</c:v>
                </c:pt>
                <c:pt idx="11">
                  <c:v>103.26338470303493</c:v>
                </c:pt>
                <c:pt idx="12">
                  <c:v>100.47690458521794</c:v>
                </c:pt>
                <c:pt idx="13">
                  <c:v>98.116084087954789</c:v>
                </c:pt>
                <c:pt idx="14">
                  <c:v>96.116278094989809</c:v>
                </c:pt>
                <c:pt idx="15">
                  <c:v>94.419932281638467</c:v>
                </c:pt>
                <c:pt idx="16">
                  <c:v>94.716515666505813</c:v>
                </c:pt>
                <c:pt idx="17">
                  <c:v>95.002486809528904</c:v>
                </c:pt>
                <c:pt idx="18">
                  <c:v>95.278686820853721</c:v>
                </c:pt>
                <c:pt idx="19">
                  <c:v>94.732166271954483</c:v>
                </c:pt>
                <c:pt idx="20">
                  <c:v>94.265234871240878</c:v>
                </c:pt>
                <c:pt idx="21">
                  <c:v>93.869934051335548</c:v>
                </c:pt>
                <c:pt idx="22">
                  <c:v>93.538959039951465</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Sheet1!$A$2:$A$24</c:f>
              <c:strCache>
                <c:ptCount val="23"/>
                <c:pt idx="0">
                  <c:v>260</c:v>
                </c:pt>
                <c:pt idx="1">
                  <c:v>265</c:v>
                </c:pt>
                <c:pt idx="2">
                  <c:v>270</c:v>
                </c:pt>
                <c:pt idx="3">
                  <c:v>275</c:v>
                </c:pt>
                <c:pt idx="4">
                  <c:v>280</c:v>
                </c:pt>
                <c:pt idx="5">
                  <c:v>285</c:v>
                </c:pt>
                <c:pt idx="6">
                  <c:v>290</c:v>
                </c:pt>
                <c:pt idx="7">
                  <c:v>295</c:v>
                </c:pt>
                <c:pt idx="8">
                  <c:v>300</c:v>
                </c:pt>
                <c:pt idx="9">
                  <c:v>305</c:v>
                </c:pt>
                <c:pt idx="10">
                  <c:v>310</c:v>
                </c:pt>
                <c:pt idx="11">
                  <c:v>315</c:v>
                </c:pt>
                <c:pt idx="12">
                  <c:v>320</c:v>
                </c:pt>
                <c:pt idx="13">
                  <c:v>325</c:v>
                </c:pt>
                <c:pt idx="14">
                  <c:v>330</c:v>
                </c:pt>
                <c:pt idx="15">
                  <c:v>335</c:v>
                </c:pt>
                <c:pt idx="16">
                  <c:v>340</c:v>
                </c:pt>
                <c:pt idx="17">
                  <c:v>345</c:v>
                </c:pt>
                <c:pt idx="18">
                  <c:v>350</c:v>
                </c:pt>
                <c:pt idx="19">
                  <c:v>355</c:v>
                </c:pt>
                <c:pt idx="20">
                  <c:v>360</c:v>
                </c:pt>
                <c:pt idx="21">
                  <c:v>365</c:v>
                </c:pt>
                <c:pt idx="22">
                  <c:v>370</c:v>
                </c:pt>
              </c:strCache>
            </c:strRef>
          </c:cat>
          <c:val>
            <c:numRef>
              <c:f>Sheet1!$E$2:$E$24</c:f>
              <c:numCache>
                <c:formatCode>General</c:formatCode>
                <c:ptCount val="23"/>
                <c:pt idx="0">
                  <c:v>0.53992660800025749</c:v>
                </c:pt>
                <c:pt idx="1">
                  <c:v>0.54860723803798861</c:v>
                </c:pt>
                <c:pt idx="2">
                  <c:v>0.55696636325950721</c:v>
                </c:pt>
                <c:pt idx="3">
                  <c:v>0.5650215202911526</c:v>
                </c:pt>
                <c:pt idx="4">
                  <c:v>0.57278899314309617</c:v>
                </c:pt>
                <c:pt idx="5">
                  <c:v>0.58028392308795418</c:v>
                </c:pt>
                <c:pt idx="6">
                  <c:v>0.58752040717264475</c:v>
                </c:pt>
                <c:pt idx="7">
                  <c:v>0.59451158671209137</c:v>
                </c:pt>
                <c:pt idx="8">
                  <c:v>0.60126972693355663</c:v>
                </c:pt>
                <c:pt idx="9">
                  <c:v>0.60780628878710485</c:v>
                </c:pt>
                <c:pt idx="10">
                  <c:v>0.61413199380666761</c:v>
                </c:pt>
                <c:pt idx="11">
                  <c:v>0.62025688279386337</c:v>
                </c:pt>
                <c:pt idx="12">
                  <c:v>0.62619036900020919</c:v>
                </c:pt>
                <c:pt idx="13">
                  <c:v>0.63194128640020608</c:v>
                </c:pt>
                <c:pt idx="14">
                  <c:v>0.63751793357596043</c:v>
                </c:pt>
                <c:pt idx="15">
                  <c:v>0.64292811367184166</c:v>
                </c:pt>
                <c:pt idx="16">
                  <c:v>0.64817917082372634</c:v>
                </c:pt>
                <c:pt idx="17">
                  <c:v>0.6532780234204838</c:v>
                </c:pt>
                <c:pt idx="18">
                  <c:v>0.65823119451447709</c:v>
                </c:pt>
                <c:pt idx="19">
                  <c:v>0.66304483966216043</c:v>
                </c:pt>
                <c:pt idx="20">
                  <c:v>0.66772477244463035</c:v>
                </c:pt>
                <c:pt idx="21">
                  <c:v>0.67227648789059447</c:v>
                </c:pt>
                <c:pt idx="22">
                  <c:v>0.67670518400018087</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rPr lang="de-DE"/>
                  <a:t>Shelf Price/Unit ($)</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ax val="180"/>
          <c:min val="6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8"/>
          <c:min val="0.4"/>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Banana Boat Aqua Protect Sport Lotion FPS50+ 236ml (3.1%)</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Cream FPS50+ 200ml (9.5%)</c:v>
                </c:pt>
                <c:pt idx="1">
                  <c:v>Banana Boat Aqua Protect Cream FPS50+ 236ml (2.7%)</c:v>
                </c:pt>
                <c:pt idx="2">
                  <c:v>Banana Boat Advanced Protection Lotion FPS50+ 240ml (2.8%)</c:v>
                </c:pt>
                <c:pt idx="3">
                  <c:v>Hawaiian Tropic Ozono Lotion FPS50+ 240ml (4.4%)</c:v>
                </c:pt>
                <c:pt idx="4">
                  <c:v>Hawaiian Tropic Sheer Touch Lotion FPS50+ 240ml (4.4%)</c:v>
                </c:pt>
                <c:pt idx="5">
                  <c:v>Hawaiian Tropic Island Sport Lotion FPS50 240ml (3.6%)</c:v>
                </c:pt>
                <c:pt idx="6">
                  <c:v>Nivea Sun Protect &amp; Refresh Sport Lotion FPS50 200ml (5.8%)</c:v>
                </c:pt>
                <c:pt idx="7">
                  <c:v>Nivea Sun Protection Sensitive Skin Gel FPS50+ 200ml (5.1%)</c:v>
                </c:pt>
                <c:pt idx="8">
                  <c:v>Banana Boat Aqua Protect Kids Cream FPS50+ 236ml (1.9%)</c:v>
                </c:pt>
                <c:pt idx="9">
                  <c:v>Equate Sport Lotion FPS30 237ml (2.0%)</c:v>
                </c:pt>
              </c:strCache>
            </c:strRef>
          </c:cat>
          <c:val>
            <c:numRef>
              <c:f>Sheet1!$B$2:$B$11</c:f>
              <c:numCache>
                <c:formatCode>General</c:formatCode>
                <c:ptCount val="10"/>
                <c:pt idx="0">
                  <c:v>0.10686828170480304</c:v>
                </c:pt>
                <c:pt idx="1">
                  <c:v>7.6199534916826406E-2</c:v>
                </c:pt>
                <c:pt idx="2">
                  <c:v>6.2257319426976654E-2</c:v>
                </c:pt>
                <c:pt idx="3">
                  <c:v>6.0859817701523586E-2</c:v>
                </c:pt>
                <c:pt idx="4">
                  <c:v>5.9152642340712026E-2</c:v>
                </c:pt>
                <c:pt idx="5">
                  <c:v>5.4852065074426852E-2</c:v>
                </c:pt>
                <c:pt idx="6">
                  <c:v>4.7880406685732999E-2</c:v>
                </c:pt>
                <c:pt idx="7">
                  <c:v>4.7354872962539103E-2</c:v>
                </c:pt>
                <c:pt idx="8">
                  <c:v>4.6829945730196207E-2</c:v>
                </c:pt>
                <c:pt idx="9">
                  <c:v>3.6841819859803039E-2</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Banana Boat Aqua Protect Sport Lotion FPS50+ 236ml (3.1%)</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Cream FPS50+ 200ml (9.5%)</c:v>
                </c:pt>
                <c:pt idx="1">
                  <c:v>Banana Boat Aqua Protect Cream FPS50+ 236ml (2.7%)</c:v>
                </c:pt>
                <c:pt idx="2">
                  <c:v>Banana Boat Aqua Protect Kids Cream FPS50+ 236ml (1.9%)</c:v>
                </c:pt>
                <c:pt idx="3">
                  <c:v>Nivea Sun Protect &amp; Refresh Sport Lotion FPS50 200ml (5.8%)</c:v>
                </c:pt>
                <c:pt idx="4">
                  <c:v>Banana Boat Advanced Protection Lotion FPS50+ 240ml (2.8%)</c:v>
                </c:pt>
                <c:pt idx="5">
                  <c:v>Hawaiian Tropic Ozono Lotion FPS50+ 240ml (4.4%)</c:v>
                </c:pt>
                <c:pt idx="6">
                  <c:v>Equate Sport Lotion FPS30 237ml (2.0%)</c:v>
                </c:pt>
                <c:pt idx="7">
                  <c:v>Nivea Sun Protection Sensitive Skin Gel FPS50+ 200ml (5.1%)</c:v>
                </c:pt>
                <c:pt idx="8">
                  <c:v>Hawaiian Tropic Island Sport Lotion FPS50 240ml (3.6%)</c:v>
                </c:pt>
                <c:pt idx="9">
                  <c:v>Hawaiian Tropic Sheer Touch Lotion FPS50+ 240ml (4.4%)</c:v>
                </c:pt>
              </c:strCache>
            </c:strRef>
          </c:cat>
          <c:val>
            <c:numRef>
              <c:f>Sheet1!$B$2:$B$11</c:f>
              <c:numCache>
                <c:formatCode>General</c:formatCode>
                <c:ptCount val="10"/>
                <c:pt idx="0">
                  <c:v>0.11386571746640368</c:v>
                </c:pt>
                <c:pt idx="1">
                  <c:v>8.8630574519671365E-2</c:v>
                </c:pt>
                <c:pt idx="2">
                  <c:v>5.7060286171604607E-2</c:v>
                </c:pt>
                <c:pt idx="3">
                  <c:v>5.5974504516360692E-2</c:v>
                </c:pt>
                <c:pt idx="4">
                  <c:v>5.5268172522044141E-2</c:v>
                </c:pt>
                <c:pt idx="5">
                  <c:v>5.3494226918179448E-2</c:v>
                </c:pt>
                <c:pt idx="6">
                  <c:v>4.8639969437169507E-2</c:v>
                </c:pt>
                <c:pt idx="7">
                  <c:v>4.0428084892942487E-2</c:v>
                </c:pt>
                <c:pt idx="8">
                  <c:v>3.998444715030916E-2</c:v>
                </c:pt>
                <c:pt idx="9">
                  <c:v>3.9039359929246079E-2</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Sheet1!$A$2:$A$28</c:f>
              <c:strCache>
                <c:ptCount val="27"/>
                <c:pt idx="0">
                  <c:v>335</c:v>
                </c:pt>
                <c:pt idx="1">
                  <c:v>340</c:v>
                </c:pt>
                <c:pt idx="2">
                  <c:v>345</c:v>
                </c:pt>
                <c:pt idx="3">
                  <c:v>350</c:v>
                </c:pt>
                <c:pt idx="4">
                  <c:v>355</c:v>
                </c:pt>
                <c:pt idx="5">
                  <c:v>360</c:v>
                </c:pt>
                <c:pt idx="6">
                  <c:v>365</c:v>
                </c:pt>
                <c:pt idx="7">
                  <c:v>370</c:v>
                </c:pt>
                <c:pt idx="8">
                  <c:v>375</c:v>
                </c:pt>
                <c:pt idx="9">
                  <c:v>380</c:v>
                </c:pt>
                <c:pt idx="10">
                  <c:v>385</c:v>
                </c:pt>
                <c:pt idx="11">
                  <c:v>390</c:v>
                </c:pt>
                <c:pt idx="12">
                  <c:v>395</c:v>
                </c:pt>
                <c:pt idx="13">
                  <c:v>400</c:v>
                </c:pt>
                <c:pt idx="14">
                  <c:v>405</c:v>
                </c:pt>
                <c:pt idx="15">
                  <c:v>410</c:v>
                </c:pt>
                <c:pt idx="16">
                  <c:v>415</c:v>
                </c:pt>
                <c:pt idx="17">
                  <c:v>420</c:v>
                </c:pt>
                <c:pt idx="18">
                  <c:v>425</c:v>
                </c:pt>
                <c:pt idx="19">
                  <c:v>430</c:v>
                </c:pt>
                <c:pt idx="20">
                  <c:v>435</c:v>
                </c:pt>
                <c:pt idx="21">
                  <c:v>440</c:v>
                </c:pt>
                <c:pt idx="22">
                  <c:v>445</c:v>
                </c:pt>
                <c:pt idx="23">
                  <c:v>450</c:v>
                </c:pt>
                <c:pt idx="24">
                  <c:v>455</c:v>
                </c:pt>
                <c:pt idx="25">
                  <c:v>460</c:v>
                </c:pt>
                <c:pt idx="26">
                  <c:v>465</c:v>
                </c:pt>
              </c:strCache>
            </c:strRef>
          </c:cat>
          <c:val>
            <c:numRef>
              <c:f>Sheet1!$B$2:$B$28</c:f>
              <c:numCache>
                <c:formatCode>General</c:formatCode>
                <c:ptCount val="27"/>
                <c:pt idx="0">
                  <c:v>117.12967238021083</c:v>
                </c:pt>
                <c:pt idx="1">
                  <c:v>115.23935949118491</c:v>
                </c:pt>
                <c:pt idx="2">
                  <c:v>113.43922347089537</c:v>
                </c:pt>
                <c:pt idx="3">
                  <c:v>111.72155557929644</c:v>
                </c:pt>
                <c:pt idx="4">
                  <c:v>109.96277743170799</c:v>
                </c:pt>
                <c:pt idx="5">
                  <c:v>108.32288564074688</c:v>
                </c:pt>
                <c:pt idx="6">
                  <c:v>106.78743555867653</c:v>
                </c:pt>
                <c:pt idx="7">
                  <c:v>105.34423972549452</c:v>
                </c:pt>
                <c:pt idx="8">
                  <c:v>103.98297223510657</c:v>
                </c:pt>
                <c:pt idx="9">
                  <c:v>102.69484604851212</c:v>
                </c:pt>
                <c:pt idx="10">
                  <c:v>101.47234966198131</c:v>
                </c:pt>
                <c:pt idx="11">
                  <c:v>100</c:v>
                </c:pt>
                <c:pt idx="12">
                  <c:v>98.599275257083889</c:v>
                </c:pt>
                <c:pt idx="13">
                  <c:v>97.26435720558564</c:v>
                </c:pt>
                <c:pt idx="14">
                  <c:v>95.990053573720715</c:v>
                </c:pt>
                <c:pt idx="15">
                  <c:v>94.771717420286507</c:v>
                </c:pt>
                <c:pt idx="16">
                  <c:v>93.605178196506984</c:v>
                </c:pt>
                <c:pt idx="17">
                  <c:v>92.486682662379138</c:v>
                </c:pt>
                <c:pt idx="18">
                  <c:v>91.41284412767159</c:v>
                </c:pt>
                <c:pt idx="19">
                  <c:v>90.380598738933443</c:v>
                </c:pt>
                <c:pt idx="20">
                  <c:v>88.945978262935171</c:v>
                </c:pt>
                <c:pt idx="21">
                  <c:v>87.542808114170484</c:v>
                </c:pt>
                <c:pt idx="22">
                  <c:v>86.170211501978713</c:v>
                </c:pt>
                <c:pt idx="23">
                  <c:v>84.8273420849644</c:v>
                </c:pt>
                <c:pt idx="24">
                  <c:v>83.513382580197927</c:v>
                </c:pt>
                <c:pt idx="25">
                  <c:v>82.227543463829463</c:v>
                </c:pt>
                <c:pt idx="26">
                  <c:v>80.969061754684731</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Sheet1!$A$2:$A$28</c:f>
              <c:strCache>
                <c:ptCount val="27"/>
                <c:pt idx="0">
                  <c:v>335</c:v>
                </c:pt>
                <c:pt idx="1">
                  <c:v>340</c:v>
                </c:pt>
                <c:pt idx="2">
                  <c:v>345</c:v>
                </c:pt>
                <c:pt idx="3">
                  <c:v>350</c:v>
                </c:pt>
                <c:pt idx="4">
                  <c:v>355</c:v>
                </c:pt>
                <c:pt idx="5">
                  <c:v>360</c:v>
                </c:pt>
                <c:pt idx="6">
                  <c:v>365</c:v>
                </c:pt>
                <c:pt idx="7">
                  <c:v>370</c:v>
                </c:pt>
                <c:pt idx="8">
                  <c:v>375</c:v>
                </c:pt>
                <c:pt idx="9">
                  <c:v>380</c:v>
                </c:pt>
                <c:pt idx="10">
                  <c:v>385</c:v>
                </c:pt>
                <c:pt idx="11">
                  <c:v>390</c:v>
                </c:pt>
                <c:pt idx="12">
                  <c:v>395</c:v>
                </c:pt>
                <c:pt idx="13">
                  <c:v>400</c:v>
                </c:pt>
                <c:pt idx="14">
                  <c:v>405</c:v>
                </c:pt>
                <c:pt idx="15">
                  <c:v>410</c:v>
                </c:pt>
                <c:pt idx="16">
                  <c:v>415</c:v>
                </c:pt>
                <c:pt idx="17">
                  <c:v>420</c:v>
                </c:pt>
                <c:pt idx="18">
                  <c:v>425</c:v>
                </c:pt>
                <c:pt idx="19">
                  <c:v>430</c:v>
                </c:pt>
                <c:pt idx="20">
                  <c:v>435</c:v>
                </c:pt>
                <c:pt idx="21">
                  <c:v>440</c:v>
                </c:pt>
                <c:pt idx="22">
                  <c:v>445</c:v>
                </c:pt>
                <c:pt idx="23">
                  <c:v>450</c:v>
                </c:pt>
                <c:pt idx="24">
                  <c:v>455</c:v>
                </c:pt>
                <c:pt idx="25">
                  <c:v>460</c:v>
                </c:pt>
                <c:pt idx="26">
                  <c:v>465</c:v>
                </c:pt>
              </c:strCache>
            </c:strRef>
          </c:cat>
          <c:val>
            <c:numRef>
              <c:f>Sheet1!$C$2:$C$28</c:f>
              <c:numCache>
                <c:formatCode>General</c:formatCode>
                <c:ptCount val="27"/>
                <c:pt idx="0">
                  <c:v>100.6704841722924</c:v>
                </c:pt>
                <c:pt idx="1">
                  <c:v>100.51775152350982</c:v>
                </c:pt>
                <c:pt idx="2">
                  <c:v>100.39651571972475</c:v>
                </c:pt>
                <c:pt idx="3">
                  <c:v>100.30331021914331</c:v>
                </c:pt>
                <c:pt idx="4">
                  <c:v>100.12938042674197</c:v>
                </c:pt>
                <c:pt idx="5">
                  <c:v>100.0202388773877</c:v>
                </c:pt>
                <c:pt idx="6">
                  <c:v>99.966920050927783</c:v>
                </c:pt>
                <c:pt idx="7">
                  <c:v>99.961862480039059</c:v>
                </c:pt>
                <c:pt idx="8">
                  <c:v>99.998672347174534</c:v>
                </c:pt>
                <c:pt idx="9">
                  <c:v>100.07192787198733</c:v>
                </c:pt>
                <c:pt idx="10">
                  <c:v>100.17701758457649</c:v>
                </c:pt>
                <c:pt idx="11">
                  <c:v>100</c:v>
                </c:pt>
                <c:pt idx="12">
                  <c:v>99.857933381238666</c:v>
                </c:pt>
                <c:pt idx="13">
                  <c:v>99.747590455346426</c:v>
                </c:pt>
                <c:pt idx="14">
                  <c:v>99.666097374334782</c:v>
                </c:pt>
                <c:pt idx="15">
                  <c:v>99.610888827119368</c:v>
                </c:pt>
                <c:pt idx="16">
                  <c:v>99.579669427544857</c:v>
                </c:pt>
                <c:pt idx="17">
                  <c:v>99.570380446159007</c:v>
                </c:pt>
                <c:pt idx="18">
                  <c:v>99.581171096869383</c:v>
                </c:pt>
                <c:pt idx="19">
                  <c:v>99.610373710860387</c:v>
                </c:pt>
                <c:pt idx="20">
                  <c:v>99.164559036053589</c:v>
                </c:pt>
                <c:pt idx="21">
                  <c:v>98.717609208829288</c:v>
                </c:pt>
                <c:pt idx="22">
                  <c:v>98.269727952527788</c:v>
                </c:pt>
                <c:pt idx="23">
                  <c:v>97.821109324794094</c:v>
                </c:pt>
                <c:pt idx="24">
                  <c:v>97.371938042992582</c:v>
                </c:pt>
                <c:pt idx="25">
                  <c:v>96.922389810472268</c:v>
                </c:pt>
                <c:pt idx="26">
                  <c:v>96.472631641835065</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Sheet1!$A$2:$A$28</c:f>
              <c:strCache>
                <c:ptCount val="27"/>
                <c:pt idx="0">
                  <c:v>335</c:v>
                </c:pt>
                <c:pt idx="1">
                  <c:v>340</c:v>
                </c:pt>
                <c:pt idx="2">
                  <c:v>345</c:v>
                </c:pt>
                <c:pt idx="3">
                  <c:v>350</c:v>
                </c:pt>
                <c:pt idx="4">
                  <c:v>355</c:v>
                </c:pt>
                <c:pt idx="5">
                  <c:v>360</c:v>
                </c:pt>
                <c:pt idx="6">
                  <c:v>365</c:v>
                </c:pt>
                <c:pt idx="7">
                  <c:v>370</c:v>
                </c:pt>
                <c:pt idx="8">
                  <c:v>375</c:v>
                </c:pt>
                <c:pt idx="9">
                  <c:v>380</c:v>
                </c:pt>
                <c:pt idx="10">
                  <c:v>385</c:v>
                </c:pt>
                <c:pt idx="11">
                  <c:v>390</c:v>
                </c:pt>
                <c:pt idx="12">
                  <c:v>395</c:v>
                </c:pt>
                <c:pt idx="13">
                  <c:v>400</c:v>
                </c:pt>
                <c:pt idx="14">
                  <c:v>405</c:v>
                </c:pt>
                <c:pt idx="15">
                  <c:v>410</c:v>
                </c:pt>
                <c:pt idx="16">
                  <c:v>415</c:v>
                </c:pt>
                <c:pt idx="17">
                  <c:v>420</c:v>
                </c:pt>
                <c:pt idx="18">
                  <c:v>425</c:v>
                </c:pt>
                <c:pt idx="19">
                  <c:v>430</c:v>
                </c:pt>
                <c:pt idx="20">
                  <c:v>435</c:v>
                </c:pt>
                <c:pt idx="21">
                  <c:v>440</c:v>
                </c:pt>
                <c:pt idx="22">
                  <c:v>445</c:v>
                </c:pt>
                <c:pt idx="23">
                  <c:v>450</c:v>
                </c:pt>
                <c:pt idx="24">
                  <c:v>455</c:v>
                </c:pt>
                <c:pt idx="25">
                  <c:v>460</c:v>
                </c:pt>
                <c:pt idx="26">
                  <c:v>465</c:v>
                </c:pt>
              </c:strCache>
            </c:strRef>
          </c:cat>
          <c:val>
            <c:numRef>
              <c:f>Sheet1!$D$2:$D$28</c:f>
              <c:numCache>
                <c:formatCode>General</c:formatCode>
                <c:ptCount val="27"/>
                <c:pt idx="0">
                  <c:v>93.960280250361805</c:v>
                </c:pt>
                <c:pt idx="1">
                  <c:v>94.51620513207412</c:v>
                </c:pt>
                <c:pt idx="2">
                  <c:v>95.079726386998772</c:v>
                </c:pt>
                <c:pt idx="3">
                  <c:v>95.649109139246065</c:v>
                </c:pt>
                <c:pt idx="4">
                  <c:v>96.120779919966324</c:v>
                </c:pt>
                <c:pt idx="5">
                  <c:v>96.635254489364712</c:v>
                </c:pt>
                <c:pt idx="6">
                  <c:v>97.185800663849932</c:v>
                </c:pt>
                <c:pt idx="7">
                  <c:v>97.766742070826993</c:v>
                </c:pt>
                <c:pt idx="8">
                  <c:v>98.373286810278969</c:v>
                </c:pt>
                <c:pt idx="9">
                  <c:v>99.0013837523923</c:v>
                </c:pt>
                <c:pt idx="10">
                  <c:v>99.647602306120021</c:v>
                </c:pt>
                <c:pt idx="11">
                  <c:v>100</c:v>
                </c:pt>
                <c:pt idx="12">
                  <c:v>100.37235696273619</c:v>
                </c:pt>
                <c:pt idx="13">
                  <c:v>100.76250974116138</c:v>
                </c:pt>
                <c:pt idx="14">
                  <c:v>101.16853609721912</c:v>
                </c:pt>
                <c:pt idx="15">
                  <c:v>101.58872486513917</c:v>
                </c:pt>
                <c:pt idx="16">
                  <c:v>102.02154984740406</c:v>
                </c:pt>
                <c:pt idx="17">
                  <c:v>102.46564719031646</c:v>
                </c:pt>
                <c:pt idx="18">
                  <c:v>102.91979575721091</c:v>
                </c:pt>
                <c:pt idx="19">
                  <c:v>103.38290008462288</c:v>
                </c:pt>
                <c:pt idx="20">
                  <c:v>103.34138206223629</c:v>
                </c:pt>
                <c:pt idx="21">
                  <c:v>103.2853732723771</c:v>
                </c:pt>
                <c:pt idx="22">
                  <c:v>103.21552017253117</c:v>
                </c:pt>
                <c:pt idx="23">
                  <c:v>103.13244317189931</c:v>
                </c:pt>
                <c:pt idx="24">
                  <c:v>103.03673765326478</c:v>
                </c:pt>
                <c:pt idx="25">
                  <c:v>102.92897495922473</c:v>
                </c:pt>
                <c:pt idx="26">
                  <c:v>102.80970334359063</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Sheet1!$A$2:$A$28</c:f>
              <c:strCache>
                <c:ptCount val="27"/>
                <c:pt idx="0">
                  <c:v>335</c:v>
                </c:pt>
                <c:pt idx="1">
                  <c:v>340</c:v>
                </c:pt>
                <c:pt idx="2">
                  <c:v>345</c:v>
                </c:pt>
                <c:pt idx="3">
                  <c:v>350</c:v>
                </c:pt>
                <c:pt idx="4">
                  <c:v>355</c:v>
                </c:pt>
                <c:pt idx="5">
                  <c:v>360</c:v>
                </c:pt>
                <c:pt idx="6">
                  <c:v>365</c:v>
                </c:pt>
                <c:pt idx="7">
                  <c:v>370</c:v>
                </c:pt>
                <c:pt idx="8">
                  <c:v>375</c:v>
                </c:pt>
                <c:pt idx="9">
                  <c:v>380</c:v>
                </c:pt>
                <c:pt idx="10">
                  <c:v>385</c:v>
                </c:pt>
                <c:pt idx="11">
                  <c:v>390</c:v>
                </c:pt>
                <c:pt idx="12">
                  <c:v>395</c:v>
                </c:pt>
                <c:pt idx="13">
                  <c:v>400</c:v>
                </c:pt>
                <c:pt idx="14">
                  <c:v>405</c:v>
                </c:pt>
                <c:pt idx="15">
                  <c:v>410</c:v>
                </c:pt>
                <c:pt idx="16">
                  <c:v>415</c:v>
                </c:pt>
                <c:pt idx="17">
                  <c:v>420</c:v>
                </c:pt>
                <c:pt idx="18">
                  <c:v>425</c:v>
                </c:pt>
                <c:pt idx="19">
                  <c:v>430</c:v>
                </c:pt>
                <c:pt idx="20">
                  <c:v>435</c:v>
                </c:pt>
                <c:pt idx="21">
                  <c:v>440</c:v>
                </c:pt>
                <c:pt idx="22">
                  <c:v>445</c:v>
                </c:pt>
                <c:pt idx="23">
                  <c:v>450</c:v>
                </c:pt>
                <c:pt idx="24">
                  <c:v>455</c:v>
                </c:pt>
                <c:pt idx="25">
                  <c:v>460</c:v>
                </c:pt>
                <c:pt idx="26">
                  <c:v>465</c:v>
                </c:pt>
              </c:strCache>
            </c:strRef>
          </c:cat>
          <c:val>
            <c:numRef>
              <c:f>Sheet1!$E$2:$E$28</c:f>
              <c:numCache>
                <c:formatCode>General</c:formatCode>
                <c:ptCount val="27"/>
                <c:pt idx="0">
                  <c:v>0.66580575707448886</c:v>
                </c:pt>
                <c:pt idx="1">
                  <c:v>0.67072037829398157</c:v>
                </c:pt>
                <c:pt idx="2">
                  <c:v>0.67549254672450354</c:v>
                </c:pt>
                <c:pt idx="3">
                  <c:v>0.68012836748558214</c:v>
                </c:pt>
                <c:pt idx="4">
                  <c:v>0.68463360174634846</c:v>
                </c:pt>
                <c:pt idx="5">
                  <c:v>0.68901369061098261</c:v>
                </c:pt>
                <c:pt idx="6">
                  <c:v>0.69327377704096915</c:v>
                </c:pt>
                <c:pt idx="7">
                  <c:v>0.69741872599987498</c:v>
                </c:pt>
                <c:pt idx="8">
                  <c:v>0.70145314298654327</c:v>
                </c:pt>
                <c:pt idx="9">
                  <c:v>0.70538139110514142</c:v>
                </c:pt>
                <c:pt idx="10">
                  <c:v>0.70920760680507466</c:v>
                </c:pt>
                <c:pt idx="11">
                  <c:v>0.7129357144101377</c:v>
                </c:pt>
                <c:pt idx="12">
                  <c:v>0.71656943954418661</c:v>
                </c:pt>
                <c:pt idx="13">
                  <c:v>0.72011232154988436</c:v>
                </c:pt>
                <c:pt idx="14">
                  <c:v>0.72356772498754007</c:v>
                </c:pt>
                <c:pt idx="15">
                  <c:v>0.7269388502925701</c:v>
                </c:pt>
                <c:pt idx="16">
                  <c:v>0.73022874366253909</c:v>
                </c:pt>
                <c:pt idx="17">
                  <c:v>0.73344030623798517</c:v>
                </c:pt>
                <c:pt idx="18">
                  <c:v>0.73657630263518525</c:v>
                </c:pt>
                <c:pt idx="19">
                  <c:v>0.73963936888361337</c:v>
                </c:pt>
                <c:pt idx="20">
                  <c:v>0.74263201981598559</c:v>
                </c:pt>
                <c:pt idx="21">
                  <c:v>0.74555665595444032</c:v>
                </c:pt>
                <c:pt idx="22">
                  <c:v>0.74841556993248026</c:v>
                </c:pt>
                <c:pt idx="23">
                  <c:v>0.75121095248878611</c:v>
                </c:pt>
                <c:pt idx="24">
                  <c:v>0.75394489806583254</c:v>
                </c:pt>
                <c:pt idx="25">
                  <c:v>0.75661941004337763</c:v>
                </c:pt>
                <c:pt idx="26">
                  <c:v>0.75923640563430905</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rPr lang="de-DE"/>
                  <a:t>Shelf Price/Unit ($)</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ax val="140"/>
          <c:min val="6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9"/>
          <c:min val="0.5"/>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Banana Boat Aqua Protect Sport Spray FPS50+ 170g (0.5%)</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Cream FPS50+ 200ml (9.5%)</c:v>
                </c:pt>
                <c:pt idx="1">
                  <c:v>Banana Boat Aqua Protect Sport Lotion FPS50+ 236ml (3.1%)</c:v>
                </c:pt>
                <c:pt idx="2">
                  <c:v>Nivea Sun Protect &amp; Refresh Sport Lotion FPS50 200ml (5.8%)</c:v>
                </c:pt>
                <c:pt idx="3">
                  <c:v>Banana Boat Aqua Protect Cream FPS50+ 236ml (2.7%)</c:v>
                </c:pt>
                <c:pt idx="4">
                  <c:v>Hawaiian Tropic Ozono Lotion FPS50+ 240ml (4.4%)</c:v>
                </c:pt>
                <c:pt idx="5">
                  <c:v>Banana Boat Aqua Protect Kids Cream FPS50+ 236ml (1.9%)</c:v>
                </c:pt>
                <c:pt idx="6">
                  <c:v>Hawaiian Tropic Island Sport Lotion FPS50 240ml (3.6%)</c:v>
                </c:pt>
                <c:pt idx="7">
                  <c:v>Nivea Sun Protection Sensitive Skin Gel FPS50+ 200ml (5.1%)</c:v>
                </c:pt>
                <c:pt idx="8">
                  <c:v>Hawaiian Tropic Sheer Touch Lotion FPS50+ 240ml (4.4%)</c:v>
                </c:pt>
                <c:pt idx="9">
                  <c:v>Banana Boat Advanced Protection Lotion FPS50+ 240ml (2.8%)</c:v>
                </c:pt>
              </c:strCache>
            </c:strRef>
          </c:cat>
          <c:val>
            <c:numRef>
              <c:f>Sheet1!$B$2:$B$11</c:f>
              <c:numCache>
                <c:formatCode>General</c:formatCode>
                <c:ptCount val="10"/>
                <c:pt idx="0">
                  <c:v>9.4827432810885848E-2</c:v>
                </c:pt>
                <c:pt idx="1">
                  <c:v>9.3942490010644447E-2</c:v>
                </c:pt>
                <c:pt idx="2">
                  <c:v>6.7274777274022243E-2</c:v>
                </c:pt>
                <c:pt idx="3">
                  <c:v>6.2534587949070561E-2</c:v>
                </c:pt>
                <c:pt idx="4">
                  <c:v>5.2868708473543739E-2</c:v>
                </c:pt>
                <c:pt idx="5">
                  <c:v>4.4660987913475253E-2</c:v>
                </c:pt>
                <c:pt idx="6">
                  <c:v>4.0326690964640012E-2</c:v>
                </c:pt>
                <c:pt idx="7">
                  <c:v>3.619516806174685E-2</c:v>
                </c:pt>
                <c:pt idx="8">
                  <c:v>3.4977004051623649E-2</c:v>
                </c:pt>
                <c:pt idx="9">
                  <c:v>3.4894775710796098E-2</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1.7617522987326877E-2"/>
          <c:y val="0"/>
          <c:w val="0.93396238194190517"/>
          <c:h val="1"/>
        </c:manualLayout>
      </c:layout>
      <c:barChart>
        <c:barDir val="bar"/>
        <c:grouping val="clustered"/>
        <c:varyColors val="1"/>
        <c:ser>
          <c:idx val="0"/>
          <c:order val="0"/>
          <c:tx>
            <c:strRef>
              <c:f>Sheet1!$B$1</c:f>
              <c:strCache>
                <c:ptCount val="1"/>
                <c:pt idx="0">
                  <c:v>Nivea (38.0%)</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F369-46EE-B13A-AAF11CE81229}"/>
              </c:ext>
            </c:extLst>
          </c:dPt>
          <c:dPt>
            <c:idx val="4"/>
            <c:invertIfNegative val="0"/>
            <c:bubble3D val="0"/>
            <c:spPr>
              <a:solidFill>
                <a:srgbClr val="BCBBBB"/>
              </a:solidFill>
            </c:spPr>
            <c:extLst>
              <c:ext xmlns:c16="http://schemas.microsoft.com/office/drawing/2014/chart" uri="{C3380CC4-5D6E-409C-BE32-E72D297353CC}">
                <c16:uniqueId val="{00000009-F369-46EE-B13A-AAF11CE81229}"/>
              </c:ext>
            </c:extLst>
          </c:dPt>
          <c:dPt>
            <c:idx val="5"/>
            <c:invertIfNegative val="0"/>
            <c:bubble3D val="0"/>
            <c:spPr>
              <a:solidFill>
                <a:srgbClr val="BCBBBB"/>
              </a:solidFill>
            </c:spPr>
            <c:extLst>
              <c:ext xmlns:c16="http://schemas.microsoft.com/office/drawing/2014/chart" uri="{C3380CC4-5D6E-409C-BE32-E72D297353CC}">
                <c16:uniqueId val="{0000000A-F369-46EE-B13A-AAF11CE81229}"/>
              </c:ext>
            </c:extLst>
          </c:dPt>
          <c:dPt>
            <c:idx val="6"/>
            <c:invertIfNegative val="0"/>
            <c:bubble3D val="0"/>
            <c:spPr>
              <a:solidFill>
                <a:srgbClr val="BCBBBB"/>
              </a:solidFill>
            </c:spPr>
            <c:extLst>
              <c:ext xmlns:c16="http://schemas.microsoft.com/office/drawing/2014/chart" uri="{C3380CC4-5D6E-409C-BE32-E72D297353CC}">
                <c16:uniqueId val="{0000000B-F369-46EE-B13A-AAF11CE81229}"/>
              </c:ext>
            </c:extLst>
          </c:dPt>
          <c:dPt>
            <c:idx val="7"/>
            <c:invertIfNegative val="0"/>
            <c:bubble3D val="0"/>
            <c:spPr>
              <a:solidFill>
                <a:srgbClr val="BCBBBB"/>
              </a:solidFill>
            </c:spPr>
            <c:extLst>
              <c:ext xmlns:c16="http://schemas.microsoft.com/office/drawing/2014/chart" uri="{C3380CC4-5D6E-409C-BE32-E72D297353CC}">
                <c16:uniqueId val="{0000000C-F369-46EE-B13A-AAF11CE81229}"/>
              </c:ext>
            </c:extLst>
          </c:dPt>
          <c:dPt>
            <c:idx val="8"/>
            <c:invertIfNegative val="0"/>
            <c:bubble3D val="0"/>
            <c:spPr>
              <a:solidFill>
                <a:srgbClr val="BCBBBB"/>
              </a:solidFill>
            </c:spPr>
            <c:extLst>
              <c:ext xmlns:c16="http://schemas.microsoft.com/office/drawing/2014/chart" uri="{C3380CC4-5D6E-409C-BE32-E72D297353CC}">
                <c16:uniqueId val="{0000000D-F369-46EE-B13A-AAF11CE81229}"/>
              </c:ext>
            </c:extLst>
          </c:dPt>
          <c:dPt>
            <c:idx val="9"/>
            <c:invertIfNegative val="0"/>
            <c:bubble3D val="0"/>
            <c:spPr>
              <a:solidFill>
                <a:srgbClr val="BCBBBB"/>
              </a:solidFill>
            </c:spPr>
            <c:extLst>
              <c:ext xmlns:c16="http://schemas.microsoft.com/office/drawing/2014/chart" uri="{C3380CC4-5D6E-409C-BE32-E72D297353CC}">
                <c16:uniqueId val="{0000000E-F369-46EE-B13A-AAF11CE81229}"/>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Hawaiian Tropic (19.3%)</c:v>
                </c:pt>
                <c:pt idx="1">
                  <c:v>Banana Boat (15.9%)</c:v>
                </c:pt>
                <c:pt idx="2">
                  <c:v>Caribbean Beach (6.6%)</c:v>
                </c:pt>
                <c:pt idx="3">
                  <c:v>EQUATE (6.3%)</c:v>
                </c:pt>
                <c:pt idx="4">
                  <c:v>Nuvel (2.3%)</c:v>
                </c:pt>
                <c:pt idx="5">
                  <c:v>Neutrogena (2.7%)</c:v>
                </c:pt>
                <c:pt idx="6">
                  <c:v>Garnier (1.7%)</c:v>
                </c:pt>
                <c:pt idx="7">
                  <c:v>Isdin (1.8%)</c:v>
                </c:pt>
                <c:pt idx="8">
                  <c:v>La Roche-Posay (1.9%)</c:v>
                </c:pt>
                <c:pt idx="9">
                  <c:v>L'Oreal Paris (0.9%)</c:v>
                </c:pt>
              </c:strCache>
            </c:strRef>
          </c:cat>
          <c:val>
            <c:numRef>
              <c:f>Sheet1!$B$2:$B$11</c:f>
              <c:numCache>
                <c:formatCode>General</c:formatCode>
                <c:ptCount val="10"/>
                <c:pt idx="0">
                  <c:v>0.32586890888578873</c:v>
                </c:pt>
                <c:pt idx="1">
                  <c:v>0.2230861038806034</c:v>
                </c:pt>
                <c:pt idx="2">
                  <c:v>0.13594387462881005</c:v>
                </c:pt>
                <c:pt idx="3">
                  <c:v>0.1178045931594837</c:v>
                </c:pt>
                <c:pt idx="4">
                  <c:v>4.5502259395599744E-2</c:v>
                </c:pt>
                <c:pt idx="5">
                  <c:v>4.4550305517150092E-2</c:v>
                </c:pt>
                <c:pt idx="6">
                  <c:v>3.4967669082201627E-2</c:v>
                </c:pt>
                <c:pt idx="7">
                  <c:v>2.0832042089677937E-2</c:v>
                </c:pt>
                <c:pt idx="8">
                  <c:v>1.7665664356039643E-2</c:v>
                </c:pt>
                <c:pt idx="9">
                  <c:v>1.2909580644737337E-2</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Banana Boat Aqua Protect Sport Spray FPS50+ 170g (0.5%)</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Cream FPS50+ 200ml (9.5%)</c:v>
                </c:pt>
                <c:pt idx="1">
                  <c:v>Nivea Sun Protect &amp; Refresh Sport Lotion FPS50 200ml (5.8%)</c:v>
                </c:pt>
                <c:pt idx="2">
                  <c:v>Banana Boat Aqua Protect Sport Lotion FPS50+ 236ml (3.1%)</c:v>
                </c:pt>
                <c:pt idx="3">
                  <c:v>Hawaiian Tropic Ozono Lotion FPS50+ 240ml (4.4%)</c:v>
                </c:pt>
                <c:pt idx="4">
                  <c:v>Banana Boat Aqua Protect Cream FPS50+ 236ml (2.7%)</c:v>
                </c:pt>
                <c:pt idx="5">
                  <c:v>Hawaiian Tropic Island Sport Lotion FPS50 240ml (3.6%)</c:v>
                </c:pt>
                <c:pt idx="6">
                  <c:v>Hawaiian Tropic Sheer Touch Lotion FPS50+ 240ml (4.4%)</c:v>
                </c:pt>
                <c:pt idx="7">
                  <c:v>Banana Boat Dry Balance Sport Spray FPS50 170ml (1.2%)</c:v>
                </c:pt>
                <c:pt idx="8">
                  <c:v>Nivea Sun Protection Sensitive Skin Gel FPS50+ 200ml (5.1%)</c:v>
                </c:pt>
                <c:pt idx="9">
                  <c:v>Banana Boat Aqua Protect Kids Cream FPS50+ 236ml (1.9%)</c:v>
                </c:pt>
              </c:strCache>
            </c:strRef>
          </c:cat>
          <c:val>
            <c:numRef>
              <c:f>Sheet1!$B$2:$B$11</c:f>
              <c:numCache>
                <c:formatCode>General</c:formatCode>
                <c:ptCount val="10"/>
                <c:pt idx="0">
                  <c:v>7.5995728208662669E-2</c:v>
                </c:pt>
                <c:pt idx="1">
                  <c:v>6.9746597601019575E-2</c:v>
                </c:pt>
                <c:pt idx="2">
                  <c:v>6.7645482134200907E-2</c:v>
                </c:pt>
                <c:pt idx="3">
                  <c:v>5.2888348219772861E-2</c:v>
                </c:pt>
                <c:pt idx="4">
                  <c:v>4.4856347890915076E-2</c:v>
                </c:pt>
                <c:pt idx="5">
                  <c:v>3.6718319747893947E-2</c:v>
                </c:pt>
                <c:pt idx="6">
                  <c:v>3.3491329130179402E-2</c:v>
                </c:pt>
                <c:pt idx="7">
                  <c:v>3.2559107697184259E-2</c:v>
                </c:pt>
                <c:pt idx="8">
                  <c:v>3.0311035980201864E-2</c:v>
                </c:pt>
                <c:pt idx="9">
                  <c:v>3.0251857513950906E-2</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21404322300372672"/>
          <c:y val="2.1747791014982559E-2"/>
          <c:w val="0.73951596763197525"/>
          <c:h val="0.86043888622930176"/>
        </c:manualLayout>
      </c:layout>
      <c:scatterChart>
        <c:scatterStyle val="lineMarker"/>
        <c:varyColors val="0"/>
        <c:ser>
          <c:idx val="2"/>
          <c:order val="0"/>
          <c:tx>
            <c:strRef>
              <c:f>Sheet1!$B$1</c:f>
              <c:strCache>
                <c:ptCount val="1"/>
                <c:pt idx="0">
                  <c:v>Banana Boat Aqua Protect Sport Spray FPS50+ 240ml</c:v>
                </c:pt>
              </c:strCache>
            </c:strRef>
          </c:tx>
          <c:spPr>
            <a:ln w="19050" cap="rnd">
              <a:solidFill>
                <a:srgbClr val="00A097"/>
              </a:solidFill>
              <a:round/>
            </a:ln>
            <a:effectLst/>
          </c:spPr>
          <c:marker>
            <c:symbol val="circle"/>
            <c:size val="5"/>
            <c:spPr>
              <a:solidFill>
                <a:srgbClr val="00A097"/>
              </a:solidFill>
              <a:ln w="9525">
                <a:solidFill>
                  <a:srgbClr val="FFFFFF"/>
                </a:solidFill>
              </a:ln>
              <a:effectLst/>
            </c:spPr>
          </c:marker>
          <c:dLbls>
            <c:dLbl>
              <c:idx val="0"/>
              <c:tx>
                <c:rich>
                  <a:bodyPr/>
                  <a:lstStyle/>
                  <a:p>
                    <a:r>
                      <a:rPr lang="en-US"/>
                      <a:t>-1.8</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lstStyle/>
                  <a:p>
                    <a:r>
                      <a:rPr lang="en-US"/>
                      <a:t>-1.4</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lstStyle/>
                  <a:p>
                    <a:r>
                      <a:rPr lang="en-US"/>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lstStyle/>
                  <a:p>
                    <a:r>
                      <a:rPr lang="en-US"/>
                      <a:t>-1.0</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lstStyle/>
                  <a:p>
                    <a:r>
                      <a:rPr lang="en-US"/>
                      <a:t>-1.3</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Sheet1!$A$2:$A$6</c:f>
              <c:numCache>
                <c:formatCode>General</c:formatCode>
                <c:ptCount val="5"/>
                <c:pt idx="0">
                  <c:v>310</c:v>
                </c:pt>
                <c:pt idx="1">
                  <c:v>325</c:v>
                </c:pt>
                <c:pt idx="2">
                  <c:v>360</c:v>
                </c:pt>
                <c:pt idx="3">
                  <c:v>395</c:v>
                </c:pt>
                <c:pt idx="4">
                  <c:v>430</c:v>
                </c:pt>
              </c:numCache>
            </c:numRef>
          </c:xVal>
          <c:yVal>
            <c:numRef>
              <c:f>Sheet1!$B$2:$B$6</c:f>
              <c:numCache>
                <c:formatCode>General</c:formatCode>
                <c:ptCount val="5"/>
                <c:pt idx="0">
                  <c:v>0.23580282019276613</c:v>
                </c:pt>
                <c:pt idx="1">
                  <c:v>0.13930104008872493</c:v>
                </c:pt>
                <c:pt idx="2">
                  <c:v>0</c:v>
                </c:pt>
                <c:pt idx="3">
                  <c:v>-9.9425188120293523E-2</c:v>
                </c:pt>
                <c:pt idx="4">
                  <c:v>-0.20207301242857831</c:v>
                </c:pt>
              </c:numCache>
            </c:numRef>
          </c:yVal>
          <c:smooth val="0"/>
          <c:extLst>
            <c:ext xmlns:c16="http://schemas.microsoft.com/office/drawing/2014/chart" uri="{C3380CC4-5D6E-409C-BE32-E72D297353CC}">
              <c16:uniqueId val="{0000007D-1ABB-4592-8776-98B59FCA8F1B}"/>
            </c:ext>
          </c:extLst>
        </c:ser>
        <c:dLbls>
          <c:dLblPos val="t"/>
          <c:showLegendKey val="0"/>
          <c:showVal val="1"/>
          <c:showCatName val="0"/>
          <c:showSerName val="0"/>
          <c:showPercent val="0"/>
          <c:showBubbleSize val="0"/>
        </c:dLbls>
        <c:axId val="104432768"/>
        <c:axId val="104434848"/>
      </c:scatterChart>
      <c:valAx>
        <c:axId val="104432768"/>
        <c:scaling>
          <c:orientation val="minMax"/>
          <c:max val="430"/>
          <c:min val="310"/>
        </c:scaling>
        <c:delete val="0"/>
        <c:axPos val="b"/>
        <c:title>
          <c:tx>
            <c:rich>
              <a:bodyPr/>
              <a:lstStyle/>
              <a:p>
                <a:pPr>
                  <a:defRPr sz="800">
                    <a:solidFill>
                      <a:srgbClr val="575555"/>
                    </a:solidFill>
                    <a:latin typeface="Nexa Bold"/>
                  </a:defRPr>
                </a:pPr>
                <a:r>
                  <a:rPr lang="de-DE"/>
                  <a:t>Tested Prices ($)</a:t>
                </a:r>
              </a:p>
            </c:rich>
          </c:tx>
          <c:overlay val="0"/>
        </c:title>
        <c:numFmt formatCode="#,##0" sourceLinked="0"/>
        <c:majorTickMark val="none"/>
        <c:minorTickMark val="none"/>
        <c:tickLblPos val="low"/>
        <c:spPr>
          <a:noFill/>
          <a:ln w="9525" cap="flat" cmpd="sng" algn="ctr">
            <a:solidFill>
              <a:srgbClr val="E6E5E5"/>
            </a:solidFill>
            <a:round/>
          </a:ln>
          <a:effectLst/>
        </c:spPr>
        <c:txPr>
          <a:bodyPr rot="-60000000" vert="horz"/>
          <a:lstStyle/>
          <a:p>
            <a:pPr>
              <a:defRPr sz="800" b="0">
                <a:latin typeface="Nexa Book" panose="00000400000000000000" pitchFamily="2" charset="0"/>
              </a:defRPr>
            </a:pPr>
            <a:endParaRPr lang="en-CH"/>
          </a:p>
        </c:txPr>
        <c:crossAx val="104434848"/>
        <c:crosses val="autoZero"/>
        <c:crossBetween val="midCat"/>
      </c:valAx>
      <c:valAx>
        <c:axId val="104434848"/>
        <c:scaling>
          <c:orientation val="minMax"/>
        </c:scaling>
        <c:delete val="0"/>
        <c:axPos val="l"/>
        <c:numFmt formatCode="0%" sourceLinked="0"/>
        <c:majorTickMark val="none"/>
        <c:minorTickMark val="none"/>
        <c:tickLblPos val="nextTo"/>
        <c:spPr>
          <a:noFill/>
          <a:ln w="9525" cap="flat" cmpd="sng" algn="ctr">
            <a:solidFill>
              <a:srgbClr val="E6E5E5">
                <a:lumMod val="90000"/>
              </a:srgbClr>
            </a:solidFill>
            <a:round/>
          </a:ln>
          <a:effectLst/>
        </c:spPr>
        <c:txPr>
          <a:bodyPr rot="-60000000" vert="horz"/>
          <a:lstStyle/>
          <a:p>
            <a:pPr>
              <a:defRPr sz="800">
                <a:latin typeface="Nexa Book" panose="00000400000000000000" pitchFamily="2" charset="0"/>
              </a:defRPr>
            </a:pPr>
            <a:endParaRPr lang="en-CH"/>
          </a:p>
        </c:txPr>
        <c:crossAx val="104432768"/>
        <c:crosses val="autoZero"/>
        <c:crossBetween val="midCat"/>
      </c:valAx>
      <c:spPr>
        <a:noFill/>
        <a:ln w="25400">
          <a:noFill/>
        </a:ln>
        <a:effectLst/>
      </c:spPr>
    </c:plotArea>
    <c:plotVisOnly val="1"/>
    <c:dispBlanksAs val="gap"/>
    <c:showDLblsOverMax val="0"/>
    <c:extLst/>
  </c:chart>
  <c:spPr>
    <a:noFill/>
    <a:ln>
      <a:noFill/>
    </a:ln>
    <a:effectLst/>
  </c:spPr>
  <c:txPr>
    <a:bodyPr/>
    <a:lstStyle/>
    <a:p>
      <a:pPr>
        <a:defRPr>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Sheet1!$A$2:$A$26</c:f>
              <c:strCache>
                <c:ptCount val="25"/>
                <c:pt idx="0">
                  <c:v>310</c:v>
                </c:pt>
                <c:pt idx="1">
                  <c:v>315</c:v>
                </c:pt>
                <c:pt idx="2">
                  <c:v>320</c:v>
                </c:pt>
                <c:pt idx="3">
                  <c:v>325</c:v>
                </c:pt>
                <c:pt idx="4">
                  <c:v>330</c:v>
                </c:pt>
                <c:pt idx="5">
                  <c:v>335</c:v>
                </c:pt>
                <c:pt idx="6">
                  <c:v>340</c:v>
                </c:pt>
                <c:pt idx="7">
                  <c:v>345</c:v>
                </c:pt>
                <c:pt idx="8">
                  <c:v>350</c:v>
                </c:pt>
                <c:pt idx="9">
                  <c:v>355</c:v>
                </c:pt>
                <c:pt idx="10">
                  <c:v>360</c:v>
                </c:pt>
                <c:pt idx="11">
                  <c:v>365</c:v>
                </c:pt>
                <c:pt idx="12">
                  <c:v>370</c:v>
                </c:pt>
                <c:pt idx="13">
                  <c:v>375</c:v>
                </c:pt>
                <c:pt idx="14">
                  <c:v>380</c:v>
                </c:pt>
                <c:pt idx="15">
                  <c:v>385</c:v>
                </c:pt>
                <c:pt idx="16">
                  <c:v>390</c:v>
                </c:pt>
                <c:pt idx="17">
                  <c:v>395</c:v>
                </c:pt>
                <c:pt idx="18">
                  <c:v>400</c:v>
                </c:pt>
                <c:pt idx="19">
                  <c:v>405</c:v>
                </c:pt>
                <c:pt idx="20">
                  <c:v>410</c:v>
                </c:pt>
                <c:pt idx="21">
                  <c:v>415</c:v>
                </c:pt>
                <c:pt idx="22">
                  <c:v>420</c:v>
                </c:pt>
                <c:pt idx="23">
                  <c:v>425</c:v>
                </c:pt>
                <c:pt idx="24">
                  <c:v>430</c:v>
                </c:pt>
              </c:strCache>
            </c:strRef>
          </c:cat>
          <c:val>
            <c:numRef>
              <c:f>Sheet1!$B$2:$B$26</c:f>
              <c:numCache>
                <c:formatCode>General</c:formatCode>
                <c:ptCount val="25"/>
                <c:pt idx="0">
                  <c:v>123.58028201927664</c:v>
                </c:pt>
                <c:pt idx="1">
                  <c:v>121.58631875973678</c:v>
                </c:pt>
                <c:pt idx="2">
                  <c:v>117.5026208989475</c:v>
                </c:pt>
                <c:pt idx="3">
                  <c:v>113.93010400887256</c:v>
                </c:pt>
                <c:pt idx="4">
                  <c:v>110.76519728341907</c:v>
                </c:pt>
                <c:pt idx="5">
                  <c:v>107.92965499997035</c:v>
                </c:pt>
                <c:pt idx="6">
                  <c:v>106.22783854330487</c:v>
                </c:pt>
                <c:pt idx="7">
                  <c:v>104.59519910822543</c:v>
                </c:pt>
                <c:pt idx="8">
                  <c:v>103.02650559024269</c:v>
                </c:pt>
                <c:pt idx="9">
                  <c:v>101.47028639886355</c:v>
                </c:pt>
                <c:pt idx="10">
                  <c:v>100</c:v>
                </c:pt>
                <c:pt idx="11">
                  <c:v>98.60676064292791</c:v>
                </c:pt>
                <c:pt idx="12">
                  <c:v>97.282920311874733</c:v>
                </c:pt>
                <c:pt idx="13">
                  <c:v>96.021868607631944</c:v>
                </c:pt>
                <c:pt idx="14">
                  <c:v>94.81786753697385</c:v>
                </c:pt>
                <c:pt idx="15">
                  <c:v>93.665914930108727</c:v>
                </c:pt>
                <c:pt idx="16">
                  <c:v>91.816001909042683</c:v>
                </c:pt>
                <c:pt idx="17">
                  <c:v>90.057481187970694</c:v>
                </c:pt>
                <c:pt idx="18">
                  <c:v>88.383285969473818</c:v>
                </c:pt>
                <c:pt idx="19">
                  <c:v>86.787057313746772</c:v>
                </c:pt>
                <c:pt idx="20">
                  <c:v>85.263060169480326</c:v>
                </c:pt>
                <c:pt idx="21">
                  <c:v>83.806110519923749</c:v>
                </c:pt>
                <c:pt idx="22">
                  <c:v>82.411512076817644</c:v>
                </c:pt>
                <c:pt idx="23">
                  <c:v>81.07500118030741</c:v>
                </c:pt>
                <c:pt idx="24">
                  <c:v>79.792698757142247</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Sheet1!$A$2:$A$26</c:f>
              <c:strCache>
                <c:ptCount val="25"/>
                <c:pt idx="0">
                  <c:v>310</c:v>
                </c:pt>
                <c:pt idx="1">
                  <c:v>315</c:v>
                </c:pt>
                <c:pt idx="2">
                  <c:v>320</c:v>
                </c:pt>
                <c:pt idx="3">
                  <c:v>325</c:v>
                </c:pt>
                <c:pt idx="4">
                  <c:v>330</c:v>
                </c:pt>
                <c:pt idx="5">
                  <c:v>335</c:v>
                </c:pt>
                <c:pt idx="6">
                  <c:v>340</c:v>
                </c:pt>
                <c:pt idx="7">
                  <c:v>345</c:v>
                </c:pt>
                <c:pt idx="8">
                  <c:v>350</c:v>
                </c:pt>
                <c:pt idx="9">
                  <c:v>355</c:v>
                </c:pt>
                <c:pt idx="10">
                  <c:v>360</c:v>
                </c:pt>
                <c:pt idx="11">
                  <c:v>365</c:v>
                </c:pt>
                <c:pt idx="12">
                  <c:v>370</c:v>
                </c:pt>
                <c:pt idx="13">
                  <c:v>375</c:v>
                </c:pt>
                <c:pt idx="14">
                  <c:v>380</c:v>
                </c:pt>
                <c:pt idx="15">
                  <c:v>385</c:v>
                </c:pt>
                <c:pt idx="16">
                  <c:v>390</c:v>
                </c:pt>
                <c:pt idx="17">
                  <c:v>395</c:v>
                </c:pt>
                <c:pt idx="18">
                  <c:v>400</c:v>
                </c:pt>
                <c:pt idx="19">
                  <c:v>405</c:v>
                </c:pt>
                <c:pt idx="20">
                  <c:v>410</c:v>
                </c:pt>
                <c:pt idx="21">
                  <c:v>415</c:v>
                </c:pt>
                <c:pt idx="22">
                  <c:v>420</c:v>
                </c:pt>
                <c:pt idx="23">
                  <c:v>425</c:v>
                </c:pt>
                <c:pt idx="24">
                  <c:v>430</c:v>
                </c:pt>
              </c:strCache>
            </c:strRef>
          </c:cat>
          <c:val>
            <c:numRef>
              <c:f>Sheet1!$C$2:$C$26</c:f>
              <c:numCache>
                <c:formatCode>General</c:formatCode>
                <c:ptCount val="25"/>
                <c:pt idx="0">
                  <c:v>106.50709307608696</c:v>
                </c:pt>
                <c:pt idx="1">
                  <c:v>106.46858817241285</c:v>
                </c:pt>
                <c:pt idx="2">
                  <c:v>104.51495725040625</c:v>
                </c:pt>
                <c:pt idx="3">
                  <c:v>102.91059903733604</c:v>
                </c:pt>
                <c:pt idx="4">
                  <c:v>101.58161795698612</c:v>
                </c:pt>
                <c:pt idx="5">
                  <c:v>100.47199867837382</c:v>
                </c:pt>
                <c:pt idx="6">
                  <c:v>100.35544363126156</c:v>
                </c:pt>
                <c:pt idx="7">
                  <c:v>100.25816726351269</c:v>
                </c:pt>
                <c:pt idx="8">
                  <c:v>100.17794761358746</c:v>
                </c:pt>
                <c:pt idx="9">
                  <c:v>100.06751930569777</c:v>
                </c:pt>
                <c:pt idx="10">
                  <c:v>100</c:v>
                </c:pt>
                <c:pt idx="11">
                  <c:v>99.969938851813794</c:v>
                </c:pt>
                <c:pt idx="12">
                  <c:v>99.972666898923606</c:v>
                </c:pt>
                <c:pt idx="13">
                  <c:v>100.00417393597898</c:v>
                </c:pt>
                <c:pt idx="14">
                  <c:v>100.06100568490832</c:v>
                </c:pt>
                <c:pt idx="15">
                  <c:v>100.1401779123936</c:v>
                </c:pt>
                <c:pt idx="16">
                  <c:v>99.429350452389002</c:v>
                </c:pt>
                <c:pt idx="17">
                  <c:v>98.767798089232144</c:v>
                </c:pt>
                <c:pt idx="18">
                  <c:v>98.151442416975939</c:v>
                </c:pt>
                <c:pt idx="19">
                  <c:v>97.576612795547391</c:v>
                </c:pt>
                <c:pt idx="20">
                  <c:v>97.039999317671786</c:v>
                </c:pt>
                <c:pt idx="21">
                  <c:v>96.538611679573663</c:v>
                </c:pt>
                <c:pt idx="22">
                  <c:v>96.069743192394625</c:v>
                </c:pt>
                <c:pt idx="23">
                  <c:v>95.630939266042532</c:v>
                </c:pt>
                <c:pt idx="24">
                  <c:v>95.219969782308155</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Sheet1!$A$2:$A$26</c:f>
              <c:strCache>
                <c:ptCount val="25"/>
                <c:pt idx="0">
                  <c:v>310</c:v>
                </c:pt>
                <c:pt idx="1">
                  <c:v>315</c:v>
                </c:pt>
                <c:pt idx="2">
                  <c:v>320</c:v>
                </c:pt>
                <c:pt idx="3">
                  <c:v>325</c:v>
                </c:pt>
                <c:pt idx="4">
                  <c:v>330</c:v>
                </c:pt>
                <c:pt idx="5">
                  <c:v>335</c:v>
                </c:pt>
                <c:pt idx="6">
                  <c:v>340</c:v>
                </c:pt>
                <c:pt idx="7">
                  <c:v>345</c:v>
                </c:pt>
                <c:pt idx="8">
                  <c:v>350</c:v>
                </c:pt>
                <c:pt idx="9">
                  <c:v>355</c:v>
                </c:pt>
                <c:pt idx="10">
                  <c:v>360</c:v>
                </c:pt>
                <c:pt idx="11">
                  <c:v>365</c:v>
                </c:pt>
                <c:pt idx="12">
                  <c:v>370</c:v>
                </c:pt>
                <c:pt idx="13">
                  <c:v>375</c:v>
                </c:pt>
                <c:pt idx="14">
                  <c:v>380</c:v>
                </c:pt>
                <c:pt idx="15">
                  <c:v>385</c:v>
                </c:pt>
                <c:pt idx="16">
                  <c:v>390</c:v>
                </c:pt>
                <c:pt idx="17">
                  <c:v>395</c:v>
                </c:pt>
                <c:pt idx="18">
                  <c:v>400</c:v>
                </c:pt>
                <c:pt idx="19">
                  <c:v>405</c:v>
                </c:pt>
                <c:pt idx="20">
                  <c:v>410</c:v>
                </c:pt>
                <c:pt idx="21">
                  <c:v>415</c:v>
                </c:pt>
                <c:pt idx="22">
                  <c:v>420</c:v>
                </c:pt>
                <c:pt idx="23">
                  <c:v>425</c:v>
                </c:pt>
                <c:pt idx="24">
                  <c:v>430</c:v>
                </c:pt>
              </c:strCache>
            </c:strRef>
          </c:cat>
          <c:val>
            <c:numRef>
              <c:f>Sheet1!$D$2:$D$26</c:f>
              <c:numCache>
                <c:formatCode>General</c:formatCode>
                <c:ptCount val="25"/>
                <c:pt idx="0">
                  <c:v>97.112760909951078</c:v>
                </c:pt>
                <c:pt idx="1">
                  <c:v>98.149896984223361</c:v>
                </c:pt>
                <c:pt idx="2">
                  <c:v>97.369939223669562</c:v>
                </c:pt>
                <c:pt idx="3">
                  <c:v>96.849602423186823</c:v>
                </c:pt>
                <c:pt idx="4">
                  <c:v>96.531469300081767</c:v>
                </c:pt>
                <c:pt idx="5">
                  <c:v>96.371862869392615</c:v>
                </c:pt>
                <c:pt idx="6">
                  <c:v>97.127397880434657</c:v>
                </c:pt>
                <c:pt idx="7">
                  <c:v>97.874768643681136</c:v>
                </c:pt>
                <c:pt idx="8">
                  <c:v>98.613412875169431</c:v>
                </c:pt>
                <c:pt idx="9">
                  <c:v>99.297070005966532</c:v>
                </c:pt>
                <c:pt idx="10">
                  <c:v>100</c:v>
                </c:pt>
                <c:pt idx="11">
                  <c:v>100.718648135167</c:v>
                </c:pt>
                <c:pt idx="12">
                  <c:v>101.44998920807566</c:v>
                </c:pt>
                <c:pt idx="13">
                  <c:v>102.19144710220019</c:v>
                </c:pt>
                <c:pt idx="14">
                  <c:v>102.94082653842555</c:v>
                </c:pt>
                <c:pt idx="15">
                  <c:v>103.69625528914035</c:v>
                </c:pt>
                <c:pt idx="16">
                  <c:v>103.61468983397745</c:v>
                </c:pt>
                <c:pt idx="17">
                  <c:v>103.55897812432204</c:v>
                </c:pt>
                <c:pt idx="18">
                  <c:v>103.52671467110892</c:v>
                </c:pt>
                <c:pt idx="19">
                  <c:v>103.51573288027909</c:v>
                </c:pt>
                <c:pt idx="20">
                  <c:v>103.52407890165478</c:v>
                </c:pt>
                <c:pt idx="21">
                  <c:v>103.54998842128347</c:v>
                </c:pt>
                <c:pt idx="22">
                  <c:v>103.59186609353071</c:v>
                </c:pt>
                <c:pt idx="23">
                  <c:v>103.64826732884025</c:v>
                </c:pt>
                <c:pt idx="24">
                  <c:v>103.71788217558911</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Sheet1!$A$2:$A$26</c:f>
              <c:strCache>
                <c:ptCount val="25"/>
                <c:pt idx="0">
                  <c:v>310</c:v>
                </c:pt>
                <c:pt idx="1">
                  <c:v>315</c:v>
                </c:pt>
                <c:pt idx="2">
                  <c:v>320</c:v>
                </c:pt>
                <c:pt idx="3">
                  <c:v>325</c:v>
                </c:pt>
                <c:pt idx="4">
                  <c:v>330</c:v>
                </c:pt>
                <c:pt idx="5">
                  <c:v>335</c:v>
                </c:pt>
                <c:pt idx="6">
                  <c:v>340</c:v>
                </c:pt>
                <c:pt idx="7">
                  <c:v>345</c:v>
                </c:pt>
                <c:pt idx="8">
                  <c:v>350</c:v>
                </c:pt>
                <c:pt idx="9">
                  <c:v>355</c:v>
                </c:pt>
                <c:pt idx="10">
                  <c:v>360</c:v>
                </c:pt>
                <c:pt idx="11">
                  <c:v>365</c:v>
                </c:pt>
                <c:pt idx="12">
                  <c:v>370</c:v>
                </c:pt>
                <c:pt idx="13">
                  <c:v>375</c:v>
                </c:pt>
                <c:pt idx="14">
                  <c:v>380</c:v>
                </c:pt>
                <c:pt idx="15">
                  <c:v>385</c:v>
                </c:pt>
                <c:pt idx="16">
                  <c:v>390</c:v>
                </c:pt>
                <c:pt idx="17">
                  <c:v>395</c:v>
                </c:pt>
                <c:pt idx="18">
                  <c:v>400</c:v>
                </c:pt>
                <c:pt idx="19">
                  <c:v>405</c:v>
                </c:pt>
                <c:pt idx="20">
                  <c:v>410</c:v>
                </c:pt>
                <c:pt idx="21">
                  <c:v>415</c:v>
                </c:pt>
                <c:pt idx="22">
                  <c:v>420</c:v>
                </c:pt>
                <c:pt idx="23">
                  <c:v>425</c:v>
                </c:pt>
                <c:pt idx="24">
                  <c:v>430</c:v>
                </c:pt>
              </c:strCache>
            </c:strRef>
          </c:cat>
          <c:val>
            <c:numRef>
              <c:f>Sheet1!$E$2:$E$26</c:f>
              <c:numCache>
                <c:formatCode>General</c:formatCode>
                <c:ptCount val="25"/>
                <c:pt idx="0">
                  <c:v>0.5917950709915295</c:v>
                </c:pt>
                <c:pt idx="1">
                  <c:v>0.59827451430912437</c:v>
                </c:pt>
                <c:pt idx="2">
                  <c:v>0.6045514750230444</c:v>
                </c:pt>
                <c:pt idx="3">
                  <c:v>0.61063529848422826</c:v>
                </c:pt>
                <c:pt idx="4">
                  <c:v>0.61653476365870974</c:v>
                </c:pt>
                <c:pt idx="5">
                  <c:v>0.6222581253951468</c:v>
                </c:pt>
                <c:pt idx="6">
                  <c:v>0.62781315296286522</c:v>
                </c:pt>
                <c:pt idx="7">
                  <c:v>0.63320716523876575</c:v>
                </c:pt>
                <c:pt idx="8">
                  <c:v>0.63844706287821185</c:v>
                </c:pt>
                <c:pt idx="9">
                  <c:v>0.64353935776725124</c:v>
                </c:pt>
                <c:pt idx="10">
                  <c:v>0.64849020002048385</c:v>
                </c:pt>
                <c:pt idx="11">
                  <c:v>0.65330540275992932</c:v>
                </c:pt>
                <c:pt idx="12">
                  <c:v>0.65799046488479507</c:v>
                </c:pt>
                <c:pt idx="13">
                  <c:v>0.66255059201966449</c:v>
                </c:pt>
                <c:pt idx="14">
                  <c:v>0.66699071580887948</c:v>
                </c:pt>
                <c:pt idx="15">
                  <c:v>0.6713155117074654</c:v>
                </c:pt>
                <c:pt idx="16">
                  <c:v>0.67552941540352351</c:v>
                </c:pt>
                <c:pt idx="17">
                  <c:v>0.67963663799335228</c:v>
                </c:pt>
                <c:pt idx="18">
                  <c:v>0.68364118001843543</c:v>
                </c:pt>
                <c:pt idx="19">
                  <c:v>0.68754684446265235</c:v>
                </c:pt>
                <c:pt idx="20">
                  <c:v>0.6913572487984736</c:v>
                </c:pt>
                <c:pt idx="21">
                  <c:v>0.69507583616234747</c:v>
                </c:pt>
                <c:pt idx="22">
                  <c:v>0.69870588573184322</c:v>
                </c:pt>
                <c:pt idx="23">
                  <c:v>0.70225052237029217</c:v>
                </c:pt>
                <c:pt idx="24">
                  <c:v>0.70571272559854459</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rPr lang="de-DE"/>
                  <a:t>Shelf Price/Unit ($)</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ax val="150"/>
          <c:min val="6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8"/>
          <c:min val="0.5"/>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Banana Boat Aqua Protect Sport Spray FPS50+ 240ml (0.0%)</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Cream FPS50+ 200ml (9.5%)</c:v>
                </c:pt>
                <c:pt idx="1">
                  <c:v>Banana Boat Aqua Protect Sport Lotion FPS50+ 236ml (3.1%)</c:v>
                </c:pt>
                <c:pt idx="2">
                  <c:v>Banana Boat Aqua Protect Cream FPS50+ 236ml (2.7%)</c:v>
                </c:pt>
                <c:pt idx="3">
                  <c:v>Nivea Sun Protect &amp; Refresh Sport Lotion FPS50 200ml (5.8%)</c:v>
                </c:pt>
                <c:pt idx="4">
                  <c:v>Hawaiian Tropic Ozono Lotion FPS50+ 240ml (4.4%)</c:v>
                </c:pt>
                <c:pt idx="5">
                  <c:v>Hawaiian Tropic Island Sport Lotion FPS50 240ml (3.6%)</c:v>
                </c:pt>
                <c:pt idx="6">
                  <c:v>Nivea Sun Protection Sensitive Skin Gel FPS50+ 200ml (5.1%)</c:v>
                </c:pt>
                <c:pt idx="7">
                  <c:v>Banana Boat Advanced Protection Lotion FPS50+ 240ml (2.8%)</c:v>
                </c:pt>
                <c:pt idx="8">
                  <c:v>Hawaiian Tropic Sheer Touch Lotion FPS50+ 240ml (4.4%)</c:v>
                </c:pt>
                <c:pt idx="9">
                  <c:v>Nivea Sun Protection &amp; Hydration Lotion FPS50+ 125ml (4.5%)</c:v>
                </c:pt>
              </c:strCache>
            </c:strRef>
          </c:cat>
          <c:val>
            <c:numRef>
              <c:f>Sheet1!$B$2:$B$11</c:f>
              <c:numCache>
                <c:formatCode>General</c:formatCode>
                <c:ptCount val="10"/>
                <c:pt idx="0">
                  <c:v>8.4766929904158031E-2</c:v>
                </c:pt>
                <c:pt idx="1">
                  <c:v>5.8413533073621252E-2</c:v>
                </c:pt>
                <c:pt idx="2">
                  <c:v>5.7940451598839024E-2</c:v>
                </c:pt>
                <c:pt idx="3">
                  <c:v>5.2749366752639484E-2</c:v>
                </c:pt>
                <c:pt idx="4">
                  <c:v>4.8640931710254826E-2</c:v>
                </c:pt>
                <c:pt idx="5">
                  <c:v>4.365702138727362E-2</c:v>
                </c:pt>
                <c:pt idx="6">
                  <c:v>4.1587960980926722E-2</c:v>
                </c:pt>
                <c:pt idx="7">
                  <c:v>4.0800767715287657E-2</c:v>
                </c:pt>
                <c:pt idx="8">
                  <c:v>4.0465583355207314E-2</c:v>
                </c:pt>
                <c:pt idx="9">
                  <c:v>3.7191810813536633E-2</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Banana Boat Aqua Protect Sport Spray FPS50+ 240ml (0.0%)</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Cream FPS50+ 200ml (9.5%)</c:v>
                </c:pt>
                <c:pt idx="1">
                  <c:v>Hawaiian Tropic Ozono Lotion FPS50+ 240ml (4.4%)</c:v>
                </c:pt>
                <c:pt idx="2">
                  <c:v>Banana Boat Aqua Protect Cream FPS50+ 236ml (2.7%)</c:v>
                </c:pt>
                <c:pt idx="3">
                  <c:v>Nivea Sun Protect &amp; Refresh Sport Lotion FPS50 200ml (5.8%)</c:v>
                </c:pt>
                <c:pt idx="4">
                  <c:v>Hawaiian Tropic Island Sport Lotion FPS50 240ml (3.6%)</c:v>
                </c:pt>
                <c:pt idx="5">
                  <c:v>Hawaiian Tropic Sheer Touch Lotion FPS50+ 240ml (4.4%)</c:v>
                </c:pt>
                <c:pt idx="6">
                  <c:v>Banana Boat Aqua Protect Sport Lotion FPS50+ 236ml (3.1%)</c:v>
                </c:pt>
                <c:pt idx="7">
                  <c:v>Nivea Sun Protection Sensitive Skin Gel FPS50+ 200ml (5.1%)</c:v>
                </c:pt>
                <c:pt idx="8">
                  <c:v>Banana Boat Advanced Protection Lotion FPS50+ 240ml (2.8%)</c:v>
                </c:pt>
                <c:pt idx="9">
                  <c:v>Nivea Sun Protection &amp; Hydration Lotion FPS50+ 125ml (4.5%)</c:v>
                </c:pt>
              </c:strCache>
            </c:strRef>
          </c:cat>
          <c:val>
            <c:numRef>
              <c:f>Sheet1!$B$2:$B$11</c:f>
              <c:numCache>
                <c:formatCode>General</c:formatCode>
                <c:ptCount val="10"/>
                <c:pt idx="0">
                  <c:v>8.6340644348735951E-2</c:v>
                </c:pt>
                <c:pt idx="1">
                  <c:v>5.3774762673373402E-2</c:v>
                </c:pt>
                <c:pt idx="2">
                  <c:v>5.3428308438748892E-2</c:v>
                </c:pt>
                <c:pt idx="3">
                  <c:v>5.3105172562808979E-2</c:v>
                </c:pt>
                <c:pt idx="4">
                  <c:v>5.2387807667733065E-2</c:v>
                </c:pt>
                <c:pt idx="5">
                  <c:v>4.9144909467441301E-2</c:v>
                </c:pt>
                <c:pt idx="6">
                  <c:v>4.7971656477293241E-2</c:v>
                </c:pt>
                <c:pt idx="7">
                  <c:v>4.2792741365349697E-2</c:v>
                </c:pt>
                <c:pt idx="8">
                  <c:v>3.9508521507805247E-2</c:v>
                </c:pt>
                <c:pt idx="9">
                  <c:v>3.1963376717160347E-2</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21404322300372672"/>
          <c:y val="2.1747791014982559E-2"/>
          <c:w val="0.73951596763197525"/>
          <c:h val="0.86043888622930176"/>
        </c:manualLayout>
      </c:layout>
      <c:scatterChart>
        <c:scatterStyle val="lineMarker"/>
        <c:varyColors val="0"/>
        <c:ser>
          <c:idx val="2"/>
          <c:order val="0"/>
          <c:tx>
            <c:strRef>
              <c:f>Sheet1!$B$1</c:f>
              <c:strCache>
                <c:ptCount val="1"/>
                <c:pt idx="0">
                  <c:v>Banana Boat Aqua Protect Spray FPS50+ 170g</c:v>
                </c:pt>
              </c:strCache>
            </c:strRef>
          </c:tx>
          <c:spPr>
            <a:ln w="19050" cap="rnd">
              <a:solidFill>
                <a:srgbClr val="00A097"/>
              </a:solidFill>
              <a:round/>
            </a:ln>
            <a:effectLst/>
          </c:spPr>
          <c:marker>
            <c:symbol val="circle"/>
            <c:size val="5"/>
            <c:spPr>
              <a:solidFill>
                <a:srgbClr val="00A097"/>
              </a:solidFill>
              <a:ln w="9525">
                <a:solidFill>
                  <a:srgbClr val="FFFFFF"/>
                </a:solidFill>
              </a:ln>
              <a:effectLst/>
            </c:spPr>
          </c:marker>
          <c:dLbls>
            <c:dLbl>
              <c:idx val="0"/>
              <c:tx>
                <c:rich>
                  <a:bodyPr/>
                  <a:lstStyle/>
                  <a:p>
                    <a:r>
                      <a:rPr lang="en-US"/>
                      <a:t>-1.6</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lstStyle/>
                  <a:p>
                    <a:r>
                      <a:rPr lang="en-US"/>
                      <a:t>-2.1</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lstStyle/>
                  <a:p>
                    <a:r>
                      <a:rPr lang="en-US"/>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lstStyle/>
                  <a:p>
                    <a:r>
                      <a:rPr lang="en-US"/>
                      <a:t>-1.0</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lstStyle/>
                  <a:p>
                    <a:r>
                      <a:rPr lang="en-US"/>
                      <a:t>-1.1</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Sheet1!$A$2:$A$6</c:f>
              <c:numCache>
                <c:formatCode>General</c:formatCode>
                <c:ptCount val="5"/>
                <c:pt idx="0">
                  <c:v>300</c:v>
                </c:pt>
                <c:pt idx="1">
                  <c:v>315</c:v>
                </c:pt>
                <c:pt idx="2">
                  <c:v>350</c:v>
                </c:pt>
                <c:pt idx="3">
                  <c:v>385</c:v>
                </c:pt>
                <c:pt idx="4">
                  <c:v>430</c:v>
                </c:pt>
              </c:numCache>
            </c:numRef>
          </c:xVal>
          <c:yVal>
            <c:numRef>
              <c:f>Sheet1!$B$2:$B$6</c:f>
              <c:numCache>
                <c:formatCode>General</c:formatCode>
                <c:ptCount val="5"/>
                <c:pt idx="0">
                  <c:v>0.29973649000002878</c:v>
                </c:pt>
                <c:pt idx="1">
                  <c:v>0.20917087299459919</c:v>
                </c:pt>
                <c:pt idx="2">
                  <c:v>0</c:v>
                </c:pt>
                <c:pt idx="3">
                  <c:v>-9.8649240808513172E-2</c:v>
                </c:pt>
                <c:pt idx="4">
                  <c:v>-0.21633424412667027</c:v>
                </c:pt>
              </c:numCache>
            </c:numRef>
          </c:yVal>
          <c:smooth val="0"/>
          <c:extLst>
            <c:ext xmlns:c16="http://schemas.microsoft.com/office/drawing/2014/chart" uri="{C3380CC4-5D6E-409C-BE32-E72D297353CC}">
              <c16:uniqueId val="{0000007D-1ABB-4592-8776-98B59FCA8F1B}"/>
            </c:ext>
          </c:extLst>
        </c:ser>
        <c:ser>
          <c:idx val="3"/>
          <c:order val="1"/>
          <c:tx>
            <c:strRef>
              <c:f>Sheet1!$B$8</c:f>
              <c:strCache>
                <c:ptCount val="1"/>
                <c:pt idx="0">
                  <c:v>Banana Boat Aqua Protect Cream FPS50+ 236ml</c:v>
                </c:pt>
              </c:strCache>
            </c:strRef>
          </c:tx>
          <c:spPr>
            <a:ln w="19050" cap="rnd">
              <a:solidFill>
                <a:srgbClr val="7ECAC4"/>
              </a:solidFill>
              <a:round/>
            </a:ln>
            <a:effectLst/>
          </c:spPr>
          <c:marker>
            <c:symbol val="circle"/>
            <c:size val="5"/>
            <c:spPr>
              <a:solidFill>
                <a:srgbClr val="7ECAC4"/>
              </a:solidFill>
              <a:ln w="9525">
                <a:solidFill>
                  <a:srgbClr val="FFFFFF"/>
                </a:solidFill>
              </a:ln>
              <a:effectLst/>
            </c:spPr>
          </c:marker>
          <c:dLbls>
            <c:dLbl>
              <c:idx val="0"/>
              <c:tx>
                <c:rich>
                  <a:bodyPr/>
                  <a:lstStyle/>
                  <a:p>
                    <a:r>
                      <a:rPr lang="en-US"/>
                      <a:t>-2.8</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lstStyle/>
                  <a:p>
                    <a:r>
                      <a:rPr lang="en-US"/>
                      <a:t>-4.2</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lstStyle/>
                  <a:p>
                    <a:r>
                      <a:rPr lang="en-US"/>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lstStyle/>
                  <a:p>
                    <a:r>
                      <a:rPr lang="en-US"/>
                      <a:t>-2.3</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lstStyle/>
                  <a:p>
                    <a:r>
                      <a:rPr lang="en-US"/>
                      <a:t>-1.7</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Sheet1!$A$9:$A$13</c:f>
              <c:numCache>
                <c:formatCode>General</c:formatCode>
                <c:ptCount val="5"/>
                <c:pt idx="0">
                  <c:v>260</c:v>
                </c:pt>
                <c:pt idx="1">
                  <c:v>275</c:v>
                </c:pt>
                <c:pt idx="2">
                  <c:v>305</c:v>
                </c:pt>
                <c:pt idx="3">
                  <c:v>335</c:v>
                </c:pt>
                <c:pt idx="4">
                  <c:v>370</c:v>
                </c:pt>
              </c:numCache>
            </c:numRef>
          </c:xVal>
          <c:yVal>
            <c:numRef>
              <c:f>Sheet1!$B$9:$B$13</c:f>
              <c:numCache>
                <c:formatCode>General</c:formatCode>
                <c:ptCount val="5"/>
                <c:pt idx="0">
                  <c:v>0.62738347404591965</c:v>
                </c:pt>
                <c:pt idx="1">
                  <c:v>0.41471970976056344</c:v>
                </c:pt>
                <c:pt idx="2">
                  <c:v>0</c:v>
                </c:pt>
                <c:pt idx="3">
                  <c:v>-0.22625675986954702</c:v>
                </c:pt>
                <c:pt idx="4">
                  <c:v>-0.36769432856477879</c:v>
                </c:pt>
              </c:numCache>
            </c:numRef>
          </c:yVal>
          <c:smooth val="0"/>
          <c:extLst>
            <c:ext xmlns:c16="http://schemas.microsoft.com/office/drawing/2014/chart" uri="{C3380CC4-5D6E-409C-BE32-E72D297353CC}">
              <c16:uniqueId val="{0000007D-1ABB-4592-8776-98B59FCA8F1B}"/>
            </c:ext>
          </c:extLst>
        </c:ser>
        <c:dLbls>
          <c:dLblPos val="t"/>
          <c:showLegendKey val="0"/>
          <c:showVal val="1"/>
          <c:showCatName val="0"/>
          <c:showSerName val="0"/>
          <c:showPercent val="0"/>
          <c:showBubbleSize val="0"/>
        </c:dLbls>
        <c:axId val="104432768"/>
        <c:axId val="104434848"/>
      </c:scatterChart>
      <c:valAx>
        <c:axId val="104432768"/>
        <c:scaling>
          <c:orientation val="minMax"/>
          <c:max val="430"/>
          <c:min val="260"/>
        </c:scaling>
        <c:delete val="0"/>
        <c:axPos val="b"/>
        <c:title>
          <c:tx>
            <c:rich>
              <a:bodyPr/>
              <a:lstStyle/>
              <a:p>
                <a:pPr>
                  <a:defRPr sz="800">
                    <a:solidFill>
                      <a:srgbClr val="575555"/>
                    </a:solidFill>
                    <a:latin typeface="Nexa Bold"/>
                  </a:defRPr>
                </a:pPr>
                <a:r>
                  <a:rPr lang="de-DE"/>
                  <a:t>Tested Prices ($)</a:t>
                </a:r>
              </a:p>
            </c:rich>
          </c:tx>
          <c:overlay val="0"/>
        </c:title>
        <c:numFmt formatCode="#,##0" sourceLinked="0"/>
        <c:majorTickMark val="none"/>
        <c:minorTickMark val="none"/>
        <c:tickLblPos val="low"/>
        <c:spPr>
          <a:noFill/>
          <a:ln w="9525" cap="flat" cmpd="sng" algn="ctr">
            <a:solidFill>
              <a:srgbClr val="E6E5E5"/>
            </a:solidFill>
            <a:round/>
          </a:ln>
          <a:effectLst/>
        </c:spPr>
        <c:txPr>
          <a:bodyPr rot="-60000000" vert="horz"/>
          <a:lstStyle/>
          <a:p>
            <a:pPr>
              <a:defRPr sz="800" b="0">
                <a:latin typeface="Nexa Book" panose="00000400000000000000" pitchFamily="2" charset="0"/>
              </a:defRPr>
            </a:pPr>
            <a:endParaRPr lang="en-CH"/>
          </a:p>
        </c:txPr>
        <c:crossAx val="104434848"/>
        <c:crosses val="autoZero"/>
        <c:crossBetween val="midCat"/>
      </c:valAx>
      <c:valAx>
        <c:axId val="104434848"/>
        <c:scaling>
          <c:orientation val="minMax"/>
        </c:scaling>
        <c:delete val="0"/>
        <c:axPos val="l"/>
        <c:numFmt formatCode="0%" sourceLinked="0"/>
        <c:majorTickMark val="none"/>
        <c:minorTickMark val="none"/>
        <c:tickLblPos val="nextTo"/>
        <c:spPr>
          <a:noFill/>
          <a:ln w="9525" cap="flat" cmpd="sng" algn="ctr">
            <a:solidFill>
              <a:srgbClr val="E6E5E5">
                <a:lumMod val="90000"/>
              </a:srgbClr>
            </a:solidFill>
            <a:round/>
          </a:ln>
          <a:effectLst/>
        </c:spPr>
        <c:txPr>
          <a:bodyPr rot="-60000000" vert="horz"/>
          <a:lstStyle/>
          <a:p>
            <a:pPr>
              <a:defRPr sz="800">
                <a:latin typeface="Nexa Book" panose="00000400000000000000" pitchFamily="2" charset="0"/>
              </a:defRPr>
            </a:pPr>
            <a:endParaRPr lang="en-CH"/>
          </a:p>
        </c:txPr>
        <c:crossAx val="104432768"/>
        <c:crosses val="autoZero"/>
        <c:crossBetween val="midCat"/>
      </c:valAx>
      <c:spPr>
        <a:noFill/>
        <a:ln w="25400">
          <a:noFill/>
        </a:ln>
        <a:effectLst/>
      </c:spPr>
    </c:plotArea>
    <c:plotVisOnly val="1"/>
    <c:dispBlanksAs val="gap"/>
    <c:showDLblsOverMax val="0"/>
    <c:extLst/>
  </c:chart>
  <c:spPr>
    <a:noFill/>
    <a:ln>
      <a:noFill/>
    </a:ln>
    <a:effectLst/>
  </c:spPr>
  <c:txPr>
    <a:bodyPr/>
    <a:lstStyle/>
    <a:p>
      <a:pPr>
        <a:defRPr>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Sheet1!$A$2:$A$28</c:f>
              <c:strCache>
                <c:ptCount val="27"/>
                <c:pt idx="0">
                  <c:v>300</c:v>
                </c:pt>
                <c:pt idx="1">
                  <c:v>305</c:v>
                </c:pt>
                <c:pt idx="2">
                  <c:v>310</c:v>
                </c:pt>
                <c:pt idx="3">
                  <c:v>315</c:v>
                </c:pt>
                <c:pt idx="4">
                  <c:v>320</c:v>
                </c:pt>
                <c:pt idx="5">
                  <c:v>325</c:v>
                </c:pt>
                <c:pt idx="6">
                  <c:v>330</c:v>
                </c:pt>
                <c:pt idx="7">
                  <c:v>335</c:v>
                </c:pt>
                <c:pt idx="8">
                  <c:v>340</c:v>
                </c:pt>
                <c:pt idx="9">
                  <c:v>345</c:v>
                </c:pt>
                <c:pt idx="10">
                  <c:v>350</c:v>
                </c:pt>
                <c:pt idx="11">
                  <c:v>355</c:v>
                </c:pt>
                <c:pt idx="12">
                  <c:v>360</c:v>
                </c:pt>
                <c:pt idx="13">
                  <c:v>365</c:v>
                </c:pt>
                <c:pt idx="14">
                  <c:v>370</c:v>
                </c:pt>
                <c:pt idx="15">
                  <c:v>375</c:v>
                </c:pt>
                <c:pt idx="16">
                  <c:v>380</c:v>
                </c:pt>
                <c:pt idx="17">
                  <c:v>385</c:v>
                </c:pt>
                <c:pt idx="18">
                  <c:v>390</c:v>
                </c:pt>
                <c:pt idx="19">
                  <c:v>395</c:v>
                </c:pt>
                <c:pt idx="20">
                  <c:v>400</c:v>
                </c:pt>
                <c:pt idx="21">
                  <c:v>405</c:v>
                </c:pt>
                <c:pt idx="22">
                  <c:v>410</c:v>
                </c:pt>
                <c:pt idx="23">
                  <c:v>415</c:v>
                </c:pt>
                <c:pt idx="24">
                  <c:v>420</c:v>
                </c:pt>
                <c:pt idx="25">
                  <c:v>425</c:v>
                </c:pt>
                <c:pt idx="26">
                  <c:v>430</c:v>
                </c:pt>
              </c:strCache>
            </c:strRef>
          </c:cat>
          <c:val>
            <c:numRef>
              <c:f>Sheet1!$B$2:$B$28</c:f>
              <c:numCache>
                <c:formatCode>General</c:formatCode>
                <c:ptCount val="27"/>
                <c:pt idx="0">
                  <c:v>129.97364900000287</c:v>
                </c:pt>
                <c:pt idx="1">
                  <c:v>126.48275338475068</c:v>
                </c:pt>
                <c:pt idx="2">
                  <c:v>123.50869219836065</c:v>
                </c:pt>
                <c:pt idx="3">
                  <c:v>120.91708729945991</c:v>
                </c:pt>
                <c:pt idx="4">
                  <c:v>116.18545459825451</c:v>
                </c:pt>
                <c:pt idx="5">
                  <c:v>112.08959893282974</c:v>
                </c:pt>
                <c:pt idx="6">
                  <c:v>108.49611987219996</c:v>
                </c:pt>
                <c:pt idx="7">
                  <c:v>105.30463959302803</c:v>
                </c:pt>
                <c:pt idx="8">
                  <c:v>103.45654434549832</c:v>
                </c:pt>
                <c:pt idx="9">
                  <c:v>101.69057922325102</c:v>
                </c:pt>
                <c:pt idx="10">
                  <c:v>100</c:v>
                </c:pt>
                <c:pt idx="11">
                  <c:v>98.347533737388176</c:v>
                </c:pt>
                <c:pt idx="12">
                  <c:v>96.791763670651022</c:v>
                </c:pt>
                <c:pt idx="13">
                  <c:v>95.321833900172663</c:v>
                </c:pt>
                <c:pt idx="14">
                  <c:v>93.928523647591419</c:v>
                </c:pt>
                <c:pt idx="15">
                  <c:v>92.603966118533251</c:v>
                </c:pt>
                <c:pt idx="16">
                  <c:v>91.341418850956728</c:v>
                </c:pt>
                <c:pt idx="17">
                  <c:v>90.135075919148704</c:v>
                </c:pt>
                <c:pt idx="18">
                  <c:v>88.575400328903683</c:v>
                </c:pt>
                <c:pt idx="19">
                  <c:v>87.090913919234296</c:v>
                </c:pt>
                <c:pt idx="20">
                  <c:v>85.675535922619275</c:v>
                </c:pt>
                <c:pt idx="21">
                  <c:v>84.323836717927009</c:v>
                </c:pt>
                <c:pt idx="22">
                  <c:v>83.03095519814363</c:v>
                </c:pt>
                <c:pt idx="23">
                  <c:v>81.792527837999344</c:v>
                </c:pt>
                <c:pt idx="24">
                  <c:v>80.604627680242842</c:v>
                </c:pt>
                <c:pt idx="25">
                  <c:v>79.463711742863268</c:v>
                </c:pt>
                <c:pt idx="26">
                  <c:v>78.36657558733296</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Sheet1!$A$2:$A$28</c:f>
              <c:strCache>
                <c:ptCount val="27"/>
                <c:pt idx="0">
                  <c:v>300</c:v>
                </c:pt>
                <c:pt idx="1">
                  <c:v>305</c:v>
                </c:pt>
                <c:pt idx="2">
                  <c:v>310</c:v>
                </c:pt>
                <c:pt idx="3">
                  <c:v>315</c:v>
                </c:pt>
                <c:pt idx="4">
                  <c:v>320</c:v>
                </c:pt>
                <c:pt idx="5">
                  <c:v>325</c:v>
                </c:pt>
                <c:pt idx="6">
                  <c:v>330</c:v>
                </c:pt>
                <c:pt idx="7">
                  <c:v>335</c:v>
                </c:pt>
                <c:pt idx="8">
                  <c:v>340</c:v>
                </c:pt>
                <c:pt idx="9">
                  <c:v>345</c:v>
                </c:pt>
                <c:pt idx="10">
                  <c:v>350</c:v>
                </c:pt>
                <c:pt idx="11">
                  <c:v>355</c:v>
                </c:pt>
                <c:pt idx="12">
                  <c:v>360</c:v>
                </c:pt>
                <c:pt idx="13">
                  <c:v>365</c:v>
                </c:pt>
                <c:pt idx="14">
                  <c:v>370</c:v>
                </c:pt>
                <c:pt idx="15">
                  <c:v>375</c:v>
                </c:pt>
                <c:pt idx="16">
                  <c:v>380</c:v>
                </c:pt>
                <c:pt idx="17">
                  <c:v>385</c:v>
                </c:pt>
                <c:pt idx="18">
                  <c:v>390</c:v>
                </c:pt>
                <c:pt idx="19">
                  <c:v>395</c:v>
                </c:pt>
                <c:pt idx="20">
                  <c:v>400</c:v>
                </c:pt>
                <c:pt idx="21">
                  <c:v>405</c:v>
                </c:pt>
                <c:pt idx="22">
                  <c:v>410</c:v>
                </c:pt>
                <c:pt idx="23">
                  <c:v>415</c:v>
                </c:pt>
                <c:pt idx="24">
                  <c:v>420</c:v>
                </c:pt>
                <c:pt idx="25">
                  <c:v>425</c:v>
                </c:pt>
                <c:pt idx="26">
                  <c:v>430</c:v>
                </c:pt>
              </c:strCache>
            </c:strRef>
          </c:cat>
          <c:val>
            <c:numRef>
              <c:f>Sheet1!$C$2:$C$28</c:f>
              <c:numCache>
                <c:formatCode>General</c:formatCode>
                <c:ptCount val="27"/>
                <c:pt idx="0">
                  <c:v>111.50839224786483</c:v>
                </c:pt>
                <c:pt idx="1">
                  <c:v>110.30895603612645</c:v>
                </c:pt>
                <c:pt idx="2">
                  <c:v>109.46867844045242</c:v>
                </c:pt>
                <c:pt idx="3">
                  <c:v>108.88848171916501</c:v>
                </c:pt>
                <c:pt idx="4">
                  <c:v>106.27899180042353</c:v>
                </c:pt>
                <c:pt idx="5">
                  <c:v>104.12559419153527</c:v>
                </c:pt>
                <c:pt idx="6">
                  <c:v>102.32958528782987</c:v>
                </c:pt>
                <c:pt idx="7">
                  <c:v>100.81629077564607</c:v>
                </c:pt>
                <c:pt idx="8">
                  <c:v>100.51682386049896</c:v>
                </c:pt>
                <c:pt idx="9">
                  <c:v>100.24580919169746</c:v>
                </c:pt>
                <c:pt idx="10">
                  <c:v>100</c:v>
                </c:pt>
                <c:pt idx="11">
                  <c:v>99.74576321501371</c:v>
                </c:pt>
                <c:pt idx="12">
                  <c:v>99.543953107127351</c:v>
                </c:pt>
                <c:pt idx="13">
                  <c:v>99.387374604938273</c:v>
                </c:pt>
                <c:pt idx="14">
                  <c:v>99.269943801251515</c:v>
                </c:pt>
                <c:pt idx="15">
                  <c:v>99.186502940609273</c:v>
                </c:pt>
                <c:pt idx="16">
                  <c:v>99.132667336721795</c:v>
                </c:pt>
                <c:pt idx="17">
                  <c:v>99.104698745815128</c:v>
                </c:pt>
                <c:pt idx="18">
                  <c:v>98.64723823383919</c:v>
                </c:pt>
                <c:pt idx="19">
                  <c:v>98.230350414264777</c:v>
                </c:pt>
                <c:pt idx="20">
                  <c:v>97.850284316275065</c:v>
                </c:pt>
                <c:pt idx="21">
                  <c:v>97.503697854398325</c:v>
                </c:pt>
                <c:pt idx="22">
                  <c:v>97.187607119256796</c:v>
                </c:pt>
                <c:pt idx="23">
                  <c:v>96.899342528432015</c:v>
                </c:pt>
                <c:pt idx="24">
                  <c:v>96.636510857133672</c:v>
                </c:pt>
                <c:pt idx="25">
                  <c:v>96.396962311607993</c:v>
                </c:pt>
                <c:pt idx="26">
                  <c:v>96.178761931161375</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Sheet1!$A$2:$A$28</c:f>
              <c:strCache>
                <c:ptCount val="27"/>
                <c:pt idx="0">
                  <c:v>300</c:v>
                </c:pt>
                <c:pt idx="1">
                  <c:v>305</c:v>
                </c:pt>
                <c:pt idx="2">
                  <c:v>310</c:v>
                </c:pt>
                <c:pt idx="3">
                  <c:v>315</c:v>
                </c:pt>
                <c:pt idx="4">
                  <c:v>320</c:v>
                </c:pt>
                <c:pt idx="5">
                  <c:v>325</c:v>
                </c:pt>
                <c:pt idx="6">
                  <c:v>330</c:v>
                </c:pt>
                <c:pt idx="7">
                  <c:v>335</c:v>
                </c:pt>
                <c:pt idx="8">
                  <c:v>340</c:v>
                </c:pt>
                <c:pt idx="9">
                  <c:v>345</c:v>
                </c:pt>
                <c:pt idx="10">
                  <c:v>350</c:v>
                </c:pt>
                <c:pt idx="11">
                  <c:v>355</c:v>
                </c:pt>
                <c:pt idx="12">
                  <c:v>360</c:v>
                </c:pt>
                <c:pt idx="13">
                  <c:v>365</c:v>
                </c:pt>
                <c:pt idx="14">
                  <c:v>370</c:v>
                </c:pt>
                <c:pt idx="15">
                  <c:v>375</c:v>
                </c:pt>
                <c:pt idx="16">
                  <c:v>380</c:v>
                </c:pt>
                <c:pt idx="17">
                  <c:v>385</c:v>
                </c:pt>
                <c:pt idx="18">
                  <c:v>390</c:v>
                </c:pt>
                <c:pt idx="19">
                  <c:v>395</c:v>
                </c:pt>
                <c:pt idx="20">
                  <c:v>400</c:v>
                </c:pt>
                <c:pt idx="21">
                  <c:v>405</c:v>
                </c:pt>
                <c:pt idx="22">
                  <c:v>410</c:v>
                </c:pt>
                <c:pt idx="23">
                  <c:v>415</c:v>
                </c:pt>
                <c:pt idx="24">
                  <c:v>420</c:v>
                </c:pt>
                <c:pt idx="25">
                  <c:v>425</c:v>
                </c:pt>
                <c:pt idx="26">
                  <c:v>430</c:v>
                </c:pt>
              </c:strCache>
            </c:strRef>
          </c:cat>
          <c:val>
            <c:numRef>
              <c:f>Sheet1!$D$2:$D$28</c:f>
              <c:numCache>
                <c:formatCode>General</c:formatCode>
                <c:ptCount val="27"/>
                <c:pt idx="0">
                  <c:v>104.36503360733845</c:v>
                </c:pt>
                <c:pt idx="1">
                  <c:v>104.0540273380448</c:v>
                </c:pt>
                <c:pt idx="2">
                  <c:v>104.04082854757566</c:v>
                </c:pt>
                <c:pt idx="3">
                  <c:v>104.24014205083398</c:v>
                </c:pt>
                <c:pt idx="4">
                  <c:v>102.45029222994164</c:v>
                </c:pt>
                <c:pt idx="5">
                  <c:v>101.0471320532979</c:v>
                </c:pt>
                <c:pt idx="6">
                  <c:v>99.945354615456239</c:v>
                </c:pt>
                <c:pt idx="7">
                  <c:v>99.080210175644481</c:v>
                </c:pt>
                <c:pt idx="8">
                  <c:v>99.379750511699115</c:v>
                </c:pt>
                <c:pt idx="9">
                  <c:v>99.686976991243597</c:v>
                </c:pt>
                <c:pt idx="10">
                  <c:v>100</c:v>
                </c:pt>
                <c:pt idx="11">
                  <c:v>100.28526818254304</c:v>
                </c:pt>
                <c:pt idx="12">
                  <c:v>100.60592610756058</c:v>
                </c:pt>
                <c:pt idx="13">
                  <c:v>100.95619179114692</c:v>
                </c:pt>
                <c:pt idx="14">
                  <c:v>101.33119166529664</c:v>
                </c:pt>
                <c:pt idx="15">
                  <c:v>101.72681282788731</c:v>
                </c:pt>
                <c:pt idx="16">
                  <c:v>102.13957962941278</c:v>
                </c:pt>
                <c:pt idx="17">
                  <c:v>102.56655073925948</c:v>
                </c:pt>
                <c:pt idx="18">
                  <c:v>102.53695870770471</c:v>
                </c:pt>
                <c:pt idx="19">
                  <c:v>102.53442852639859</c:v>
                </c:pt>
                <c:pt idx="20">
                  <c:v>102.55612567972237</c:v>
                </c:pt>
                <c:pt idx="21">
                  <c:v>102.5995286871314</c:v>
                </c:pt>
                <c:pt idx="22">
                  <c:v>102.66239108116413</c:v>
                </c:pt>
                <c:pt idx="23">
                  <c:v>102.74270831355253</c:v>
                </c:pt>
                <c:pt idx="24">
                  <c:v>102.8386889304974</c:v>
                </c:pt>
                <c:pt idx="25">
                  <c:v>102.94872944475708</c:v>
                </c:pt>
                <c:pt idx="26">
                  <c:v>103.07139240885503</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Sheet1!$A$2:$A$28</c:f>
              <c:strCache>
                <c:ptCount val="27"/>
                <c:pt idx="0">
                  <c:v>300</c:v>
                </c:pt>
                <c:pt idx="1">
                  <c:v>305</c:v>
                </c:pt>
                <c:pt idx="2">
                  <c:v>310</c:v>
                </c:pt>
                <c:pt idx="3">
                  <c:v>315</c:v>
                </c:pt>
                <c:pt idx="4">
                  <c:v>320</c:v>
                </c:pt>
                <c:pt idx="5">
                  <c:v>325</c:v>
                </c:pt>
                <c:pt idx="6">
                  <c:v>330</c:v>
                </c:pt>
                <c:pt idx="7">
                  <c:v>335</c:v>
                </c:pt>
                <c:pt idx="8">
                  <c:v>340</c:v>
                </c:pt>
                <c:pt idx="9">
                  <c:v>345</c:v>
                </c:pt>
                <c:pt idx="10">
                  <c:v>350</c:v>
                </c:pt>
                <c:pt idx="11">
                  <c:v>355</c:v>
                </c:pt>
                <c:pt idx="12">
                  <c:v>360</c:v>
                </c:pt>
                <c:pt idx="13">
                  <c:v>365</c:v>
                </c:pt>
                <c:pt idx="14">
                  <c:v>370</c:v>
                </c:pt>
                <c:pt idx="15">
                  <c:v>375</c:v>
                </c:pt>
                <c:pt idx="16">
                  <c:v>380</c:v>
                </c:pt>
                <c:pt idx="17">
                  <c:v>385</c:v>
                </c:pt>
                <c:pt idx="18">
                  <c:v>390</c:v>
                </c:pt>
                <c:pt idx="19">
                  <c:v>395</c:v>
                </c:pt>
                <c:pt idx="20">
                  <c:v>400</c:v>
                </c:pt>
                <c:pt idx="21">
                  <c:v>405</c:v>
                </c:pt>
                <c:pt idx="22">
                  <c:v>410</c:v>
                </c:pt>
                <c:pt idx="23">
                  <c:v>415</c:v>
                </c:pt>
                <c:pt idx="24">
                  <c:v>420</c:v>
                </c:pt>
                <c:pt idx="25">
                  <c:v>425</c:v>
                </c:pt>
                <c:pt idx="26">
                  <c:v>430</c:v>
                </c:pt>
              </c:strCache>
            </c:strRef>
          </c:cat>
          <c:val>
            <c:numRef>
              <c:f>Sheet1!$E$2:$E$28</c:f>
              <c:numCache>
                <c:formatCode>General</c:formatCode>
                <c:ptCount val="27"/>
                <c:pt idx="0">
                  <c:v>0.67923126655540766</c:v>
                </c:pt>
                <c:pt idx="1">
                  <c:v>0.68448977038236825</c:v>
                </c:pt>
                <c:pt idx="2">
                  <c:v>0.68957864505362032</c:v>
                </c:pt>
                <c:pt idx="3">
                  <c:v>0.69450596814800725</c:v>
                </c:pt>
                <c:pt idx="4">
                  <c:v>0.69927931239569474</c:v>
                </c:pt>
                <c:pt idx="5">
                  <c:v>0.70390578451268404</c:v>
                </c:pt>
                <c:pt idx="6">
                  <c:v>0.70839206050491621</c:v>
                </c:pt>
                <c:pt idx="7">
                  <c:v>0.71274441781081299</c:v>
                </c:pt>
                <c:pt idx="8">
                  <c:v>0.71696876460771275</c:v>
                </c:pt>
                <c:pt idx="9">
                  <c:v>0.72107066656991969</c:v>
                </c:pt>
                <c:pt idx="10">
                  <c:v>0.72505537133320663</c:v>
                </c:pt>
                <c:pt idx="11">
                  <c:v>0.72892783089189384</c:v>
                </c:pt>
                <c:pt idx="12">
                  <c:v>0.73269272212950642</c:v>
                </c:pt>
                <c:pt idx="13">
                  <c:v>0.73635446566197893</c:v>
                </c:pt>
                <c:pt idx="14">
                  <c:v>0.7399172431530332</c:v>
                </c:pt>
                <c:pt idx="15">
                  <c:v>0.74338501324432615</c:v>
                </c:pt>
                <c:pt idx="16">
                  <c:v>0.74676152622795355</c:v>
                </c:pt>
                <c:pt idx="17">
                  <c:v>0.75005033757564243</c:v>
                </c:pt>
                <c:pt idx="18">
                  <c:v>0.75325482042723668</c:v>
                </c:pt>
                <c:pt idx="19">
                  <c:v>0.75637817713068944</c:v>
                </c:pt>
                <c:pt idx="20">
                  <c:v>0.75942344991655575</c:v>
                </c:pt>
                <c:pt idx="21">
                  <c:v>0.7623935307817834</c:v>
                </c:pt>
                <c:pt idx="22">
                  <c:v>0.76529117065029828</c:v>
                </c:pt>
                <c:pt idx="23">
                  <c:v>0.76811898787137911</c:v>
                </c:pt>
                <c:pt idx="24">
                  <c:v>0.77087947611100549</c:v>
                </c:pt>
                <c:pt idx="25">
                  <c:v>0.77357501168617016</c:v>
                </c:pt>
                <c:pt idx="26">
                  <c:v>0.77620786038749379</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rPr lang="de-DE"/>
                  <a:t>Shelf Price/Unit ($)</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ax val="160"/>
          <c:min val="6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9"/>
          <c:min val="0.5"/>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Banana Boat Aqua Protect Spray FPS50+ 170g (0.7%)</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Cream FPS50+ 200ml (9.5%)</c:v>
                </c:pt>
                <c:pt idx="1">
                  <c:v>Banana Boat Aqua Protect Sport Lotion FPS50+ 236ml (3.1%)</c:v>
                </c:pt>
                <c:pt idx="2">
                  <c:v>Nivea Sun Protect &amp; Refresh Sport Lotion FPS50 200ml (5.8%)</c:v>
                </c:pt>
                <c:pt idx="3">
                  <c:v>Hawaiian Tropic Ozono Lotion FPS50+ 240ml (4.4%)</c:v>
                </c:pt>
                <c:pt idx="4">
                  <c:v>Nivea Sun Protection &amp; Hydration Lotion FPS50+ 125ml (4.5%)</c:v>
                </c:pt>
                <c:pt idx="5">
                  <c:v>Nivea Sun Protection Sensitive Skin Gel FPS50+ 200ml (5.1%)</c:v>
                </c:pt>
                <c:pt idx="6">
                  <c:v>Hawaiian Tropic Sheer Touch Lotion FPS50+ 240ml (4.4%)</c:v>
                </c:pt>
                <c:pt idx="7">
                  <c:v>Banana Boat Aqua Protect Cream FPS50+ 236ml (2.7%)</c:v>
                </c:pt>
                <c:pt idx="8">
                  <c:v>Equate Sport Lotion FPS30 237ml (2.0%)</c:v>
                </c:pt>
                <c:pt idx="9">
                  <c:v>Banana Boat Aqua Protect Kids Cream FPS50+ 236ml (1.9%)</c:v>
                </c:pt>
              </c:strCache>
            </c:strRef>
          </c:cat>
          <c:val>
            <c:numRef>
              <c:f>Sheet1!$B$2:$B$11</c:f>
              <c:numCache>
                <c:formatCode>General</c:formatCode>
                <c:ptCount val="10"/>
                <c:pt idx="0">
                  <c:v>8.7917239478481984E-2</c:v>
                </c:pt>
                <c:pt idx="1">
                  <c:v>6.5401408450650678E-2</c:v>
                </c:pt>
                <c:pt idx="2">
                  <c:v>6.2350071983045895E-2</c:v>
                </c:pt>
                <c:pt idx="3">
                  <c:v>5.1755072908746723E-2</c:v>
                </c:pt>
                <c:pt idx="4">
                  <c:v>4.6578497042520282E-2</c:v>
                </c:pt>
                <c:pt idx="5">
                  <c:v>4.3049480899478659E-2</c:v>
                </c:pt>
                <c:pt idx="6">
                  <c:v>3.9618329551060226E-2</c:v>
                </c:pt>
                <c:pt idx="7">
                  <c:v>3.5995121893183699E-2</c:v>
                </c:pt>
                <c:pt idx="8">
                  <c:v>3.5345681510764448E-2</c:v>
                </c:pt>
                <c:pt idx="9">
                  <c:v>3.3818955502005969E-2</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Banana Boat Aqua Protect Spray FPS50+ 170g (0.7%)</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Cream FPS50+ 200ml (9.5%)</c:v>
                </c:pt>
                <c:pt idx="1">
                  <c:v>Nivea Sun Protect &amp; Refresh Sport Lotion FPS50 200ml (5.8%)</c:v>
                </c:pt>
                <c:pt idx="2">
                  <c:v>Banana Boat Aqua Protect Sport Lotion FPS50+ 236ml (3.1%)</c:v>
                </c:pt>
                <c:pt idx="3">
                  <c:v>Hawaiian Tropic Ozono Lotion FPS50+ 240ml (4.4%)</c:v>
                </c:pt>
                <c:pt idx="4">
                  <c:v>Hawaiian Tropic Sheer Touch Lotion FPS50+ 240ml (4.4%)</c:v>
                </c:pt>
                <c:pt idx="5">
                  <c:v>Nivea Sun Protection Sensitive Skin Gel FPS50+ 200ml (5.1%)</c:v>
                </c:pt>
                <c:pt idx="6">
                  <c:v>Nivea Sun Protection &amp; Hydration Lotion FPS50+ 125ml (4.5%)</c:v>
                </c:pt>
                <c:pt idx="7">
                  <c:v>Hawaiian Tropic Island Sport Lotion FPS50 240ml (3.6%)</c:v>
                </c:pt>
                <c:pt idx="8">
                  <c:v>Banana Boat Aqua Protect Kids Cream FPS50+ 236ml (1.9%)</c:v>
                </c:pt>
                <c:pt idx="9">
                  <c:v>Banana Boat Aqua Protect Cream FPS50+ 236ml (2.7%)</c:v>
                </c:pt>
              </c:strCache>
            </c:strRef>
          </c:cat>
          <c:val>
            <c:numRef>
              <c:f>Sheet1!$B$2:$B$11</c:f>
              <c:numCache>
                <c:formatCode>General</c:formatCode>
                <c:ptCount val="10"/>
                <c:pt idx="0">
                  <c:v>9.36727097371996E-2</c:v>
                </c:pt>
                <c:pt idx="1">
                  <c:v>6.4917305972629444E-2</c:v>
                </c:pt>
                <c:pt idx="2">
                  <c:v>6.227878497062303E-2</c:v>
                </c:pt>
                <c:pt idx="3">
                  <c:v>5.9194937043228001E-2</c:v>
                </c:pt>
                <c:pt idx="4">
                  <c:v>4.9719727999568301E-2</c:v>
                </c:pt>
                <c:pt idx="5">
                  <c:v>4.6185044635371882E-2</c:v>
                </c:pt>
                <c:pt idx="6">
                  <c:v>3.7123535229069519E-2</c:v>
                </c:pt>
                <c:pt idx="7">
                  <c:v>3.6396442299312055E-2</c:v>
                </c:pt>
                <c:pt idx="8">
                  <c:v>3.3464308858378325E-2</c:v>
                </c:pt>
                <c:pt idx="9">
                  <c:v>3.3276495574139239E-2</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Sheet1!$A$2:$A$24</c:f>
              <c:strCache>
                <c:ptCount val="23"/>
                <c:pt idx="0">
                  <c:v>260</c:v>
                </c:pt>
                <c:pt idx="1">
                  <c:v>265</c:v>
                </c:pt>
                <c:pt idx="2">
                  <c:v>270</c:v>
                </c:pt>
                <c:pt idx="3">
                  <c:v>275</c:v>
                </c:pt>
                <c:pt idx="4">
                  <c:v>280</c:v>
                </c:pt>
                <c:pt idx="5">
                  <c:v>285</c:v>
                </c:pt>
                <c:pt idx="6">
                  <c:v>290</c:v>
                </c:pt>
                <c:pt idx="7">
                  <c:v>295</c:v>
                </c:pt>
                <c:pt idx="8">
                  <c:v>300</c:v>
                </c:pt>
                <c:pt idx="9">
                  <c:v>305</c:v>
                </c:pt>
                <c:pt idx="10">
                  <c:v>310</c:v>
                </c:pt>
                <c:pt idx="11">
                  <c:v>315</c:v>
                </c:pt>
                <c:pt idx="12">
                  <c:v>320</c:v>
                </c:pt>
                <c:pt idx="13">
                  <c:v>325</c:v>
                </c:pt>
                <c:pt idx="14">
                  <c:v>330</c:v>
                </c:pt>
                <c:pt idx="15">
                  <c:v>335</c:v>
                </c:pt>
                <c:pt idx="16">
                  <c:v>340</c:v>
                </c:pt>
                <c:pt idx="17">
                  <c:v>345</c:v>
                </c:pt>
                <c:pt idx="18">
                  <c:v>350</c:v>
                </c:pt>
                <c:pt idx="19">
                  <c:v>355</c:v>
                </c:pt>
                <c:pt idx="20">
                  <c:v>360</c:v>
                </c:pt>
                <c:pt idx="21">
                  <c:v>365</c:v>
                </c:pt>
                <c:pt idx="22">
                  <c:v>370</c:v>
                </c:pt>
              </c:strCache>
            </c:strRef>
          </c:cat>
          <c:val>
            <c:numRef>
              <c:f>Sheet1!$B$2:$B$24</c:f>
              <c:numCache>
                <c:formatCode>General</c:formatCode>
                <c:ptCount val="23"/>
                <c:pt idx="0">
                  <c:v>162.73834740459196</c:v>
                </c:pt>
                <c:pt idx="1">
                  <c:v>154.75971416637969</c:v>
                </c:pt>
                <c:pt idx="2">
                  <c:v>147.72183011989631</c:v>
                </c:pt>
                <c:pt idx="3">
                  <c:v>141.47197097605621</c:v>
                </c:pt>
                <c:pt idx="4">
                  <c:v>139.71752911790225</c:v>
                </c:pt>
                <c:pt idx="5">
                  <c:v>137.9973932359988</c:v>
                </c:pt>
                <c:pt idx="6">
                  <c:v>136.31044515495913</c:v>
                </c:pt>
                <c:pt idx="7">
                  <c:v>116.63258636602067</c:v>
                </c:pt>
                <c:pt idx="8">
                  <c:v>101.12196414094312</c:v>
                </c:pt>
                <c:pt idx="9">
                  <c:v>100</c:v>
                </c:pt>
                <c:pt idx="10">
                  <c:v>98.953870988436407</c:v>
                </c:pt>
                <c:pt idx="11">
                  <c:v>97.971246300812226</c:v>
                </c:pt>
                <c:pt idx="12">
                  <c:v>91.71026433866129</c:v>
                </c:pt>
                <c:pt idx="13">
                  <c:v>86.272695947444674</c:v>
                </c:pt>
                <c:pt idx="14">
                  <c:v>81.53226911079156</c:v>
                </c:pt>
                <c:pt idx="15">
                  <c:v>77.374324013045296</c:v>
                </c:pt>
                <c:pt idx="16">
                  <c:v>75.497452427299649</c:v>
                </c:pt>
                <c:pt idx="17">
                  <c:v>73.694252202492464</c:v>
                </c:pt>
                <c:pt idx="18">
                  <c:v>71.960864486719828</c:v>
                </c:pt>
                <c:pt idx="19">
                  <c:v>69.521653012623304</c:v>
                </c:pt>
                <c:pt idx="20">
                  <c:v>67.26582699674195</c:v>
                </c:pt>
                <c:pt idx="21">
                  <c:v>65.174417853874203</c:v>
                </c:pt>
                <c:pt idx="22">
                  <c:v>63.230567143522123</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Sheet1!$A$2:$A$24</c:f>
              <c:strCache>
                <c:ptCount val="23"/>
                <c:pt idx="0">
                  <c:v>260</c:v>
                </c:pt>
                <c:pt idx="1">
                  <c:v>265</c:v>
                </c:pt>
                <c:pt idx="2">
                  <c:v>270</c:v>
                </c:pt>
                <c:pt idx="3">
                  <c:v>275</c:v>
                </c:pt>
                <c:pt idx="4">
                  <c:v>280</c:v>
                </c:pt>
                <c:pt idx="5">
                  <c:v>285</c:v>
                </c:pt>
                <c:pt idx="6">
                  <c:v>290</c:v>
                </c:pt>
                <c:pt idx="7">
                  <c:v>295</c:v>
                </c:pt>
                <c:pt idx="8">
                  <c:v>300</c:v>
                </c:pt>
                <c:pt idx="9">
                  <c:v>305</c:v>
                </c:pt>
                <c:pt idx="10">
                  <c:v>310</c:v>
                </c:pt>
                <c:pt idx="11">
                  <c:v>315</c:v>
                </c:pt>
                <c:pt idx="12">
                  <c:v>320</c:v>
                </c:pt>
                <c:pt idx="13">
                  <c:v>325</c:v>
                </c:pt>
                <c:pt idx="14">
                  <c:v>330</c:v>
                </c:pt>
                <c:pt idx="15">
                  <c:v>335</c:v>
                </c:pt>
                <c:pt idx="16">
                  <c:v>340</c:v>
                </c:pt>
                <c:pt idx="17">
                  <c:v>345</c:v>
                </c:pt>
                <c:pt idx="18">
                  <c:v>350</c:v>
                </c:pt>
                <c:pt idx="19">
                  <c:v>355</c:v>
                </c:pt>
                <c:pt idx="20">
                  <c:v>360</c:v>
                </c:pt>
                <c:pt idx="21">
                  <c:v>365</c:v>
                </c:pt>
                <c:pt idx="22">
                  <c:v>370</c:v>
                </c:pt>
              </c:strCache>
            </c:strRef>
          </c:cat>
          <c:val>
            <c:numRef>
              <c:f>Sheet1!$C$2:$C$24</c:f>
              <c:numCache>
                <c:formatCode>General</c:formatCode>
                <c:ptCount val="23"/>
                <c:pt idx="0">
                  <c:v>139.68180891940841</c:v>
                </c:pt>
                <c:pt idx="1">
                  <c:v>135.27874683387938</c:v>
                </c:pt>
                <c:pt idx="2">
                  <c:v>131.4656895776933</c:v>
                </c:pt>
                <c:pt idx="3">
                  <c:v>128.14745409786534</c:v>
                </c:pt>
                <c:pt idx="4">
                  <c:v>128.80420105975912</c:v>
                </c:pt>
                <c:pt idx="5">
                  <c:v>129.43598971104646</c:v>
                </c:pt>
                <c:pt idx="6">
                  <c:v>130.04346244936349</c:v>
                </c:pt>
                <c:pt idx="7">
                  <c:v>112.99429504284042</c:v>
                </c:pt>
                <c:pt idx="8">
                  <c:v>99.492280187377375</c:v>
                </c:pt>
                <c:pt idx="9">
                  <c:v>100</c:v>
                </c:pt>
                <c:pt idx="10">
                  <c:v>100.54853785624221</c:v>
                </c:pt>
                <c:pt idx="11">
                  <c:v>101.12877785303588</c:v>
                </c:pt>
                <c:pt idx="12">
                  <c:v>96.123356195087581</c:v>
                </c:pt>
                <c:pt idx="13">
                  <c:v>91.797459125190301</c:v>
                </c:pt>
                <c:pt idx="14">
                  <c:v>88.053239972402494</c:v>
                </c:pt>
                <c:pt idx="15">
                  <c:v>84.79777219816188</c:v>
                </c:pt>
                <c:pt idx="16">
                  <c:v>83.951432936856989</c:v>
                </c:pt>
                <c:pt idx="17">
                  <c:v>83.128195165511343</c:v>
                </c:pt>
                <c:pt idx="18">
                  <c:v>82.327170306945106</c:v>
                </c:pt>
                <c:pt idx="19">
                  <c:v>80.651596925359073</c:v>
                </c:pt>
                <c:pt idx="20">
                  <c:v>79.113957539996321</c:v>
                </c:pt>
                <c:pt idx="21">
                  <c:v>77.700367609453664</c:v>
                </c:pt>
                <c:pt idx="22">
                  <c:v>76.398293442750898</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Sheet1!$A$2:$A$24</c:f>
              <c:strCache>
                <c:ptCount val="23"/>
                <c:pt idx="0">
                  <c:v>260</c:v>
                </c:pt>
                <c:pt idx="1">
                  <c:v>265</c:v>
                </c:pt>
                <c:pt idx="2">
                  <c:v>270</c:v>
                </c:pt>
                <c:pt idx="3">
                  <c:v>275</c:v>
                </c:pt>
                <c:pt idx="4">
                  <c:v>280</c:v>
                </c:pt>
                <c:pt idx="5">
                  <c:v>285</c:v>
                </c:pt>
                <c:pt idx="6">
                  <c:v>290</c:v>
                </c:pt>
                <c:pt idx="7">
                  <c:v>295</c:v>
                </c:pt>
                <c:pt idx="8">
                  <c:v>300</c:v>
                </c:pt>
                <c:pt idx="9">
                  <c:v>305</c:v>
                </c:pt>
                <c:pt idx="10">
                  <c:v>310</c:v>
                </c:pt>
                <c:pt idx="11">
                  <c:v>315</c:v>
                </c:pt>
                <c:pt idx="12">
                  <c:v>320</c:v>
                </c:pt>
                <c:pt idx="13">
                  <c:v>325</c:v>
                </c:pt>
                <c:pt idx="14">
                  <c:v>330</c:v>
                </c:pt>
                <c:pt idx="15">
                  <c:v>335</c:v>
                </c:pt>
                <c:pt idx="16">
                  <c:v>340</c:v>
                </c:pt>
                <c:pt idx="17">
                  <c:v>345</c:v>
                </c:pt>
                <c:pt idx="18">
                  <c:v>350</c:v>
                </c:pt>
                <c:pt idx="19">
                  <c:v>355</c:v>
                </c:pt>
                <c:pt idx="20">
                  <c:v>360</c:v>
                </c:pt>
                <c:pt idx="21">
                  <c:v>365</c:v>
                </c:pt>
                <c:pt idx="22">
                  <c:v>370</c:v>
                </c:pt>
              </c:strCache>
            </c:strRef>
          </c:cat>
          <c:val>
            <c:numRef>
              <c:f>Sheet1!$D$2:$D$24</c:f>
              <c:numCache>
                <c:formatCode>General</c:formatCode>
                <c:ptCount val="23"/>
                <c:pt idx="0">
                  <c:v>122.26306227806174</c:v>
                </c:pt>
                <c:pt idx="1">
                  <c:v>120.54559120623965</c:v>
                </c:pt>
                <c:pt idx="2">
                  <c:v>119.14590985545195</c:v>
                </c:pt>
                <c:pt idx="3">
                  <c:v>118.01460949574056</c:v>
                </c:pt>
                <c:pt idx="4">
                  <c:v>120.4121467923233</c:v>
                </c:pt>
                <c:pt idx="5">
                  <c:v>122.74323033647543</c:v>
                </c:pt>
                <c:pt idx="6">
                  <c:v>125.00967877882732</c:v>
                </c:pt>
                <c:pt idx="7">
                  <c:v>110.18633245462486</c:v>
                </c:pt>
                <c:pt idx="8">
                  <c:v>98.32747129300995</c:v>
                </c:pt>
                <c:pt idx="9">
                  <c:v>100</c:v>
                </c:pt>
                <c:pt idx="10">
                  <c:v>101.68844885291574</c:v>
                </c:pt>
                <c:pt idx="11">
                  <c:v>103.38609260876437</c:v>
                </c:pt>
                <c:pt idx="12">
                  <c:v>99.313469437187109</c:v>
                </c:pt>
                <c:pt idx="13">
                  <c:v>95.809236652331464</c:v>
                </c:pt>
                <c:pt idx="14">
                  <c:v>92.797939474369073</c:v>
                </c:pt>
                <c:pt idx="15">
                  <c:v>90.203702688883993</c:v>
                </c:pt>
                <c:pt idx="16">
                  <c:v>90.101991099614878</c:v>
                </c:pt>
                <c:pt idx="17">
                  <c:v>89.986503838476736</c:v>
                </c:pt>
                <c:pt idx="18">
                  <c:v>89.858530000124262</c:v>
                </c:pt>
                <c:pt idx="19">
                  <c:v>88.733874983459287</c:v>
                </c:pt>
                <c:pt idx="20">
                  <c:v>87.713536992740828</c:v>
                </c:pt>
                <c:pt idx="21">
                  <c:v>86.787460611668635</c:v>
                </c:pt>
                <c:pt idx="22">
                  <c:v>85.946361867324256</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Sheet1!$A$2:$A$24</c:f>
              <c:strCache>
                <c:ptCount val="23"/>
                <c:pt idx="0">
                  <c:v>260</c:v>
                </c:pt>
                <c:pt idx="1">
                  <c:v>265</c:v>
                </c:pt>
                <c:pt idx="2">
                  <c:v>270</c:v>
                </c:pt>
                <c:pt idx="3">
                  <c:v>275</c:v>
                </c:pt>
                <c:pt idx="4">
                  <c:v>280</c:v>
                </c:pt>
                <c:pt idx="5">
                  <c:v>285</c:v>
                </c:pt>
                <c:pt idx="6">
                  <c:v>290</c:v>
                </c:pt>
                <c:pt idx="7">
                  <c:v>295</c:v>
                </c:pt>
                <c:pt idx="8">
                  <c:v>300</c:v>
                </c:pt>
                <c:pt idx="9">
                  <c:v>305</c:v>
                </c:pt>
                <c:pt idx="10">
                  <c:v>310</c:v>
                </c:pt>
                <c:pt idx="11">
                  <c:v>315</c:v>
                </c:pt>
                <c:pt idx="12">
                  <c:v>320</c:v>
                </c:pt>
                <c:pt idx="13">
                  <c:v>325</c:v>
                </c:pt>
                <c:pt idx="14">
                  <c:v>330</c:v>
                </c:pt>
                <c:pt idx="15">
                  <c:v>335</c:v>
                </c:pt>
                <c:pt idx="16">
                  <c:v>340</c:v>
                </c:pt>
                <c:pt idx="17">
                  <c:v>345</c:v>
                </c:pt>
                <c:pt idx="18">
                  <c:v>350</c:v>
                </c:pt>
                <c:pt idx="19">
                  <c:v>355</c:v>
                </c:pt>
                <c:pt idx="20">
                  <c:v>360</c:v>
                </c:pt>
                <c:pt idx="21">
                  <c:v>365</c:v>
                </c:pt>
                <c:pt idx="22">
                  <c:v>370</c:v>
                </c:pt>
              </c:strCache>
            </c:strRef>
          </c:cat>
          <c:val>
            <c:numRef>
              <c:f>Sheet1!$E$2:$E$24</c:f>
              <c:numCache>
                <c:formatCode>General</c:formatCode>
                <c:ptCount val="23"/>
                <c:pt idx="0">
                  <c:v>0.52281076115703118</c:v>
                </c:pt>
                <c:pt idx="1">
                  <c:v>0.53181433170123815</c:v>
                </c:pt>
                <c:pt idx="2">
                  <c:v>0.54048443666973378</c:v>
                </c:pt>
                <c:pt idx="3">
                  <c:v>0.54883926509392045</c:v>
                </c:pt>
                <c:pt idx="4">
                  <c:v>0.55689570678867184</c:v>
                </c:pt>
                <c:pt idx="5">
                  <c:v>0.56466946631869508</c:v>
                </c:pt>
                <c:pt idx="6">
                  <c:v>0.57217516517526934</c:v>
                </c:pt>
                <c:pt idx="7">
                  <c:v>0.57942643356212931</c:v>
                </c:pt>
                <c:pt idx="8">
                  <c:v>0.58643599300276039</c:v>
                </c:pt>
                <c:pt idx="9">
                  <c:v>0.59321573082238721</c:v>
                </c:pt>
                <c:pt idx="10">
                  <c:v>0.59977676742202624</c:v>
                </c:pt>
                <c:pt idx="11">
                  <c:v>0.60612951714548613</c:v>
                </c:pt>
                <c:pt idx="12">
                  <c:v>0.61228374344008774</c:v>
                </c:pt>
                <c:pt idx="13">
                  <c:v>0.61824860892562483</c:v>
                </c:pt>
                <c:pt idx="14">
                  <c:v>0.62403272091160034</c:v>
                </c:pt>
                <c:pt idx="15">
                  <c:v>0.62964417283829288</c:v>
                </c:pt>
                <c:pt idx="16">
                  <c:v>0.63509058206125923</c:v>
                </c:pt>
                <c:pt idx="17">
                  <c:v>0.64037912435022637</c:v>
                </c:pt>
                <c:pt idx="18">
                  <c:v>0.64551656543093749</c:v>
                </c:pt>
                <c:pt idx="19">
                  <c:v>0.65050928986148759</c:v>
                </c:pt>
                <c:pt idx="20">
                  <c:v>0.65536332750230031</c:v>
                </c:pt>
                <c:pt idx="21">
                  <c:v>0.66008437781048801</c:v>
                </c:pt>
                <c:pt idx="22">
                  <c:v>0.66467783216440035</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rPr lang="de-DE"/>
                  <a:t>Shelf Price/Unit ($)</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ax val="200"/>
          <c:min val="5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8"/>
          <c:min val="0.4"/>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8.0876101325592739E-2"/>
          <c:y val="0"/>
          <c:w val="0.91912433105429026"/>
          <c:h val="1"/>
        </c:manualLayout>
      </c:layout>
      <c:barChart>
        <c:barDir val="bar"/>
        <c:grouping val="clustered"/>
        <c:varyColors val="1"/>
        <c:ser>
          <c:idx val="0"/>
          <c:order val="0"/>
          <c:tx>
            <c:strRef>
              <c:f>Sheet1!$B$1</c:f>
              <c:strCache>
                <c:ptCount val="1"/>
                <c:pt idx="0">
                  <c:v>Nivea (38.0%)</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E783-4DA7-9ABD-265595826B9E}"/>
              </c:ext>
            </c:extLst>
          </c:dPt>
          <c:dPt>
            <c:idx val="4"/>
            <c:invertIfNegative val="0"/>
            <c:bubble3D val="0"/>
            <c:spPr>
              <a:solidFill>
                <a:srgbClr val="BCBBBB"/>
              </a:solidFill>
            </c:spPr>
            <c:extLst>
              <c:ext xmlns:c16="http://schemas.microsoft.com/office/drawing/2014/chart" uri="{C3380CC4-5D6E-409C-BE32-E72D297353CC}">
                <c16:uniqueId val="{00000007-E783-4DA7-9ABD-265595826B9E}"/>
              </c:ext>
            </c:extLst>
          </c:dPt>
          <c:dPt>
            <c:idx val="5"/>
            <c:invertIfNegative val="0"/>
            <c:bubble3D val="0"/>
            <c:spPr>
              <a:solidFill>
                <a:srgbClr val="BCBBBB"/>
              </a:solidFill>
            </c:spPr>
            <c:extLst>
              <c:ext xmlns:c16="http://schemas.microsoft.com/office/drawing/2014/chart" uri="{C3380CC4-5D6E-409C-BE32-E72D297353CC}">
                <c16:uniqueId val="{00000008-E783-4DA7-9ABD-265595826B9E}"/>
              </c:ext>
            </c:extLst>
          </c:dPt>
          <c:dPt>
            <c:idx val="6"/>
            <c:invertIfNegative val="0"/>
            <c:bubble3D val="0"/>
            <c:spPr>
              <a:solidFill>
                <a:srgbClr val="BCBBBB"/>
              </a:solidFill>
            </c:spPr>
            <c:extLst>
              <c:ext xmlns:c16="http://schemas.microsoft.com/office/drawing/2014/chart" uri="{C3380CC4-5D6E-409C-BE32-E72D297353CC}">
                <c16:uniqueId val="{00000009-E783-4DA7-9ABD-265595826B9E}"/>
              </c:ext>
            </c:extLst>
          </c:dPt>
          <c:dPt>
            <c:idx val="7"/>
            <c:invertIfNegative val="0"/>
            <c:bubble3D val="0"/>
            <c:spPr>
              <a:solidFill>
                <a:srgbClr val="BCBBBB"/>
              </a:solidFill>
            </c:spPr>
            <c:extLst>
              <c:ext xmlns:c16="http://schemas.microsoft.com/office/drawing/2014/chart" uri="{C3380CC4-5D6E-409C-BE32-E72D297353CC}">
                <c16:uniqueId val="{0000000A-E783-4DA7-9ABD-265595826B9E}"/>
              </c:ext>
            </c:extLst>
          </c:dPt>
          <c:dPt>
            <c:idx val="8"/>
            <c:invertIfNegative val="0"/>
            <c:bubble3D val="0"/>
            <c:spPr>
              <a:solidFill>
                <a:srgbClr val="BCBBBB"/>
              </a:solidFill>
            </c:spPr>
            <c:extLst>
              <c:ext xmlns:c16="http://schemas.microsoft.com/office/drawing/2014/chart" uri="{C3380CC4-5D6E-409C-BE32-E72D297353CC}">
                <c16:uniqueId val="{0000000B-E783-4DA7-9ABD-265595826B9E}"/>
              </c:ext>
            </c:extLst>
          </c:dPt>
          <c:dPt>
            <c:idx val="9"/>
            <c:invertIfNegative val="0"/>
            <c:bubble3D val="0"/>
            <c:spPr>
              <a:solidFill>
                <a:srgbClr val="BCBBBB"/>
              </a:solidFill>
            </c:spPr>
            <c:extLst>
              <c:ext xmlns:c16="http://schemas.microsoft.com/office/drawing/2014/chart" uri="{C3380CC4-5D6E-409C-BE32-E72D297353CC}">
                <c16:uniqueId val="{0000000C-E783-4DA7-9ABD-265595826B9E}"/>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Hawaiian Tropic (19.3%)</c:v>
                </c:pt>
                <c:pt idx="1">
                  <c:v>Banana Boat (15.9%)</c:v>
                </c:pt>
                <c:pt idx="2">
                  <c:v>Caribbean Beach (6.6%)</c:v>
                </c:pt>
                <c:pt idx="3">
                  <c:v>EQUATE (6.3%)</c:v>
                </c:pt>
                <c:pt idx="4">
                  <c:v>Neutrogena (2.7%)</c:v>
                </c:pt>
                <c:pt idx="5">
                  <c:v>Nuvel (2.3%)</c:v>
                </c:pt>
                <c:pt idx="6">
                  <c:v>Garnier (1.7%)</c:v>
                </c:pt>
                <c:pt idx="7">
                  <c:v>Isdin (1.8%)</c:v>
                </c:pt>
                <c:pt idx="8">
                  <c:v>La Roche-Posay (1.9%)</c:v>
                </c:pt>
                <c:pt idx="9">
                  <c:v>L'Oreal Paris (0.9%)</c:v>
                </c:pt>
              </c:strCache>
            </c:strRef>
          </c:cat>
          <c:val>
            <c:numRef>
              <c:f>Sheet1!$B$2:$B$11</c:f>
              <c:numCache>
                <c:formatCode>General</c:formatCode>
                <c:ptCount val="10"/>
                <c:pt idx="0">
                  <c:v>0.30273568304762</c:v>
                </c:pt>
                <c:pt idx="1">
                  <c:v>0.23765367753928796</c:v>
                </c:pt>
                <c:pt idx="2">
                  <c:v>0.13453743040123134</c:v>
                </c:pt>
                <c:pt idx="3">
                  <c:v>0.11749581311114633</c:v>
                </c:pt>
                <c:pt idx="4">
                  <c:v>4.7861231170879197E-2</c:v>
                </c:pt>
                <c:pt idx="5">
                  <c:v>4.3049266030286054E-2</c:v>
                </c:pt>
                <c:pt idx="6">
                  <c:v>4.0333329638314958E-2</c:v>
                </c:pt>
                <c:pt idx="7">
                  <c:v>1.9447327271747816E-2</c:v>
                </c:pt>
                <c:pt idx="8">
                  <c:v>1.8681757498649056E-2</c:v>
                </c:pt>
                <c:pt idx="9">
                  <c:v>1.5087109706363983E-2</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Banana Boat Aqua Protect Cream FPS50+ 236ml (2.7%)</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Cream FPS50+ 200ml (9.5%)</c:v>
                </c:pt>
                <c:pt idx="1">
                  <c:v>Banana Boat Advanced Protection Lotion FPS50+ 240ml (2.8%)</c:v>
                </c:pt>
                <c:pt idx="2">
                  <c:v>Hawaiian Tropic Sheer Touch Lotion FPS50+ 240ml (4.4%)</c:v>
                </c:pt>
                <c:pt idx="3">
                  <c:v>Hawaiian Tropic Island Sport Lotion FPS50 240ml (3.6%)</c:v>
                </c:pt>
                <c:pt idx="4">
                  <c:v>Nivea Sun Protection Sensitive Skin Gel FPS50+ 200ml (5.1%)</c:v>
                </c:pt>
                <c:pt idx="5">
                  <c:v>Hawaiian Tropic Ozono Lotion FPS50+ 240ml (4.4%)</c:v>
                </c:pt>
                <c:pt idx="6">
                  <c:v>Banana Boat Aqua Protect Sport Lotion FPS50+ 236ml (3.1%)</c:v>
                </c:pt>
                <c:pt idx="7">
                  <c:v>Banana Boat Aqua Protect Kids Cream FPS50+ 236ml (1.9%)</c:v>
                </c:pt>
                <c:pt idx="8">
                  <c:v>Nivea Sun Protect &amp; Refresh Sport Lotion FPS50 200ml (5.8%)</c:v>
                </c:pt>
                <c:pt idx="9">
                  <c:v>Nivea Sun Protection &amp; Hydration Lotion FPS50+ 125ml (4.5%)</c:v>
                </c:pt>
              </c:strCache>
            </c:strRef>
          </c:cat>
          <c:val>
            <c:numRef>
              <c:f>Sheet1!$B$2:$B$11</c:f>
              <c:numCache>
                <c:formatCode>General</c:formatCode>
                <c:ptCount val="10"/>
                <c:pt idx="0">
                  <c:v>0.11555050127064519</c:v>
                </c:pt>
                <c:pt idx="1">
                  <c:v>8.9097188521754328E-2</c:v>
                </c:pt>
                <c:pt idx="2">
                  <c:v>6.9452948372485571E-2</c:v>
                </c:pt>
                <c:pt idx="3">
                  <c:v>5.8106232570896268E-2</c:v>
                </c:pt>
                <c:pt idx="4">
                  <c:v>5.6828477770057742E-2</c:v>
                </c:pt>
                <c:pt idx="5">
                  <c:v>5.4483670319756886E-2</c:v>
                </c:pt>
                <c:pt idx="6">
                  <c:v>5.3775716260557868E-2</c:v>
                </c:pt>
                <c:pt idx="7">
                  <c:v>4.8410820269059761E-2</c:v>
                </c:pt>
                <c:pt idx="8">
                  <c:v>4.0749766204868913E-2</c:v>
                </c:pt>
                <c:pt idx="9">
                  <c:v>3.634212633689763E-2</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4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Banana Boat Aqua Protect Cream FPS50+ 236ml (2.7%)</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Cream FPS50+ 200ml (9.5%)</c:v>
                </c:pt>
                <c:pt idx="1">
                  <c:v>Banana Boat Aqua Protect Sport Lotion FPS50+ 236ml (3.1%)</c:v>
                </c:pt>
                <c:pt idx="2">
                  <c:v>Banana Boat Advanced Protection Lotion FPS50+ 240ml (2.8%)</c:v>
                </c:pt>
                <c:pt idx="3">
                  <c:v>Banana Boat Aqua Protect Kids Cream FPS50+ 236ml (1.9%)</c:v>
                </c:pt>
                <c:pt idx="4">
                  <c:v>Nivea Sun Protection Sensitive Skin Gel FPS50+ 200ml (5.1%)</c:v>
                </c:pt>
                <c:pt idx="5">
                  <c:v>Hawaiian Tropic Ozono Lotion FPS50+ 240ml (4.4%)</c:v>
                </c:pt>
                <c:pt idx="6">
                  <c:v>Equate Sport Lotion FPS30 237ml (2.0%)</c:v>
                </c:pt>
                <c:pt idx="7">
                  <c:v>Nivea Sun Protect &amp; Refresh Sport Lotion FPS50 200ml (5.8%)</c:v>
                </c:pt>
                <c:pt idx="8">
                  <c:v>Hawaiian Tropic Sheer Touch Lotion FPS50+ 240ml (4.4%)</c:v>
                </c:pt>
                <c:pt idx="9">
                  <c:v>Hawaiian Tropic Island Sport Lotion FPS50 240ml (3.6%)</c:v>
                </c:pt>
              </c:strCache>
            </c:strRef>
          </c:cat>
          <c:val>
            <c:numRef>
              <c:f>Sheet1!$B$2:$B$11</c:f>
              <c:numCache>
                <c:formatCode>General</c:formatCode>
                <c:ptCount val="10"/>
                <c:pt idx="0">
                  <c:v>0.12608150795767428</c:v>
                </c:pt>
                <c:pt idx="1">
                  <c:v>8.63601298979738E-2</c:v>
                </c:pt>
                <c:pt idx="2">
                  <c:v>8.0844513844850793E-2</c:v>
                </c:pt>
                <c:pt idx="3">
                  <c:v>6.875569767930173E-2</c:v>
                </c:pt>
                <c:pt idx="4">
                  <c:v>4.920819578909523E-2</c:v>
                </c:pt>
                <c:pt idx="5">
                  <c:v>4.6377508369552838E-2</c:v>
                </c:pt>
                <c:pt idx="6">
                  <c:v>4.5795813958569444E-2</c:v>
                </c:pt>
                <c:pt idx="7">
                  <c:v>4.4278313488316172E-2</c:v>
                </c:pt>
                <c:pt idx="8">
                  <c:v>4.3709734941498463E-2</c:v>
                </c:pt>
                <c:pt idx="9">
                  <c:v>3.9859224025003644E-2</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4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21404322300372672"/>
          <c:y val="2.1747791014982559E-2"/>
          <c:w val="0.73951596763197525"/>
          <c:h val="0.86043888622930176"/>
        </c:manualLayout>
      </c:layout>
      <c:scatterChart>
        <c:scatterStyle val="lineMarker"/>
        <c:varyColors val="0"/>
        <c:ser>
          <c:idx val="2"/>
          <c:order val="0"/>
          <c:tx>
            <c:strRef>
              <c:f>Sheet1!$B$1</c:f>
              <c:strCache>
                <c:ptCount val="1"/>
                <c:pt idx="0">
                  <c:v>Banana Boat Aqua Protect Kids Cream FPS50+ 236ml</c:v>
                </c:pt>
              </c:strCache>
            </c:strRef>
          </c:tx>
          <c:spPr>
            <a:ln w="19050" cap="rnd">
              <a:solidFill>
                <a:srgbClr val="00A097"/>
              </a:solidFill>
              <a:round/>
            </a:ln>
            <a:effectLst/>
          </c:spPr>
          <c:marker>
            <c:symbol val="circle"/>
            <c:size val="5"/>
            <c:spPr>
              <a:solidFill>
                <a:srgbClr val="00A097"/>
              </a:solidFill>
              <a:ln w="9525">
                <a:solidFill>
                  <a:srgbClr val="FFFFFF"/>
                </a:solidFill>
              </a:ln>
              <a:effectLst/>
            </c:spPr>
          </c:marker>
          <c:dLbls>
            <c:dLbl>
              <c:idx val="0"/>
              <c:tx>
                <c:rich>
                  <a:bodyPr/>
                  <a:lstStyle/>
                  <a:p>
                    <a:r>
                      <a:rPr lang="en-US"/>
                      <a:t>-2.4</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lstStyle/>
                  <a:p>
                    <a:r>
                      <a:rPr lang="en-US"/>
                      <a:t>-3.5</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lstStyle/>
                  <a:p>
                    <a:r>
                      <a:rPr lang="en-US"/>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lstStyle/>
                  <a:p>
                    <a:r>
                      <a:rPr lang="en-US"/>
                      <a:t>-2.0</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lstStyle/>
                  <a:p>
                    <a:r>
                      <a:rPr lang="en-US"/>
                      <a:t>-1.5</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Sheet1!$A$2:$A$6</c:f>
              <c:numCache>
                <c:formatCode>General</c:formatCode>
                <c:ptCount val="5"/>
                <c:pt idx="0">
                  <c:v>260</c:v>
                </c:pt>
                <c:pt idx="1">
                  <c:v>275</c:v>
                </c:pt>
                <c:pt idx="2">
                  <c:v>305</c:v>
                </c:pt>
                <c:pt idx="3">
                  <c:v>335</c:v>
                </c:pt>
                <c:pt idx="4">
                  <c:v>370</c:v>
                </c:pt>
              </c:numCache>
            </c:numRef>
          </c:xVal>
          <c:yVal>
            <c:numRef>
              <c:f>Sheet1!$B$2:$B$6</c:f>
              <c:numCache>
                <c:formatCode>General</c:formatCode>
                <c:ptCount val="5"/>
                <c:pt idx="0">
                  <c:v>0.52253191896020956</c:v>
                </c:pt>
                <c:pt idx="1">
                  <c:v>0.34412356549335488</c:v>
                </c:pt>
                <c:pt idx="2">
                  <c:v>0</c:v>
                </c:pt>
                <c:pt idx="3">
                  <c:v>-0.1939620523593166</c:v>
                </c:pt>
                <c:pt idx="4">
                  <c:v>-0.32385434171248262</c:v>
                </c:pt>
              </c:numCache>
            </c:numRef>
          </c:yVal>
          <c:smooth val="0"/>
          <c:extLst>
            <c:ext xmlns:c16="http://schemas.microsoft.com/office/drawing/2014/chart" uri="{C3380CC4-5D6E-409C-BE32-E72D297353CC}">
              <c16:uniqueId val="{0000007D-1ABB-4592-8776-98B59FCA8F1B}"/>
            </c:ext>
          </c:extLst>
        </c:ser>
        <c:ser>
          <c:idx val="3"/>
          <c:order val="1"/>
          <c:tx>
            <c:strRef>
              <c:f>Sheet1!$B$8</c:f>
              <c:strCache>
                <c:ptCount val="1"/>
                <c:pt idx="0">
                  <c:v>Banana Boat Aqua Protect Kids Spray FPS50+ 170g</c:v>
                </c:pt>
              </c:strCache>
            </c:strRef>
          </c:tx>
          <c:spPr>
            <a:ln w="19050" cap="rnd">
              <a:solidFill>
                <a:srgbClr val="7ECAC4"/>
              </a:solidFill>
              <a:round/>
            </a:ln>
            <a:effectLst/>
          </c:spPr>
          <c:marker>
            <c:symbol val="circle"/>
            <c:size val="5"/>
            <c:spPr>
              <a:solidFill>
                <a:srgbClr val="7ECAC4"/>
              </a:solidFill>
              <a:ln w="9525">
                <a:solidFill>
                  <a:srgbClr val="FFFFFF"/>
                </a:solidFill>
              </a:ln>
              <a:effectLst/>
            </c:spPr>
          </c:marker>
          <c:dLbls>
            <c:dLbl>
              <c:idx val="0"/>
              <c:tx>
                <c:rich>
                  <a:bodyPr/>
                  <a:lstStyle/>
                  <a:p>
                    <a:r>
                      <a:rPr lang="en-US"/>
                      <a:t>-1.3</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lstStyle/>
                  <a:p>
                    <a:r>
                      <a:rPr lang="en-US"/>
                      <a:t>-2.1</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lstStyle/>
                  <a:p>
                    <a:r>
                      <a:rPr lang="en-US"/>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lstStyle/>
                  <a:p>
                    <a:r>
                      <a:rPr lang="en-US"/>
                      <a:t>-1.0</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lstStyle/>
                  <a:p>
                    <a:r>
                      <a:rPr lang="en-US"/>
                      <a:t>-1.1</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Sheet1!$A$9:$A$13</c:f>
              <c:numCache>
                <c:formatCode>General</c:formatCode>
                <c:ptCount val="5"/>
                <c:pt idx="0">
                  <c:v>300</c:v>
                </c:pt>
                <c:pt idx="1">
                  <c:v>315</c:v>
                </c:pt>
                <c:pt idx="2">
                  <c:v>350</c:v>
                </c:pt>
                <c:pt idx="3">
                  <c:v>385</c:v>
                </c:pt>
                <c:pt idx="4">
                  <c:v>430</c:v>
                </c:pt>
              </c:numCache>
            </c:numRef>
          </c:xVal>
          <c:yVal>
            <c:numRef>
              <c:f>Sheet1!$B$9:$B$13</c:f>
              <c:numCache>
                <c:formatCode>General</c:formatCode>
                <c:ptCount val="5"/>
                <c:pt idx="0">
                  <c:v>0.29152492039814909</c:v>
                </c:pt>
                <c:pt idx="1">
                  <c:v>0.21381183884260518</c:v>
                </c:pt>
                <c:pt idx="2">
                  <c:v>0</c:v>
                </c:pt>
                <c:pt idx="3">
                  <c:v>-0.10340784036837201</c:v>
                </c:pt>
                <c:pt idx="4">
                  <c:v>-0.22349289075292159</c:v>
                </c:pt>
              </c:numCache>
            </c:numRef>
          </c:yVal>
          <c:smooth val="0"/>
          <c:extLst>
            <c:ext xmlns:c16="http://schemas.microsoft.com/office/drawing/2014/chart" uri="{C3380CC4-5D6E-409C-BE32-E72D297353CC}">
              <c16:uniqueId val="{0000007D-1ABB-4592-8776-98B59FCA8F1B}"/>
            </c:ext>
          </c:extLst>
        </c:ser>
        <c:dLbls>
          <c:dLblPos val="t"/>
          <c:showLegendKey val="0"/>
          <c:showVal val="1"/>
          <c:showCatName val="0"/>
          <c:showSerName val="0"/>
          <c:showPercent val="0"/>
          <c:showBubbleSize val="0"/>
        </c:dLbls>
        <c:axId val="104432768"/>
        <c:axId val="104434848"/>
      </c:scatterChart>
      <c:valAx>
        <c:axId val="104432768"/>
        <c:scaling>
          <c:orientation val="minMax"/>
          <c:max val="430"/>
          <c:min val="260"/>
        </c:scaling>
        <c:delete val="0"/>
        <c:axPos val="b"/>
        <c:title>
          <c:tx>
            <c:rich>
              <a:bodyPr/>
              <a:lstStyle/>
              <a:p>
                <a:pPr>
                  <a:defRPr sz="800">
                    <a:solidFill>
                      <a:srgbClr val="575555"/>
                    </a:solidFill>
                    <a:latin typeface="Nexa Bold"/>
                  </a:defRPr>
                </a:pPr>
                <a:r>
                  <a:rPr lang="de-DE"/>
                  <a:t>Tested Prices ($)</a:t>
                </a:r>
              </a:p>
            </c:rich>
          </c:tx>
          <c:overlay val="0"/>
        </c:title>
        <c:numFmt formatCode="#,##0" sourceLinked="0"/>
        <c:majorTickMark val="none"/>
        <c:minorTickMark val="none"/>
        <c:tickLblPos val="low"/>
        <c:spPr>
          <a:noFill/>
          <a:ln w="9525" cap="flat" cmpd="sng" algn="ctr">
            <a:solidFill>
              <a:srgbClr val="E6E5E5"/>
            </a:solidFill>
            <a:round/>
          </a:ln>
          <a:effectLst/>
        </c:spPr>
        <c:txPr>
          <a:bodyPr rot="-60000000" vert="horz"/>
          <a:lstStyle/>
          <a:p>
            <a:pPr>
              <a:defRPr sz="800" b="0">
                <a:latin typeface="Nexa Book" panose="00000400000000000000" pitchFamily="2" charset="0"/>
              </a:defRPr>
            </a:pPr>
            <a:endParaRPr lang="en-CH"/>
          </a:p>
        </c:txPr>
        <c:crossAx val="104434848"/>
        <c:crosses val="autoZero"/>
        <c:crossBetween val="midCat"/>
      </c:valAx>
      <c:valAx>
        <c:axId val="104434848"/>
        <c:scaling>
          <c:orientation val="minMax"/>
        </c:scaling>
        <c:delete val="0"/>
        <c:axPos val="l"/>
        <c:numFmt formatCode="0%" sourceLinked="0"/>
        <c:majorTickMark val="none"/>
        <c:minorTickMark val="none"/>
        <c:tickLblPos val="nextTo"/>
        <c:spPr>
          <a:noFill/>
          <a:ln w="9525" cap="flat" cmpd="sng" algn="ctr">
            <a:solidFill>
              <a:srgbClr val="E6E5E5">
                <a:lumMod val="90000"/>
              </a:srgbClr>
            </a:solidFill>
            <a:round/>
          </a:ln>
          <a:effectLst/>
        </c:spPr>
        <c:txPr>
          <a:bodyPr rot="-60000000" vert="horz"/>
          <a:lstStyle/>
          <a:p>
            <a:pPr>
              <a:defRPr sz="800">
                <a:latin typeface="Nexa Book" panose="00000400000000000000" pitchFamily="2" charset="0"/>
              </a:defRPr>
            </a:pPr>
            <a:endParaRPr lang="en-CH"/>
          </a:p>
        </c:txPr>
        <c:crossAx val="104432768"/>
        <c:crosses val="autoZero"/>
        <c:crossBetween val="midCat"/>
      </c:valAx>
      <c:spPr>
        <a:noFill/>
        <a:ln w="25400">
          <a:noFill/>
        </a:ln>
        <a:effectLst/>
      </c:spPr>
    </c:plotArea>
    <c:plotVisOnly val="1"/>
    <c:dispBlanksAs val="gap"/>
    <c:showDLblsOverMax val="0"/>
    <c:extLst/>
  </c:chart>
  <c:spPr>
    <a:noFill/>
    <a:ln>
      <a:noFill/>
    </a:ln>
    <a:effectLst/>
  </c:spPr>
  <c:txPr>
    <a:bodyPr/>
    <a:lstStyle/>
    <a:p>
      <a:pPr>
        <a:defRPr>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4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Sheet1!$A$2:$A$24</c:f>
              <c:strCache>
                <c:ptCount val="23"/>
                <c:pt idx="0">
                  <c:v>260</c:v>
                </c:pt>
                <c:pt idx="1">
                  <c:v>265</c:v>
                </c:pt>
                <c:pt idx="2">
                  <c:v>270</c:v>
                </c:pt>
                <c:pt idx="3">
                  <c:v>275</c:v>
                </c:pt>
                <c:pt idx="4">
                  <c:v>280</c:v>
                </c:pt>
                <c:pt idx="5">
                  <c:v>285</c:v>
                </c:pt>
                <c:pt idx="6">
                  <c:v>290</c:v>
                </c:pt>
                <c:pt idx="7">
                  <c:v>295</c:v>
                </c:pt>
                <c:pt idx="8">
                  <c:v>300</c:v>
                </c:pt>
                <c:pt idx="9">
                  <c:v>305</c:v>
                </c:pt>
                <c:pt idx="10">
                  <c:v>310</c:v>
                </c:pt>
                <c:pt idx="11">
                  <c:v>315</c:v>
                </c:pt>
                <c:pt idx="12">
                  <c:v>320</c:v>
                </c:pt>
                <c:pt idx="13">
                  <c:v>325</c:v>
                </c:pt>
                <c:pt idx="14">
                  <c:v>330</c:v>
                </c:pt>
                <c:pt idx="15">
                  <c:v>335</c:v>
                </c:pt>
                <c:pt idx="16">
                  <c:v>340</c:v>
                </c:pt>
                <c:pt idx="17">
                  <c:v>345</c:v>
                </c:pt>
                <c:pt idx="18">
                  <c:v>350</c:v>
                </c:pt>
                <c:pt idx="19">
                  <c:v>355</c:v>
                </c:pt>
                <c:pt idx="20">
                  <c:v>360</c:v>
                </c:pt>
                <c:pt idx="21">
                  <c:v>365</c:v>
                </c:pt>
                <c:pt idx="22">
                  <c:v>370</c:v>
                </c:pt>
              </c:strCache>
            </c:strRef>
          </c:cat>
          <c:val>
            <c:numRef>
              <c:f>Sheet1!$B$2:$B$24</c:f>
              <c:numCache>
                <c:formatCode>General</c:formatCode>
                <c:ptCount val="23"/>
                <c:pt idx="0">
                  <c:v>152.25319189602092</c:v>
                </c:pt>
                <c:pt idx="1">
                  <c:v>145.51873209321528</c:v>
                </c:pt>
                <c:pt idx="2">
                  <c:v>139.62966529298055</c:v>
                </c:pt>
                <c:pt idx="3">
                  <c:v>134.41235654933553</c:v>
                </c:pt>
                <c:pt idx="4">
                  <c:v>132.6065317040154</c:v>
                </c:pt>
                <c:pt idx="5">
                  <c:v>130.83824718390517</c:v>
                </c:pt>
                <c:pt idx="6">
                  <c:v>129.10628963154019</c:v>
                </c:pt>
                <c:pt idx="7">
                  <c:v>113.24000444095303</c:v>
                </c:pt>
                <c:pt idx="8">
                  <c:v>101.02819926007652</c:v>
                </c:pt>
                <c:pt idx="9">
                  <c:v>100</c:v>
                </c:pt>
                <c:pt idx="10">
                  <c:v>99.037755764847489</c:v>
                </c:pt>
                <c:pt idx="11">
                  <c:v>98.130846607375162</c:v>
                </c:pt>
                <c:pt idx="12">
                  <c:v>92.782936385806508</c:v>
                </c:pt>
                <c:pt idx="13">
                  <c:v>88.167031974820617</c:v>
                </c:pt>
                <c:pt idx="14">
                  <c:v>84.144725484288358</c:v>
                </c:pt>
                <c:pt idx="15">
                  <c:v>80.603794764068255</c:v>
                </c:pt>
                <c:pt idx="16">
                  <c:v>78.903346774284017</c:v>
                </c:pt>
                <c:pt idx="17">
                  <c:v>77.266471598473771</c:v>
                </c:pt>
                <c:pt idx="18">
                  <c:v>75.689459635183624</c:v>
                </c:pt>
                <c:pt idx="19">
                  <c:v>73.453672258702113</c:v>
                </c:pt>
                <c:pt idx="20">
                  <c:v>71.373526209158371</c:v>
                </c:pt>
                <c:pt idx="21">
                  <c:v>69.432064741038189</c:v>
                </c:pt>
                <c:pt idx="22">
                  <c:v>67.614565828751736</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Sheet1!$A$2:$A$24</c:f>
              <c:strCache>
                <c:ptCount val="23"/>
                <c:pt idx="0">
                  <c:v>260</c:v>
                </c:pt>
                <c:pt idx="1">
                  <c:v>265</c:v>
                </c:pt>
                <c:pt idx="2">
                  <c:v>270</c:v>
                </c:pt>
                <c:pt idx="3">
                  <c:v>275</c:v>
                </c:pt>
                <c:pt idx="4">
                  <c:v>280</c:v>
                </c:pt>
                <c:pt idx="5">
                  <c:v>285</c:v>
                </c:pt>
                <c:pt idx="6">
                  <c:v>290</c:v>
                </c:pt>
                <c:pt idx="7">
                  <c:v>295</c:v>
                </c:pt>
                <c:pt idx="8">
                  <c:v>300</c:v>
                </c:pt>
                <c:pt idx="9">
                  <c:v>305</c:v>
                </c:pt>
                <c:pt idx="10">
                  <c:v>310</c:v>
                </c:pt>
                <c:pt idx="11">
                  <c:v>315</c:v>
                </c:pt>
                <c:pt idx="12">
                  <c:v>320</c:v>
                </c:pt>
                <c:pt idx="13">
                  <c:v>325</c:v>
                </c:pt>
                <c:pt idx="14">
                  <c:v>330</c:v>
                </c:pt>
                <c:pt idx="15">
                  <c:v>335</c:v>
                </c:pt>
                <c:pt idx="16">
                  <c:v>340</c:v>
                </c:pt>
                <c:pt idx="17">
                  <c:v>345</c:v>
                </c:pt>
                <c:pt idx="18">
                  <c:v>350</c:v>
                </c:pt>
                <c:pt idx="19">
                  <c:v>355</c:v>
                </c:pt>
                <c:pt idx="20">
                  <c:v>360</c:v>
                </c:pt>
                <c:pt idx="21">
                  <c:v>365</c:v>
                </c:pt>
                <c:pt idx="22">
                  <c:v>370</c:v>
                </c:pt>
              </c:strCache>
            </c:strRef>
          </c:cat>
          <c:val>
            <c:numRef>
              <c:f>Sheet1!$C$2:$C$24</c:f>
              <c:numCache>
                <c:formatCode>General</c:formatCode>
                <c:ptCount val="23"/>
                <c:pt idx="0">
                  <c:v>130.37506695541964</c:v>
                </c:pt>
                <c:pt idx="1">
                  <c:v>126.93443012391788</c:v>
                </c:pt>
                <c:pt idx="2">
                  <c:v>124.03260079652236</c:v>
                </c:pt>
                <c:pt idx="3">
                  <c:v>121.55217976708599</c:v>
                </c:pt>
                <c:pt idx="4">
                  <c:v>122.06199908742686</c:v>
                </c:pt>
                <c:pt idx="5">
                  <c:v>122.54817505578227</c:v>
                </c:pt>
                <c:pt idx="6">
                  <c:v>123.01140796174879</c:v>
                </c:pt>
                <c:pt idx="7">
                  <c:v>109.64044300898867</c:v>
                </c:pt>
                <c:pt idx="8">
                  <c:v>99.392835401320838</c:v>
                </c:pt>
                <c:pt idx="9">
                  <c:v>100</c:v>
                </c:pt>
                <c:pt idx="10">
                  <c:v>100.64083064671053</c:v>
                </c:pt>
                <c:pt idx="11">
                  <c:v>101.30752821564832</c:v>
                </c:pt>
                <c:pt idx="12">
                  <c:v>97.274557362047801</c:v>
                </c:pt>
                <c:pt idx="13">
                  <c:v>93.850796371392903</c:v>
                </c:pt>
                <c:pt idx="14">
                  <c:v>90.921443942116966</c:v>
                </c:pt>
                <c:pt idx="15">
                  <c:v>88.391677102091819</c:v>
                </c:pt>
                <c:pt idx="16">
                  <c:v>87.799952540123797</c:v>
                </c:pt>
                <c:pt idx="17">
                  <c:v>87.225211115253373</c:v>
                </c:pt>
                <c:pt idx="18">
                  <c:v>86.66627266414315</c:v>
                </c:pt>
                <c:pt idx="19">
                  <c:v>85.290815311677292</c:v>
                </c:pt>
                <c:pt idx="20">
                  <c:v>84.026787330738244</c:v>
                </c:pt>
                <c:pt idx="21">
                  <c:v>82.861424545915852</c:v>
                </c:pt>
                <c:pt idx="22">
                  <c:v>81.783583142287597</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Sheet1!$A$2:$A$24</c:f>
              <c:strCache>
                <c:ptCount val="23"/>
                <c:pt idx="0">
                  <c:v>260</c:v>
                </c:pt>
                <c:pt idx="1">
                  <c:v>265</c:v>
                </c:pt>
                <c:pt idx="2">
                  <c:v>270</c:v>
                </c:pt>
                <c:pt idx="3">
                  <c:v>275</c:v>
                </c:pt>
                <c:pt idx="4">
                  <c:v>280</c:v>
                </c:pt>
                <c:pt idx="5">
                  <c:v>285</c:v>
                </c:pt>
                <c:pt idx="6">
                  <c:v>290</c:v>
                </c:pt>
                <c:pt idx="7">
                  <c:v>295</c:v>
                </c:pt>
                <c:pt idx="8">
                  <c:v>300</c:v>
                </c:pt>
                <c:pt idx="9">
                  <c:v>305</c:v>
                </c:pt>
                <c:pt idx="10">
                  <c:v>310</c:v>
                </c:pt>
                <c:pt idx="11">
                  <c:v>315</c:v>
                </c:pt>
                <c:pt idx="12">
                  <c:v>320</c:v>
                </c:pt>
                <c:pt idx="13">
                  <c:v>325</c:v>
                </c:pt>
                <c:pt idx="14">
                  <c:v>330</c:v>
                </c:pt>
                <c:pt idx="15">
                  <c:v>335</c:v>
                </c:pt>
                <c:pt idx="16">
                  <c:v>340</c:v>
                </c:pt>
                <c:pt idx="17">
                  <c:v>345</c:v>
                </c:pt>
                <c:pt idx="18">
                  <c:v>350</c:v>
                </c:pt>
                <c:pt idx="19">
                  <c:v>355</c:v>
                </c:pt>
                <c:pt idx="20">
                  <c:v>360</c:v>
                </c:pt>
                <c:pt idx="21">
                  <c:v>365</c:v>
                </c:pt>
                <c:pt idx="22">
                  <c:v>370</c:v>
                </c:pt>
              </c:strCache>
            </c:strRef>
          </c:cat>
          <c:val>
            <c:numRef>
              <c:f>Sheet1!$D$2:$D$24</c:f>
              <c:numCache>
                <c:formatCode>General</c:formatCode>
                <c:ptCount val="23"/>
                <c:pt idx="0">
                  <c:v>116.17689488510261</c:v>
                </c:pt>
                <c:pt idx="1">
                  <c:v>114.86933561082412</c:v>
                </c:pt>
                <c:pt idx="2">
                  <c:v>113.89676275273632</c:v>
                </c:pt>
                <c:pt idx="3">
                  <c:v>113.17974160302991</c:v>
                </c:pt>
                <c:pt idx="4">
                  <c:v>115.15040205369456</c:v>
                </c:pt>
                <c:pt idx="5">
                  <c:v>117.05956297151168</c:v>
                </c:pt>
                <c:pt idx="6">
                  <c:v>118.90907188583945</c:v>
                </c:pt>
                <c:pt idx="7">
                  <c:v>107.27730509659092</c:v>
                </c:pt>
                <c:pt idx="8">
                  <c:v>98.368358418211059</c:v>
                </c:pt>
                <c:pt idx="9">
                  <c:v>100</c:v>
                </c:pt>
                <c:pt idx="10">
                  <c:v>101.64519279331428</c:v>
                </c:pt>
                <c:pt idx="11">
                  <c:v>103.29796698692799</c:v>
                </c:pt>
                <c:pt idx="12">
                  <c:v>100.11122231294269</c:v>
                </c:pt>
                <c:pt idx="13">
                  <c:v>97.451975159801663</c:v>
                </c:pt>
                <c:pt idx="14">
                  <c:v>95.221413929190362</c:v>
                </c:pt>
                <c:pt idx="15">
                  <c:v>93.33647337615956</c:v>
                </c:pt>
                <c:pt idx="16">
                  <c:v>93.444756211751454</c:v>
                </c:pt>
                <c:pt idx="17">
                  <c:v>93.540463879413053</c:v>
                </c:pt>
                <c:pt idx="18">
                  <c:v>93.624028969267755</c:v>
                </c:pt>
                <c:pt idx="19">
                  <c:v>92.792339966293767</c:v>
                </c:pt>
                <c:pt idx="20">
                  <c:v>92.043640451757355</c:v>
                </c:pt>
                <c:pt idx="21">
                  <c:v>91.367909531205527</c:v>
                </c:pt>
                <c:pt idx="22">
                  <c:v>90.756340156862578</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Sheet1!$A$2:$A$24</c:f>
              <c:strCache>
                <c:ptCount val="23"/>
                <c:pt idx="0">
                  <c:v>260</c:v>
                </c:pt>
                <c:pt idx="1">
                  <c:v>265</c:v>
                </c:pt>
                <c:pt idx="2">
                  <c:v>270</c:v>
                </c:pt>
                <c:pt idx="3">
                  <c:v>275</c:v>
                </c:pt>
                <c:pt idx="4">
                  <c:v>280</c:v>
                </c:pt>
                <c:pt idx="5">
                  <c:v>285</c:v>
                </c:pt>
                <c:pt idx="6">
                  <c:v>290</c:v>
                </c:pt>
                <c:pt idx="7">
                  <c:v>295</c:v>
                </c:pt>
                <c:pt idx="8">
                  <c:v>300</c:v>
                </c:pt>
                <c:pt idx="9">
                  <c:v>305</c:v>
                </c:pt>
                <c:pt idx="10">
                  <c:v>310</c:v>
                </c:pt>
                <c:pt idx="11">
                  <c:v>315</c:v>
                </c:pt>
                <c:pt idx="12">
                  <c:v>320</c:v>
                </c:pt>
                <c:pt idx="13">
                  <c:v>325</c:v>
                </c:pt>
                <c:pt idx="14">
                  <c:v>330</c:v>
                </c:pt>
                <c:pt idx="15">
                  <c:v>335</c:v>
                </c:pt>
                <c:pt idx="16">
                  <c:v>340</c:v>
                </c:pt>
                <c:pt idx="17">
                  <c:v>345</c:v>
                </c:pt>
                <c:pt idx="18">
                  <c:v>350</c:v>
                </c:pt>
                <c:pt idx="19">
                  <c:v>355</c:v>
                </c:pt>
                <c:pt idx="20">
                  <c:v>360</c:v>
                </c:pt>
                <c:pt idx="21">
                  <c:v>365</c:v>
                </c:pt>
                <c:pt idx="22">
                  <c:v>370</c:v>
                </c:pt>
              </c:strCache>
            </c:strRef>
          </c:cat>
          <c:val>
            <c:numRef>
              <c:f>Sheet1!$E$2:$E$24</c:f>
              <c:numCache>
                <c:formatCode>General</c:formatCode>
                <c:ptCount val="23"/>
                <c:pt idx="0">
                  <c:v>0.55736151338534545</c:v>
                </c:pt>
                <c:pt idx="1">
                  <c:v>0.56571318294411277</c:v>
                </c:pt>
                <c:pt idx="2">
                  <c:v>0.57375553140811042</c:v>
                </c:pt>
                <c:pt idx="3">
                  <c:v>0.58150543083705397</c:v>
                </c:pt>
                <c:pt idx="4">
                  <c:v>0.58897854814353512</c:v>
                </c:pt>
                <c:pt idx="5">
                  <c:v>0.59618945080768371</c:v>
                </c:pt>
                <c:pt idx="6">
                  <c:v>0.60315170165582721</c:v>
                </c:pt>
                <c:pt idx="7">
                  <c:v>0.60987794400064355</c:v>
                </c:pt>
                <c:pt idx="8">
                  <c:v>0.6163799782672994</c:v>
                </c:pt>
                <c:pt idx="9">
                  <c:v>0.62266883108258952</c:v>
                </c:pt>
                <c:pt idx="10">
                  <c:v>0.62875481767803165</c:v>
                </c:pt>
                <c:pt idx="11">
                  <c:v>0.63464759834980899</c:v>
                </c:pt>
                <c:pt idx="12">
                  <c:v>0.64035622962559324</c:v>
                </c:pt>
                <c:pt idx="13">
                  <c:v>0.64588921070827632</c:v>
                </c:pt>
                <c:pt idx="14">
                  <c:v>0.65125452569754494</c:v>
                </c:pt>
                <c:pt idx="15">
                  <c:v>0.65645968203041727</c:v>
                </c:pt>
                <c:pt idx="16">
                  <c:v>0.66151174552997005</c:v>
                </c:pt>
                <c:pt idx="17">
                  <c:v>0.66641737240634735</c:v>
                </c:pt>
                <c:pt idx="18">
                  <c:v>0.67118283851482807</c:v>
                </c:pt>
                <c:pt idx="19">
                  <c:v>0.67581406614137995</c:v>
                </c:pt>
                <c:pt idx="20">
                  <c:v>0.68031664855608287</c:v>
                </c:pt>
                <c:pt idx="21">
                  <c:v>0.6846958725484652</c:v>
                </c:pt>
                <c:pt idx="22">
                  <c:v>0.68895673913564826</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rPr lang="de-DE"/>
                  <a:t>Shelf Price/Unit ($)</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ax val="180"/>
          <c:min val="5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8"/>
          <c:min val="0.4"/>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4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Banana Boat Aqua Protect Kids Cream FPS50+ 236ml (1.9%)</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Cream FPS50+ 200ml (9.5%)</c:v>
                </c:pt>
                <c:pt idx="1">
                  <c:v>Banana Boat Aqua Protect Cream FPS50+ 236ml (2.7%)</c:v>
                </c:pt>
                <c:pt idx="2">
                  <c:v>Banana Boat Advanced Protection Lotion FPS50+ 240ml (2.8%)</c:v>
                </c:pt>
                <c:pt idx="3">
                  <c:v>Nivea Sun Protection Sensitive Skin Gel FPS50+ 200ml (5.1%)</c:v>
                </c:pt>
                <c:pt idx="4">
                  <c:v>Banana Boat Aqua Protect Sport Lotion FPS50+ 236ml (3.1%)</c:v>
                </c:pt>
                <c:pt idx="5">
                  <c:v>Hawaiian Tropic Ozono Lotion FPS50+ 240ml (4.4%)</c:v>
                </c:pt>
                <c:pt idx="6">
                  <c:v>Hawaiian Tropic Sheer Touch Lotion FPS50+ 240ml (4.4%)</c:v>
                </c:pt>
                <c:pt idx="7">
                  <c:v>Hawaiian Tropic Island Sport Lotion FPS50 240ml (3.6%)</c:v>
                </c:pt>
                <c:pt idx="8">
                  <c:v>Nivea Sun Protect &amp; Refresh Sport Lotion FPS50 200ml (5.8%)</c:v>
                </c:pt>
                <c:pt idx="9">
                  <c:v>Nivea Sun Protection &amp; Hydration Lotion FPS50+ 125ml (4.5%)</c:v>
                </c:pt>
              </c:strCache>
            </c:strRef>
          </c:cat>
          <c:val>
            <c:numRef>
              <c:f>Sheet1!$B$2:$B$11</c:f>
              <c:numCache>
                <c:formatCode>General</c:formatCode>
                <c:ptCount val="10"/>
                <c:pt idx="0">
                  <c:v>0.10802563408128409</c:v>
                </c:pt>
                <c:pt idx="1">
                  <c:v>8.6672932715962936E-2</c:v>
                </c:pt>
                <c:pt idx="2">
                  <c:v>6.755015756200082E-2</c:v>
                </c:pt>
                <c:pt idx="3">
                  <c:v>6.1307064864021245E-2</c:v>
                </c:pt>
                <c:pt idx="4">
                  <c:v>5.8558701974863216E-2</c:v>
                </c:pt>
                <c:pt idx="5">
                  <c:v>5.1690130686359526E-2</c:v>
                </c:pt>
                <c:pt idx="6">
                  <c:v>5.0687514523912749E-2</c:v>
                </c:pt>
                <c:pt idx="7">
                  <c:v>4.7507314216717902E-2</c:v>
                </c:pt>
                <c:pt idx="8">
                  <c:v>4.7366572966722281E-2</c:v>
                </c:pt>
                <c:pt idx="9">
                  <c:v>4.0642750987333852E-2</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4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Banana Boat Aqua Protect Kids Cream FPS50+ 236ml (1.9%)</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Cream FPS50+ 200ml (9.5%)</c:v>
                </c:pt>
                <c:pt idx="1">
                  <c:v>Banana Boat Aqua Protect Cream FPS50+ 236ml (2.7%)</c:v>
                </c:pt>
                <c:pt idx="2">
                  <c:v>Banana Boat Aqua Protect Sport Lotion FPS50+ 236ml (3.1%)</c:v>
                </c:pt>
                <c:pt idx="3">
                  <c:v>Nivea Sun Protect &amp; Refresh Sport Lotion FPS50 200ml (5.8%)</c:v>
                </c:pt>
                <c:pt idx="4">
                  <c:v>Banana Boat Advanced Protection Lotion FPS50+ 240ml (2.8%)</c:v>
                </c:pt>
                <c:pt idx="5">
                  <c:v>Nivea Sun Protection Sensitive Skin Gel FPS50+ 200ml (5.1%)</c:v>
                </c:pt>
                <c:pt idx="6">
                  <c:v>Nivea Sun Protection &amp; Hydration Lotion FPS50+ 125ml (4.5%)</c:v>
                </c:pt>
                <c:pt idx="7">
                  <c:v>Hawaiian Tropic Ozono Lotion FPS50+ 240ml (4.4%)</c:v>
                </c:pt>
                <c:pt idx="8">
                  <c:v>Hawaiian Tropic Island Sport Lotion FPS50 240ml (3.6%)</c:v>
                </c:pt>
                <c:pt idx="9">
                  <c:v>Equate Sport Lotion FPS30 237ml (2.0%)</c:v>
                </c:pt>
              </c:strCache>
            </c:strRef>
          </c:cat>
          <c:val>
            <c:numRef>
              <c:f>Sheet1!$B$2:$B$11</c:f>
              <c:numCache>
                <c:formatCode>General</c:formatCode>
                <c:ptCount val="10"/>
                <c:pt idx="0">
                  <c:v>0.11518881868364021</c:v>
                </c:pt>
                <c:pt idx="1">
                  <c:v>0.1045682781205793</c:v>
                </c:pt>
                <c:pt idx="2">
                  <c:v>8.6042551536449061E-2</c:v>
                </c:pt>
                <c:pt idx="3">
                  <c:v>5.7736168093787156E-2</c:v>
                </c:pt>
                <c:pt idx="4">
                  <c:v>5.7520450319624009E-2</c:v>
                </c:pt>
                <c:pt idx="5">
                  <c:v>5.5595810435771782E-2</c:v>
                </c:pt>
                <c:pt idx="6">
                  <c:v>4.235163913531427E-2</c:v>
                </c:pt>
                <c:pt idx="7">
                  <c:v>4.1772710463290647E-2</c:v>
                </c:pt>
                <c:pt idx="8">
                  <c:v>3.1816554768427936E-2</c:v>
                </c:pt>
                <c:pt idx="9">
                  <c:v>3.0898235891516024E-2</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4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Sheet1!$A$2:$A$28</c:f>
              <c:strCache>
                <c:ptCount val="27"/>
                <c:pt idx="0">
                  <c:v>300</c:v>
                </c:pt>
                <c:pt idx="1">
                  <c:v>305</c:v>
                </c:pt>
                <c:pt idx="2">
                  <c:v>310</c:v>
                </c:pt>
                <c:pt idx="3">
                  <c:v>315</c:v>
                </c:pt>
                <c:pt idx="4">
                  <c:v>320</c:v>
                </c:pt>
                <c:pt idx="5">
                  <c:v>325</c:v>
                </c:pt>
                <c:pt idx="6">
                  <c:v>330</c:v>
                </c:pt>
                <c:pt idx="7">
                  <c:v>335</c:v>
                </c:pt>
                <c:pt idx="8">
                  <c:v>340</c:v>
                </c:pt>
                <c:pt idx="9">
                  <c:v>345</c:v>
                </c:pt>
                <c:pt idx="10">
                  <c:v>350</c:v>
                </c:pt>
                <c:pt idx="11">
                  <c:v>355</c:v>
                </c:pt>
                <c:pt idx="12">
                  <c:v>360</c:v>
                </c:pt>
                <c:pt idx="13">
                  <c:v>365</c:v>
                </c:pt>
                <c:pt idx="14">
                  <c:v>370</c:v>
                </c:pt>
                <c:pt idx="15">
                  <c:v>375</c:v>
                </c:pt>
                <c:pt idx="16">
                  <c:v>380</c:v>
                </c:pt>
                <c:pt idx="17">
                  <c:v>385</c:v>
                </c:pt>
                <c:pt idx="18">
                  <c:v>390</c:v>
                </c:pt>
                <c:pt idx="19">
                  <c:v>395</c:v>
                </c:pt>
                <c:pt idx="20">
                  <c:v>400</c:v>
                </c:pt>
                <c:pt idx="21">
                  <c:v>405</c:v>
                </c:pt>
                <c:pt idx="22">
                  <c:v>410</c:v>
                </c:pt>
                <c:pt idx="23">
                  <c:v>415</c:v>
                </c:pt>
                <c:pt idx="24">
                  <c:v>420</c:v>
                </c:pt>
                <c:pt idx="25">
                  <c:v>425</c:v>
                </c:pt>
                <c:pt idx="26">
                  <c:v>430</c:v>
                </c:pt>
              </c:strCache>
            </c:strRef>
          </c:cat>
          <c:val>
            <c:numRef>
              <c:f>Sheet1!$B$2:$B$28</c:f>
              <c:numCache>
                <c:formatCode>General</c:formatCode>
                <c:ptCount val="27"/>
                <c:pt idx="0">
                  <c:v>129.15249203981497</c:v>
                </c:pt>
                <c:pt idx="1">
                  <c:v>126.19344018752135</c:v>
                </c:pt>
                <c:pt idx="2">
                  <c:v>123.6360134592089</c:v>
                </c:pt>
                <c:pt idx="3">
                  <c:v>121.38118388426051</c:v>
                </c:pt>
                <c:pt idx="4">
                  <c:v>116.47276854163067</c:v>
                </c:pt>
                <c:pt idx="5">
                  <c:v>112.23636824413867</c:v>
                </c:pt>
                <c:pt idx="6">
                  <c:v>108.52879777799302</c:v>
                </c:pt>
                <c:pt idx="7">
                  <c:v>105.24345498213702</c:v>
                </c:pt>
                <c:pt idx="8">
                  <c:v>103.41739570011261</c:v>
                </c:pt>
                <c:pt idx="9">
                  <c:v>101.67166926396047</c:v>
                </c:pt>
                <c:pt idx="10">
                  <c:v>100</c:v>
                </c:pt>
                <c:pt idx="11">
                  <c:v>98.251191828639008</c:v>
                </c:pt>
                <c:pt idx="12">
                  <c:v>96.610170299296954</c:v>
                </c:pt>
                <c:pt idx="13">
                  <c:v>95.065000533143802</c:v>
                </c:pt>
                <c:pt idx="14">
                  <c:v>93.605485994807395</c:v>
                </c:pt>
                <c:pt idx="15">
                  <c:v>92.222876640681832</c:v>
                </c:pt>
                <c:pt idx="16">
                  <c:v>90.9096301205402</c:v>
                </c:pt>
                <c:pt idx="17">
                  <c:v>89.659215963162737</c:v>
                </c:pt>
                <c:pt idx="18">
                  <c:v>88.066539527198515</c:v>
                </c:pt>
                <c:pt idx="19">
                  <c:v>86.550848400709285</c:v>
                </c:pt>
                <c:pt idx="20">
                  <c:v>85.105963823476856</c:v>
                </c:pt>
                <c:pt idx="21">
                  <c:v>83.726362665316117</c:v>
                </c:pt>
                <c:pt idx="22">
                  <c:v>82.407094902278217</c:v>
                </c:pt>
                <c:pt idx="23">
                  <c:v>81.143712732595034</c:v>
                </c:pt>
                <c:pt idx="24">
                  <c:v>79.932209552704805</c:v>
                </c:pt>
                <c:pt idx="25">
                  <c:v>78.768967301992717</c:v>
                </c:pt>
                <c:pt idx="26">
                  <c:v>77.650710924707866</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Sheet1!$A$2:$A$28</c:f>
              <c:strCache>
                <c:ptCount val="27"/>
                <c:pt idx="0">
                  <c:v>300</c:v>
                </c:pt>
                <c:pt idx="1">
                  <c:v>305</c:v>
                </c:pt>
                <c:pt idx="2">
                  <c:v>310</c:v>
                </c:pt>
                <c:pt idx="3">
                  <c:v>315</c:v>
                </c:pt>
                <c:pt idx="4">
                  <c:v>320</c:v>
                </c:pt>
                <c:pt idx="5">
                  <c:v>325</c:v>
                </c:pt>
                <c:pt idx="6">
                  <c:v>330</c:v>
                </c:pt>
                <c:pt idx="7">
                  <c:v>335</c:v>
                </c:pt>
                <c:pt idx="8">
                  <c:v>340</c:v>
                </c:pt>
                <c:pt idx="9">
                  <c:v>345</c:v>
                </c:pt>
                <c:pt idx="10">
                  <c:v>350</c:v>
                </c:pt>
                <c:pt idx="11">
                  <c:v>355</c:v>
                </c:pt>
                <c:pt idx="12">
                  <c:v>360</c:v>
                </c:pt>
                <c:pt idx="13">
                  <c:v>365</c:v>
                </c:pt>
                <c:pt idx="14">
                  <c:v>370</c:v>
                </c:pt>
                <c:pt idx="15">
                  <c:v>375</c:v>
                </c:pt>
                <c:pt idx="16">
                  <c:v>380</c:v>
                </c:pt>
                <c:pt idx="17">
                  <c:v>385</c:v>
                </c:pt>
                <c:pt idx="18">
                  <c:v>390</c:v>
                </c:pt>
                <c:pt idx="19">
                  <c:v>395</c:v>
                </c:pt>
                <c:pt idx="20">
                  <c:v>400</c:v>
                </c:pt>
                <c:pt idx="21">
                  <c:v>405</c:v>
                </c:pt>
                <c:pt idx="22">
                  <c:v>410</c:v>
                </c:pt>
                <c:pt idx="23">
                  <c:v>415</c:v>
                </c:pt>
                <c:pt idx="24">
                  <c:v>420</c:v>
                </c:pt>
                <c:pt idx="25">
                  <c:v>425</c:v>
                </c:pt>
                <c:pt idx="26">
                  <c:v>430</c:v>
                </c:pt>
              </c:strCache>
            </c:strRef>
          </c:cat>
          <c:val>
            <c:numRef>
              <c:f>Sheet1!$C$2:$C$28</c:f>
              <c:numCache>
                <c:formatCode>General</c:formatCode>
                <c:ptCount val="27"/>
                <c:pt idx="0">
                  <c:v>110.750279763656</c:v>
                </c:pt>
                <c:pt idx="1">
                  <c:v>110.01058551628331</c:v>
                </c:pt>
                <c:pt idx="2">
                  <c:v>109.54245093060857</c:v>
                </c:pt>
                <c:pt idx="3">
                  <c:v>109.27387199378573</c:v>
                </c:pt>
                <c:pt idx="4">
                  <c:v>106.51484456183582</c:v>
                </c:pt>
                <c:pt idx="5">
                  <c:v>104.2400654574202</c:v>
                </c:pt>
                <c:pt idx="6">
                  <c:v>102.34324084076434</c:v>
                </c:pt>
                <c:pt idx="7">
                  <c:v>100.74493360897512</c:v>
                </c:pt>
                <c:pt idx="8">
                  <c:v>100.47041967371464</c:v>
                </c:pt>
                <c:pt idx="9">
                  <c:v>100.22305615282127</c:v>
                </c:pt>
                <c:pt idx="10">
                  <c:v>100</c:v>
                </c:pt>
                <c:pt idx="11">
                  <c:v>99.651505779984689</c:v>
                </c:pt>
                <c:pt idx="12">
                  <c:v>99.364010294881297</c:v>
                </c:pt>
                <c:pt idx="13">
                  <c:v>99.129675960369383</c:v>
                </c:pt>
                <c:pt idx="14">
                  <c:v>98.941822572417607</c:v>
                </c:pt>
                <c:pt idx="15">
                  <c:v>98.794738452509705</c:v>
                </c:pt>
                <c:pt idx="16">
                  <c:v>98.683524246484339</c:v>
                </c:pt>
                <c:pt idx="17">
                  <c:v>98.603963590507803</c:v>
                </c:pt>
                <c:pt idx="18">
                  <c:v>98.106702873203346</c:v>
                </c:pt>
                <c:pt idx="19">
                  <c:v>97.650956265420973</c:v>
                </c:pt>
                <c:pt idx="20">
                  <c:v>97.232950069248233</c:v>
                </c:pt>
                <c:pt idx="21">
                  <c:v>96.849317567888718</c:v>
                </c:pt>
                <c:pt idx="22">
                  <c:v>96.497048983137006</c:v>
                </c:pt>
                <c:pt idx="23">
                  <c:v>96.173448194203516</c:v>
                </c:pt>
                <c:pt idx="24">
                  <c:v>95.876095240213061</c:v>
                </c:pt>
                <c:pt idx="25">
                  <c:v>95.602813776564005</c:v>
                </c:pt>
                <c:pt idx="26">
                  <c:v>95.351642780480361</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Sheet1!$A$2:$A$28</c:f>
              <c:strCache>
                <c:ptCount val="27"/>
                <c:pt idx="0">
                  <c:v>300</c:v>
                </c:pt>
                <c:pt idx="1">
                  <c:v>305</c:v>
                </c:pt>
                <c:pt idx="2">
                  <c:v>310</c:v>
                </c:pt>
                <c:pt idx="3">
                  <c:v>315</c:v>
                </c:pt>
                <c:pt idx="4">
                  <c:v>320</c:v>
                </c:pt>
                <c:pt idx="5">
                  <c:v>325</c:v>
                </c:pt>
                <c:pt idx="6">
                  <c:v>330</c:v>
                </c:pt>
                <c:pt idx="7">
                  <c:v>335</c:v>
                </c:pt>
                <c:pt idx="8">
                  <c:v>340</c:v>
                </c:pt>
                <c:pt idx="9">
                  <c:v>345</c:v>
                </c:pt>
                <c:pt idx="10">
                  <c:v>350</c:v>
                </c:pt>
                <c:pt idx="11">
                  <c:v>355</c:v>
                </c:pt>
                <c:pt idx="12">
                  <c:v>360</c:v>
                </c:pt>
                <c:pt idx="13">
                  <c:v>365</c:v>
                </c:pt>
                <c:pt idx="14">
                  <c:v>370</c:v>
                </c:pt>
                <c:pt idx="15">
                  <c:v>375</c:v>
                </c:pt>
                <c:pt idx="16">
                  <c:v>380</c:v>
                </c:pt>
                <c:pt idx="17">
                  <c:v>385</c:v>
                </c:pt>
                <c:pt idx="18">
                  <c:v>390</c:v>
                </c:pt>
                <c:pt idx="19">
                  <c:v>395</c:v>
                </c:pt>
                <c:pt idx="20">
                  <c:v>400</c:v>
                </c:pt>
                <c:pt idx="21">
                  <c:v>405</c:v>
                </c:pt>
                <c:pt idx="22">
                  <c:v>410</c:v>
                </c:pt>
                <c:pt idx="23">
                  <c:v>415</c:v>
                </c:pt>
                <c:pt idx="24">
                  <c:v>420</c:v>
                </c:pt>
                <c:pt idx="25">
                  <c:v>425</c:v>
                </c:pt>
                <c:pt idx="26">
                  <c:v>430</c:v>
                </c:pt>
              </c:strCache>
            </c:strRef>
          </c:cat>
          <c:val>
            <c:numRef>
              <c:f>Sheet1!$D$2:$D$28</c:f>
              <c:numCache>
                <c:formatCode>General</c:formatCode>
                <c:ptCount val="27"/>
                <c:pt idx="0">
                  <c:v>100.99895450945242</c:v>
                </c:pt>
                <c:pt idx="1">
                  <c:v>101.43578721107916</c:v>
                </c:pt>
                <c:pt idx="2">
                  <c:v>102.07519901387747</c:v>
                </c:pt>
                <c:pt idx="3">
                  <c:v>102.85953739184666</c:v>
                </c:pt>
                <c:pt idx="4">
                  <c:v>101.23905337928834</c:v>
                </c:pt>
                <c:pt idx="5">
                  <c:v>100.00334526592607</c:v>
                </c:pt>
                <c:pt idx="6">
                  <c:v>99.06565995351832</c:v>
                </c:pt>
                <c:pt idx="7">
                  <c:v>98.36095001564091</c:v>
                </c:pt>
                <c:pt idx="8">
                  <c:v>98.908670417076038</c:v>
                </c:pt>
                <c:pt idx="9">
                  <c:v>99.455361153145944</c:v>
                </c:pt>
                <c:pt idx="10">
                  <c:v>100</c:v>
                </c:pt>
                <c:pt idx="11">
                  <c:v>100.39293804883407</c:v>
                </c:pt>
                <c:pt idx="12">
                  <c:v>100.82211853564608</c:v>
                </c:pt>
                <c:pt idx="13">
                  <c:v>101.28187490714052</c:v>
                </c:pt>
                <c:pt idx="14">
                  <c:v>101.76738986946188</c:v>
                </c:pt>
                <c:pt idx="15">
                  <c:v>102.27456119455405</c:v>
                </c:pt>
                <c:pt idx="16">
                  <c:v>102.79988934688625</c:v>
                </c:pt>
                <c:pt idx="17">
                  <c:v>103.34038342022225</c:v>
                </c:pt>
                <c:pt idx="18">
                  <c:v>103.42441353544478</c:v>
                </c:pt>
                <c:pt idx="19">
                  <c:v>103.53109607711207</c:v>
                </c:pt>
                <c:pt idx="20">
                  <c:v>103.65793993109453</c:v>
                </c:pt>
                <c:pt idx="21">
                  <c:v>103.80272806860422</c:v>
                </c:pt>
                <c:pt idx="22">
                  <c:v>103.96348489482328</c:v>
                </c:pt>
                <c:pt idx="23">
                  <c:v>104.1384477423194</c:v>
                </c:pt>
                <c:pt idx="24">
                  <c:v>104.32604196258495</c:v>
                </c:pt>
                <c:pt idx="25">
                  <c:v>104.52485914124081</c:v>
                </c:pt>
                <c:pt idx="26">
                  <c:v>104.73363802584841</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Sheet1!$A$2:$A$28</c:f>
              <c:strCache>
                <c:ptCount val="27"/>
                <c:pt idx="0">
                  <c:v>300</c:v>
                </c:pt>
                <c:pt idx="1">
                  <c:v>305</c:v>
                </c:pt>
                <c:pt idx="2">
                  <c:v>310</c:v>
                </c:pt>
                <c:pt idx="3">
                  <c:v>315</c:v>
                </c:pt>
                <c:pt idx="4">
                  <c:v>320</c:v>
                </c:pt>
                <c:pt idx="5">
                  <c:v>325</c:v>
                </c:pt>
                <c:pt idx="6">
                  <c:v>330</c:v>
                </c:pt>
                <c:pt idx="7">
                  <c:v>335</c:v>
                </c:pt>
                <c:pt idx="8">
                  <c:v>340</c:v>
                </c:pt>
                <c:pt idx="9">
                  <c:v>345</c:v>
                </c:pt>
                <c:pt idx="10">
                  <c:v>350</c:v>
                </c:pt>
                <c:pt idx="11">
                  <c:v>355</c:v>
                </c:pt>
                <c:pt idx="12">
                  <c:v>360</c:v>
                </c:pt>
                <c:pt idx="13">
                  <c:v>365</c:v>
                </c:pt>
                <c:pt idx="14">
                  <c:v>370</c:v>
                </c:pt>
                <c:pt idx="15">
                  <c:v>375</c:v>
                </c:pt>
                <c:pt idx="16">
                  <c:v>380</c:v>
                </c:pt>
                <c:pt idx="17">
                  <c:v>385</c:v>
                </c:pt>
                <c:pt idx="18">
                  <c:v>390</c:v>
                </c:pt>
                <c:pt idx="19">
                  <c:v>395</c:v>
                </c:pt>
                <c:pt idx="20">
                  <c:v>400</c:v>
                </c:pt>
                <c:pt idx="21">
                  <c:v>405</c:v>
                </c:pt>
                <c:pt idx="22">
                  <c:v>410</c:v>
                </c:pt>
                <c:pt idx="23">
                  <c:v>415</c:v>
                </c:pt>
                <c:pt idx="24">
                  <c:v>420</c:v>
                </c:pt>
                <c:pt idx="25">
                  <c:v>425</c:v>
                </c:pt>
                <c:pt idx="26">
                  <c:v>430</c:v>
                </c:pt>
              </c:strCache>
            </c:strRef>
          </c:cat>
          <c:val>
            <c:numRef>
              <c:f>Sheet1!$E$2:$E$28</c:f>
              <c:numCache>
                <c:formatCode>General</c:formatCode>
                <c:ptCount val="27"/>
                <c:pt idx="0">
                  <c:v>0.5979056474432326</c:v>
                </c:pt>
                <c:pt idx="1">
                  <c:v>0.60449735814088457</c:v>
                </c:pt>
                <c:pt idx="2">
                  <c:v>0.61087643300957994</c:v>
                </c:pt>
                <c:pt idx="3">
                  <c:v>0.61705299756498355</c:v>
                </c:pt>
                <c:pt idx="4">
                  <c:v>0.62303654447803047</c:v>
                </c:pt>
                <c:pt idx="5">
                  <c:v>0.62883598225529169</c:v>
                </c:pt>
                <c:pt idx="6">
                  <c:v>0.63445967949384796</c:v>
                </c:pt>
                <c:pt idx="7">
                  <c:v>0.63991550517304419</c:v>
                </c:pt>
                <c:pt idx="8">
                  <c:v>0.64521086539108774</c:v>
                </c:pt>
                <c:pt idx="9">
                  <c:v>0.65035273690715878</c:v>
                </c:pt>
                <c:pt idx="10">
                  <c:v>0.65534769780848512</c:v>
                </c:pt>
                <c:pt idx="11">
                  <c:v>0.66020195558583039</c:v>
                </c:pt>
                <c:pt idx="12">
                  <c:v>0.66492137286936059</c:v>
                </c:pt>
                <c:pt idx="13">
                  <c:v>0.66951149104923247</c:v>
                </c:pt>
                <c:pt idx="14">
                  <c:v>0.67397755198099951</c:v>
                </c:pt>
                <c:pt idx="15">
                  <c:v>0.67832451795458604</c:v>
                </c:pt>
                <c:pt idx="16">
                  <c:v>0.68255709008676257</c:v>
                </c:pt>
                <c:pt idx="17">
                  <c:v>0.68667972528044108</c:v>
                </c:pt>
                <c:pt idx="18">
                  <c:v>0.69069665187940976</c:v>
                </c:pt>
                <c:pt idx="19">
                  <c:v>0.6946118841341008</c:v>
                </c:pt>
                <c:pt idx="20">
                  <c:v>0.69842923558242442</c:v>
                </c:pt>
                <c:pt idx="21">
                  <c:v>0.70215233143943157</c:v>
                </c:pt>
                <c:pt idx="22">
                  <c:v>0.7057846200804142</c:v>
                </c:pt>
                <c:pt idx="23">
                  <c:v>0.70932938369390308</c:v>
                </c:pt>
                <c:pt idx="24">
                  <c:v>0.71278974817373764</c:v>
                </c:pt>
                <c:pt idx="25">
                  <c:v>0.71616869231287017</c:v>
                </c:pt>
                <c:pt idx="26">
                  <c:v>0.71946905635574376</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rPr lang="de-DE"/>
                  <a:t>Shelf Price/Unit ($)</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ax val="150"/>
          <c:min val="6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9"/>
          <c:min val="0.5"/>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4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Banana Boat Aqua Protect Kids Spray FPS50+ 170g (0.3%)</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Cream FPS50+ 200ml (9.5%)</c:v>
                </c:pt>
                <c:pt idx="1">
                  <c:v>Banana Boat Aqua Protect Sport Lotion FPS50+ 236ml (3.1%)</c:v>
                </c:pt>
                <c:pt idx="2">
                  <c:v>Nivea Sun Protect &amp; Refresh Sport Lotion FPS50 200ml (5.8%)</c:v>
                </c:pt>
                <c:pt idx="3">
                  <c:v>Nivea Sun Protection &amp; Hydration Lotion FPS50+ 125ml (4.5%)</c:v>
                </c:pt>
                <c:pt idx="4">
                  <c:v>Nivea Sun Protection Sensitive Skin Gel FPS50+ 200ml (5.1%)</c:v>
                </c:pt>
                <c:pt idx="5">
                  <c:v>Banana Boat Aqua Protect Cream FPS50+ 236ml (2.7%)</c:v>
                </c:pt>
                <c:pt idx="6">
                  <c:v>Banana Boat Aqua Protect Kids Cream FPS50+ 236ml (1.9%)</c:v>
                </c:pt>
                <c:pt idx="7">
                  <c:v>Hawaiian Tropic Ozono Lotion FPS50+ 240ml (4.4%)</c:v>
                </c:pt>
                <c:pt idx="8">
                  <c:v>Equate Sport Lotion FPS30 237ml (2.0%)</c:v>
                </c:pt>
                <c:pt idx="9">
                  <c:v>Hawaiian Tropic Sheer Touch Lotion FPS50+ 240ml (4.4%)</c:v>
                </c:pt>
              </c:strCache>
            </c:strRef>
          </c:cat>
          <c:val>
            <c:numRef>
              <c:f>Sheet1!$B$2:$B$11</c:f>
              <c:numCache>
                <c:formatCode>General</c:formatCode>
                <c:ptCount val="10"/>
                <c:pt idx="0">
                  <c:v>9.353872820680488E-2</c:v>
                </c:pt>
                <c:pt idx="1">
                  <c:v>6.235912525782298E-2</c:v>
                </c:pt>
                <c:pt idx="2">
                  <c:v>5.8847485357541321E-2</c:v>
                </c:pt>
                <c:pt idx="3">
                  <c:v>5.4196776594736949E-2</c:v>
                </c:pt>
                <c:pt idx="4">
                  <c:v>4.662742381777138E-2</c:v>
                </c:pt>
                <c:pt idx="5">
                  <c:v>4.6376467946520297E-2</c:v>
                </c:pt>
                <c:pt idx="6">
                  <c:v>4.1948208403385839E-2</c:v>
                </c:pt>
                <c:pt idx="7">
                  <c:v>3.964865192969215E-2</c:v>
                </c:pt>
                <c:pt idx="8">
                  <c:v>3.7150711202342694E-2</c:v>
                </c:pt>
                <c:pt idx="9">
                  <c:v>3.4011966117272037E-2</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4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Banana Boat Aqua Protect Kids Spray FPS50+ 170g (0.3%)</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Cream FPS50+ 200ml (9.5%)</c:v>
                </c:pt>
                <c:pt idx="1">
                  <c:v>Nivea Sun Protect &amp; Refresh Sport Lotion FPS50 200ml (5.8%)</c:v>
                </c:pt>
                <c:pt idx="2">
                  <c:v>Banana Boat Aqua Protect Sport Lotion FPS50+ 236ml (3.1%)</c:v>
                </c:pt>
                <c:pt idx="3">
                  <c:v>Nivea Sun Protection Sensitive Skin Gel FPS50+ 200ml (5.1%)</c:v>
                </c:pt>
                <c:pt idx="4">
                  <c:v>Hawaiian Tropic Ozono Lotion FPS50+ 240ml (4.4%)</c:v>
                </c:pt>
                <c:pt idx="5">
                  <c:v>Banana Boat Aqua Protect Cream FPS50+ 236ml (2.7%)</c:v>
                </c:pt>
                <c:pt idx="6">
                  <c:v>Nivea Sun Protection &amp; Hydration Lotion FPS50+ 125ml (4.5%)</c:v>
                </c:pt>
                <c:pt idx="7">
                  <c:v>Hawaiian Tropic Sheer Touch Lotion FPS50+ 240ml (4.4%)</c:v>
                </c:pt>
                <c:pt idx="8">
                  <c:v>Banana Boat Aqua Protect Kids Cream FPS50+ 236ml (1.9%)</c:v>
                </c:pt>
                <c:pt idx="9">
                  <c:v>Hawaiian Tropic Island Sport Lotion FPS50 240ml (3.6%)</c:v>
                </c:pt>
              </c:strCache>
            </c:strRef>
          </c:cat>
          <c:val>
            <c:numRef>
              <c:f>Sheet1!$B$2:$B$11</c:f>
              <c:numCache>
                <c:formatCode>General</c:formatCode>
                <c:ptCount val="10"/>
                <c:pt idx="0">
                  <c:v>0.10072378343504053</c:v>
                </c:pt>
                <c:pt idx="1">
                  <c:v>6.1479329397836437E-2</c:v>
                </c:pt>
                <c:pt idx="2">
                  <c:v>5.9738757991362412E-2</c:v>
                </c:pt>
                <c:pt idx="3">
                  <c:v>5.0068014527423786E-2</c:v>
                </c:pt>
                <c:pt idx="4">
                  <c:v>4.5734020221061551E-2</c:v>
                </c:pt>
                <c:pt idx="5">
                  <c:v>4.4773938195376957E-2</c:v>
                </c:pt>
                <c:pt idx="6">
                  <c:v>4.4386468820124106E-2</c:v>
                </c:pt>
                <c:pt idx="7">
                  <c:v>4.3056248137051709E-2</c:v>
                </c:pt>
                <c:pt idx="8">
                  <c:v>4.209248507403749E-2</c:v>
                </c:pt>
                <c:pt idx="9">
                  <c:v>3.25819003120024E-2</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4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21404322300372672"/>
          <c:y val="2.1747791014982559E-2"/>
          <c:w val="0.73951596763197525"/>
          <c:h val="0.86043888622930176"/>
        </c:manualLayout>
      </c:layout>
      <c:scatterChart>
        <c:scatterStyle val="lineMarker"/>
        <c:varyColors val="0"/>
        <c:ser>
          <c:idx val="2"/>
          <c:order val="0"/>
          <c:tx>
            <c:strRef>
              <c:f>Sheet1!$B$1</c:f>
              <c:strCache>
                <c:ptCount val="1"/>
                <c:pt idx="0">
                  <c:v>Banana Boat Advanced Protection Face Fluid FPS50+ 50ml</c:v>
                </c:pt>
              </c:strCache>
            </c:strRef>
          </c:tx>
          <c:spPr>
            <a:ln w="19050" cap="rnd">
              <a:solidFill>
                <a:srgbClr val="00A097"/>
              </a:solidFill>
              <a:round/>
            </a:ln>
            <a:effectLst/>
          </c:spPr>
          <c:marker>
            <c:symbol val="circle"/>
            <c:size val="5"/>
            <c:spPr>
              <a:solidFill>
                <a:srgbClr val="00A097"/>
              </a:solidFill>
              <a:ln w="9525">
                <a:solidFill>
                  <a:srgbClr val="FFFFFF"/>
                </a:solidFill>
              </a:ln>
              <a:effectLst/>
            </c:spPr>
          </c:marker>
          <c:dLbls>
            <c:dLbl>
              <c:idx val="0"/>
              <c:tx>
                <c:rich>
                  <a:bodyPr/>
                  <a:lstStyle/>
                  <a:p>
                    <a:r>
                      <a:rPr lang="en-US"/>
                      <a:t>-2.8</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lstStyle/>
                  <a:p>
                    <a:r>
                      <a:rPr lang="en-US"/>
                      <a:t>-2.4</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lstStyle/>
                  <a:p>
                    <a:r>
                      <a:rPr lang="en-US"/>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lstStyle/>
                  <a:p>
                    <a:r>
                      <a:rPr lang="en-US"/>
                      <a:t>-1.2</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lstStyle/>
                  <a:p>
                    <a:r>
                      <a:rPr lang="en-US"/>
                      <a:t>-0.7</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Sheet1!$A$2:$A$6</c:f>
              <c:numCache>
                <c:formatCode>General</c:formatCode>
                <c:ptCount val="5"/>
                <c:pt idx="0">
                  <c:v>270</c:v>
                </c:pt>
                <c:pt idx="1">
                  <c:v>275</c:v>
                </c:pt>
                <c:pt idx="2">
                  <c:v>310</c:v>
                </c:pt>
                <c:pt idx="3">
                  <c:v>335</c:v>
                </c:pt>
                <c:pt idx="4">
                  <c:v>375</c:v>
                </c:pt>
              </c:numCache>
            </c:numRef>
          </c:xVal>
          <c:yVal>
            <c:numRef>
              <c:f>Sheet1!$B$2:$B$6</c:f>
              <c:numCache>
                <c:formatCode>General</c:formatCode>
                <c:ptCount val="5"/>
                <c:pt idx="0">
                  <c:v>0.34063466473625242</c:v>
                </c:pt>
                <c:pt idx="1">
                  <c:v>0.27659363881592303</c:v>
                </c:pt>
                <c:pt idx="2">
                  <c:v>0</c:v>
                </c:pt>
                <c:pt idx="3">
                  <c:v>-9.8038837549818056E-2</c:v>
                </c:pt>
                <c:pt idx="4">
                  <c:v>-0.17264324006340104</c:v>
                </c:pt>
              </c:numCache>
            </c:numRef>
          </c:yVal>
          <c:smooth val="0"/>
          <c:extLst>
            <c:ext xmlns:c16="http://schemas.microsoft.com/office/drawing/2014/chart" uri="{C3380CC4-5D6E-409C-BE32-E72D297353CC}">
              <c16:uniqueId val="{0000007D-1ABB-4592-8776-98B59FCA8F1B}"/>
            </c:ext>
          </c:extLst>
        </c:ser>
        <c:ser>
          <c:idx val="3"/>
          <c:order val="1"/>
          <c:tx>
            <c:strRef>
              <c:f>Sheet1!$B$8</c:f>
              <c:strCache>
                <c:ptCount val="1"/>
                <c:pt idx="0">
                  <c:v>Banana Boat Advanced Protection Sport Roll-on FPS50+ 75ml</c:v>
                </c:pt>
              </c:strCache>
            </c:strRef>
          </c:tx>
          <c:spPr>
            <a:ln w="19050" cap="rnd">
              <a:solidFill>
                <a:srgbClr val="7ECAC4"/>
              </a:solidFill>
              <a:round/>
            </a:ln>
            <a:effectLst/>
          </c:spPr>
          <c:marker>
            <c:symbol val="circle"/>
            <c:size val="5"/>
            <c:spPr>
              <a:solidFill>
                <a:srgbClr val="7ECAC4"/>
              </a:solidFill>
              <a:ln w="9525">
                <a:solidFill>
                  <a:srgbClr val="FFFFFF"/>
                </a:solidFill>
              </a:ln>
              <a:effectLst/>
            </c:spPr>
          </c:marker>
          <c:dLbls>
            <c:dLbl>
              <c:idx val="0"/>
              <c:tx>
                <c:rich>
                  <a:bodyPr/>
                  <a:lstStyle/>
                  <a:p>
                    <a:r>
                      <a:rPr lang="en-US"/>
                      <a:t>-1.6</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lstStyle/>
                  <a:p>
                    <a:r>
                      <a:rPr lang="en-US"/>
                      <a:t>-1.3</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lstStyle/>
                  <a:p>
                    <a:r>
                      <a:rPr lang="en-US"/>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lstStyle/>
                  <a:p>
                    <a:r>
                      <a:rPr lang="en-US"/>
                      <a:t>-1.1</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lstStyle/>
                  <a:p>
                    <a:r>
                      <a:rPr lang="en-US"/>
                      <a:t>-0.5</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Sheet1!$A$9:$A$13</c:f>
              <c:numCache>
                <c:formatCode>General</c:formatCode>
                <c:ptCount val="5"/>
                <c:pt idx="0">
                  <c:v>190</c:v>
                </c:pt>
                <c:pt idx="1">
                  <c:v>205</c:v>
                </c:pt>
                <c:pt idx="2">
                  <c:v>215</c:v>
                </c:pt>
                <c:pt idx="3">
                  <c:v>240</c:v>
                </c:pt>
                <c:pt idx="4">
                  <c:v>260</c:v>
                </c:pt>
              </c:numCache>
            </c:numRef>
          </c:xVal>
          <c:yVal>
            <c:numRef>
              <c:f>Sheet1!$B$9:$B$13</c:f>
              <c:numCache>
                <c:formatCode>General</c:formatCode>
                <c:ptCount val="5"/>
                <c:pt idx="0">
                  <c:v>0.17851969704206677</c:v>
                </c:pt>
                <c:pt idx="1">
                  <c:v>5.8222364219167093E-2</c:v>
                </c:pt>
                <c:pt idx="2">
                  <c:v>0</c:v>
                </c:pt>
                <c:pt idx="3">
                  <c:v>-0.12848513745133325</c:v>
                </c:pt>
                <c:pt idx="4">
                  <c:v>-0.16396931002104762</c:v>
                </c:pt>
              </c:numCache>
            </c:numRef>
          </c:yVal>
          <c:smooth val="0"/>
          <c:extLst>
            <c:ext xmlns:c16="http://schemas.microsoft.com/office/drawing/2014/chart" uri="{C3380CC4-5D6E-409C-BE32-E72D297353CC}">
              <c16:uniqueId val="{0000007D-1ABB-4592-8776-98B59FCA8F1B}"/>
            </c:ext>
          </c:extLst>
        </c:ser>
        <c:ser>
          <c:idx val="4"/>
          <c:order val="2"/>
          <c:tx>
            <c:strRef>
              <c:f>Sheet1!$B$15</c:f>
              <c:strCache>
                <c:ptCount val="1"/>
                <c:pt idx="0">
                  <c:v>Banana Boat Advanced Protection Lotion FPS50+ 240ml</c:v>
                </c:pt>
              </c:strCache>
            </c:strRef>
          </c:tx>
          <c:spPr>
            <a:ln w="19050" cap="rnd">
              <a:solidFill>
                <a:srgbClr val="006C6D"/>
              </a:solidFill>
              <a:round/>
            </a:ln>
            <a:effectLst/>
          </c:spPr>
          <c:marker>
            <c:symbol val="circle"/>
            <c:size val="5"/>
            <c:spPr>
              <a:solidFill>
                <a:srgbClr val="006C6D"/>
              </a:solidFill>
              <a:ln w="9525">
                <a:solidFill>
                  <a:srgbClr val="FFFFFF"/>
                </a:solidFill>
              </a:ln>
              <a:effectLst/>
            </c:spPr>
          </c:marker>
          <c:dLbls>
            <c:dLbl>
              <c:idx val="0"/>
              <c:tx>
                <c:rich>
                  <a:bodyPr/>
                  <a:lstStyle/>
                  <a:p>
                    <a:r>
                      <a:rPr lang="en-US"/>
                      <a:t>-2.3</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lstStyle/>
                  <a:p>
                    <a:r>
                      <a:rPr lang="en-US"/>
                      <a:t>-4.4</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lstStyle/>
                  <a:p>
                    <a:r>
                      <a:rPr lang="en-US"/>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lstStyle/>
                  <a:p>
                    <a:r>
                      <a:rPr lang="en-US"/>
                      <a:t>-2.4</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lstStyle/>
                  <a:p>
                    <a:r>
                      <a:rPr lang="en-US"/>
                      <a:t>-2.1</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Sheet1!$A$16:$A$20</c:f>
              <c:numCache>
                <c:formatCode>General</c:formatCode>
                <c:ptCount val="5"/>
                <c:pt idx="0">
                  <c:v>270</c:v>
                </c:pt>
                <c:pt idx="1">
                  <c:v>275</c:v>
                </c:pt>
                <c:pt idx="2">
                  <c:v>310</c:v>
                </c:pt>
                <c:pt idx="3">
                  <c:v>345</c:v>
                </c:pt>
                <c:pt idx="4">
                  <c:v>375</c:v>
                </c:pt>
              </c:numCache>
            </c:numRef>
          </c:xVal>
          <c:yVal>
            <c:numRef>
              <c:f>Sheet1!$B$16:$B$20</c:f>
              <c:numCache>
                <c:formatCode>General</c:formatCode>
                <c:ptCount val="5"/>
                <c:pt idx="0">
                  <c:v>0.55854083202973215</c:v>
                </c:pt>
                <c:pt idx="1">
                  <c:v>0.49558489716524023</c:v>
                </c:pt>
                <c:pt idx="2">
                  <c:v>0</c:v>
                </c:pt>
                <c:pt idx="3">
                  <c:v>-0.27028965181869152</c:v>
                </c:pt>
                <c:pt idx="4">
                  <c:v>-0.40130359652270486</c:v>
                </c:pt>
              </c:numCache>
            </c:numRef>
          </c:yVal>
          <c:smooth val="0"/>
          <c:extLst>
            <c:ext xmlns:c16="http://schemas.microsoft.com/office/drawing/2014/chart" uri="{C3380CC4-5D6E-409C-BE32-E72D297353CC}">
              <c16:uniqueId val="{0000007D-1ABB-4592-8776-98B59FCA8F1B}"/>
            </c:ext>
          </c:extLst>
        </c:ser>
        <c:dLbls>
          <c:dLblPos val="t"/>
          <c:showLegendKey val="0"/>
          <c:showVal val="1"/>
          <c:showCatName val="0"/>
          <c:showSerName val="0"/>
          <c:showPercent val="0"/>
          <c:showBubbleSize val="0"/>
        </c:dLbls>
        <c:axId val="104432768"/>
        <c:axId val="104434848"/>
      </c:scatterChart>
      <c:valAx>
        <c:axId val="104432768"/>
        <c:scaling>
          <c:orientation val="minMax"/>
          <c:max val="375"/>
          <c:min val="190"/>
        </c:scaling>
        <c:delete val="0"/>
        <c:axPos val="b"/>
        <c:title>
          <c:tx>
            <c:rich>
              <a:bodyPr/>
              <a:lstStyle/>
              <a:p>
                <a:pPr>
                  <a:defRPr sz="800">
                    <a:solidFill>
                      <a:srgbClr val="575555"/>
                    </a:solidFill>
                    <a:latin typeface="Nexa Bold"/>
                  </a:defRPr>
                </a:pPr>
                <a:r>
                  <a:rPr lang="de-DE"/>
                  <a:t>Tested Prices ($)</a:t>
                </a:r>
              </a:p>
            </c:rich>
          </c:tx>
          <c:overlay val="0"/>
        </c:title>
        <c:numFmt formatCode="#,##0" sourceLinked="0"/>
        <c:majorTickMark val="none"/>
        <c:minorTickMark val="none"/>
        <c:tickLblPos val="low"/>
        <c:spPr>
          <a:noFill/>
          <a:ln w="9525" cap="flat" cmpd="sng" algn="ctr">
            <a:solidFill>
              <a:srgbClr val="E6E5E5"/>
            </a:solidFill>
            <a:round/>
          </a:ln>
          <a:effectLst/>
        </c:spPr>
        <c:txPr>
          <a:bodyPr rot="-60000000" vert="horz"/>
          <a:lstStyle/>
          <a:p>
            <a:pPr>
              <a:defRPr sz="800" b="0">
                <a:latin typeface="Nexa Book" panose="00000400000000000000" pitchFamily="2" charset="0"/>
              </a:defRPr>
            </a:pPr>
            <a:endParaRPr lang="en-CH"/>
          </a:p>
        </c:txPr>
        <c:crossAx val="104434848"/>
        <c:crosses val="autoZero"/>
        <c:crossBetween val="midCat"/>
      </c:valAx>
      <c:valAx>
        <c:axId val="104434848"/>
        <c:scaling>
          <c:orientation val="minMax"/>
        </c:scaling>
        <c:delete val="0"/>
        <c:axPos val="l"/>
        <c:numFmt formatCode="0%" sourceLinked="0"/>
        <c:majorTickMark val="none"/>
        <c:minorTickMark val="none"/>
        <c:tickLblPos val="nextTo"/>
        <c:spPr>
          <a:noFill/>
          <a:ln w="9525" cap="flat" cmpd="sng" algn="ctr">
            <a:solidFill>
              <a:srgbClr val="E6E5E5">
                <a:lumMod val="90000"/>
              </a:srgbClr>
            </a:solidFill>
            <a:round/>
          </a:ln>
          <a:effectLst/>
        </c:spPr>
        <c:txPr>
          <a:bodyPr rot="-60000000" vert="horz"/>
          <a:lstStyle/>
          <a:p>
            <a:pPr>
              <a:defRPr sz="800">
                <a:latin typeface="Nexa Book" panose="00000400000000000000" pitchFamily="2" charset="0"/>
              </a:defRPr>
            </a:pPr>
            <a:endParaRPr lang="en-CH"/>
          </a:p>
        </c:txPr>
        <c:crossAx val="104432768"/>
        <c:crosses val="autoZero"/>
        <c:crossBetween val="midCat"/>
      </c:valAx>
      <c:spPr>
        <a:noFill/>
        <a:ln w="25400">
          <a:noFill/>
        </a:ln>
        <a:effectLst/>
      </c:spPr>
    </c:plotArea>
    <c:plotVisOnly val="1"/>
    <c:dispBlanksAs val="gap"/>
    <c:showDLblsOverMax val="0"/>
    <c:extLst/>
  </c:chart>
  <c:spPr>
    <a:noFill/>
    <a:ln>
      <a:noFill/>
    </a:ln>
    <a:effectLst/>
  </c:spPr>
  <c:txPr>
    <a:bodyPr/>
    <a:lstStyle/>
    <a:p>
      <a:pPr>
        <a:defRPr>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1.7617522987326877E-2"/>
          <c:y val="0"/>
          <c:w val="0.93396238194190517"/>
          <c:h val="1"/>
        </c:manualLayout>
      </c:layout>
      <c:barChart>
        <c:barDir val="bar"/>
        <c:grouping val="clustered"/>
        <c:varyColors val="1"/>
        <c:ser>
          <c:idx val="0"/>
          <c:order val="0"/>
          <c:tx>
            <c:strRef>
              <c:f>Sheet1!$B$1</c:f>
              <c:strCache>
                <c:ptCount val="1"/>
                <c:pt idx="0">
                  <c:v>Neutrogena (2.7%)</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F369-46EE-B13A-AAF11CE81229}"/>
              </c:ext>
            </c:extLst>
          </c:dPt>
          <c:dPt>
            <c:idx val="4"/>
            <c:invertIfNegative val="0"/>
            <c:bubble3D val="0"/>
            <c:spPr>
              <a:solidFill>
                <a:srgbClr val="BCBBBB"/>
              </a:solidFill>
            </c:spPr>
            <c:extLst>
              <c:ext xmlns:c16="http://schemas.microsoft.com/office/drawing/2014/chart" uri="{C3380CC4-5D6E-409C-BE32-E72D297353CC}">
                <c16:uniqueId val="{00000009-F369-46EE-B13A-AAF11CE81229}"/>
              </c:ext>
            </c:extLst>
          </c:dPt>
          <c:dPt>
            <c:idx val="5"/>
            <c:invertIfNegative val="0"/>
            <c:bubble3D val="0"/>
            <c:spPr>
              <a:solidFill>
                <a:srgbClr val="BCBBBB"/>
              </a:solidFill>
            </c:spPr>
            <c:extLst>
              <c:ext xmlns:c16="http://schemas.microsoft.com/office/drawing/2014/chart" uri="{C3380CC4-5D6E-409C-BE32-E72D297353CC}">
                <c16:uniqueId val="{0000000A-F369-46EE-B13A-AAF11CE81229}"/>
              </c:ext>
            </c:extLst>
          </c:dPt>
          <c:dPt>
            <c:idx val="6"/>
            <c:invertIfNegative val="0"/>
            <c:bubble3D val="0"/>
            <c:spPr>
              <a:solidFill>
                <a:srgbClr val="BCBBBB"/>
              </a:solidFill>
            </c:spPr>
            <c:extLst>
              <c:ext xmlns:c16="http://schemas.microsoft.com/office/drawing/2014/chart" uri="{C3380CC4-5D6E-409C-BE32-E72D297353CC}">
                <c16:uniqueId val="{0000000B-F369-46EE-B13A-AAF11CE81229}"/>
              </c:ext>
            </c:extLst>
          </c:dPt>
          <c:dPt>
            <c:idx val="7"/>
            <c:invertIfNegative val="0"/>
            <c:bubble3D val="0"/>
            <c:spPr>
              <a:solidFill>
                <a:srgbClr val="BCBBBB"/>
              </a:solidFill>
            </c:spPr>
            <c:extLst>
              <c:ext xmlns:c16="http://schemas.microsoft.com/office/drawing/2014/chart" uri="{C3380CC4-5D6E-409C-BE32-E72D297353CC}">
                <c16:uniqueId val="{0000000C-F369-46EE-B13A-AAF11CE81229}"/>
              </c:ext>
            </c:extLst>
          </c:dPt>
          <c:dPt>
            <c:idx val="8"/>
            <c:invertIfNegative val="0"/>
            <c:bubble3D val="0"/>
            <c:spPr>
              <a:solidFill>
                <a:srgbClr val="BCBBBB"/>
              </a:solidFill>
            </c:spPr>
            <c:extLst>
              <c:ext xmlns:c16="http://schemas.microsoft.com/office/drawing/2014/chart" uri="{C3380CC4-5D6E-409C-BE32-E72D297353CC}">
                <c16:uniqueId val="{0000000D-F369-46EE-B13A-AAF11CE81229}"/>
              </c:ext>
            </c:extLst>
          </c:dPt>
          <c:dPt>
            <c:idx val="9"/>
            <c:invertIfNegative val="0"/>
            <c:bubble3D val="0"/>
            <c:spPr>
              <a:solidFill>
                <a:srgbClr val="BCBBBB"/>
              </a:solidFill>
            </c:spPr>
            <c:extLst>
              <c:ext xmlns:c16="http://schemas.microsoft.com/office/drawing/2014/chart" uri="{C3380CC4-5D6E-409C-BE32-E72D297353CC}">
                <c16:uniqueId val="{0000000E-F369-46EE-B13A-AAF11CE81229}"/>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(38.0%)</c:v>
                </c:pt>
                <c:pt idx="1">
                  <c:v>Hawaiian Tropic (19.3%)</c:v>
                </c:pt>
                <c:pt idx="2">
                  <c:v>Banana Boat (15.9%)</c:v>
                </c:pt>
                <c:pt idx="3">
                  <c:v>EQUATE (6.3%)</c:v>
                </c:pt>
                <c:pt idx="4">
                  <c:v>Caribbean Beach (6.6%)</c:v>
                </c:pt>
                <c:pt idx="5">
                  <c:v>Nuvel (2.3%)</c:v>
                </c:pt>
                <c:pt idx="6">
                  <c:v>Garnier (1.7%)</c:v>
                </c:pt>
                <c:pt idx="7">
                  <c:v>Isdin (1.8%)</c:v>
                </c:pt>
                <c:pt idx="8">
                  <c:v>La Roche-Posay (1.9%)</c:v>
                </c:pt>
                <c:pt idx="9">
                  <c:v>Eucerin (1.1%)</c:v>
                </c:pt>
              </c:strCache>
            </c:strRef>
          </c:cat>
          <c:val>
            <c:numRef>
              <c:f>Sheet1!$B$2:$B$11</c:f>
              <c:numCache>
                <c:formatCode>General</c:formatCode>
                <c:ptCount val="10"/>
                <c:pt idx="0">
                  <c:v>0.40469093910373938</c:v>
                </c:pt>
                <c:pt idx="1">
                  <c:v>0.1701720597850743</c:v>
                </c:pt>
                <c:pt idx="2">
                  <c:v>0.11515522640911804</c:v>
                </c:pt>
                <c:pt idx="3">
                  <c:v>8.983632393519618E-2</c:v>
                </c:pt>
                <c:pt idx="4">
                  <c:v>8.0061201553485187E-2</c:v>
                </c:pt>
                <c:pt idx="5">
                  <c:v>2.9988974517257051E-2</c:v>
                </c:pt>
                <c:pt idx="6">
                  <c:v>2.7460647537233034E-2</c:v>
                </c:pt>
                <c:pt idx="7">
                  <c:v>2.4023447018215117E-2</c:v>
                </c:pt>
                <c:pt idx="8">
                  <c:v>1.8701302690732287E-2</c:v>
                </c:pt>
                <c:pt idx="9">
                  <c:v>1.7876810161818395E-2</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5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Sheet1!$A$2:$A$23</c:f>
              <c:strCache>
                <c:ptCount val="22"/>
                <c:pt idx="0">
                  <c:v>270</c:v>
                </c:pt>
                <c:pt idx="1">
                  <c:v>275</c:v>
                </c:pt>
                <c:pt idx="2">
                  <c:v>280</c:v>
                </c:pt>
                <c:pt idx="3">
                  <c:v>285</c:v>
                </c:pt>
                <c:pt idx="4">
                  <c:v>290</c:v>
                </c:pt>
                <c:pt idx="5">
                  <c:v>295</c:v>
                </c:pt>
                <c:pt idx="6">
                  <c:v>300</c:v>
                </c:pt>
                <c:pt idx="7">
                  <c:v>305</c:v>
                </c:pt>
                <c:pt idx="8">
                  <c:v>310</c:v>
                </c:pt>
                <c:pt idx="9">
                  <c:v>315</c:v>
                </c:pt>
                <c:pt idx="10">
                  <c:v>320</c:v>
                </c:pt>
                <c:pt idx="11">
                  <c:v>325</c:v>
                </c:pt>
                <c:pt idx="12">
                  <c:v>330</c:v>
                </c:pt>
                <c:pt idx="13">
                  <c:v>335</c:v>
                </c:pt>
                <c:pt idx="14">
                  <c:v>340</c:v>
                </c:pt>
                <c:pt idx="15">
                  <c:v>345</c:v>
                </c:pt>
                <c:pt idx="16">
                  <c:v>350</c:v>
                </c:pt>
                <c:pt idx="17">
                  <c:v>355</c:v>
                </c:pt>
                <c:pt idx="18">
                  <c:v>360</c:v>
                </c:pt>
                <c:pt idx="19">
                  <c:v>365</c:v>
                </c:pt>
                <c:pt idx="20">
                  <c:v>370</c:v>
                </c:pt>
                <c:pt idx="21">
                  <c:v>375</c:v>
                </c:pt>
              </c:strCache>
            </c:strRef>
          </c:cat>
          <c:val>
            <c:numRef>
              <c:f>Sheet1!$B$2:$B$23</c:f>
              <c:numCache>
                <c:formatCode>General</c:formatCode>
                <c:ptCount val="22"/>
                <c:pt idx="0">
                  <c:v>134.06346647362523</c:v>
                </c:pt>
                <c:pt idx="1">
                  <c:v>127.65936388159227</c:v>
                </c:pt>
                <c:pt idx="2">
                  <c:v>125.73433144985241</c:v>
                </c:pt>
                <c:pt idx="3">
                  <c:v>123.87377192585951</c:v>
                </c:pt>
                <c:pt idx="4">
                  <c:v>122.07380077476604</c:v>
                </c:pt>
                <c:pt idx="5">
                  <c:v>112.88065357415135</c:v>
                </c:pt>
                <c:pt idx="6">
                  <c:v>105.59920079849559</c:v>
                </c:pt>
                <c:pt idx="7">
                  <c:v>102.59976234626653</c:v>
                </c:pt>
                <c:pt idx="8">
                  <c:v>100</c:v>
                </c:pt>
                <c:pt idx="9">
                  <c:v>97.703096171857695</c:v>
                </c:pt>
                <c:pt idx="10">
                  <c:v>95.5688308397783</c:v>
                </c:pt>
                <c:pt idx="11">
                  <c:v>93.626086063032304</c:v>
                </c:pt>
                <c:pt idx="12">
                  <c:v>91.843411661283156</c:v>
                </c:pt>
                <c:pt idx="13">
                  <c:v>90.196116245018203</c:v>
                </c:pt>
                <c:pt idx="14">
                  <c:v>88.917527397846158</c:v>
                </c:pt>
                <c:pt idx="15">
                  <c:v>87.68688426249463</c:v>
                </c:pt>
                <c:pt idx="16">
                  <c:v>86.500594520809031</c:v>
                </c:pt>
                <c:pt idx="17">
                  <c:v>85.687801608236924</c:v>
                </c:pt>
                <c:pt idx="18">
                  <c:v>84.907587824237552</c:v>
                </c:pt>
                <c:pt idx="19">
                  <c:v>84.157097257382702</c:v>
                </c:pt>
                <c:pt idx="20">
                  <c:v>83.433848884106993</c:v>
                </c:pt>
                <c:pt idx="21">
                  <c:v>82.735675993659868</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Sheet1!$A$2:$A$23</c:f>
              <c:strCache>
                <c:ptCount val="22"/>
                <c:pt idx="0">
                  <c:v>270</c:v>
                </c:pt>
                <c:pt idx="1">
                  <c:v>275</c:v>
                </c:pt>
                <c:pt idx="2">
                  <c:v>280</c:v>
                </c:pt>
                <c:pt idx="3">
                  <c:v>285</c:v>
                </c:pt>
                <c:pt idx="4">
                  <c:v>290</c:v>
                </c:pt>
                <c:pt idx="5">
                  <c:v>295</c:v>
                </c:pt>
                <c:pt idx="6">
                  <c:v>300</c:v>
                </c:pt>
                <c:pt idx="7">
                  <c:v>305</c:v>
                </c:pt>
                <c:pt idx="8">
                  <c:v>310</c:v>
                </c:pt>
                <c:pt idx="9">
                  <c:v>315</c:v>
                </c:pt>
                <c:pt idx="10">
                  <c:v>320</c:v>
                </c:pt>
                <c:pt idx="11">
                  <c:v>325</c:v>
                </c:pt>
                <c:pt idx="12">
                  <c:v>330</c:v>
                </c:pt>
                <c:pt idx="13">
                  <c:v>335</c:v>
                </c:pt>
                <c:pt idx="14">
                  <c:v>340</c:v>
                </c:pt>
                <c:pt idx="15">
                  <c:v>345</c:v>
                </c:pt>
                <c:pt idx="16">
                  <c:v>350</c:v>
                </c:pt>
                <c:pt idx="17">
                  <c:v>355</c:v>
                </c:pt>
                <c:pt idx="18">
                  <c:v>360</c:v>
                </c:pt>
                <c:pt idx="19">
                  <c:v>365</c:v>
                </c:pt>
                <c:pt idx="20">
                  <c:v>370</c:v>
                </c:pt>
                <c:pt idx="21">
                  <c:v>375</c:v>
                </c:pt>
              </c:strCache>
            </c:strRef>
          </c:cat>
          <c:val>
            <c:numRef>
              <c:f>Sheet1!$C$2:$C$23</c:f>
              <c:numCache>
                <c:formatCode>General</c:formatCode>
                <c:ptCount val="22"/>
                <c:pt idx="0">
                  <c:v>116.7417871003265</c:v>
                </c:pt>
                <c:pt idx="1">
                  <c:v>113.23064509016886</c:v>
                </c:pt>
                <c:pt idx="2">
                  <c:v>113.54644668216987</c:v>
                </c:pt>
                <c:pt idx="3">
                  <c:v>113.8594945660174</c:v>
                </c:pt>
                <c:pt idx="4">
                  <c:v>114.16927372303527</c:v>
                </c:pt>
                <c:pt idx="5">
                  <c:v>107.40694987968307</c:v>
                </c:pt>
                <c:pt idx="6">
                  <c:v>102.19231924895189</c:v>
                </c:pt>
                <c:pt idx="7">
                  <c:v>100.9450602751357</c:v>
                </c:pt>
                <c:pt idx="8">
                  <c:v>100</c:v>
                </c:pt>
                <c:pt idx="9">
                  <c:v>99.278318689759601</c:v>
                </c:pt>
                <c:pt idx="10">
                  <c:v>98.650884932171849</c:v>
                </c:pt>
                <c:pt idx="11">
                  <c:v>98.155069814247426</c:v>
                </c:pt>
                <c:pt idx="12">
                  <c:v>97.766730142738908</c:v>
                </c:pt>
                <c:pt idx="13">
                  <c:v>97.466980467579447</c:v>
                </c:pt>
                <c:pt idx="14">
                  <c:v>97.517312209461892</c:v>
                </c:pt>
                <c:pt idx="15">
                  <c:v>97.579768944981154</c:v>
                </c:pt>
                <c:pt idx="16">
                  <c:v>97.65261681441261</c:v>
                </c:pt>
                <c:pt idx="17">
                  <c:v>98.114107321949291</c:v>
                </c:pt>
                <c:pt idx="18">
                  <c:v>98.58717371007792</c:v>
                </c:pt>
                <c:pt idx="19">
                  <c:v>99.070033132775592</c:v>
                </c:pt>
                <c:pt idx="20">
                  <c:v>99.561165487813881</c:v>
                </c:pt>
                <c:pt idx="21">
                  <c:v>100.05927044640251</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Sheet1!$A$2:$A$23</c:f>
              <c:strCache>
                <c:ptCount val="22"/>
                <c:pt idx="0">
                  <c:v>270</c:v>
                </c:pt>
                <c:pt idx="1">
                  <c:v>275</c:v>
                </c:pt>
                <c:pt idx="2">
                  <c:v>280</c:v>
                </c:pt>
                <c:pt idx="3">
                  <c:v>285</c:v>
                </c:pt>
                <c:pt idx="4">
                  <c:v>290</c:v>
                </c:pt>
                <c:pt idx="5">
                  <c:v>295</c:v>
                </c:pt>
                <c:pt idx="6">
                  <c:v>300</c:v>
                </c:pt>
                <c:pt idx="7">
                  <c:v>305</c:v>
                </c:pt>
                <c:pt idx="8">
                  <c:v>310</c:v>
                </c:pt>
                <c:pt idx="9">
                  <c:v>315</c:v>
                </c:pt>
                <c:pt idx="10">
                  <c:v>320</c:v>
                </c:pt>
                <c:pt idx="11">
                  <c:v>325</c:v>
                </c:pt>
                <c:pt idx="12">
                  <c:v>330</c:v>
                </c:pt>
                <c:pt idx="13">
                  <c:v>335</c:v>
                </c:pt>
                <c:pt idx="14">
                  <c:v>340</c:v>
                </c:pt>
                <c:pt idx="15">
                  <c:v>345</c:v>
                </c:pt>
                <c:pt idx="16">
                  <c:v>350</c:v>
                </c:pt>
                <c:pt idx="17">
                  <c:v>355</c:v>
                </c:pt>
                <c:pt idx="18">
                  <c:v>360</c:v>
                </c:pt>
                <c:pt idx="19">
                  <c:v>365</c:v>
                </c:pt>
                <c:pt idx="20">
                  <c:v>370</c:v>
                </c:pt>
                <c:pt idx="21">
                  <c:v>375</c:v>
                </c:pt>
              </c:strCache>
            </c:strRef>
          </c:cat>
          <c:val>
            <c:numRef>
              <c:f>Sheet1!$D$2:$D$23</c:f>
              <c:numCache>
                <c:formatCode>General</c:formatCode>
                <c:ptCount val="22"/>
                <c:pt idx="0">
                  <c:v>95.31598000783049</c:v>
                </c:pt>
                <c:pt idx="1">
                  <c:v>95.374882107385687</c:v>
                </c:pt>
                <c:pt idx="2">
                  <c:v>98.479203145953036</c:v>
                </c:pt>
                <c:pt idx="3">
                  <c:v>101.49725584630723</c:v>
                </c:pt>
                <c:pt idx="4">
                  <c:v>104.43270485293668</c:v>
                </c:pt>
                <c:pt idx="5">
                  <c:v>100.64621982516935</c:v>
                </c:pt>
                <c:pt idx="6">
                  <c:v>97.96903929483301</c:v>
                </c:pt>
                <c:pt idx="7">
                  <c:v>98.893045103049545</c:v>
                </c:pt>
                <c:pt idx="8">
                  <c:v>100</c:v>
                </c:pt>
                <c:pt idx="9">
                  <c:v>101.23290699221464</c:v>
                </c:pt>
                <c:pt idx="10">
                  <c:v>102.47423929466987</c:v>
                </c:pt>
                <c:pt idx="11">
                  <c:v>103.77363669146851</c:v>
                </c:pt>
                <c:pt idx="12">
                  <c:v>105.11586180719267</c:v>
                </c:pt>
                <c:pt idx="13">
                  <c:v>106.48911204301332</c:v>
                </c:pt>
                <c:pt idx="14">
                  <c:v>108.19196572943552</c:v>
                </c:pt>
                <c:pt idx="15">
                  <c:v>109.86250484161057</c:v>
                </c:pt>
                <c:pt idx="16">
                  <c:v>111.50129533543127</c:v>
                </c:pt>
                <c:pt idx="17">
                  <c:v>113.54930928058302</c:v>
                </c:pt>
                <c:pt idx="18">
                  <c:v>115.58294346549816</c:v>
                </c:pt>
                <c:pt idx="19">
                  <c:v>117.60173806846441</c:v>
                </c:pt>
                <c:pt idx="20">
                  <c:v>119.6053579700157</c:v>
                </c:pt>
                <c:pt idx="21">
                  <c:v>121.59357144763349</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Sheet1!$A$2:$A$23</c:f>
              <c:strCache>
                <c:ptCount val="22"/>
                <c:pt idx="0">
                  <c:v>270</c:v>
                </c:pt>
                <c:pt idx="1">
                  <c:v>275</c:v>
                </c:pt>
                <c:pt idx="2">
                  <c:v>280</c:v>
                </c:pt>
                <c:pt idx="3">
                  <c:v>285</c:v>
                </c:pt>
                <c:pt idx="4">
                  <c:v>290</c:v>
                </c:pt>
                <c:pt idx="5">
                  <c:v>295</c:v>
                </c:pt>
                <c:pt idx="6">
                  <c:v>300</c:v>
                </c:pt>
                <c:pt idx="7">
                  <c:v>305</c:v>
                </c:pt>
                <c:pt idx="8">
                  <c:v>310</c:v>
                </c:pt>
                <c:pt idx="9">
                  <c:v>315</c:v>
                </c:pt>
                <c:pt idx="10">
                  <c:v>320</c:v>
                </c:pt>
                <c:pt idx="11">
                  <c:v>325</c:v>
                </c:pt>
                <c:pt idx="12">
                  <c:v>330</c:v>
                </c:pt>
                <c:pt idx="13">
                  <c:v>335</c:v>
                </c:pt>
                <c:pt idx="14">
                  <c:v>340</c:v>
                </c:pt>
                <c:pt idx="15">
                  <c:v>345</c:v>
                </c:pt>
                <c:pt idx="16">
                  <c:v>350</c:v>
                </c:pt>
                <c:pt idx="17">
                  <c:v>355</c:v>
                </c:pt>
                <c:pt idx="18">
                  <c:v>360</c:v>
                </c:pt>
                <c:pt idx="19">
                  <c:v>365</c:v>
                </c:pt>
                <c:pt idx="20">
                  <c:v>370</c:v>
                </c:pt>
                <c:pt idx="21">
                  <c:v>375</c:v>
                </c:pt>
              </c:strCache>
            </c:strRef>
          </c:cat>
          <c:val>
            <c:numRef>
              <c:f>Sheet1!$E$2:$E$23</c:f>
              <c:numCache>
                <c:formatCode>General</c:formatCode>
                <c:ptCount val="22"/>
                <c:pt idx="0">
                  <c:v>0.36443359853939256</c:v>
                </c:pt>
                <c:pt idx="1">
                  <c:v>0.37598935129322186</c:v>
                </c:pt>
                <c:pt idx="2">
                  <c:v>0.38713239859155729</c:v>
                </c:pt>
                <c:pt idx="3">
                  <c:v>0.39788446177416165</c:v>
                </c:pt>
                <c:pt idx="4">
                  <c:v>0.40826576415736554</c:v>
                </c:pt>
                <c:pt idx="5">
                  <c:v>0.41829515798520678</c:v>
                </c:pt>
                <c:pt idx="6">
                  <c:v>0.42799023868545333</c:v>
                </c:pt>
                <c:pt idx="7">
                  <c:v>0.43736744788733106</c:v>
                </c:pt>
                <c:pt idx="8">
                  <c:v>0.44644216646979351</c:v>
                </c:pt>
                <c:pt idx="9">
                  <c:v>0.45522879874805078</c:v>
                </c:pt>
                <c:pt idx="10">
                  <c:v>0.46374084876761251</c:v>
                </c:pt>
                <c:pt idx="11">
                  <c:v>0.47199098955580326</c:v>
                </c:pt>
                <c:pt idx="12">
                  <c:v>0.47999112607768502</c:v>
                </c:pt>
                <c:pt idx="13">
                  <c:v>0.48775245255413729</c:v>
                </c:pt>
                <c:pt idx="14">
                  <c:v>0.49528550472245875</c:v>
                </c:pt>
                <c:pt idx="15">
                  <c:v>0.50260020755256818</c:v>
                </c:pt>
                <c:pt idx="16">
                  <c:v>0.50970591887324568</c:v>
                </c:pt>
                <c:pt idx="17">
                  <c:v>0.51661146931165058</c:v>
                </c:pt>
                <c:pt idx="18">
                  <c:v>0.52332519890454454</c:v>
                </c:pt>
                <c:pt idx="19">
                  <c:v>0.52985499070037256</c:v>
                </c:pt>
                <c:pt idx="20">
                  <c:v>0.53620830163685407</c:v>
                </c:pt>
                <c:pt idx="21">
                  <c:v>0.54239219094836266</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rPr lang="de-DE"/>
                  <a:t>Shelf Price/Unit ($)</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ax val="160"/>
          <c:min val="7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7"/>
          <c:min val="0.3"/>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5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Banana Boat Advanced Protection Face Fluid FPS50+ 50ml (0.2%)</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Cream FPS50+ 200ml (9.5%)</c:v>
                </c:pt>
                <c:pt idx="1">
                  <c:v>Hawaiian Tropic Ozono Lotion FPS50+ 240ml (4.4%)</c:v>
                </c:pt>
                <c:pt idx="2">
                  <c:v>Nivea Sun Protect &amp; Refresh Sport Lotion FPS50 200ml (5.8%)</c:v>
                </c:pt>
                <c:pt idx="3">
                  <c:v>Nivea Sun Protection &amp; Hydration Lotion FPS50+ 125ml (4.5%)</c:v>
                </c:pt>
                <c:pt idx="4">
                  <c:v>Hawaiian Tropic Sheer Touch Lotion FPS50+ 240ml (4.4%)</c:v>
                </c:pt>
                <c:pt idx="5">
                  <c:v>Hawaiian Tropic Island Sport Lotion FPS50 240ml (3.6%)</c:v>
                </c:pt>
                <c:pt idx="6">
                  <c:v>Nivea Sun Protection Sensitive Skin Gel FPS50+ 200ml (5.1%)</c:v>
                </c:pt>
                <c:pt idx="7">
                  <c:v>Equate Sport Lotion FPS30 237ml (2.0%)</c:v>
                </c:pt>
                <c:pt idx="8">
                  <c:v>Caribbean Beach Advanced Protection Cream FPS50+ 150g (1.0%)</c:v>
                </c:pt>
                <c:pt idx="9">
                  <c:v>Equate Ultra Spray FPS50 156g (1.7%)</c:v>
                </c:pt>
              </c:strCache>
            </c:strRef>
          </c:cat>
          <c:val>
            <c:numRef>
              <c:f>Sheet1!$B$2:$B$11</c:f>
              <c:numCache>
                <c:formatCode>General</c:formatCode>
                <c:ptCount val="10"/>
                <c:pt idx="0">
                  <c:v>7.1898594127137894E-2</c:v>
                </c:pt>
                <c:pt idx="1">
                  <c:v>4.9823667482692666E-2</c:v>
                </c:pt>
                <c:pt idx="2">
                  <c:v>4.602588852654646E-2</c:v>
                </c:pt>
                <c:pt idx="3">
                  <c:v>4.5951000193343437E-2</c:v>
                </c:pt>
                <c:pt idx="4">
                  <c:v>4.5533273023988477E-2</c:v>
                </c:pt>
                <c:pt idx="5">
                  <c:v>3.7615659730039011E-2</c:v>
                </c:pt>
                <c:pt idx="6">
                  <c:v>3.677778768938645E-2</c:v>
                </c:pt>
                <c:pt idx="7">
                  <c:v>2.9544412644334741E-2</c:v>
                </c:pt>
                <c:pt idx="8">
                  <c:v>2.6841518394955868E-2</c:v>
                </c:pt>
                <c:pt idx="9">
                  <c:v>2.6734062963682581E-2</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5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Banana Boat Advanced Protection Face Fluid FPS50+ 50ml (0.2%)</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Cream FPS50+ 200ml (9.5%)</c:v>
                </c:pt>
                <c:pt idx="1">
                  <c:v>Nivea Sun Protect &amp; Refresh Sport Lotion FPS50 200ml (5.8%)</c:v>
                </c:pt>
                <c:pt idx="2">
                  <c:v>Hawaiian Tropic Ozono Lotion FPS50+ 240ml (4.4%)</c:v>
                </c:pt>
                <c:pt idx="3">
                  <c:v>Nivea Sun Protection &amp; Hydration Lotion FPS50+ 125ml (4.5%)</c:v>
                </c:pt>
                <c:pt idx="4">
                  <c:v>Banana Boat Aqua Protect Sport Lotion FPS50+ 236ml (3.1%)</c:v>
                </c:pt>
                <c:pt idx="5">
                  <c:v>Nivea Sun Protection Sensitive Skin Gel FPS50+ 200ml (5.1%)</c:v>
                </c:pt>
                <c:pt idx="6">
                  <c:v>Hawaiian Tropic Sheer Touch Lotion FPS50+ 240ml (4.4%)</c:v>
                </c:pt>
                <c:pt idx="7">
                  <c:v>Equate Sport Lotion FPS30 237ml (2.0%)</c:v>
                </c:pt>
                <c:pt idx="8">
                  <c:v>Hawaiian Tropic Island Sport Lotion FPS50 240ml (3.6%)</c:v>
                </c:pt>
                <c:pt idx="9">
                  <c:v>Equate Ultra Spray FPS50 156g (1.7%)</c:v>
                </c:pt>
              </c:strCache>
            </c:strRef>
          </c:cat>
          <c:val>
            <c:numRef>
              <c:f>Sheet1!$B$2:$B$11</c:f>
              <c:numCache>
                <c:formatCode>General</c:formatCode>
                <c:ptCount val="10"/>
                <c:pt idx="0">
                  <c:v>7.8499597133306676E-2</c:v>
                </c:pt>
                <c:pt idx="1">
                  <c:v>5.4860112256719815E-2</c:v>
                </c:pt>
                <c:pt idx="2">
                  <c:v>4.9352528289586937E-2</c:v>
                </c:pt>
                <c:pt idx="3">
                  <c:v>4.6238881784884243E-2</c:v>
                </c:pt>
                <c:pt idx="4">
                  <c:v>3.6703360760759557E-2</c:v>
                </c:pt>
                <c:pt idx="5">
                  <c:v>3.5184225500401074E-2</c:v>
                </c:pt>
                <c:pt idx="6">
                  <c:v>3.4596495213551529E-2</c:v>
                </c:pt>
                <c:pt idx="7">
                  <c:v>3.405890609820876E-2</c:v>
                </c:pt>
                <c:pt idx="8">
                  <c:v>2.9644138163190031E-2</c:v>
                </c:pt>
                <c:pt idx="9">
                  <c:v>2.6492022891747555E-2</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5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Sheet1!$A$2:$A$16</c:f>
              <c:strCache>
                <c:ptCount val="15"/>
                <c:pt idx="0">
                  <c:v>190</c:v>
                </c:pt>
                <c:pt idx="1">
                  <c:v>195</c:v>
                </c:pt>
                <c:pt idx="2">
                  <c:v>200</c:v>
                </c:pt>
                <c:pt idx="3">
                  <c:v>205</c:v>
                </c:pt>
                <c:pt idx="4">
                  <c:v>210</c:v>
                </c:pt>
                <c:pt idx="5">
                  <c:v>215</c:v>
                </c:pt>
                <c:pt idx="6">
                  <c:v>220</c:v>
                </c:pt>
                <c:pt idx="7">
                  <c:v>225</c:v>
                </c:pt>
                <c:pt idx="8">
                  <c:v>230</c:v>
                </c:pt>
                <c:pt idx="9">
                  <c:v>235</c:v>
                </c:pt>
                <c:pt idx="10">
                  <c:v>240</c:v>
                </c:pt>
                <c:pt idx="11">
                  <c:v>245</c:v>
                </c:pt>
                <c:pt idx="12">
                  <c:v>250</c:v>
                </c:pt>
                <c:pt idx="13">
                  <c:v>255</c:v>
                </c:pt>
                <c:pt idx="14">
                  <c:v>260</c:v>
                </c:pt>
              </c:strCache>
            </c:strRef>
          </c:cat>
          <c:val>
            <c:numRef>
              <c:f>Sheet1!$B$2:$B$16</c:f>
              <c:numCache>
                <c:formatCode>General</c:formatCode>
                <c:ptCount val="15"/>
                <c:pt idx="0">
                  <c:v>117.85196970420664</c:v>
                </c:pt>
                <c:pt idx="1">
                  <c:v>113.26484420980485</c:v>
                </c:pt>
                <c:pt idx="2">
                  <c:v>109.29618979766795</c:v>
                </c:pt>
                <c:pt idx="3">
                  <c:v>105.82223642191666</c:v>
                </c:pt>
                <c:pt idx="4">
                  <c:v>102.7479835048164</c:v>
                </c:pt>
                <c:pt idx="5">
                  <c:v>100</c:v>
                </c:pt>
                <c:pt idx="6">
                  <c:v>96.699964345559479</c:v>
                </c:pt>
                <c:pt idx="7">
                  <c:v>93.630639520424268</c:v>
                </c:pt>
                <c:pt idx="8">
                  <c:v>90.762209925397499</c:v>
                </c:pt>
                <c:pt idx="9">
                  <c:v>88.070330860722351</c:v>
                </c:pt>
                <c:pt idx="10">
                  <c:v>87.151486254866668</c:v>
                </c:pt>
                <c:pt idx="11">
                  <c:v>86.245570654982956</c:v>
                </c:pt>
                <c:pt idx="12">
                  <c:v>85.352348735754063</c:v>
                </c:pt>
                <c:pt idx="13">
                  <c:v>84.471590063627843</c:v>
                </c:pt>
                <c:pt idx="14">
                  <c:v>83.603068997895264</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Sheet1!$A$2:$A$16</c:f>
              <c:strCache>
                <c:ptCount val="15"/>
                <c:pt idx="0">
                  <c:v>190</c:v>
                </c:pt>
                <c:pt idx="1">
                  <c:v>195</c:v>
                </c:pt>
                <c:pt idx="2">
                  <c:v>200</c:v>
                </c:pt>
                <c:pt idx="3">
                  <c:v>205</c:v>
                </c:pt>
                <c:pt idx="4">
                  <c:v>210</c:v>
                </c:pt>
                <c:pt idx="5">
                  <c:v>215</c:v>
                </c:pt>
                <c:pt idx="6">
                  <c:v>220</c:v>
                </c:pt>
                <c:pt idx="7">
                  <c:v>225</c:v>
                </c:pt>
                <c:pt idx="8">
                  <c:v>230</c:v>
                </c:pt>
                <c:pt idx="9">
                  <c:v>235</c:v>
                </c:pt>
                <c:pt idx="10">
                  <c:v>240</c:v>
                </c:pt>
                <c:pt idx="11">
                  <c:v>245</c:v>
                </c:pt>
                <c:pt idx="12">
                  <c:v>250</c:v>
                </c:pt>
                <c:pt idx="13">
                  <c:v>255</c:v>
                </c:pt>
                <c:pt idx="14">
                  <c:v>260</c:v>
                </c:pt>
              </c:strCache>
            </c:strRef>
          </c:cat>
          <c:val>
            <c:numRef>
              <c:f>Sheet1!$C$2:$C$16</c:f>
              <c:numCache>
                <c:formatCode>General</c:formatCode>
                <c:ptCount val="15"/>
                <c:pt idx="0">
                  <c:v>104.16229115940456</c:v>
                </c:pt>
                <c:pt idx="1">
                  <c:v>102.73970024395993</c:v>
                </c:pt>
                <c:pt idx="2">
                  <c:v>101.67914412142001</c:v>
                </c:pt>
                <c:pt idx="3">
                  <c:v>100.90574437224915</c:v>
                </c:pt>
                <c:pt idx="4">
                  <c:v>100.36121368740073</c:v>
                </c:pt>
                <c:pt idx="5">
                  <c:v>100</c:v>
                </c:pt>
                <c:pt idx="6">
                  <c:v>98.945692666054427</c:v>
                </c:pt>
                <c:pt idx="7">
                  <c:v>97.979556068834938</c:v>
                </c:pt>
                <c:pt idx="8">
                  <c:v>97.08577059111559</c:v>
                </c:pt>
                <c:pt idx="9">
                  <c:v>96.251726050903912</c:v>
                </c:pt>
                <c:pt idx="10">
                  <c:v>97.271034741296631</c:v>
                </c:pt>
                <c:pt idx="11">
                  <c:v>98.262346350359195</c:v>
                </c:pt>
                <c:pt idx="12">
                  <c:v>99.226292287580947</c:v>
                </c:pt>
                <c:pt idx="13">
                  <c:v>100.16348767326706</c:v>
                </c:pt>
                <c:pt idx="14">
                  <c:v>101.07453179845027</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Sheet1!$A$2:$A$16</c:f>
              <c:strCache>
                <c:ptCount val="15"/>
                <c:pt idx="0">
                  <c:v>190</c:v>
                </c:pt>
                <c:pt idx="1">
                  <c:v>195</c:v>
                </c:pt>
                <c:pt idx="2">
                  <c:v>200</c:v>
                </c:pt>
                <c:pt idx="3">
                  <c:v>205</c:v>
                </c:pt>
                <c:pt idx="4">
                  <c:v>210</c:v>
                </c:pt>
                <c:pt idx="5">
                  <c:v>215</c:v>
                </c:pt>
                <c:pt idx="6">
                  <c:v>220</c:v>
                </c:pt>
                <c:pt idx="7">
                  <c:v>225</c:v>
                </c:pt>
                <c:pt idx="8">
                  <c:v>230</c:v>
                </c:pt>
                <c:pt idx="9">
                  <c:v>235</c:v>
                </c:pt>
                <c:pt idx="10">
                  <c:v>240</c:v>
                </c:pt>
                <c:pt idx="11">
                  <c:v>245</c:v>
                </c:pt>
                <c:pt idx="12">
                  <c:v>250</c:v>
                </c:pt>
                <c:pt idx="13">
                  <c:v>255</c:v>
                </c:pt>
                <c:pt idx="14">
                  <c:v>260</c:v>
                </c:pt>
              </c:strCache>
            </c:strRef>
          </c:cat>
          <c:val>
            <c:numRef>
              <c:f>Sheet1!$D$2:$D$16</c:f>
              <c:numCache>
                <c:formatCode>General</c:formatCode>
                <c:ptCount val="15"/>
                <c:pt idx="0">
                  <c:v>92.943194923320988</c:v>
                </c:pt>
                <c:pt idx="1">
                  <c:v>94.113439259372839</c:v>
                </c:pt>
                <c:pt idx="2">
                  <c:v>95.435916526485457</c:v>
                </c:pt>
                <c:pt idx="3">
                  <c:v>96.875751232203086</c:v>
                </c:pt>
                <c:pt idx="4">
                  <c:v>98.404693550927334</c:v>
                </c:pt>
                <c:pt idx="5">
                  <c:v>100</c:v>
                </c:pt>
                <c:pt idx="6">
                  <c:v>100.7875967190339</c:v>
                </c:pt>
                <c:pt idx="7">
                  <c:v>101.54641561906092</c:v>
                </c:pt>
                <c:pt idx="8">
                  <c:v>102.27211740333668</c:v>
                </c:pt>
                <c:pt idx="9">
                  <c:v>102.96171734696455</c:v>
                </c:pt>
                <c:pt idx="10">
                  <c:v>105.57151562213521</c:v>
                </c:pt>
                <c:pt idx="11">
                  <c:v>108.11984056173959</c:v>
                </c:pt>
                <c:pt idx="12">
                  <c:v>110.60802678526296</c:v>
                </c:pt>
                <c:pt idx="13">
                  <c:v>113.03737566818499</c:v>
                </c:pt>
                <c:pt idx="14">
                  <c:v>115.40915623933022</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Sheet1!$A$2:$A$16</c:f>
              <c:strCache>
                <c:ptCount val="15"/>
                <c:pt idx="0">
                  <c:v>190</c:v>
                </c:pt>
                <c:pt idx="1">
                  <c:v>195</c:v>
                </c:pt>
                <c:pt idx="2">
                  <c:v>200</c:v>
                </c:pt>
                <c:pt idx="3">
                  <c:v>205</c:v>
                </c:pt>
                <c:pt idx="4">
                  <c:v>210</c:v>
                </c:pt>
                <c:pt idx="5">
                  <c:v>215</c:v>
                </c:pt>
                <c:pt idx="6">
                  <c:v>220</c:v>
                </c:pt>
                <c:pt idx="7">
                  <c:v>225</c:v>
                </c:pt>
                <c:pt idx="8">
                  <c:v>230</c:v>
                </c:pt>
                <c:pt idx="9">
                  <c:v>235</c:v>
                </c:pt>
                <c:pt idx="10">
                  <c:v>240</c:v>
                </c:pt>
                <c:pt idx="11">
                  <c:v>245</c:v>
                </c:pt>
                <c:pt idx="12">
                  <c:v>250</c:v>
                </c:pt>
                <c:pt idx="13">
                  <c:v>255</c:v>
                </c:pt>
                <c:pt idx="14">
                  <c:v>260</c:v>
                </c:pt>
              </c:strCache>
            </c:strRef>
          </c:cat>
          <c:val>
            <c:numRef>
              <c:f>Sheet1!$E$2:$E$16</c:f>
              <c:numCache>
                <c:formatCode>General</c:formatCode>
                <c:ptCount val="15"/>
                <c:pt idx="0">
                  <c:v>0.49096625027309826</c:v>
                </c:pt>
                <c:pt idx="1">
                  <c:v>0.50401839770199319</c:v>
                </c:pt>
                <c:pt idx="2">
                  <c:v>0.51641793775944334</c:v>
                </c:pt>
                <c:pt idx="3">
                  <c:v>0.52821262220433507</c:v>
                </c:pt>
                <c:pt idx="4">
                  <c:v>0.53944565500899377</c:v>
                </c:pt>
                <c:pt idx="5">
                  <c:v>0.55015622117157525</c:v>
                </c:pt>
                <c:pt idx="6">
                  <c:v>0.56037994341767572</c:v>
                </c:pt>
                <c:pt idx="7">
                  <c:v>0.57014927800839388</c:v>
                </c:pt>
                <c:pt idx="8">
                  <c:v>0.57949385892125505</c:v>
                </c:pt>
                <c:pt idx="9">
                  <c:v>0.5884407980931432</c:v>
                </c:pt>
                <c:pt idx="10">
                  <c:v>0.59701494813286959</c:v>
                </c:pt>
                <c:pt idx="11">
                  <c:v>0.60523913286485176</c:v>
                </c:pt>
                <c:pt idx="12">
                  <c:v>0.6131343502075548</c:v>
                </c:pt>
                <c:pt idx="13">
                  <c:v>0.62071995118387713</c:v>
                </c:pt>
                <c:pt idx="14">
                  <c:v>0.62801379827649484</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rPr lang="de-DE"/>
                  <a:t>Shelf Price/Unit ($)</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ax val="140"/>
          <c:min val="7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8"/>
          <c:min val="0.4"/>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5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Banana Boat Advanced Protection Sport Roll-on FPS50+ 75ml (0.2%)</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Lotion FPS50+ 125ml (4.5%)</c:v>
                </c:pt>
                <c:pt idx="1">
                  <c:v>Nivea Sun Protection &amp; Hydration Cream FPS50+ 200ml (9.5%)</c:v>
                </c:pt>
                <c:pt idx="2">
                  <c:v>Equate Sport Lotion FPS30 237ml (2.0%)</c:v>
                </c:pt>
                <c:pt idx="3">
                  <c:v>Equate Ultra Spray FPS50 156g (1.7%)</c:v>
                </c:pt>
                <c:pt idx="4">
                  <c:v>Hawaiian Tropic Ozono Lotion FPS50+ 240ml (4.4%)</c:v>
                </c:pt>
                <c:pt idx="5">
                  <c:v>Nivea Sun Protect &amp; Refresh Sport Lotion FPS50 200ml (5.8%)</c:v>
                </c:pt>
                <c:pt idx="6">
                  <c:v>Nivea Sun Protection Sensitive Skin Gel FPS50+ 200ml (5.1%)</c:v>
                </c:pt>
                <c:pt idx="7">
                  <c:v>Hawaiian Tropic Sheer Touch Lotion FPS50+ 240ml (4.4%)</c:v>
                </c:pt>
                <c:pt idx="8">
                  <c:v>Banana Boat Advanced Protection Lotion FPS50+ 240ml (2.8%)</c:v>
                </c:pt>
                <c:pt idx="9">
                  <c:v>Hawaiian Tropic Island Sport Lotion FPS50 240ml (3.6%)</c:v>
                </c:pt>
              </c:strCache>
            </c:strRef>
          </c:cat>
          <c:val>
            <c:numRef>
              <c:f>Sheet1!$B$2:$B$11</c:f>
              <c:numCache>
                <c:formatCode>General</c:formatCode>
                <c:ptCount val="10"/>
                <c:pt idx="0">
                  <c:v>6.2948584521344705E-2</c:v>
                </c:pt>
                <c:pt idx="1">
                  <c:v>5.3268850745401296E-2</c:v>
                </c:pt>
                <c:pt idx="2">
                  <c:v>4.2658334073890788E-2</c:v>
                </c:pt>
                <c:pt idx="3">
                  <c:v>4.1840887292482219E-2</c:v>
                </c:pt>
                <c:pt idx="4">
                  <c:v>4.1306609505925143E-2</c:v>
                </c:pt>
                <c:pt idx="5">
                  <c:v>4.1065304647232868E-2</c:v>
                </c:pt>
                <c:pt idx="6">
                  <c:v>3.6708327742805538E-2</c:v>
                </c:pt>
                <c:pt idx="7">
                  <c:v>3.5543923385467989E-2</c:v>
                </c:pt>
                <c:pt idx="8">
                  <c:v>3.5381114790461153E-2</c:v>
                </c:pt>
                <c:pt idx="9">
                  <c:v>3.1444507016778513E-2</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5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Banana Boat Advanced Protection Sport Roll-on FPS50+ 75ml (0.2%)</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 &amp; Refresh Sport Lotion FPS50 200ml (5.8%)</c:v>
                </c:pt>
                <c:pt idx="1">
                  <c:v>Nivea Sun Protection &amp; Hydration Lotion FPS50+ 125ml (4.5%)</c:v>
                </c:pt>
                <c:pt idx="2">
                  <c:v>Nivea Sun Protection &amp; Hydration Cream FPS50+ 200ml (9.5%)</c:v>
                </c:pt>
                <c:pt idx="3">
                  <c:v>Equate Ultra Spray FPS50 156g (1.7%)</c:v>
                </c:pt>
                <c:pt idx="4">
                  <c:v>Banana Boat Aqua Protect Sport Lotion FPS50+ 236ml (3.1%)</c:v>
                </c:pt>
                <c:pt idx="5">
                  <c:v>Banana Boat Dry Balance Sport Spray FPS50 170ml (1.2%)</c:v>
                </c:pt>
                <c:pt idx="6">
                  <c:v>Equate Sport Lotion FPS30 237ml (2.0%)</c:v>
                </c:pt>
                <c:pt idx="7">
                  <c:v>Nivea Sun Protect &amp; Refresh Sport Spray FPS50 200ml (2.3%)</c:v>
                </c:pt>
                <c:pt idx="8">
                  <c:v>Nivea Sun Protection Sensitive Skin Gel FPS50+ 200ml (5.1%)</c:v>
                </c:pt>
                <c:pt idx="9">
                  <c:v>Hawaiian Tropic Ozono Lotion FPS50+ 240ml (4.4%)</c:v>
                </c:pt>
              </c:strCache>
            </c:strRef>
          </c:cat>
          <c:val>
            <c:numRef>
              <c:f>Sheet1!$B$2:$B$11</c:f>
              <c:numCache>
                <c:formatCode>General</c:formatCode>
                <c:ptCount val="10"/>
                <c:pt idx="0">
                  <c:v>6.3622368821962288E-2</c:v>
                </c:pt>
                <c:pt idx="1">
                  <c:v>5.8922651971982543E-2</c:v>
                </c:pt>
                <c:pt idx="2">
                  <c:v>4.9749246911446915E-2</c:v>
                </c:pt>
                <c:pt idx="3">
                  <c:v>4.1277444824929108E-2</c:v>
                </c:pt>
                <c:pt idx="4">
                  <c:v>3.3909159102534607E-2</c:v>
                </c:pt>
                <c:pt idx="5">
                  <c:v>3.3320268506164853E-2</c:v>
                </c:pt>
                <c:pt idx="6">
                  <c:v>3.2032099982765086E-2</c:v>
                </c:pt>
                <c:pt idx="7">
                  <c:v>2.965614379475125E-2</c:v>
                </c:pt>
                <c:pt idx="8">
                  <c:v>2.6733445349503317E-2</c:v>
                </c:pt>
                <c:pt idx="9">
                  <c:v>2.49489139156279E-2</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5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Sheet1!$A$2:$A$23</c:f>
              <c:strCache>
                <c:ptCount val="22"/>
                <c:pt idx="0">
                  <c:v>270</c:v>
                </c:pt>
                <c:pt idx="1">
                  <c:v>275</c:v>
                </c:pt>
                <c:pt idx="2">
                  <c:v>280</c:v>
                </c:pt>
                <c:pt idx="3">
                  <c:v>285</c:v>
                </c:pt>
                <c:pt idx="4">
                  <c:v>290</c:v>
                </c:pt>
                <c:pt idx="5">
                  <c:v>295</c:v>
                </c:pt>
                <c:pt idx="6">
                  <c:v>300</c:v>
                </c:pt>
                <c:pt idx="7">
                  <c:v>305</c:v>
                </c:pt>
                <c:pt idx="8">
                  <c:v>310</c:v>
                </c:pt>
                <c:pt idx="9">
                  <c:v>315</c:v>
                </c:pt>
                <c:pt idx="10">
                  <c:v>320</c:v>
                </c:pt>
                <c:pt idx="11">
                  <c:v>325</c:v>
                </c:pt>
                <c:pt idx="12">
                  <c:v>330</c:v>
                </c:pt>
                <c:pt idx="13">
                  <c:v>335</c:v>
                </c:pt>
                <c:pt idx="14">
                  <c:v>340</c:v>
                </c:pt>
                <c:pt idx="15">
                  <c:v>345</c:v>
                </c:pt>
                <c:pt idx="16">
                  <c:v>350</c:v>
                </c:pt>
                <c:pt idx="17">
                  <c:v>355</c:v>
                </c:pt>
                <c:pt idx="18">
                  <c:v>360</c:v>
                </c:pt>
                <c:pt idx="19">
                  <c:v>365</c:v>
                </c:pt>
                <c:pt idx="20">
                  <c:v>370</c:v>
                </c:pt>
                <c:pt idx="21">
                  <c:v>375</c:v>
                </c:pt>
              </c:strCache>
            </c:strRef>
          </c:cat>
          <c:val>
            <c:numRef>
              <c:f>Sheet1!$B$2:$B$23</c:f>
              <c:numCache>
                <c:formatCode>General</c:formatCode>
                <c:ptCount val="22"/>
                <c:pt idx="0">
                  <c:v>155.85408320297321</c:v>
                </c:pt>
                <c:pt idx="1">
                  <c:v>149.55848971652404</c:v>
                </c:pt>
                <c:pt idx="2">
                  <c:v>147.82254080738397</c:v>
                </c:pt>
                <c:pt idx="3">
                  <c:v>146.12018891387021</c:v>
                </c:pt>
                <c:pt idx="4">
                  <c:v>144.45030998662821</c:v>
                </c:pt>
                <c:pt idx="5">
                  <c:v>122.08775267845226</c:v>
                </c:pt>
                <c:pt idx="6">
                  <c:v>103.08710422121199</c:v>
                </c:pt>
                <c:pt idx="7">
                  <c:v>101.47340677541177</c:v>
                </c:pt>
                <c:pt idx="8">
                  <c:v>100</c:v>
                </c:pt>
                <c:pt idx="9">
                  <c:v>98.641487296521234</c:v>
                </c:pt>
                <c:pt idx="10">
                  <c:v>92.081678092042594</c:v>
                </c:pt>
                <c:pt idx="11">
                  <c:v>86.300067683740949</c:v>
                </c:pt>
                <c:pt idx="12">
                  <c:v>81.212156613956353</c:v>
                </c:pt>
                <c:pt idx="13">
                  <c:v>76.72564782439558</c:v>
                </c:pt>
                <c:pt idx="14">
                  <c:v>74.807871671564044</c:v>
                </c:pt>
                <c:pt idx="15">
                  <c:v>72.971034818130832</c:v>
                </c:pt>
                <c:pt idx="16">
                  <c:v>71.210322621614964</c:v>
                </c:pt>
                <c:pt idx="17">
                  <c:v>68.558793578400198</c:v>
                </c:pt>
                <c:pt idx="18">
                  <c:v>66.119347763558793</c:v>
                </c:pt>
                <c:pt idx="19">
                  <c:v>63.870793166030182</c:v>
                </c:pt>
                <c:pt idx="20">
                  <c:v>61.79353117591485</c:v>
                </c:pt>
                <c:pt idx="21">
                  <c:v>59.869640347729501</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Sheet1!$A$2:$A$23</c:f>
              <c:strCache>
                <c:ptCount val="22"/>
                <c:pt idx="0">
                  <c:v>270</c:v>
                </c:pt>
                <c:pt idx="1">
                  <c:v>275</c:v>
                </c:pt>
                <c:pt idx="2">
                  <c:v>280</c:v>
                </c:pt>
                <c:pt idx="3">
                  <c:v>285</c:v>
                </c:pt>
                <c:pt idx="4">
                  <c:v>290</c:v>
                </c:pt>
                <c:pt idx="5">
                  <c:v>295</c:v>
                </c:pt>
                <c:pt idx="6">
                  <c:v>300</c:v>
                </c:pt>
                <c:pt idx="7">
                  <c:v>305</c:v>
                </c:pt>
                <c:pt idx="8">
                  <c:v>310</c:v>
                </c:pt>
                <c:pt idx="9">
                  <c:v>315</c:v>
                </c:pt>
                <c:pt idx="10">
                  <c:v>320</c:v>
                </c:pt>
                <c:pt idx="11">
                  <c:v>325</c:v>
                </c:pt>
                <c:pt idx="12">
                  <c:v>330</c:v>
                </c:pt>
                <c:pt idx="13">
                  <c:v>335</c:v>
                </c:pt>
                <c:pt idx="14">
                  <c:v>340</c:v>
                </c:pt>
                <c:pt idx="15">
                  <c:v>345</c:v>
                </c:pt>
                <c:pt idx="16">
                  <c:v>350</c:v>
                </c:pt>
                <c:pt idx="17">
                  <c:v>355</c:v>
                </c:pt>
                <c:pt idx="18">
                  <c:v>360</c:v>
                </c:pt>
                <c:pt idx="19">
                  <c:v>365</c:v>
                </c:pt>
                <c:pt idx="20">
                  <c:v>370</c:v>
                </c:pt>
                <c:pt idx="21">
                  <c:v>375</c:v>
                </c:pt>
              </c:strCache>
            </c:strRef>
          </c:cat>
          <c:val>
            <c:numRef>
              <c:f>Sheet1!$C$2:$C$23</c:f>
              <c:numCache>
                <c:formatCode>General</c:formatCode>
                <c:ptCount val="22"/>
                <c:pt idx="0">
                  <c:v>136.61802028503436</c:v>
                </c:pt>
                <c:pt idx="1">
                  <c:v>133.43000530012941</c:v>
                </c:pt>
                <c:pt idx="2">
                  <c:v>134.22166232650079</c:v>
                </c:pt>
                <c:pt idx="3">
                  <c:v>134.98858648261046</c:v>
                </c:pt>
                <c:pt idx="4">
                  <c:v>135.73137261575926</c:v>
                </c:pt>
                <c:pt idx="5">
                  <c:v>116.45187397758458</c:v>
                </c:pt>
                <c:pt idx="6">
                  <c:v>99.822773681564442</c:v>
                </c:pt>
                <c:pt idx="7">
                  <c:v>99.866566830636543</c:v>
                </c:pt>
                <c:pt idx="8">
                  <c:v>100</c:v>
                </c:pt>
                <c:pt idx="9">
                  <c:v>100.20377182752887</c:v>
                </c:pt>
                <c:pt idx="10">
                  <c:v>94.97545210119786</c:v>
                </c:pt>
                <c:pt idx="11">
                  <c:v>90.360644710309501</c:v>
                </c:pt>
                <c:pt idx="12">
                  <c:v>86.30500742649248</c:v>
                </c:pt>
                <c:pt idx="13">
                  <c:v>82.740746278465181</c:v>
                </c:pt>
                <c:pt idx="14">
                  <c:v>81.854496122445994</c:v>
                </c:pt>
                <c:pt idx="15">
                  <c:v>80.997762355674297</c:v>
                </c:pt>
                <c:pt idx="16">
                  <c:v>80.168928166860439</c:v>
                </c:pt>
                <c:pt idx="17">
                  <c:v>78.266092837372852</c:v>
                </c:pt>
                <c:pt idx="18">
                  <c:v>76.525702213441676</c:v>
                </c:pt>
                <c:pt idx="19">
                  <c:v>74.932792333344821</c:v>
                </c:pt>
                <c:pt idx="20">
                  <c:v>73.472983518364416</c:v>
                </c:pt>
                <c:pt idx="21">
                  <c:v>72.132701987976489</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Sheet1!$A$2:$A$23</c:f>
              <c:strCache>
                <c:ptCount val="22"/>
                <c:pt idx="0">
                  <c:v>270</c:v>
                </c:pt>
                <c:pt idx="1">
                  <c:v>275</c:v>
                </c:pt>
                <c:pt idx="2">
                  <c:v>280</c:v>
                </c:pt>
                <c:pt idx="3">
                  <c:v>285</c:v>
                </c:pt>
                <c:pt idx="4">
                  <c:v>290</c:v>
                </c:pt>
                <c:pt idx="5">
                  <c:v>295</c:v>
                </c:pt>
                <c:pt idx="6">
                  <c:v>300</c:v>
                </c:pt>
                <c:pt idx="7">
                  <c:v>305</c:v>
                </c:pt>
                <c:pt idx="8">
                  <c:v>310</c:v>
                </c:pt>
                <c:pt idx="9">
                  <c:v>315</c:v>
                </c:pt>
                <c:pt idx="10">
                  <c:v>320</c:v>
                </c:pt>
                <c:pt idx="11">
                  <c:v>325</c:v>
                </c:pt>
                <c:pt idx="12">
                  <c:v>330</c:v>
                </c:pt>
                <c:pt idx="13">
                  <c:v>335</c:v>
                </c:pt>
                <c:pt idx="14">
                  <c:v>340</c:v>
                </c:pt>
                <c:pt idx="15">
                  <c:v>345</c:v>
                </c:pt>
                <c:pt idx="16">
                  <c:v>350</c:v>
                </c:pt>
                <c:pt idx="17">
                  <c:v>355</c:v>
                </c:pt>
                <c:pt idx="18">
                  <c:v>360</c:v>
                </c:pt>
                <c:pt idx="19">
                  <c:v>365</c:v>
                </c:pt>
                <c:pt idx="20">
                  <c:v>370</c:v>
                </c:pt>
                <c:pt idx="21">
                  <c:v>375</c:v>
                </c:pt>
              </c:strCache>
            </c:strRef>
          </c:cat>
          <c:val>
            <c:numRef>
              <c:f>Sheet1!$D$2:$D$23</c:f>
              <c:numCache>
                <c:formatCode>General</c:formatCode>
                <c:ptCount val="22"/>
                <c:pt idx="0">
                  <c:v>124.93167675058281</c:v>
                </c:pt>
                <c:pt idx="1">
                  <c:v>123.59433290182909</c:v>
                </c:pt>
                <c:pt idx="2">
                  <c:v>125.82586643865083</c:v>
                </c:pt>
                <c:pt idx="3">
                  <c:v>128.00072510340675</c:v>
                </c:pt>
                <c:pt idx="4">
                  <c:v>130.12039605115851</c:v>
                </c:pt>
                <c:pt idx="5">
                  <c:v>113.0041429481283</c:v>
                </c:pt>
                <c:pt idx="6">
                  <c:v>97.97382571220939</c:v>
                </c:pt>
                <c:pt idx="7">
                  <c:v>98.956788455303695</c:v>
                </c:pt>
                <c:pt idx="8">
                  <c:v>100</c:v>
                </c:pt>
                <c:pt idx="9">
                  <c:v>101.08787184141552</c:v>
                </c:pt>
                <c:pt idx="10">
                  <c:v>96.649070582286342</c:v>
                </c:pt>
                <c:pt idx="11">
                  <c:v>92.720991300905851</c:v>
                </c:pt>
                <c:pt idx="12">
                  <c:v>89.268651715279603</c:v>
                </c:pt>
                <c:pt idx="13">
                  <c:v>86.239922404946299</c:v>
                </c:pt>
                <c:pt idx="14">
                  <c:v>85.939627250853746</c:v>
                </c:pt>
                <c:pt idx="15">
                  <c:v>85.639198253985541</c:v>
                </c:pt>
                <c:pt idx="16">
                  <c:v>85.338887587370323</c:v>
                </c:pt>
                <c:pt idx="17">
                  <c:v>83.861589578459899</c:v>
                </c:pt>
                <c:pt idx="18">
                  <c:v>82.517453157187035</c:v>
                </c:pt>
                <c:pt idx="19">
                  <c:v>81.29528443327888</c:v>
                </c:pt>
                <c:pt idx="20">
                  <c:v>80.18385481595972</c:v>
                </c:pt>
                <c:pt idx="21">
                  <c:v>79.172209371168933</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Sheet1!$A$2:$A$23</c:f>
              <c:strCache>
                <c:ptCount val="22"/>
                <c:pt idx="0">
                  <c:v>270</c:v>
                </c:pt>
                <c:pt idx="1">
                  <c:v>275</c:v>
                </c:pt>
                <c:pt idx="2">
                  <c:v>280</c:v>
                </c:pt>
                <c:pt idx="3">
                  <c:v>285</c:v>
                </c:pt>
                <c:pt idx="4">
                  <c:v>290</c:v>
                </c:pt>
                <c:pt idx="5">
                  <c:v>295</c:v>
                </c:pt>
                <c:pt idx="6">
                  <c:v>300</c:v>
                </c:pt>
                <c:pt idx="7">
                  <c:v>305</c:v>
                </c:pt>
                <c:pt idx="8">
                  <c:v>310</c:v>
                </c:pt>
                <c:pt idx="9">
                  <c:v>315</c:v>
                </c:pt>
                <c:pt idx="10">
                  <c:v>320</c:v>
                </c:pt>
                <c:pt idx="11">
                  <c:v>325</c:v>
                </c:pt>
                <c:pt idx="12">
                  <c:v>330</c:v>
                </c:pt>
                <c:pt idx="13">
                  <c:v>335</c:v>
                </c:pt>
                <c:pt idx="14">
                  <c:v>340</c:v>
                </c:pt>
                <c:pt idx="15">
                  <c:v>345</c:v>
                </c:pt>
                <c:pt idx="16">
                  <c:v>350</c:v>
                </c:pt>
                <c:pt idx="17">
                  <c:v>355</c:v>
                </c:pt>
                <c:pt idx="18">
                  <c:v>360</c:v>
                </c:pt>
                <c:pt idx="19">
                  <c:v>365</c:v>
                </c:pt>
                <c:pt idx="20">
                  <c:v>370</c:v>
                </c:pt>
                <c:pt idx="21">
                  <c:v>375</c:v>
                </c:pt>
              </c:strCache>
            </c:strRef>
          </c:cat>
          <c:val>
            <c:numRef>
              <c:f>Sheet1!$E$2:$E$23</c:f>
              <c:numCache>
                <c:formatCode>General</c:formatCode>
                <c:ptCount val="22"/>
                <c:pt idx="0">
                  <c:v>0.5985432144208519</c:v>
                </c:pt>
                <c:pt idx="1">
                  <c:v>0.60584242870410909</c:v>
                </c:pt>
                <c:pt idx="2">
                  <c:v>0.61288095676296428</c:v>
                </c:pt>
                <c:pt idx="3">
                  <c:v>0.61967251892501751</c:v>
                </c:pt>
                <c:pt idx="4">
                  <c:v>0.62622988928837919</c:v>
                </c:pt>
                <c:pt idx="5">
                  <c:v>0.63256497591061012</c:v>
                </c:pt>
                <c:pt idx="6">
                  <c:v>0.63868889297876652</c:v>
                </c:pt>
                <c:pt idx="7">
                  <c:v>0.64461202588075395</c:v>
                </c:pt>
                <c:pt idx="8">
                  <c:v>0.65034408997945148</c:v>
                </c:pt>
                <c:pt idx="9">
                  <c:v>0.65589418378930153</c:v>
                </c:pt>
                <c:pt idx="10">
                  <c:v>0.66127083716759372</c:v>
                </c:pt>
                <c:pt idx="11">
                  <c:v>0.66648205505732305</c:v>
                </c:pt>
                <c:pt idx="12">
                  <c:v>0.67153535725342417</c:v>
                </c:pt>
                <c:pt idx="13">
                  <c:v>0.67643781460785057</c:v>
                </c:pt>
                <c:pt idx="14">
                  <c:v>0.68119608204008808</c:v>
                </c:pt>
                <c:pt idx="15">
                  <c:v>0.68581642867718828</c:v>
                </c:pt>
                <c:pt idx="16">
                  <c:v>0.69030476541037145</c:v>
                </c:pt>
                <c:pt idx="17">
                  <c:v>0.6946666701229014</c:v>
                </c:pt>
                <c:pt idx="18">
                  <c:v>0.6989074108156389</c:v>
                </c:pt>
                <c:pt idx="19">
                  <c:v>0.70303196683186298</c:v>
                </c:pt>
                <c:pt idx="20">
                  <c:v>0.70704504836116211</c:v>
                </c:pt>
                <c:pt idx="21">
                  <c:v>0.71095111438301328</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rPr lang="de-DE"/>
                  <a:t>Shelf Price/Unit ($)</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ax val="190"/>
          <c:min val="5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9"/>
          <c:min val="0.5"/>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5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Banana Boat Advanced Protection Lotion FPS50+ 240ml (2.8%)</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Hawaiian Tropic Sheer Touch Lotion FPS50+ 240ml (4.4%)</c:v>
                </c:pt>
                <c:pt idx="1">
                  <c:v>Nivea Sun Protection &amp; Hydration Cream FPS50+ 200ml (9.5%)</c:v>
                </c:pt>
                <c:pt idx="2">
                  <c:v>Hawaiian Tropic Island Sport Lotion FPS50 240ml (3.6%)</c:v>
                </c:pt>
                <c:pt idx="3">
                  <c:v>Hawaiian Tropic Ozono Lotion FPS50+ 240ml (4.4%)</c:v>
                </c:pt>
                <c:pt idx="4">
                  <c:v>Banana Boat Aqua Protect Cream FPS50+ 236ml (2.7%)</c:v>
                </c:pt>
                <c:pt idx="5">
                  <c:v>Nivea Sun Protection Sensitive Skin Gel FPS50+ 200ml (5.1%)</c:v>
                </c:pt>
                <c:pt idx="6">
                  <c:v>Nivea Sun Protection &amp; Hydration Lotion FPS50+ 125ml (4.5%)</c:v>
                </c:pt>
                <c:pt idx="7">
                  <c:v>Nivea Sun Protect &amp; Refresh Sport Lotion FPS50 200ml (5.8%)</c:v>
                </c:pt>
                <c:pt idx="8">
                  <c:v>Hawaiian Tropic Sheer Touch Lotion FPS30 240ml (1.7%)</c:v>
                </c:pt>
                <c:pt idx="9">
                  <c:v>Banana Boat Aqua Protect Sport Lotion FPS50+ 236ml (3.1%)</c:v>
                </c:pt>
              </c:strCache>
            </c:strRef>
          </c:cat>
          <c:val>
            <c:numRef>
              <c:f>Sheet1!$B$2:$B$11</c:f>
              <c:numCache>
                <c:formatCode>General</c:formatCode>
                <c:ptCount val="10"/>
                <c:pt idx="0">
                  <c:v>0.1125290390680722</c:v>
                </c:pt>
                <c:pt idx="1">
                  <c:v>9.766611893311955E-2</c:v>
                </c:pt>
                <c:pt idx="2">
                  <c:v>8.3812207857812349E-2</c:v>
                </c:pt>
                <c:pt idx="3">
                  <c:v>6.9612806672645688E-2</c:v>
                </c:pt>
                <c:pt idx="4">
                  <c:v>6.2534181846966103E-2</c:v>
                </c:pt>
                <c:pt idx="5">
                  <c:v>5.8622286555361856E-2</c:v>
                </c:pt>
                <c:pt idx="6">
                  <c:v>4.1198331069324134E-2</c:v>
                </c:pt>
                <c:pt idx="7">
                  <c:v>3.6906323854267321E-2</c:v>
                </c:pt>
                <c:pt idx="8">
                  <c:v>3.3189270815202628E-2</c:v>
                </c:pt>
                <c:pt idx="9">
                  <c:v>3.3074660526433895E-2</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5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Banana Boat Advanced Protection Lotion FPS50+ 240ml (2.8%)</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Cream FPS50+ 200ml (9.5%)</c:v>
                </c:pt>
                <c:pt idx="1">
                  <c:v>Hawaiian Tropic Sheer Touch Lotion FPS50+ 240ml (4.4%)</c:v>
                </c:pt>
                <c:pt idx="2">
                  <c:v>Banana Boat Aqua Protect Cream FPS50+ 236ml (2.7%)</c:v>
                </c:pt>
                <c:pt idx="3">
                  <c:v>Hawaiian Tropic Island Sport Lotion FPS50 240ml (3.6%)</c:v>
                </c:pt>
                <c:pt idx="4">
                  <c:v>Hawaiian Tropic Ozono Lotion FPS50+ 240ml (4.4%)</c:v>
                </c:pt>
                <c:pt idx="5">
                  <c:v>Nivea Sun Protection Sensitive Skin Gel FPS50+ 200ml (5.1%)</c:v>
                </c:pt>
                <c:pt idx="6">
                  <c:v>Banana Boat Aqua Protect Sport Lotion FPS50+ 236ml (3.1%)</c:v>
                </c:pt>
                <c:pt idx="7">
                  <c:v>Hawaiian Tropic Sheer Touch Lotion FPS30 240ml (1.7%)</c:v>
                </c:pt>
                <c:pt idx="8">
                  <c:v>Nivea Sun Protect &amp; Refresh Sport Lotion FPS50 200ml (5.8%)</c:v>
                </c:pt>
                <c:pt idx="9">
                  <c:v>Nivea Sun Protection &amp; Hydration Lotion FPS50+ 125ml (4.5%)</c:v>
                </c:pt>
              </c:strCache>
            </c:strRef>
          </c:cat>
          <c:val>
            <c:numRef>
              <c:f>Sheet1!$B$2:$B$11</c:f>
              <c:numCache>
                <c:formatCode>General</c:formatCode>
                <c:ptCount val="10"/>
                <c:pt idx="0">
                  <c:v>0.10782895619350356</c:v>
                </c:pt>
                <c:pt idx="1">
                  <c:v>9.4149819231811122E-2</c:v>
                </c:pt>
                <c:pt idx="2">
                  <c:v>8.322646725133051E-2</c:v>
                </c:pt>
                <c:pt idx="3">
                  <c:v>6.9805922550125674E-2</c:v>
                </c:pt>
                <c:pt idx="4">
                  <c:v>6.7416074098599926E-2</c:v>
                </c:pt>
                <c:pt idx="5">
                  <c:v>5.5224880028919003E-2</c:v>
                </c:pt>
                <c:pt idx="6">
                  <c:v>5.3245281346329117E-2</c:v>
                </c:pt>
                <c:pt idx="7">
                  <c:v>3.9167921841291226E-2</c:v>
                </c:pt>
                <c:pt idx="8">
                  <c:v>3.8804505158195585E-2</c:v>
                </c:pt>
                <c:pt idx="9">
                  <c:v>3.8655820977465026E-2</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5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21404322300372672"/>
          <c:y val="2.1747791014982559E-2"/>
          <c:w val="0.73951596763197525"/>
          <c:h val="0.86043888622930176"/>
        </c:manualLayout>
      </c:layout>
      <c:scatterChart>
        <c:scatterStyle val="lineMarker"/>
        <c:varyColors val="0"/>
        <c:ser>
          <c:idx val="2"/>
          <c:order val="0"/>
          <c:tx>
            <c:strRef>
              <c:f>Sheet1!$B$1</c:f>
              <c:strCache>
                <c:ptCount val="1"/>
                <c:pt idx="0">
                  <c:v>Banana Boat Advanced Protection Lotion FPS50+ 360ml</c:v>
                </c:pt>
              </c:strCache>
            </c:strRef>
          </c:tx>
          <c:spPr>
            <a:ln w="19050" cap="rnd">
              <a:solidFill>
                <a:srgbClr val="00A097"/>
              </a:solidFill>
              <a:round/>
            </a:ln>
            <a:effectLst/>
          </c:spPr>
          <c:marker>
            <c:symbol val="circle"/>
            <c:size val="5"/>
            <c:spPr>
              <a:solidFill>
                <a:srgbClr val="00A097"/>
              </a:solidFill>
              <a:ln w="9525">
                <a:solidFill>
                  <a:srgbClr val="FFFFFF"/>
                </a:solidFill>
              </a:ln>
              <a:effectLst/>
            </c:spPr>
          </c:marker>
          <c:dLbls>
            <c:dLbl>
              <c:idx val="0"/>
              <c:tx>
                <c:rich>
                  <a:bodyPr/>
                  <a:lstStyle/>
                  <a:p>
                    <a:r>
                      <a:rPr lang="en-US"/>
                      <a:t>-4.2</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lstStyle/>
                  <a:p>
                    <a:r>
                      <a:rPr lang="en-US"/>
                      <a:t>-2.1</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lstStyle/>
                  <a:p>
                    <a:r>
                      <a:rPr lang="en-US"/>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lstStyle/>
                  <a:p>
                    <a:r>
                      <a:rPr lang="en-US"/>
                      <a:t>-2.2</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lstStyle/>
                  <a:p>
                    <a:r>
                      <a:rPr lang="en-US"/>
                      <a:t>-2.6</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Sheet1!$A$2:$A$6</c:f>
              <c:numCache>
                <c:formatCode>General</c:formatCode>
                <c:ptCount val="5"/>
                <c:pt idx="0">
                  <c:v>315</c:v>
                </c:pt>
                <c:pt idx="1">
                  <c:v>335</c:v>
                </c:pt>
                <c:pt idx="2">
                  <c:v>370</c:v>
                </c:pt>
                <c:pt idx="3">
                  <c:v>395</c:v>
                </c:pt>
                <c:pt idx="4">
                  <c:v>430</c:v>
                </c:pt>
              </c:numCache>
            </c:numRef>
          </c:xVal>
          <c:yVal>
            <c:numRef>
              <c:f>Sheet1!$B$2:$B$6</c:f>
              <c:numCache>
                <c:formatCode>General</c:formatCode>
                <c:ptCount val="5"/>
                <c:pt idx="0">
                  <c:v>0.50427928282927525</c:v>
                </c:pt>
                <c:pt idx="1">
                  <c:v>0.20317794469656345</c:v>
                </c:pt>
                <c:pt idx="2">
                  <c:v>0</c:v>
                </c:pt>
                <c:pt idx="3">
                  <c:v>-0.14605814917767412</c:v>
                </c:pt>
                <c:pt idx="4">
                  <c:v>-0.34438071845026891</c:v>
                </c:pt>
              </c:numCache>
            </c:numRef>
          </c:yVal>
          <c:smooth val="0"/>
          <c:extLst>
            <c:ext xmlns:c16="http://schemas.microsoft.com/office/drawing/2014/chart" uri="{C3380CC4-5D6E-409C-BE32-E72D297353CC}">
              <c16:uniqueId val="{0000007D-1ABB-4592-8776-98B59FCA8F1B}"/>
            </c:ext>
          </c:extLst>
        </c:ser>
        <c:dLbls>
          <c:dLblPos val="t"/>
          <c:showLegendKey val="0"/>
          <c:showVal val="1"/>
          <c:showCatName val="0"/>
          <c:showSerName val="0"/>
          <c:showPercent val="0"/>
          <c:showBubbleSize val="0"/>
        </c:dLbls>
        <c:axId val="104432768"/>
        <c:axId val="104434848"/>
      </c:scatterChart>
      <c:valAx>
        <c:axId val="104432768"/>
        <c:scaling>
          <c:orientation val="minMax"/>
          <c:max val="430"/>
          <c:min val="315"/>
        </c:scaling>
        <c:delete val="0"/>
        <c:axPos val="b"/>
        <c:title>
          <c:tx>
            <c:rich>
              <a:bodyPr/>
              <a:lstStyle/>
              <a:p>
                <a:pPr>
                  <a:defRPr sz="800">
                    <a:solidFill>
                      <a:srgbClr val="575555"/>
                    </a:solidFill>
                    <a:latin typeface="Nexa Bold"/>
                  </a:defRPr>
                </a:pPr>
                <a:r>
                  <a:rPr lang="de-DE"/>
                  <a:t>Tested Prices ($)</a:t>
                </a:r>
              </a:p>
            </c:rich>
          </c:tx>
          <c:overlay val="0"/>
        </c:title>
        <c:numFmt formatCode="#,##0" sourceLinked="0"/>
        <c:majorTickMark val="none"/>
        <c:minorTickMark val="none"/>
        <c:tickLblPos val="low"/>
        <c:spPr>
          <a:noFill/>
          <a:ln w="9525" cap="flat" cmpd="sng" algn="ctr">
            <a:solidFill>
              <a:srgbClr val="E6E5E5"/>
            </a:solidFill>
            <a:round/>
          </a:ln>
          <a:effectLst/>
        </c:spPr>
        <c:txPr>
          <a:bodyPr rot="-60000000" vert="horz"/>
          <a:lstStyle/>
          <a:p>
            <a:pPr>
              <a:defRPr sz="800" b="0">
                <a:latin typeface="Nexa Book" panose="00000400000000000000" pitchFamily="2" charset="0"/>
              </a:defRPr>
            </a:pPr>
            <a:endParaRPr lang="en-CH"/>
          </a:p>
        </c:txPr>
        <c:crossAx val="104434848"/>
        <c:crosses val="autoZero"/>
        <c:crossBetween val="midCat"/>
      </c:valAx>
      <c:valAx>
        <c:axId val="104434848"/>
        <c:scaling>
          <c:orientation val="minMax"/>
        </c:scaling>
        <c:delete val="0"/>
        <c:axPos val="l"/>
        <c:numFmt formatCode="0%" sourceLinked="0"/>
        <c:majorTickMark val="none"/>
        <c:minorTickMark val="none"/>
        <c:tickLblPos val="nextTo"/>
        <c:spPr>
          <a:noFill/>
          <a:ln w="9525" cap="flat" cmpd="sng" algn="ctr">
            <a:solidFill>
              <a:srgbClr val="E6E5E5">
                <a:lumMod val="90000"/>
              </a:srgbClr>
            </a:solidFill>
            <a:round/>
          </a:ln>
          <a:effectLst/>
        </c:spPr>
        <c:txPr>
          <a:bodyPr rot="-60000000" vert="horz"/>
          <a:lstStyle/>
          <a:p>
            <a:pPr>
              <a:defRPr sz="800">
                <a:latin typeface="Nexa Book" panose="00000400000000000000" pitchFamily="2" charset="0"/>
              </a:defRPr>
            </a:pPr>
            <a:endParaRPr lang="en-CH"/>
          </a:p>
        </c:txPr>
        <c:crossAx val="104432768"/>
        <c:crosses val="autoZero"/>
        <c:crossBetween val="midCat"/>
      </c:valAx>
      <c:spPr>
        <a:noFill/>
        <a:ln w="25400">
          <a:noFill/>
        </a:ln>
        <a:effectLst/>
      </c:spPr>
    </c:plotArea>
    <c:plotVisOnly val="1"/>
    <c:dispBlanksAs val="gap"/>
    <c:showDLblsOverMax val="0"/>
    <c:extLst/>
  </c:chart>
  <c:spPr>
    <a:noFill/>
    <a:ln>
      <a:noFill/>
    </a:ln>
    <a:effectLst/>
  </c:spPr>
  <c:txPr>
    <a:bodyPr/>
    <a:lstStyle/>
    <a:p>
      <a:pPr>
        <a:defRPr>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8.0876101325592739E-2"/>
          <c:y val="0"/>
          <c:w val="0.91912433105429026"/>
          <c:h val="1"/>
        </c:manualLayout>
      </c:layout>
      <c:barChart>
        <c:barDir val="bar"/>
        <c:grouping val="clustered"/>
        <c:varyColors val="1"/>
        <c:ser>
          <c:idx val="0"/>
          <c:order val="0"/>
          <c:tx>
            <c:strRef>
              <c:f>Sheet1!$B$1</c:f>
              <c:strCache>
                <c:ptCount val="1"/>
                <c:pt idx="0">
                  <c:v>Neutrogena (2.7%)</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E783-4DA7-9ABD-265595826B9E}"/>
              </c:ext>
            </c:extLst>
          </c:dPt>
          <c:dPt>
            <c:idx val="4"/>
            <c:invertIfNegative val="0"/>
            <c:bubble3D val="0"/>
            <c:spPr>
              <a:solidFill>
                <a:srgbClr val="BCBBBB"/>
              </a:solidFill>
            </c:spPr>
            <c:extLst>
              <c:ext xmlns:c16="http://schemas.microsoft.com/office/drawing/2014/chart" uri="{C3380CC4-5D6E-409C-BE32-E72D297353CC}">
                <c16:uniqueId val="{00000007-E783-4DA7-9ABD-265595826B9E}"/>
              </c:ext>
            </c:extLst>
          </c:dPt>
          <c:dPt>
            <c:idx val="5"/>
            <c:invertIfNegative val="0"/>
            <c:bubble3D val="0"/>
            <c:spPr>
              <a:solidFill>
                <a:srgbClr val="BCBBBB"/>
              </a:solidFill>
            </c:spPr>
            <c:extLst>
              <c:ext xmlns:c16="http://schemas.microsoft.com/office/drawing/2014/chart" uri="{C3380CC4-5D6E-409C-BE32-E72D297353CC}">
                <c16:uniqueId val="{00000008-E783-4DA7-9ABD-265595826B9E}"/>
              </c:ext>
            </c:extLst>
          </c:dPt>
          <c:dPt>
            <c:idx val="6"/>
            <c:invertIfNegative val="0"/>
            <c:bubble3D val="0"/>
            <c:spPr>
              <a:solidFill>
                <a:srgbClr val="BCBBBB"/>
              </a:solidFill>
            </c:spPr>
            <c:extLst>
              <c:ext xmlns:c16="http://schemas.microsoft.com/office/drawing/2014/chart" uri="{C3380CC4-5D6E-409C-BE32-E72D297353CC}">
                <c16:uniqueId val="{00000009-E783-4DA7-9ABD-265595826B9E}"/>
              </c:ext>
            </c:extLst>
          </c:dPt>
          <c:dPt>
            <c:idx val="7"/>
            <c:invertIfNegative val="0"/>
            <c:bubble3D val="0"/>
            <c:spPr>
              <a:solidFill>
                <a:srgbClr val="BCBBBB"/>
              </a:solidFill>
            </c:spPr>
            <c:extLst>
              <c:ext xmlns:c16="http://schemas.microsoft.com/office/drawing/2014/chart" uri="{C3380CC4-5D6E-409C-BE32-E72D297353CC}">
                <c16:uniqueId val="{0000000A-E783-4DA7-9ABD-265595826B9E}"/>
              </c:ext>
            </c:extLst>
          </c:dPt>
          <c:dPt>
            <c:idx val="8"/>
            <c:invertIfNegative val="0"/>
            <c:bubble3D val="0"/>
            <c:spPr>
              <a:solidFill>
                <a:srgbClr val="BCBBBB"/>
              </a:solidFill>
            </c:spPr>
            <c:extLst>
              <c:ext xmlns:c16="http://schemas.microsoft.com/office/drawing/2014/chart" uri="{C3380CC4-5D6E-409C-BE32-E72D297353CC}">
                <c16:uniqueId val="{0000000B-E783-4DA7-9ABD-265595826B9E}"/>
              </c:ext>
            </c:extLst>
          </c:dPt>
          <c:dPt>
            <c:idx val="9"/>
            <c:invertIfNegative val="0"/>
            <c:bubble3D val="0"/>
            <c:spPr>
              <a:solidFill>
                <a:srgbClr val="BCBBBB"/>
              </a:solidFill>
            </c:spPr>
            <c:extLst>
              <c:ext xmlns:c16="http://schemas.microsoft.com/office/drawing/2014/chart" uri="{C3380CC4-5D6E-409C-BE32-E72D297353CC}">
                <c16:uniqueId val="{0000000C-E783-4DA7-9ABD-265595826B9E}"/>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(38.0%)</c:v>
                </c:pt>
                <c:pt idx="1">
                  <c:v>Hawaiian Tropic (19.3%)</c:v>
                </c:pt>
                <c:pt idx="2">
                  <c:v>Banana Boat (15.9%)</c:v>
                </c:pt>
                <c:pt idx="3">
                  <c:v>EQUATE (6.3%)</c:v>
                </c:pt>
                <c:pt idx="4">
                  <c:v>Caribbean Beach (6.6%)</c:v>
                </c:pt>
                <c:pt idx="5">
                  <c:v>Isdin (1.8%)</c:v>
                </c:pt>
                <c:pt idx="6">
                  <c:v>Garnier (1.7%)</c:v>
                </c:pt>
                <c:pt idx="7">
                  <c:v>La Roche-Posay (1.9%)</c:v>
                </c:pt>
                <c:pt idx="8">
                  <c:v>Nuvel (2.3%)</c:v>
                </c:pt>
                <c:pt idx="9">
                  <c:v>Eucerin (1.1%)</c:v>
                </c:pt>
              </c:strCache>
            </c:strRef>
          </c:cat>
          <c:val>
            <c:numRef>
              <c:f>Sheet1!$B$2:$B$11</c:f>
              <c:numCache>
                <c:formatCode>General</c:formatCode>
                <c:ptCount val="10"/>
                <c:pt idx="0">
                  <c:v>0.4175471260239712</c:v>
                </c:pt>
                <c:pt idx="1">
                  <c:v>0.17676658337251769</c:v>
                </c:pt>
                <c:pt idx="2">
                  <c:v>0.10545776663491692</c:v>
                </c:pt>
                <c:pt idx="3">
                  <c:v>6.8362376341264186E-2</c:v>
                </c:pt>
                <c:pt idx="4">
                  <c:v>5.9428372289544659E-2</c:v>
                </c:pt>
                <c:pt idx="5">
                  <c:v>3.5604539584786835E-2</c:v>
                </c:pt>
                <c:pt idx="6">
                  <c:v>3.4628811095822748E-2</c:v>
                </c:pt>
                <c:pt idx="7">
                  <c:v>2.4598080091871932E-2</c:v>
                </c:pt>
                <c:pt idx="8">
                  <c:v>2.3949768521075779E-2</c:v>
                </c:pt>
                <c:pt idx="9">
                  <c:v>2.2410672524209863E-2</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6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Sheet1!$A$2:$A$25</c:f>
              <c:strCache>
                <c:ptCount val="24"/>
                <c:pt idx="0">
                  <c:v>315</c:v>
                </c:pt>
                <c:pt idx="1">
                  <c:v>320</c:v>
                </c:pt>
                <c:pt idx="2">
                  <c:v>325</c:v>
                </c:pt>
                <c:pt idx="3">
                  <c:v>330</c:v>
                </c:pt>
                <c:pt idx="4">
                  <c:v>335</c:v>
                </c:pt>
                <c:pt idx="5">
                  <c:v>340</c:v>
                </c:pt>
                <c:pt idx="6">
                  <c:v>345</c:v>
                </c:pt>
                <c:pt idx="7">
                  <c:v>350</c:v>
                </c:pt>
                <c:pt idx="8">
                  <c:v>355</c:v>
                </c:pt>
                <c:pt idx="9">
                  <c:v>360</c:v>
                </c:pt>
                <c:pt idx="10">
                  <c:v>365</c:v>
                </c:pt>
                <c:pt idx="11">
                  <c:v>370</c:v>
                </c:pt>
                <c:pt idx="12">
                  <c:v>375</c:v>
                </c:pt>
                <c:pt idx="13">
                  <c:v>380</c:v>
                </c:pt>
                <c:pt idx="14">
                  <c:v>385</c:v>
                </c:pt>
                <c:pt idx="15">
                  <c:v>390</c:v>
                </c:pt>
                <c:pt idx="16">
                  <c:v>395</c:v>
                </c:pt>
                <c:pt idx="17">
                  <c:v>400</c:v>
                </c:pt>
                <c:pt idx="18">
                  <c:v>405</c:v>
                </c:pt>
                <c:pt idx="19">
                  <c:v>410</c:v>
                </c:pt>
                <c:pt idx="20">
                  <c:v>415</c:v>
                </c:pt>
                <c:pt idx="21">
                  <c:v>420</c:v>
                </c:pt>
                <c:pt idx="22">
                  <c:v>425</c:v>
                </c:pt>
                <c:pt idx="23">
                  <c:v>430</c:v>
                </c:pt>
              </c:strCache>
            </c:strRef>
          </c:cat>
          <c:val>
            <c:numRef>
              <c:f>Sheet1!$B$2:$B$25</c:f>
              <c:numCache>
                <c:formatCode>General</c:formatCode>
                <c:ptCount val="24"/>
                <c:pt idx="0">
                  <c:v>150.42792828292755</c:v>
                </c:pt>
                <c:pt idx="1">
                  <c:v>141.49048916115845</c:v>
                </c:pt>
                <c:pt idx="2">
                  <c:v>133.56367030051192</c:v>
                </c:pt>
                <c:pt idx="3">
                  <c:v>126.54344727085748</c:v>
                </c:pt>
                <c:pt idx="4">
                  <c:v>120.31779446965632</c:v>
                </c:pt>
                <c:pt idx="5">
                  <c:v>117.45890140302593</c:v>
                </c:pt>
                <c:pt idx="6">
                  <c:v>114.73409041299745</c:v>
                </c:pt>
                <c:pt idx="7">
                  <c:v>112.13415486647833</c:v>
                </c:pt>
                <c:pt idx="8">
                  <c:v>108.78079938370489</c:v>
                </c:pt>
                <c:pt idx="9">
                  <c:v>105.65514974817498</c:v>
                </c:pt>
                <c:pt idx="10">
                  <c:v>102.73497737336112</c:v>
                </c:pt>
                <c:pt idx="11">
                  <c:v>100</c:v>
                </c:pt>
                <c:pt idx="12">
                  <c:v>97.4319316019387</c:v>
                </c:pt>
                <c:pt idx="13">
                  <c:v>95.01443054911428</c:v>
                </c:pt>
                <c:pt idx="14">
                  <c:v>92.73298351551604</c:v>
                </c:pt>
                <c:pt idx="15">
                  <c:v>88.954276138906451</c:v>
                </c:pt>
                <c:pt idx="16">
                  <c:v>85.394185082232596</c:v>
                </c:pt>
                <c:pt idx="17">
                  <c:v>82.039456100917846</c:v>
                </c:pt>
                <c:pt idx="18">
                  <c:v>78.877512517034418</c:v>
                </c:pt>
                <c:pt idx="19">
                  <c:v>75.896413489318391</c:v>
                </c:pt>
                <c:pt idx="20">
                  <c:v>73.084814180221883</c:v>
                </c:pt>
                <c:pt idx="21">
                  <c:v>70.431934760261925</c:v>
                </c:pt>
                <c:pt idx="22">
                  <c:v>67.927540039814446</c:v>
                </c:pt>
                <c:pt idx="23">
                  <c:v>65.561928154973089</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Sheet1!$A$2:$A$25</c:f>
              <c:strCache>
                <c:ptCount val="24"/>
                <c:pt idx="0">
                  <c:v>315</c:v>
                </c:pt>
                <c:pt idx="1">
                  <c:v>320</c:v>
                </c:pt>
                <c:pt idx="2">
                  <c:v>325</c:v>
                </c:pt>
                <c:pt idx="3">
                  <c:v>330</c:v>
                </c:pt>
                <c:pt idx="4">
                  <c:v>335</c:v>
                </c:pt>
                <c:pt idx="5">
                  <c:v>340</c:v>
                </c:pt>
                <c:pt idx="6">
                  <c:v>345</c:v>
                </c:pt>
                <c:pt idx="7">
                  <c:v>350</c:v>
                </c:pt>
                <c:pt idx="8">
                  <c:v>355</c:v>
                </c:pt>
                <c:pt idx="9">
                  <c:v>360</c:v>
                </c:pt>
                <c:pt idx="10">
                  <c:v>365</c:v>
                </c:pt>
                <c:pt idx="11">
                  <c:v>370</c:v>
                </c:pt>
                <c:pt idx="12">
                  <c:v>375</c:v>
                </c:pt>
                <c:pt idx="13">
                  <c:v>380</c:v>
                </c:pt>
                <c:pt idx="14">
                  <c:v>385</c:v>
                </c:pt>
                <c:pt idx="15">
                  <c:v>390</c:v>
                </c:pt>
                <c:pt idx="16">
                  <c:v>395</c:v>
                </c:pt>
                <c:pt idx="17">
                  <c:v>400</c:v>
                </c:pt>
                <c:pt idx="18">
                  <c:v>405</c:v>
                </c:pt>
                <c:pt idx="19">
                  <c:v>410</c:v>
                </c:pt>
                <c:pt idx="20">
                  <c:v>415</c:v>
                </c:pt>
                <c:pt idx="21">
                  <c:v>420</c:v>
                </c:pt>
                <c:pt idx="22">
                  <c:v>425</c:v>
                </c:pt>
                <c:pt idx="23">
                  <c:v>430</c:v>
                </c:pt>
              </c:strCache>
            </c:strRef>
          </c:cat>
          <c:val>
            <c:numRef>
              <c:f>Sheet1!$C$2:$C$25</c:f>
              <c:numCache>
                <c:formatCode>General</c:formatCode>
                <c:ptCount val="24"/>
                <c:pt idx="0">
                  <c:v>128.68434748669429</c:v>
                </c:pt>
                <c:pt idx="1">
                  <c:v>122.87043473407732</c:v>
                </c:pt>
                <c:pt idx="2">
                  <c:v>117.72146019412919</c:v>
                </c:pt>
                <c:pt idx="3">
                  <c:v>113.18220850772045</c:v>
                </c:pt>
                <c:pt idx="4">
                  <c:v>109.18510717080412</c:v>
                </c:pt>
                <c:pt idx="5">
                  <c:v>108.143095397793</c:v>
                </c:pt>
                <c:pt idx="6">
                  <c:v>107.15125032308543</c:v>
                </c:pt>
                <c:pt idx="7">
                  <c:v>106.20609846108668</c:v>
                </c:pt>
                <c:pt idx="8">
                  <c:v>104.46629473912739</c:v>
                </c:pt>
                <c:pt idx="9">
                  <c:v>102.86060692193885</c:v>
                </c:pt>
                <c:pt idx="10">
                  <c:v>101.37593954820562</c:v>
                </c:pt>
                <c:pt idx="11">
                  <c:v>100</c:v>
                </c:pt>
                <c:pt idx="12">
                  <c:v>98.721472813780878</c:v>
                </c:pt>
                <c:pt idx="13">
                  <c:v>97.530094020880895</c:v>
                </c:pt>
                <c:pt idx="14">
                  <c:v>96.416655145785739</c:v>
                </c:pt>
                <c:pt idx="15">
                  <c:v>93.65206794776195</c:v>
                </c:pt>
                <c:pt idx="16">
                  <c:v>91.022861159613726</c:v>
                </c:pt>
                <c:pt idx="17">
                  <c:v>88.523095494958667</c:v>
                </c:pt>
                <c:pt idx="18">
                  <c:v>86.146909603380976</c:v>
                </c:pt>
                <c:pt idx="19">
                  <c:v>83.888514090194491</c:v>
                </c:pt>
                <c:pt idx="20">
                  <c:v>81.742184827377457</c:v>
                </c:pt>
                <c:pt idx="21">
                  <c:v>79.702263602113305</c:v>
                </c:pt>
                <c:pt idx="22">
                  <c:v>77.763168934089748</c:v>
                </c:pt>
                <c:pt idx="23">
                  <c:v>75.919416164492063</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Sheet1!$A$2:$A$25</c:f>
              <c:strCache>
                <c:ptCount val="24"/>
                <c:pt idx="0">
                  <c:v>315</c:v>
                </c:pt>
                <c:pt idx="1">
                  <c:v>320</c:v>
                </c:pt>
                <c:pt idx="2">
                  <c:v>325</c:v>
                </c:pt>
                <c:pt idx="3">
                  <c:v>330</c:v>
                </c:pt>
                <c:pt idx="4">
                  <c:v>335</c:v>
                </c:pt>
                <c:pt idx="5">
                  <c:v>340</c:v>
                </c:pt>
                <c:pt idx="6">
                  <c:v>345</c:v>
                </c:pt>
                <c:pt idx="7">
                  <c:v>350</c:v>
                </c:pt>
                <c:pt idx="8">
                  <c:v>355</c:v>
                </c:pt>
                <c:pt idx="9">
                  <c:v>360</c:v>
                </c:pt>
                <c:pt idx="10">
                  <c:v>365</c:v>
                </c:pt>
                <c:pt idx="11">
                  <c:v>370</c:v>
                </c:pt>
                <c:pt idx="12">
                  <c:v>375</c:v>
                </c:pt>
                <c:pt idx="13">
                  <c:v>380</c:v>
                </c:pt>
                <c:pt idx="14">
                  <c:v>385</c:v>
                </c:pt>
                <c:pt idx="15">
                  <c:v>390</c:v>
                </c:pt>
                <c:pt idx="16">
                  <c:v>395</c:v>
                </c:pt>
                <c:pt idx="17">
                  <c:v>400</c:v>
                </c:pt>
                <c:pt idx="18">
                  <c:v>405</c:v>
                </c:pt>
                <c:pt idx="19">
                  <c:v>410</c:v>
                </c:pt>
                <c:pt idx="20">
                  <c:v>415</c:v>
                </c:pt>
                <c:pt idx="21">
                  <c:v>420</c:v>
                </c:pt>
                <c:pt idx="22">
                  <c:v>425</c:v>
                </c:pt>
                <c:pt idx="23">
                  <c:v>430</c:v>
                </c:pt>
              </c:strCache>
            </c:strRef>
          </c:cat>
          <c:val>
            <c:numRef>
              <c:f>Sheet1!$D$2:$D$25</c:f>
              <c:numCache>
                <c:formatCode>General</c:formatCode>
                <c:ptCount val="24"/>
                <c:pt idx="0">
                  <c:v>109.6749915141225</c:v>
                </c:pt>
                <c:pt idx="1">
                  <c:v>106.6435209516208</c:v>
                </c:pt>
                <c:pt idx="2">
                  <c:v>103.95842898391103</c:v>
                </c:pt>
                <c:pt idx="3">
                  <c:v>101.61085704339553</c:v>
                </c:pt>
                <c:pt idx="4">
                  <c:v>99.575076929785467</c:v>
                </c:pt>
                <c:pt idx="5">
                  <c:v>100.10189050829459</c:v>
                </c:pt>
                <c:pt idx="6">
                  <c:v>100.60545454186816</c:v>
                </c:pt>
                <c:pt idx="7">
                  <c:v>101.08737609568806</c:v>
                </c:pt>
                <c:pt idx="8">
                  <c:v>100.74347953187836</c:v>
                </c:pt>
                <c:pt idx="9">
                  <c:v>100.45089656299437</c:v>
                </c:pt>
                <c:pt idx="10">
                  <c:v>100.20477021119672</c:v>
                </c:pt>
                <c:pt idx="11">
                  <c:v>100</c:v>
                </c:pt>
                <c:pt idx="12">
                  <c:v>99.831532764713288</c:v>
                </c:pt>
                <c:pt idx="13">
                  <c:v>99.694554083101195</c:v>
                </c:pt>
                <c:pt idx="14">
                  <c:v>99.584603043511663</c:v>
                </c:pt>
                <c:pt idx="15">
                  <c:v>97.717513445081096</c:v>
                </c:pt>
                <c:pt idx="16">
                  <c:v>95.909833414787954</c:v>
                </c:pt>
                <c:pt idx="17">
                  <c:v>94.162502684297266</c:v>
                </c:pt>
                <c:pt idx="18">
                  <c:v>92.475949636001843</c:v>
                </c:pt>
                <c:pt idx="19">
                  <c:v>90.850124788275394</c:v>
                </c:pt>
                <c:pt idx="20">
                  <c:v>89.28453043177592</c:v>
                </c:pt>
                <c:pt idx="21">
                  <c:v>87.778255393386488</c:v>
                </c:pt>
                <c:pt idx="22">
                  <c:v>86.330018726461418</c:v>
                </c:pt>
                <c:pt idx="23">
                  <c:v>84.938222121164429</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Sheet1!$A$2:$A$25</c:f>
              <c:strCache>
                <c:ptCount val="24"/>
                <c:pt idx="0">
                  <c:v>315</c:v>
                </c:pt>
                <c:pt idx="1">
                  <c:v>320</c:v>
                </c:pt>
                <c:pt idx="2">
                  <c:v>325</c:v>
                </c:pt>
                <c:pt idx="3">
                  <c:v>330</c:v>
                </c:pt>
                <c:pt idx="4">
                  <c:v>335</c:v>
                </c:pt>
                <c:pt idx="5">
                  <c:v>340</c:v>
                </c:pt>
                <c:pt idx="6">
                  <c:v>345</c:v>
                </c:pt>
                <c:pt idx="7">
                  <c:v>350</c:v>
                </c:pt>
                <c:pt idx="8">
                  <c:v>355</c:v>
                </c:pt>
                <c:pt idx="9">
                  <c:v>360</c:v>
                </c:pt>
                <c:pt idx="10">
                  <c:v>365</c:v>
                </c:pt>
                <c:pt idx="11">
                  <c:v>370</c:v>
                </c:pt>
                <c:pt idx="12">
                  <c:v>375</c:v>
                </c:pt>
                <c:pt idx="13">
                  <c:v>380</c:v>
                </c:pt>
                <c:pt idx="14">
                  <c:v>385</c:v>
                </c:pt>
                <c:pt idx="15">
                  <c:v>390</c:v>
                </c:pt>
                <c:pt idx="16">
                  <c:v>395</c:v>
                </c:pt>
                <c:pt idx="17">
                  <c:v>400</c:v>
                </c:pt>
                <c:pt idx="18">
                  <c:v>405</c:v>
                </c:pt>
                <c:pt idx="19">
                  <c:v>410</c:v>
                </c:pt>
                <c:pt idx="20">
                  <c:v>415</c:v>
                </c:pt>
                <c:pt idx="21">
                  <c:v>420</c:v>
                </c:pt>
                <c:pt idx="22">
                  <c:v>425</c:v>
                </c:pt>
                <c:pt idx="23">
                  <c:v>430</c:v>
                </c:pt>
              </c:strCache>
            </c:strRef>
          </c:cat>
          <c:val>
            <c:numRef>
              <c:f>Sheet1!$E$2:$E$25</c:f>
              <c:numCache>
                <c:formatCode>General</c:formatCode>
                <c:ptCount val="24"/>
                <c:pt idx="0">
                  <c:v>0.4698950115320375</c:v>
                </c:pt>
                <c:pt idx="1">
                  <c:v>0.47817790197684951</c:v>
                </c:pt>
                <c:pt idx="2">
                  <c:v>0.48620593425412878</c:v>
                </c:pt>
                <c:pt idx="3">
                  <c:v>0.4939906928260358</c:v>
                </c:pt>
                <c:pt idx="4">
                  <c:v>0.5015430705450501</c:v>
                </c:pt>
                <c:pt idx="5">
                  <c:v>0.50887331950762282</c:v>
                </c:pt>
                <c:pt idx="6">
                  <c:v>0.51599109748577332</c:v>
                </c:pt>
                <c:pt idx="7">
                  <c:v>0.52290551037883382</c:v>
                </c:pt>
                <c:pt idx="8">
                  <c:v>0.52962515107772346</c:v>
                </c:pt>
                <c:pt idx="9">
                  <c:v>0.53615813509053301</c:v>
                </c:pt>
                <c:pt idx="10">
                  <c:v>0.5425121332399776</c:v>
                </c:pt>
                <c:pt idx="11">
                  <c:v>0.54869440170970762</c:v>
                </c:pt>
                <c:pt idx="12">
                  <c:v>0.55471180968691147</c:v>
                </c:pt>
                <c:pt idx="13">
                  <c:v>0.56057086482260998</c:v>
                </c:pt>
                <c:pt idx="14">
                  <c:v>0.56627773670803083</c:v>
                </c:pt>
                <c:pt idx="15">
                  <c:v>0.57183827854510738</c:v>
                </c:pt>
                <c:pt idx="16">
                  <c:v>0.57725804717111873</c:v>
                </c:pt>
                <c:pt idx="17">
                  <c:v>0.58254232158147956</c:v>
                </c:pt>
                <c:pt idx="18">
                  <c:v>0.58769612008047356</c:v>
                </c:pt>
                <c:pt idx="19">
                  <c:v>0.59272421617705329</c:v>
                </c:pt>
                <c:pt idx="20">
                  <c:v>0.59763115333154659</c:v>
                </c:pt>
                <c:pt idx="21">
                  <c:v>0.60242125864902829</c:v>
                </c:pt>
                <c:pt idx="22">
                  <c:v>0.60709865560609833</c:v>
                </c:pt>
                <c:pt idx="23">
                  <c:v>0.61166727588974834</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rPr lang="de-DE"/>
                  <a:t>Shelf Price/Unit ($)</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ax val="180"/>
          <c:min val="5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7"/>
          <c:min val="0.4"/>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6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Banana Boat Advanced Protection Lotion FPS50+ 360ml (0.0%)</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Cream FPS50+ 200ml (9.5%)</c:v>
                </c:pt>
                <c:pt idx="1">
                  <c:v>Hawaiian Tropic Island Sport Lotion FPS50 240ml (3.6%)</c:v>
                </c:pt>
                <c:pt idx="2">
                  <c:v>Hawaiian Tropic Sheer Touch Lotion FPS50+ 240ml (4.4%)</c:v>
                </c:pt>
                <c:pt idx="3">
                  <c:v>Hawaiian Tropic Ozono Lotion FPS50+ 240ml (4.4%)</c:v>
                </c:pt>
                <c:pt idx="4">
                  <c:v>Banana Boat Advanced Protection Lotion FPS50+ 240ml (2.8%)</c:v>
                </c:pt>
                <c:pt idx="5">
                  <c:v>Banana Boat Aqua Protect Cream FPS50+ 236ml (2.7%)</c:v>
                </c:pt>
                <c:pt idx="6">
                  <c:v>Nivea Sun Protection Sensitive Skin Gel FPS50+ 200ml (5.1%)</c:v>
                </c:pt>
                <c:pt idx="7">
                  <c:v>Banana Boat Aqua Protect Sport Lotion FPS50+ 236ml (3.1%)</c:v>
                </c:pt>
                <c:pt idx="8">
                  <c:v>Nivea Sun Protection &amp; Hydration Lotion FPS50+ 125ml (4.5%)</c:v>
                </c:pt>
                <c:pt idx="9">
                  <c:v>Hawaiian Tropic Sheer Touch Lotion FPS30 240ml (1.7%)</c:v>
                </c:pt>
              </c:strCache>
            </c:strRef>
          </c:cat>
          <c:val>
            <c:numRef>
              <c:f>Sheet1!$B$2:$B$11</c:f>
              <c:numCache>
                <c:formatCode>General</c:formatCode>
                <c:ptCount val="10"/>
                <c:pt idx="0">
                  <c:v>8.5704382799818873E-2</c:v>
                </c:pt>
                <c:pt idx="1">
                  <c:v>7.5944809619357345E-2</c:v>
                </c:pt>
                <c:pt idx="2">
                  <c:v>7.0505072179478448E-2</c:v>
                </c:pt>
                <c:pt idx="3">
                  <c:v>6.4841832536514168E-2</c:v>
                </c:pt>
                <c:pt idx="4">
                  <c:v>6.09285664437587E-2</c:v>
                </c:pt>
                <c:pt idx="5">
                  <c:v>5.4081861101219326E-2</c:v>
                </c:pt>
                <c:pt idx="6">
                  <c:v>5.1418079436834331E-2</c:v>
                </c:pt>
                <c:pt idx="7">
                  <c:v>4.4687244331958913E-2</c:v>
                </c:pt>
                <c:pt idx="8">
                  <c:v>3.7323638531055608E-2</c:v>
                </c:pt>
                <c:pt idx="9">
                  <c:v>3.6009913279464997E-2</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6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Banana Boat Advanced Protection Lotion FPS50+ 360ml (0.0%)</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Hawaiian Tropic Island Sport Lotion FPS50 240ml (3.6%)</c:v>
                </c:pt>
                <c:pt idx="1">
                  <c:v>Hawaiian Tropic Sheer Touch Lotion FPS50+ 240ml (4.4%)</c:v>
                </c:pt>
                <c:pt idx="2">
                  <c:v>Nivea Sun Protection &amp; Hydration Cream FPS50+ 200ml (9.5%)</c:v>
                </c:pt>
                <c:pt idx="3">
                  <c:v>Hawaiian Tropic Ozono Lotion FPS50+ 240ml (4.4%)</c:v>
                </c:pt>
                <c:pt idx="4">
                  <c:v>Banana Boat Advanced Protection Lotion FPS50+ 240ml (2.8%)</c:v>
                </c:pt>
                <c:pt idx="5">
                  <c:v>Nivea Sun Protection Sensitive Skin Gel FPS50+ 200ml (5.1%)</c:v>
                </c:pt>
                <c:pt idx="6">
                  <c:v>Banana Boat Aqua Protect Cream FPS50+ 236ml (2.7%)</c:v>
                </c:pt>
                <c:pt idx="7">
                  <c:v>Nivea Sun Protect &amp; Refresh Sport Lotion FPS50 200ml (5.8%)</c:v>
                </c:pt>
                <c:pt idx="8">
                  <c:v>Banana Boat Aqua Protect Sport Lotion FPS50+ 236ml (3.1%)</c:v>
                </c:pt>
                <c:pt idx="9">
                  <c:v>Nivea Sun Protection &amp; Hydration Lotion FPS50+ 125ml (4.5%)</c:v>
                </c:pt>
              </c:strCache>
            </c:strRef>
          </c:cat>
          <c:val>
            <c:numRef>
              <c:f>Sheet1!$B$2:$B$11</c:f>
              <c:numCache>
                <c:formatCode>General</c:formatCode>
                <c:ptCount val="10"/>
                <c:pt idx="0">
                  <c:v>9.2642771539483845E-2</c:v>
                </c:pt>
                <c:pt idx="1">
                  <c:v>8.6558273248948006E-2</c:v>
                </c:pt>
                <c:pt idx="2">
                  <c:v>7.8509401402961337E-2</c:v>
                </c:pt>
                <c:pt idx="3">
                  <c:v>6.9257033182909766E-2</c:v>
                </c:pt>
                <c:pt idx="4">
                  <c:v>6.1515943470542032E-2</c:v>
                </c:pt>
                <c:pt idx="5">
                  <c:v>5.1231784092336009E-2</c:v>
                </c:pt>
                <c:pt idx="6">
                  <c:v>4.9288757586426868E-2</c:v>
                </c:pt>
                <c:pt idx="7">
                  <c:v>3.7420812805889547E-2</c:v>
                </c:pt>
                <c:pt idx="8">
                  <c:v>3.292495383082443E-2</c:v>
                </c:pt>
                <c:pt idx="9">
                  <c:v>3.0959509837941122E-2</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6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21404322300372672"/>
          <c:y val="2.1747791014982559E-2"/>
          <c:w val="0.73951596763197525"/>
          <c:h val="0.86043888622930176"/>
        </c:manualLayout>
      </c:layout>
      <c:scatterChart>
        <c:scatterStyle val="lineMarker"/>
        <c:varyColors val="0"/>
        <c:ser>
          <c:idx val="2"/>
          <c:order val="0"/>
          <c:tx>
            <c:strRef>
              <c:f>Sheet1!$B$1</c:f>
              <c:strCache>
                <c:ptCount val="1"/>
                <c:pt idx="0">
                  <c:v>Banana Boat Dry Balance Sport Lotion FPS50+ 180ml</c:v>
                </c:pt>
              </c:strCache>
            </c:strRef>
          </c:tx>
          <c:spPr>
            <a:ln w="19050" cap="rnd">
              <a:solidFill>
                <a:srgbClr val="00A097"/>
              </a:solidFill>
              <a:round/>
            </a:ln>
            <a:effectLst/>
          </c:spPr>
          <c:marker>
            <c:symbol val="circle"/>
            <c:size val="5"/>
            <c:spPr>
              <a:solidFill>
                <a:srgbClr val="00A097"/>
              </a:solidFill>
              <a:ln w="9525">
                <a:solidFill>
                  <a:srgbClr val="FFFFFF"/>
                </a:solidFill>
              </a:ln>
              <a:effectLst/>
            </c:spPr>
          </c:marker>
          <c:dLbls>
            <c:dLbl>
              <c:idx val="0"/>
              <c:tx>
                <c:rich>
                  <a:bodyPr/>
                  <a:lstStyle/>
                  <a:p>
                    <a:r>
                      <a:rPr lang="en-US"/>
                      <a:t>-6.0</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lstStyle/>
                  <a:p>
                    <a:r>
                      <a:rPr lang="en-US"/>
                      <a:t>-2.4</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lstStyle/>
                  <a:p>
                    <a:r>
                      <a:rPr lang="en-US"/>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lstStyle/>
                  <a:p>
                    <a:r>
                      <a:rPr lang="en-US"/>
                      <a:t>-1.2</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lstStyle/>
                  <a:p>
                    <a:r>
                      <a:rPr lang="en-US"/>
                      <a:t>-1.3</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Sheet1!$A$2:$A$6</c:f>
              <c:numCache>
                <c:formatCode>General</c:formatCode>
                <c:ptCount val="5"/>
                <c:pt idx="0">
                  <c:v>290</c:v>
                </c:pt>
                <c:pt idx="1">
                  <c:v>305</c:v>
                </c:pt>
                <c:pt idx="2">
                  <c:v>335</c:v>
                </c:pt>
                <c:pt idx="3">
                  <c:v>370</c:v>
                </c:pt>
                <c:pt idx="4">
                  <c:v>395</c:v>
                </c:pt>
              </c:numCache>
            </c:numRef>
          </c:xVal>
          <c:yVal>
            <c:numRef>
              <c:f>Sheet1!$B$2:$B$6</c:f>
              <c:numCache>
                <c:formatCode>General</c:formatCode>
                <c:ptCount val="5"/>
                <c:pt idx="0">
                  <c:v>0.57251296298003185</c:v>
                </c:pt>
                <c:pt idx="1">
                  <c:v>0.2141366069549458</c:v>
                </c:pt>
                <c:pt idx="2">
                  <c:v>0</c:v>
                </c:pt>
                <c:pt idx="3">
                  <c:v>-0.12366987013302885</c:v>
                </c:pt>
                <c:pt idx="4">
                  <c:v>-0.20300410911126471</c:v>
                </c:pt>
              </c:numCache>
            </c:numRef>
          </c:yVal>
          <c:smooth val="0"/>
          <c:extLst>
            <c:ext xmlns:c16="http://schemas.microsoft.com/office/drawing/2014/chart" uri="{C3380CC4-5D6E-409C-BE32-E72D297353CC}">
              <c16:uniqueId val="{0000007D-1ABB-4592-8776-98B59FCA8F1B}"/>
            </c:ext>
          </c:extLst>
        </c:ser>
        <c:ser>
          <c:idx val="3"/>
          <c:order val="1"/>
          <c:tx>
            <c:strRef>
              <c:f>Sheet1!$B$8</c:f>
              <c:strCache>
                <c:ptCount val="1"/>
                <c:pt idx="0">
                  <c:v>Banana Boat Dry Balance Sport Spray FPS50 170ml</c:v>
                </c:pt>
              </c:strCache>
            </c:strRef>
          </c:tx>
          <c:spPr>
            <a:ln w="19050" cap="rnd">
              <a:solidFill>
                <a:srgbClr val="7ECAC4"/>
              </a:solidFill>
              <a:round/>
            </a:ln>
            <a:effectLst/>
          </c:spPr>
          <c:marker>
            <c:symbol val="circle"/>
            <c:size val="5"/>
            <c:spPr>
              <a:solidFill>
                <a:srgbClr val="7ECAC4"/>
              </a:solidFill>
              <a:ln w="9525">
                <a:solidFill>
                  <a:srgbClr val="FFFFFF"/>
                </a:solidFill>
              </a:ln>
              <a:effectLst/>
            </c:spPr>
          </c:marker>
          <c:dLbls>
            <c:dLbl>
              <c:idx val="0"/>
              <c:tx>
                <c:rich>
                  <a:bodyPr/>
                  <a:lstStyle/>
                  <a:p>
                    <a:r>
                      <a:rPr lang="en-US"/>
                      <a:t>-0.9</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lstStyle/>
                  <a:p>
                    <a:r>
                      <a:rPr lang="en-US"/>
                      <a:t>-0.8</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lstStyle/>
                  <a:p>
                    <a:r>
                      <a:rPr lang="en-US"/>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lstStyle/>
                  <a:p>
                    <a:r>
                      <a:rPr lang="en-US"/>
                      <a:t>-0.8</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lstStyle/>
                  <a:p>
                    <a:r>
                      <a:rPr lang="en-US"/>
                      <a:t>-0.9</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Sheet1!$A$9:$A$13</c:f>
              <c:numCache>
                <c:formatCode>General</c:formatCode>
                <c:ptCount val="5"/>
                <c:pt idx="0">
                  <c:v>330</c:v>
                </c:pt>
                <c:pt idx="1">
                  <c:v>350</c:v>
                </c:pt>
                <c:pt idx="2">
                  <c:v>385</c:v>
                </c:pt>
                <c:pt idx="3">
                  <c:v>430</c:v>
                </c:pt>
                <c:pt idx="4">
                  <c:v>465</c:v>
                </c:pt>
              </c:numCache>
            </c:numRef>
          </c:xVal>
          <c:yVal>
            <c:numRef>
              <c:f>Sheet1!$B$9:$B$13</c:f>
              <c:numCache>
                <c:formatCode>General</c:formatCode>
                <c:ptCount val="5"/>
                <c:pt idx="0">
                  <c:v>0.12261959403787377</c:v>
                </c:pt>
                <c:pt idx="1">
                  <c:v>7.0587218378577704E-2</c:v>
                </c:pt>
                <c:pt idx="2">
                  <c:v>0</c:v>
                </c:pt>
                <c:pt idx="3">
                  <c:v>-8.7779356036396736E-2</c:v>
                </c:pt>
                <c:pt idx="4">
                  <c:v>-0.15553682242202632</c:v>
                </c:pt>
              </c:numCache>
            </c:numRef>
          </c:yVal>
          <c:smooth val="0"/>
          <c:extLst>
            <c:ext xmlns:c16="http://schemas.microsoft.com/office/drawing/2014/chart" uri="{C3380CC4-5D6E-409C-BE32-E72D297353CC}">
              <c16:uniqueId val="{0000007D-1ABB-4592-8776-98B59FCA8F1B}"/>
            </c:ext>
          </c:extLst>
        </c:ser>
        <c:dLbls>
          <c:dLblPos val="t"/>
          <c:showLegendKey val="0"/>
          <c:showVal val="1"/>
          <c:showCatName val="0"/>
          <c:showSerName val="0"/>
          <c:showPercent val="0"/>
          <c:showBubbleSize val="0"/>
        </c:dLbls>
        <c:axId val="104432768"/>
        <c:axId val="104434848"/>
      </c:scatterChart>
      <c:valAx>
        <c:axId val="104432768"/>
        <c:scaling>
          <c:orientation val="minMax"/>
          <c:max val="465"/>
          <c:min val="290"/>
        </c:scaling>
        <c:delete val="0"/>
        <c:axPos val="b"/>
        <c:title>
          <c:tx>
            <c:rich>
              <a:bodyPr/>
              <a:lstStyle/>
              <a:p>
                <a:pPr>
                  <a:defRPr sz="800">
                    <a:solidFill>
                      <a:srgbClr val="575555"/>
                    </a:solidFill>
                    <a:latin typeface="Nexa Bold"/>
                  </a:defRPr>
                </a:pPr>
                <a:r>
                  <a:rPr lang="de-DE"/>
                  <a:t>Tested Prices ($)</a:t>
                </a:r>
              </a:p>
            </c:rich>
          </c:tx>
          <c:overlay val="0"/>
        </c:title>
        <c:numFmt formatCode="#,##0" sourceLinked="0"/>
        <c:majorTickMark val="none"/>
        <c:minorTickMark val="none"/>
        <c:tickLblPos val="low"/>
        <c:spPr>
          <a:noFill/>
          <a:ln w="9525" cap="flat" cmpd="sng" algn="ctr">
            <a:solidFill>
              <a:srgbClr val="E6E5E5"/>
            </a:solidFill>
            <a:round/>
          </a:ln>
          <a:effectLst/>
        </c:spPr>
        <c:txPr>
          <a:bodyPr rot="-60000000" vert="horz"/>
          <a:lstStyle/>
          <a:p>
            <a:pPr>
              <a:defRPr sz="800" b="0">
                <a:latin typeface="Nexa Book" panose="00000400000000000000" pitchFamily="2" charset="0"/>
              </a:defRPr>
            </a:pPr>
            <a:endParaRPr lang="en-CH"/>
          </a:p>
        </c:txPr>
        <c:crossAx val="104434848"/>
        <c:crosses val="autoZero"/>
        <c:crossBetween val="midCat"/>
      </c:valAx>
      <c:valAx>
        <c:axId val="104434848"/>
        <c:scaling>
          <c:orientation val="minMax"/>
        </c:scaling>
        <c:delete val="0"/>
        <c:axPos val="l"/>
        <c:numFmt formatCode="0%" sourceLinked="0"/>
        <c:majorTickMark val="none"/>
        <c:minorTickMark val="none"/>
        <c:tickLblPos val="nextTo"/>
        <c:spPr>
          <a:noFill/>
          <a:ln w="9525" cap="flat" cmpd="sng" algn="ctr">
            <a:solidFill>
              <a:srgbClr val="E6E5E5">
                <a:lumMod val="90000"/>
              </a:srgbClr>
            </a:solidFill>
            <a:round/>
          </a:ln>
          <a:effectLst/>
        </c:spPr>
        <c:txPr>
          <a:bodyPr rot="-60000000" vert="horz"/>
          <a:lstStyle/>
          <a:p>
            <a:pPr>
              <a:defRPr sz="800">
                <a:latin typeface="Nexa Book" panose="00000400000000000000" pitchFamily="2" charset="0"/>
              </a:defRPr>
            </a:pPr>
            <a:endParaRPr lang="en-CH"/>
          </a:p>
        </c:txPr>
        <c:crossAx val="104432768"/>
        <c:crosses val="autoZero"/>
        <c:crossBetween val="midCat"/>
      </c:valAx>
      <c:spPr>
        <a:noFill/>
        <a:ln w="25400">
          <a:noFill/>
        </a:ln>
        <a:effectLst/>
      </c:spPr>
    </c:plotArea>
    <c:plotVisOnly val="1"/>
    <c:dispBlanksAs val="gap"/>
    <c:showDLblsOverMax val="0"/>
    <c:extLst/>
  </c:chart>
  <c:spPr>
    <a:noFill/>
    <a:ln>
      <a:noFill/>
    </a:ln>
    <a:effectLst/>
  </c:spPr>
  <c:txPr>
    <a:bodyPr/>
    <a:lstStyle/>
    <a:p>
      <a:pPr>
        <a:defRPr>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6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Sheet1!$A$2:$A$23</c:f>
              <c:strCache>
                <c:ptCount val="22"/>
                <c:pt idx="0">
                  <c:v>290</c:v>
                </c:pt>
                <c:pt idx="1">
                  <c:v>295</c:v>
                </c:pt>
                <c:pt idx="2">
                  <c:v>300</c:v>
                </c:pt>
                <c:pt idx="3">
                  <c:v>305</c:v>
                </c:pt>
                <c:pt idx="4">
                  <c:v>310</c:v>
                </c:pt>
                <c:pt idx="5">
                  <c:v>315</c:v>
                </c:pt>
                <c:pt idx="6">
                  <c:v>320</c:v>
                </c:pt>
                <c:pt idx="7">
                  <c:v>325</c:v>
                </c:pt>
                <c:pt idx="8">
                  <c:v>330</c:v>
                </c:pt>
                <c:pt idx="9">
                  <c:v>335</c:v>
                </c:pt>
                <c:pt idx="10">
                  <c:v>340</c:v>
                </c:pt>
                <c:pt idx="11">
                  <c:v>345</c:v>
                </c:pt>
                <c:pt idx="12">
                  <c:v>350</c:v>
                </c:pt>
                <c:pt idx="13">
                  <c:v>355</c:v>
                </c:pt>
                <c:pt idx="14">
                  <c:v>360</c:v>
                </c:pt>
                <c:pt idx="15">
                  <c:v>365</c:v>
                </c:pt>
                <c:pt idx="16">
                  <c:v>370</c:v>
                </c:pt>
                <c:pt idx="17">
                  <c:v>375</c:v>
                </c:pt>
                <c:pt idx="18">
                  <c:v>380</c:v>
                </c:pt>
                <c:pt idx="19">
                  <c:v>385</c:v>
                </c:pt>
                <c:pt idx="20">
                  <c:v>390</c:v>
                </c:pt>
                <c:pt idx="21">
                  <c:v>395</c:v>
                </c:pt>
              </c:strCache>
            </c:strRef>
          </c:cat>
          <c:val>
            <c:numRef>
              <c:f>Sheet1!$B$2:$B$23</c:f>
              <c:numCache>
                <c:formatCode>General</c:formatCode>
                <c:ptCount val="22"/>
                <c:pt idx="0">
                  <c:v>157.25129629800324</c:v>
                </c:pt>
                <c:pt idx="1">
                  <c:v>138.28730442985926</c:v>
                </c:pt>
                <c:pt idx="2">
                  <c:v>124.07518933615552</c:v>
                </c:pt>
                <c:pt idx="3">
                  <c:v>121.41366069549457</c:v>
                </c:pt>
                <c:pt idx="4">
                  <c:v>119.11063162689999</c:v>
                </c:pt>
                <c:pt idx="5">
                  <c:v>117.07925778545298</c:v>
                </c:pt>
                <c:pt idx="6">
                  <c:v>111.86738348606436</c:v>
                </c:pt>
                <c:pt idx="7">
                  <c:v>107.37824875858037</c:v>
                </c:pt>
                <c:pt idx="8">
                  <c:v>103.46046989976155</c:v>
                </c:pt>
                <c:pt idx="9">
                  <c:v>100</c:v>
                </c:pt>
                <c:pt idx="10">
                  <c:v>98.123105899254838</c:v>
                </c:pt>
                <c:pt idx="11">
                  <c:v>96.329671411082714</c:v>
                </c:pt>
                <c:pt idx="12">
                  <c:v>94.613299553277116</c:v>
                </c:pt>
                <c:pt idx="13">
                  <c:v>92.691898738215556</c:v>
                </c:pt>
                <c:pt idx="14">
                  <c:v>90.897331444326085</c:v>
                </c:pt>
                <c:pt idx="15">
                  <c:v>89.215144341504228</c:v>
                </c:pt>
                <c:pt idx="16">
                  <c:v>87.633012986697082</c:v>
                </c:pt>
                <c:pt idx="17">
                  <c:v>86.140387291724593</c:v>
                </c:pt>
                <c:pt idx="18">
                  <c:v>84.728199070688333</c:v>
                </c:pt>
                <c:pt idx="19">
                  <c:v>83.388620892102836</c:v>
                </c:pt>
                <c:pt idx="20">
                  <c:v>81.492898465934189</c:v>
                </c:pt>
                <c:pt idx="21">
                  <c:v>79.699589088873566</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Sheet1!$A$2:$A$23</c:f>
              <c:strCache>
                <c:ptCount val="22"/>
                <c:pt idx="0">
                  <c:v>290</c:v>
                </c:pt>
                <c:pt idx="1">
                  <c:v>295</c:v>
                </c:pt>
                <c:pt idx="2">
                  <c:v>300</c:v>
                </c:pt>
                <c:pt idx="3">
                  <c:v>305</c:v>
                </c:pt>
                <c:pt idx="4">
                  <c:v>310</c:v>
                </c:pt>
                <c:pt idx="5">
                  <c:v>315</c:v>
                </c:pt>
                <c:pt idx="6">
                  <c:v>320</c:v>
                </c:pt>
                <c:pt idx="7">
                  <c:v>325</c:v>
                </c:pt>
                <c:pt idx="8">
                  <c:v>330</c:v>
                </c:pt>
                <c:pt idx="9">
                  <c:v>335</c:v>
                </c:pt>
                <c:pt idx="10">
                  <c:v>340</c:v>
                </c:pt>
                <c:pt idx="11">
                  <c:v>345</c:v>
                </c:pt>
                <c:pt idx="12">
                  <c:v>350</c:v>
                </c:pt>
                <c:pt idx="13">
                  <c:v>355</c:v>
                </c:pt>
                <c:pt idx="14">
                  <c:v>360</c:v>
                </c:pt>
                <c:pt idx="15">
                  <c:v>365</c:v>
                </c:pt>
                <c:pt idx="16">
                  <c:v>370</c:v>
                </c:pt>
                <c:pt idx="17">
                  <c:v>375</c:v>
                </c:pt>
                <c:pt idx="18">
                  <c:v>380</c:v>
                </c:pt>
                <c:pt idx="19">
                  <c:v>385</c:v>
                </c:pt>
                <c:pt idx="20">
                  <c:v>390</c:v>
                </c:pt>
                <c:pt idx="21">
                  <c:v>395</c:v>
                </c:pt>
              </c:strCache>
            </c:strRef>
          </c:cat>
          <c:val>
            <c:numRef>
              <c:f>Sheet1!$C$2:$C$23</c:f>
              <c:numCache>
                <c:formatCode>General</c:formatCode>
                <c:ptCount val="22"/>
                <c:pt idx="0">
                  <c:v>136.23140352435468</c:v>
                </c:pt>
                <c:pt idx="1">
                  <c:v>121.84609286457973</c:v>
                </c:pt>
                <c:pt idx="2">
                  <c:v>111.16041053307725</c:v>
                </c:pt>
                <c:pt idx="3">
                  <c:v>110.58063250774492</c:v>
                </c:pt>
                <c:pt idx="4">
                  <c:v>110.25357280470558</c:v>
                </c:pt>
                <c:pt idx="5">
                  <c:v>110.11351866098558</c:v>
                </c:pt>
                <c:pt idx="6">
                  <c:v>106.87571499673632</c:v>
                </c:pt>
                <c:pt idx="7">
                  <c:v>104.18404585268067</c:v>
                </c:pt>
                <c:pt idx="8">
                  <c:v>101.92165279642367</c:v>
                </c:pt>
                <c:pt idx="9">
                  <c:v>100</c:v>
                </c:pt>
                <c:pt idx="10">
                  <c:v>99.581824325853177</c:v>
                </c:pt>
                <c:pt idx="11">
                  <c:v>99.193792421223577</c:v>
                </c:pt>
                <c:pt idx="12">
                  <c:v>98.832941879303206</c:v>
                </c:pt>
                <c:pt idx="13">
                  <c:v>98.204555479193701</c:v>
                </c:pt>
                <c:pt idx="14">
                  <c:v>97.655260421244549</c:v>
                </c:pt>
                <c:pt idx="15">
                  <c:v>97.174972532623855</c:v>
                </c:pt>
                <c:pt idx="16">
                  <c:v>96.755098617161579</c:v>
                </c:pt>
                <c:pt idx="17">
                  <c:v>96.388297949357622</c:v>
                </c:pt>
                <c:pt idx="18">
                  <c:v>96.068282552440039</c:v>
                </c:pt>
                <c:pt idx="19">
                  <c:v>95.789650336442804</c:v>
                </c:pt>
                <c:pt idx="20">
                  <c:v>94.823109449671605</c:v>
                </c:pt>
                <c:pt idx="21">
                  <c:v>93.920964634449916</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Sheet1!$A$2:$A$23</c:f>
              <c:strCache>
                <c:ptCount val="22"/>
                <c:pt idx="0">
                  <c:v>290</c:v>
                </c:pt>
                <c:pt idx="1">
                  <c:v>295</c:v>
                </c:pt>
                <c:pt idx="2">
                  <c:v>300</c:v>
                </c:pt>
                <c:pt idx="3">
                  <c:v>305</c:v>
                </c:pt>
                <c:pt idx="4">
                  <c:v>310</c:v>
                </c:pt>
                <c:pt idx="5">
                  <c:v>315</c:v>
                </c:pt>
                <c:pt idx="6">
                  <c:v>320</c:v>
                </c:pt>
                <c:pt idx="7">
                  <c:v>325</c:v>
                </c:pt>
                <c:pt idx="8">
                  <c:v>330</c:v>
                </c:pt>
                <c:pt idx="9">
                  <c:v>335</c:v>
                </c:pt>
                <c:pt idx="10">
                  <c:v>340</c:v>
                </c:pt>
                <c:pt idx="11">
                  <c:v>345</c:v>
                </c:pt>
                <c:pt idx="12">
                  <c:v>350</c:v>
                </c:pt>
                <c:pt idx="13">
                  <c:v>355</c:v>
                </c:pt>
                <c:pt idx="14">
                  <c:v>360</c:v>
                </c:pt>
                <c:pt idx="15">
                  <c:v>365</c:v>
                </c:pt>
                <c:pt idx="16">
                  <c:v>370</c:v>
                </c:pt>
                <c:pt idx="17">
                  <c:v>375</c:v>
                </c:pt>
                <c:pt idx="18">
                  <c:v>380</c:v>
                </c:pt>
                <c:pt idx="19">
                  <c:v>385</c:v>
                </c:pt>
                <c:pt idx="20">
                  <c:v>390</c:v>
                </c:pt>
                <c:pt idx="21">
                  <c:v>395</c:v>
                </c:pt>
              </c:strCache>
            </c:strRef>
          </c:cat>
          <c:val>
            <c:numRef>
              <c:f>Sheet1!$D$2:$D$23</c:f>
              <c:numCache>
                <c:formatCode>General</c:formatCode>
                <c:ptCount val="22"/>
                <c:pt idx="0">
                  <c:v>126.802879819612</c:v>
                </c:pt>
                <c:pt idx="1">
                  <c:v>114.48602703738437</c:v>
                </c:pt>
                <c:pt idx="2">
                  <c:v>105.38942125568715</c:v>
                </c:pt>
                <c:pt idx="3">
                  <c:v>105.74085420018629</c:v>
                </c:pt>
                <c:pt idx="4">
                  <c:v>106.29770026530004</c:v>
                </c:pt>
                <c:pt idx="5">
                  <c:v>107.00372734198389</c:v>
                </c:pt>
                <c:pt idx="6">
                  <c:v>104.64712571412078</c:v>
                </c:pt>
                <c:pt idx="7">
                  <c:v>102.75790509225808</c:v>
                </c:pt>
                <c:pt idx="8">
                  <c:v>101.23458648136625</c:v>
                </c:pt>
                <c:pt idx="9">
                  <c:v>100</c:v>
                </c:pt>
                <c:pt idx="10">
                  <c:v>100.23415946970748</c:v>
                </c:pt>
                <c:pt idx="11">
                  <c:v>100.47460944395918</c:v>
                </c:pt>
                <c:pt idx="12">
                  <c:v>100.71992679475441</c:v>
                </c:pt>
                <c:pt idx="13">
                  <c:v>100.66871773472175</c:v>
                </c:pt>
                <c:pt idx="14">
                  <c:v>100.675310562067</c:v>
                </c:pt>
                <c:pt idx="15">
                  <c:v>100.73157244115794</c:v>
                </c:pt>
                <c:pt idx="16">
                  <c:v>100.83057621930817</c:v>
                </c:pt>
                <c:pt idx="17">
                  <c:v>100.96641388236851</c:v>
                </c:pt>
                <c:pt idx="18">
                  <c:v>101.13403834516639</c:v>
                </c:pt>
                <c:pt idx="19">
                  <c:v>101.3291298329974</c:v>
                </c:pt>
                <c:pt idx="20">
                  <c:v>100.77882097786963</c:v>
                </c:pt>
                <c:pt idx="21">
                  <c:v>100.27579493573104</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Sheet1!$A$2:$A$23</c:f>
              <c:strCache>
                <c:ptCount val="22"/>
                <c:pt idx="0">
                  <c:v>290</c:v>
                </c:pt>
                <c:pt idx="1">
                  <c:v>295</c:v>
                </c:pt>
                <c:pt idx="2">
                  <c:v>300</c:v>
                </c:pt>
                <c:pt idx="3">
                  <c:v>305</c:v>
                </c:pt>
                <c:pt idx="4">
                  <c:v>310</c:v>
                </c:pt>
                <c:pt idx="5">
                  <c:v>315</c:v>
                </c:pt>
                <c:pt idx="6">
                  <c:v>320</c:v>
                </c:pt>
                <c:pt idx="7">
                  <c:v>325</c:v>
                </c:pt>
                <c:pt idx="8">
                  <c:v>330</c:v>
                </c:pt>
                <c:pt idx="9">
                  <c:v>335</c:v>
                </c:pt>
                <c:pt idx="10">
                  <c:v>340</c:v>
                </c:pt>
                <c:pt idx="11">
                  <c:v>345</c:v>
                </c:pt>
                <c:pt idx="12">
                  <c:v>350</c:v>
                </c:pt>
                <c:pt idx="13">
                  <c:v>355</c:v>
                </c:pt>
                <c:pt idx="14">
                  <c:v>360</c:v>
                </c:pt>
                <c:pt idx="15">
                  <c:v>365</c:v>
                </c:pt>
                <c:pt idx="16">
                  <c:v>370</c:v>
                </c:pt>
                <c:pt idx="17">
                  <c:v>375</c:v>
                </c:pt>
                <c:pt idx="18">
                  <c:v>380</c:v>
                </c:pt>
                <c:pt idx="19">
                  <c:v>385</c:v>
                </c:pt>
                <c:pt idx="20">
                  <c:v>390</c:v>
                </c:pt>
                <c:pt idx="21">
                  <c:v>395</c:v>
                </c:pt>
              </c:strCache>
            </c:strRef>
          </c:cat>
          <c:val>
            <c:numRef>
              <c:f>Sheet1!$E$2:$E$23</c:f>
              <c:numCache>
                <c:formatCode>General</c:formatCode>
                <c:ptCount val="22"/>
                <c:pt idx="0">
                  <c:v>0.64621780746758939</c:v>
                </c:pt>
                <c:pt idx="1">
                  <c:v>0.65221411581559641</c:v>
                </c:pt>
                <c:pt idx="2">
                  <c:v>0.65801054721866969</c:v>
                </c:pt>
                <c:pt idx="3">
                  <c:v>0.66361693169049485</c:v>
                </c:pt>
                <c:pt idx="4">
                  <c:v>0.6690424650503255</c:v>
                </c:pt>
                <c:pt idx="5">
                  <c:v>0.67429575925587582</c:v>
                </c:pt>
                <c:pt idx="6">
                  <c:v>0.67938488801750285</c:v>
                </c:pt>
                <c:pt idx="7">
                  <c:v>0.68431742820184904</c:v>
                </c:pt>
                <c:pt idx="8">
                  <c:v>0.68910049747151791</c:v>
                </c:pt>
                <c:pt idx="9">
                  <c:v>0.69374078855403243</c:v>
                </c:pt>
                <c:pt idx="10">
                  <c:v>0.6982446004870615</c:v>
                </c:pt>
                <c:pt idx="11">
                  <c:v>0.70261786714666929</c:v>
                </c:pt>
                <c:pt idx="12">
                  <c:v>0.70686618333028839</c:v>
                </c:pt>
                <c:pt idx="13">
                  <c:v>0.71099482863549546</c:v>
                </c:pt>
                <c:pt idx="14">
                  <c:v>0.71500878934889145</c:v>
                </c:pt>
                <c:pt idx="15">
                  <c:v>0.71891277853589308</c:v>
                </c:pt>
                <c:pt idx="16">
                  <c:v>0.7227112545016241</c:v>
                </c:pt>
                <c:pt idx="17">
                  <c:v>0.72640843777493558</c:v>
                </c:pt>
                <c:pt idx="18">
                  <c:v>0.73000832675158145</c:v>
                </c:pt>
                <c:pt idx="19">
                  <c:v>0.73351471211844399</c:v>
                </c:pt>
                <c:pt idx="20">
                  <c:v>0.73693119016820752</c:v>
                </c:pt>
                <c:pt idx="21">
                  <c:v>0.74026117510278722</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rPr lang="de-DE"/>
                  <a:t>Shelf Price/Unit ($)</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ax val="190"/>
          <c:min val="6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9"/>
          <c:min val="0.5"/>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6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Banana Boat Dry Balance Sport Lotion FPS50+ 180ml (0.5%)</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Cream FPS50+ 200ml (9.5%)</c:v>
                </c:pt>
                <c:pt idx="1">
                  <c:v>Banana Boat Aqua Protect Sport Lotion FPS50+ 236ml (3.1%)</c:v>
                </c:pt>
                <c:pt idx="2">
                  <c:v>Equate Sport Lotion FPS30 237ml (2.0%)</c:v>
                </c:pt>
                <c:pt idx="3">
                  <c:v>Banana Boat Aqua Protect Cream FPS50+ 236ml (2.7%)</c:v>
                </c:pt>
                <c:pt idx="4">
                  <c:v>Hawaiian Tropic Ozono Lotion FPS50+ 240ml (4.4%)</c:v>
                </c:pt>
                <c:pt idx="5">
                  <c:v>Nivea Sun Protect &amp; Refresh Sport Lotion FPS50 200ml (5.8%)</c:v>
                </c:pt>
                <c:pt idx="6">
                  <c:v>Nivea Sun Protection Sensitive Skin Gel FPS50+ 200ml (5.1%)</c:v>
                </c:pt>
                <c:pt idx="7">
                  <c:v>Hawaiian Tropic Island Sport Lotion FPS50 240ml (3.6%)</c:v>
                </c:pt>
                <c:pt idx="8">
                  <c:v>Caribbean Beach Sport Cream FPS50+ 250g (1.2%)</c:v>
                </c:pt>
                <c:pt idx="9">
                  <c:v>Nivea Sun Protection &amp; Hydration Lotion FPS50+ 125ml (4.5%)</c:v>
                </c:pt>
              </c:strCache>
            </c:strRef>
          </c:cat>
          <c:val>
            <c:numRef>
              <c:f>Sheet1!$B$2:$B$11</c:f>
              <c:numCache>
                <c:formatCode>General</c:formatCode>
                <c:ptCount val="10"/>
                <c:pt idx="0">
                  <c:v>9.3908185450763279E-2</c:v>
                </c:pt>
                <c:pt idx="1">
                  <c:v>5.863445581008242E-2</c:v>
                </c:pt>
                <c:pt idx="2">
                  <c:v>5.1383412078337153E-2</c:v>
                </c:pt>
                <c:pt idx="3">
                  <c:v>4.5940179417025453E-2</c:v>
                </c:pt>
                <c:pt idx="4">
                  <c:v>4.4817475754233352E-2</c:v>
                </c:pt>
                <c:pt idx="5">
                  <c:v>4.3633516935183352E-2</c:v>
                </c:pt>
                <c:pt idx="6">
                  <c:v>4.1941341793950662E-2</c:v>
                </c:pt>
                <c:pt idx="7">
                  <c:v>4.1403824748334005E-2</c:v>
                </c:pt>
                <c:pt idx="8">
                  <c:v>3.8301016867297685E-2</c:v>
                </c:pt>
                <c:pt idx="9">
                  <c:v>3.8101832842945813E-2</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6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Banana Boat Dry Balance Sport Lotion FPS50+ 180ml (0.5%)</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Cream FPS50+ 200ml (9.5%)</c:v>
                </c:pt>
                <c:pt idx="1">
                  <c:v>Banana Boat Aqua Protect Sport Lotion FPS50+ 236ml (3.1%)</c:v>
                </c:pt>
                <c:pt idx="2">
                  <c:v>Hawaiian Tropic Island Sport Lotion FPS50 240ml (3.6%)</c:v>
                </c:pt>
                <c:pt idx="3">
                  <c:v>Banana Boat Aqua Protect Cream FPS50+ 236ml (2.7%)</c:v>
                </c:pt>
                <c:pt idx="4">
                  <c:v>Nivea Sun Protect &amp; Refresh Sport Lotion FPS50 200ml (5.8%)</c:v>
                </c:pt>
                <c:pt idx="5">
                  <c:v>Hawaiian Tropic Ozono Lotion FPS50+ 240ml (4.4%)</c:v>
                </c:pt>
                <c:pt idx="6">
                  <c:v>Nivea Sun Protection Sensitive Skin Gel FPS50+ 200ml (5.1%)</c:v>
                </c:pt>
                <c:pt idx="7">
                  <c:v>Hawaiian Tropic Sheer Touch Lotion FPS50+ 240ml (4.4%)</c:v>
                </c:pt>
                <c:pt idx="8">
                  <c:v>Banana Boat Advanced Protection Lotion FPS50+ 240ml (2.8%)</c:v>
                </c:pt>
                <c:pt idx="9">
                  <c:v>Banana Boat Aqua Protect Kids Cream FPS50+ 236ml (1.9%)</c:v>
                </c:pt>
              </c:strCache>
            </c:strRef>
          </c:cat>
          <c:val>
            <c:numRef>
              <c:f>Sheet1!$B$2:$B$11</c:f>
              <c:numCache>
                <c:formatCode>General</c:formatCode>
                <c:ptCount val="10"/>
                <c:pt idx="0">
                  <c:v>0.10557172837754771</c:v>
                </c:pt>
                <c:pt idx="1">
                  <c:v>7.1531170041966324E-2</c:v>
                </c:pt>
                <c:pt idx="2">
                  <c:v>5.4506992555544372E-2</c:v>
                </c:pt>
                <c:pt idx="3">
                  <c:v>5.3679610561651887E-2</c:v>
                </c:pt>
                <c:pt idx="4">
                  <c:v>5.2370558795406419E-2</c:v>
                </c:pt>
                <c:pt idx="5">
                  <c:v>5.1287177872226905E-2</c:v>
                </c:pt>
                <c:pt idx="6">
                  <c:v>4.8286364402672893E-2</c:v>
                </c:pt>
                <c:pt idx="7">
                  <c:v>4.5083723578578767E-2</c:v>
                </c:pt>
                <c:pt idx="8">
                  <c:v>3.4935153064624969E-2</c:v>
                </c:pt>
                <c:pt idx="9">
                  <c:v>3.1903279727275607E-2</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6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Sheet1!$A$2:$A$29</c:f>
              <c:strCache>
                <c:ptCount val="28"/>
                <c:pt idx="0">
                  <c:v>330</c:v>
                </c:pt>
                <c:pt idx="1">
                  <c:v>335</c:v>
                </c:pt>
                <c:pt idx="2">
                  <c:v>340</c:v>
                </c:pt>
                <c:pt idx="3">
                  <c:v>345</c:v>
                </c:pt>
                <c:pt idx="4">
                  <c:v>350</c:v>
                </c:pt>
                <c:pt idx="5">
                  <c:v>355</c:v>
                </c:pt>
                <c:pt idx="6">
                  <c:v>360</c:v>
                </c:pt>
                <c:pt idx="7">
                  <c:v>365</c:v>
                </c:pt>
                <c:pt idx="8">
                  <c:v>370</c:v>
                </c:pt>
                <c:pt idx="9">
                  <c:v>375</c:v>
                </c:pt>
                <c:pt idx="10">
                  <c:v>380</c:v>
                </c:pt>
                <c:pt idx="11">
                  <c:v>385</c:v>
                </c:pt>
                <c:pt idx="12">
                  <c:v>390</c:v>
                </c:pt>
                <c:pt idx="13">
                  <c:v>395</c:v>
                </c:pt>
                <c:pt idx="14">
                  <c:v>400</c:v>
                </c:pt>
                <c:pt idx="15">
                  <c:v>405</c:v>
                </c:pt>
                <c:pt idx="16">
                  <c:v>410</c:v>
                </c:pt>
                <c:pt idx="17">
                  <c:v>415</c:v>
                </c:pt>
                <c:pt idx="18">
                  <c:v>420</c:v>
                </c:pt>
                <c:pt idx="19">
                  <c:v>425</c:v>
                </c:pt>
                <c:pt idx="20">
                  <c:v>430</c:v>
                </c:pt>
                <c:pt idx="21">
                  <c:v>435</c:v>
                </c:pt>
                <c:pt idx="22">
                  <c:v>440</c:v>
                </c:pt>
                <c:pt idx="23">
                  <c:v>445</c:v>
                </c:pt>
                <c:pt idx="24">
                  <c:v>450</c:v>
                </c:pt>
                <c:pt idx="25">
                  <c:v>455</c:v>
                </c:pt>
                <c:pt idx="26">
                  <c:v>460</c:v>
                </c:pt>
                <c:pt idx="27">
                  <c:v>465</c:v>
                </c:pt>
              </c:strCache>
            </c:strRef>
          </c:cat>
          <c:val>
            <c:numRef>
              <c:f>Sheet1!$B$2:$B$29</c:f>
              <c:numCache>
                <c:formatCode>General</c:formatCode>
                <c:ptCount val="28"/>
                <c:pt idx="0">
                  <c:v>112.26195940378736</c:v>
                </c:pt>
                <c:pt idx="1">
                  <c:v>110.49614622242356</c:v>
                </c:pt>
                <c:pt idx="2">
                  <c:v>109.31198066529704</c:v>
                </c:pt>
                <c:pt idx="3">
                  <c:v>108.16709432081075</c:v>
                </c:pt>
                <c:pt idx="4">
                  <c:v>107.05872183785779</c:v>
                </c:pt>
                <c:pt idx="5">
                  <c:v>105.89629706399558</c:v>
                </c:pt>
                <c:pt idx="6">
                  <c:v>104.79442969431926</c:v>
                </c:pt>
                <c:pt idx="7">
                  <c:v>103.74677720971823</c:v>
                </c:pt>
                <c:pt idx="8">
                  <c:v>102.74789517000266</c:v>
                </c:pt>
                <c:pt idx="9">
                  <c:v>101.79309088953939</c:v>
                </c:pt>
                <c:pt idx="10">
                  <c:v>100.87830267091749</c:v>
                </c:pt>
                <c:pt idx="11">
                  <c:v>100</c:v>
                </c:pt>
                <c:pt idx="12">
                  <c:v>98.85976992750625</c:v>
                </c:pt>
                <c:pt idx="13">
                  <c:v>97.768041949026895</c:v>
                </c:pt>
                <c:pt idx="14">
                  <c:v>96.721224708030249</c:v>
                </c:pt>
                <c:pt idx="15">
                  <c:v>95.716080581792141</c:v>
                </c:pt>
                <c:pt idx="16">
                  <c:v>94.749683726915265</c:v>
                </c:pt>
                <c:pt idx="17">
                  <c:v>93.819383830116209</c:v>
                </c:pt>
                <c:pt idx="18">
                  <c:v>92.922774701067695</c:v>
                </c:pt>
                <c:pt idx="19">
                  <c:v>92.057666985799898</c:v>
                </c:pt>
                <c:pt idx="20">
                  <c:v>91.222064396360295</c:v>
                </c:pt>
                <c:pt idx="21">
                  <c:v>90.206718557292049</c:v>
                </c:pt>
                <c:pt idx="22">
                  <c:v>89.207764692417086</c:v>
                </c:pt>
                <c:pt idx="23">
                  <c:v>88.224831372209437</c:v>
                </c:pt>
                <c:pt idx="24">
                  <c:v>87.257560232425888</c:v>
                </c:pt>
                <c:pt idx="25">
                  <c:v>86.3056052686578</c:v>
                </c:pt>
                <c:pt idx="26">
                  <c:v>85.368632179994123</c:v>
                </c:pt>
                <c:pt idx="27">
                  <c:v>84.446317757797345</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Sheet1!$A$2:$A$29</c:f>
              <c:strCache>
                <c:ptCount val="28"/>
                <c:pt idx="0">
                  <c:v>330</c:v>
                </c:pt>
                <c:pt idx="1">
                  <c:v>335</c:v>
                </c:pt>
                <c:pt idx="2">
                  <c:v>340</c:v>
                </c:pt>
                <c:pt idx="3">
                  <c:v>345</c:v>
                </c:pt>
                <c:pt idx="4">
                  <c:v>350</c:v>
                </c:pt>
                <c:pt idx="5">
                  <c:v>355</c:v>
                </c:pt>
                <c:pt idx="6">
                  <c:v>360</c:v>
                </c:pt>
                <c:pt idx="7">
                  <c:v>365</c:v>
                </c:pt>
                <c:pt idx="8">
                  <c:v>370</c:v>
                </c:pt>
                <c:pt idx="9">
                  <c:v>375</c:v>
                </c:pt>
                <c:pt idx="10">
                  <c:v>380</c:v>
                </c:pt>
                <c:pt idx="11">
                  <c:v>385</c:v>
                </c:pt>
                <c:pt idx="12">
                  <c:v>390</c:v>
                </c:pt>
                <c:pt idx="13">
                  <c:v>395</c:v>
                </c:pt>
                <c:pt idx="14">
                  <c:v>400</c:v>
                </c:pt>
                <c:pt idx="15">
                  <c:v>405</c:v>
                </c:pt>
                <c:pt idx="16">
                  <c:v>410</c:v>
                </c:pt>
                <c:pt idx="17">
                  <c:v>415</c:v>
                </c:pt>
                <c:pt idx="18">
                  <c:v>420</c:v>
                </c:pt>
                <c:pt idx="19">
                  <c:v>425</c:v>
                </c:pt>
                <c:pt idx="20">
                  <c:v>430</c:v>
                </c:pt>
                <c:pt idx="21">
                  <c:v>435</c:v>
                </c:pt>
                <c:pt idx="22">
                  <c:v>440</c:v>
                </c:pt>
                <c:pt idx="23">
                  <c:v>445</c:v>
                </c:pt>
                <c:pt idx="24">
                  <c:v>450</c:v>
                </c:pt>
                <c:pt idx="25">
                  <c:v>455</c:v>
                </c:pt>
                <c:pt idx="26">
                  <c:v>460</c:v>
                </c:pt>
                <c:pt idx="27">
                  <c:v>465</c:v>
                </c:pt>
              </c:strCache>
            </c:strRef>
          </c:cat>
          <c:val>
            <c:numRef>
              <c:f>Sheet1!$C$2:$C$29</c:f>
              <c:numCache>
                <c:formatCode>General</c:formatCode>
                <c:ptCount val="28"/>
                <c:pt idx="0">
                  <c:v>96.376526791861465</c:v>
                </c:pt>
                <c:pt idx="1">
                  <c:v>96.282726999973704</c:v>
                </c:pt>
                <c:pt idx="2">
                  <c:v>96.65649616146213</c:v>
                </c:pt>
                <c:pt idx="3">
                  <c:v>97.034898992966703</c:v>
                </c:pt>
                <c:pt idx="4">
                  <c:v>97.416938885334787</c:v>
                </c:pt>
                <c:pt idx="5">
                  <c:v>97.722081995443872</c:v>
                </c:pt>
                <c:pt idx="6">
                  <c:v>98.053827227103056</c:v>
                </c:pt>
                <c:pt idx="7">
                  <c:v>98.40849720887455</c:v>
                </c:pt>
                <c:pt idx="8">
                  <c:v>98.782952009795224</c:v>
                </c:pt>
                <c:pt idx="9">
                  <c:v>99.174504231537071</c:v>
                </c:pt>
                <c:pt idx="10">
                  <c:v>99.580848063678019</c:v>
                </c:pt>
                <c:pt idx="11">
                  <c:v>100</c:v>
                </c:pt>
                <c:pt idx="12">
                  <c:v>100.12857309535774</c:v>
                </c:pt>
                <c:pt idx="13">
                  <c:v>100.27759660815687</c:v>
                </c:pt>
                <c:pt idx="14">
                  <c:v>100.44520220301693</c:v>
                </c:pt>
                <c:pt idx="15">
                  <c:v>100.62971010288533</c:v>
                </c:pt>
                <c:pt idx="16">
                  <c:v>100.8296069806164</c:v>
                </c:pt>
                <c:pt idx="17">
                  <c:v>101.0435267918226</c:v>
                </c:pt>
                <c:pt idx="18">
                  <c:v>101.27023411570362</c:v>
                </c:pt>
                <c:pt idx="19">
                  <c:v>101.50860963921498</c:v>
                </c:pt>
                <c:pt idx="20">
                  <c:v>101.75763747739677</c:v>
                </c:pt>
                <c:pt idx="21">
                  <c:v>101.78234103909334</c:v>
                </c:pt>
                <c:pt idx="22">
                  <c:v>101.79966602049998</c:v>
                </c:pt>
                <c:pt idx="23">
                  <c:v>101.80981848557984</c:v>
                </c:pt>
                <c:pt idx="24">
                  <c:v>101.81300043503707</c:v>
                </c:pt>
                <c:pt idx="25">
                  <c:v>101.80940982564159</c:v>
                </c:pt>
                <c:pt idx="26">
                  <c:v>101.79924059313284</c:v>
                </c:pt>
                <c:pt idx="27">
                  <c:v>101.78268267832695</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Sheet1!$A$2:$A$29</c:f>
              <c:strCache>
                <c:ptCount val="28"/>
                <c:pt idx="0">
                  <c:v>330</c:v>
                </c:pt>
                <c:pt idx="1">
                  <c:v>335</c:v>
                </c:pt>
                <c:pt idx="2">
                  <c:v>340</c:v>
                </c:pt>
                <c:pt idx="3">
                  <c:v>345</c:v>
                </c:pt>
                <c:pt idx="4">
                  <c:v>350</c:v>
                </c:pt>
                <c:pt idx="5">
                  <c:v>355</c:v>
                </c:pt>
                <c:pt idx="6">
                  <c:v>360</c:v>
                </c:pt>
                <c:pt idx="7">
                  <c:v>365</c:v>
                </c:pt>
                <c:pt idx="8">
                  <c:v>370</c:v>
                </c:pt>
                <c:pt idx="9">
                  <c:v>375</c:v>
                </c:pt>
                <c:pt idx="10">
                  <c:v>380</c:v>
                </c:pt>
                <c:pt idx="11">
                  <c:v>385</c:v>
                </c:pt>
                <c:pt idx="12">
                  <c:v>390</c:v>
                </c:pt>
                <c:pt idx="13">
                  <c:v>395</c:v>
                </c:pt>
                <c:pt idx="14">
                  <c:v>400</c:v>
                </c:pt>
                <c:pt idx="15">
                  <c:v>405</c:v>
                </c:pt>
                <c:pt idx="16">
                  <c:v>410</c:v>
                </c:pt>
                <c:pt idx="17">
                  <c:v>415</c:v>
                </c:pt>
                <c:pt idx="18">
                  <c:v>420</c:v>
                </c:pt>
                <c:pt idx="19">
                  <c:v>425</c:v>
                </c:pt>
                <c:pt idx="20">
                  <c:v>430</c:v>
                </c:pt>
                <c:pt idx="21">
                  <c:v>435</c:v>
                </c:pt>
                <c:pt idx="22">
                  <c:v>440</c:v>
                </c:pt>
                <c:pt idx="23">
                  <c:v>445</c:v>
                </c:pt>
                <c:pt idx="24">
                  <c:v>450</c:v>
                </c:pt>
                <c:pt idx="25">
                  <c:v>455</c:v>
                </c:pt>
                <c:pt idx="26">
                  <c:v>460</c:v>
                </c:pt>
                <c:pt idx="27">
                  <c:v>465</c:v>
                </c:pt>
              </c:strCache>
            </c:strRef>
          </c:cat>
          <c:val>
            <c:numRef>
              <c:f>Sheet1!$D$2:$D$29</c:f>
              <c:numCache>
                <c:formatCode>General</c:formatCode>
                <c:ptCount val="28"/>
                <c:pt idx="0">
                  <c:v>90.131155042815038</c:v>
                </c:pt>
                <c:pt idx="1">
                  <c:v>90.693691583154575</c:v>
                </c:pt>
                <c:pt idx="2">
                  <c:v>91.680768615002762</c:v>
                </c:pt>
                <c:pt idx="3">
                  <c:v>92.659049546559984</c:v>
                </c:pt>
                <c:pt idx="4">
                  <c:v>93.628227754694493</c:v>
                </c:pt>
                <c:pt idx="5">
                  <c:v>94.509438657973959</c:v>
                </c:pt>
                <c:pt idx="6">
                  <c:v>95.404116043503905</c:v>
                </c:pt>
                <c:pt idx="7">
                  <c:v>96.309627879531405</c:v>
                </c:pt>
                <c:pt idx="8">
                  <c:v>97.223737261485198</c:v>
                </c:pt>
                <c:pt idx="9">
                  <c:v>98.144541806436578</c:v>
                </c:pt>
                <c:pt idx="10">
                  <c:v>99.070422413531716</c:v>
                </c:pt>
                <c:pt idx="11">
                  <c:v>100</c:v>
                </c:pt>
                <c:pt idx="12">
                  <c:v>100.63147525530776</c:v>
                </c:pt>
                <c:pt idx="13">
                  <c:v>101.27232202042151</c:v>
                </c:pt>
                <c:pt idx="14">
                  <c:v>101.92136352847344</c:v>
                </c:pt>
                <c:pt idx="15">
                  <c:v>102.57754465549537</c:v>
                </c:pt>
                <c:pt idx="16">
                  <c:v>103.2399179035465</c:v>
                </c:pt>
                <c:pt idx="17">
                  <c:v>103.907631191288</c:v>
                </c:pt>
                <c:pt idx="18">
                  <c:v>104.5799171962295</c:v>
                </c:pt>
                <c:pt idx="19">
                  <c:v>105.25608403114131</c:v>
                </c:pt>
                <c:pt idx="20">
                  <c:v>105.9355070697892</c:v>
                </c:pt>
                <c:pt idx="21">
                  <c:v>106.37302402094417</c:v>
                </c:pt>
                <c:pt idx="22">
                  <c:v>106.79377154970453</c:v>
                </c:pt>
                <c:pt idx="23">
                  <c:v>107.19817964940876</c:v>
                </c:pt>
                <c:pt idx="24">
                  <c:v>107.58666779645792</c:v>
                </c:pt>
                <c:pt idx="25">
                  <c:v>107.95964523861088</c:v>
                </c:pt>
                <c:pt idx="26">
                  <c:v>108.31751126973882</c:v>
                </c:pt>
                <c:pt idx="27">
                  <c:v>108.66065549205163</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Sheet1!$A$2:$A$29</c:f>
              <c:strCache>
                <c:ptCount val="28"/>
                <c:pt idx="0">
                  <c:v>330</c:v>
                </c:pt>
                <c:pt idx="1">
                  <c:v>335</c:v>
                </c:pt>
                <c:pt idx="2">
                  <c:v>340</c:v>
                </c:pt>
                <c:pt idx="3">
                  <c:v>345</c:v>
                </c:pt>
                <c:pt idx="4">
                  <c:v>350</c:v>
                </c:pt>
                <c:pt idx="5">
                  <c:v>355</c:v>
                </c:pt>
                <c:pt idx="6">
                  <c:v>360</c:v>
                </c:pt>
                <c:pt idx="7">
                  <c:v>365</c:v>
                </c:pt>
                <c:pt idx="8">
                  <c:v>370</c:v>
                </c:pt>
                <c:pt idx="9">
                  <c:v>375</c:v>
                </c:pt>
                <c:pt idx="10">
                  <c:v>380</c:v>
                </c:pt>
                <c:pt idx="11">
                  <c:v>385</c:v>
                </c:pt>
                <c:pt idx="12">
                  <c:v>390</c:v>
                </c:pt>
                <c:pt idx="13">
                  <c:v>395</c:v>
                </c:pt>
                <c:pt idx="14">
                  <c:v>400</c:v>
                </c:pt>
                <c:pt idx="15">
                  <c:v>405</c:v>
                </c:pt>
                <c:pt idx="16">
                  <c:v>410</c:v>
                </c:pt>
                <c:pt idx="17">
                  <c:v>415</c:v>
                </c:pt>
                <c:pt idx="18">
                  <c:v>420</c:v>
                </c:pt>
                <c:pt idx="19">
                  <c:v>425</c:v>
                </c:pt>
                <c:pt idx="20">
                  <c:v>430</c:v>
                </c:pt>
                <c:pt idx="21">
                  <c:v>435</c:v>
                </c:pt>
                <c:pt idx="22">
                  <c:v>440</c:v>
                </c:pt>
                <c:pt idx="23">
                  <c:v>445</c:v>
                </c:pt>
                <c:pt idx="24">
                  <c:v>450</c:v>
                </c:pt>
                <c:pt idx="25">
                  <c:v>455</c:v>
                </c:pt>
                <c:pt idx="26">
                  <c:v>460</c:v>
                </c:pt>
                <c:pt idx="27">
                  <c:v>465</c:v>
                </c:pt>
              </c:strCache>
            </c:strRef>
          </c:cat>
          <c:val>
            <c:numRef>
              <c:f>Sheet1!$E$2:$E$29</c:f>
              <c:numCache>
                <c:formatCode>General</c:formatCode>
                <c:ptCount val="28"/>
                <c:pt idx="0">
                  <c:v>0.67877601413772348</c:v>
                </c:pt>
                <c:pt idx="1">
                  <c:v>0.68357040198641417</c:v>
                </c:pt>
                <c:pt idx="2">
                  <c:v>0.68822377842779037</c:v>
                </c:pt>
                <c:pt idx="3">
                  <c:v>0.69274227439260516</c:v>
                </c:pt>
                <c:pt idx="4">
                  <c:v>0.69713167047271085</c:v>
                </c:pt>
                <c:pt idx="5">
                  <c:v>0.70139742159281349</c:v>
                </c:pt>
                <c:pt idx="6">
                  <c:v>0.70554467962624645</c:v>
                </c:pt>
                <c:pt idx="7">
                  <c:v>0.70957831415191441</c:v>
                </c:pt>
                <c:pt idx="8">
                  <c:v>0.71350293152824007</c:v>
                </c:pt>
                <c:pt idx="9">
                  <c:v>0.71732289244119685</c:v>
                </c:pt>
                <c:pt idx="10">
                  <c:v>0.72104232806697044</c:v>
                </c:pt>
                <c:pt idx="11">
                  <c:v>0.72466515497519168</c:v>
                </c:pt>
                <c:pt idx="12">
                  <c:v>0.72819508888576601</c:v>
                </c:pt>
                <c:pt idx="13">
                  <c:v>0.73163565738088299</c:v>
                </c:pt>
                <c:pt idx="14">
                  <c:v>0.734990211663622</c:v>
                </c:pt>
                <c:pt idx="15">
                  <c:v>0.73826193744555257</c:v>
                </c:pt>
                <c:pt idx="16">
                  <c:v>0.74145386503767996</c:v>
                </c:pt>
                <c:pt idx="17">
                  <c:v>0.74456887871192468</c:v>
                </c:pt>
                <c:pt idx="18">
                  <c:v>0.74760972539392567</c:v>
                </c:pt>
                <c:pt idx="19">
                  <c:v>0.75057902274223232</c:v>
                </c:pt>
                <c:pt idx="20">
                  <c:v>0.75347926666383425</c:v>
                </c:pt>
                <c:pt idx="21">
                  <c:v>0.75631283831137641</c:v>
                </c:pt>
                <c:pt idx="22">
                  <c:v>0.75908201060329261</c:v>
                </c:pt>
                <c:pt idx="23">
                  <c:v>0.76178895430437932</c:v>
                </c:pt>
                <c:pt idx="24">
                  <c:v>0.76443574370099732</c:v>
                </c:pt>
                <c:pt idx="25">
                  <c:v>0.76702436190208512</c:v>
                </c:pt>
                <c:pt idx="26">
                  <c:v>0.7695567057944539</c:v>
                </c:pt>
                <c:pt idx="27">
                  <c:v>0.77203459067838442</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rPr lang="de-DE"/>
                  <a:t>Shelf Price/Unit ($)</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ax val="130"/>
          <c:min val="7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9"/>
          <c:min val="0.5"/>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6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Banana Boat Dry Balance Sport Spray FPS50 170ml (1.2%)</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Cream FPS50+ 200ml (9.5%)</c:v>
                </c:pt>
                <c:pt idx="1">
                  <c:v>Banana Boat Aqua Protect Sport Lotion FPS50+ 236ml (3.1%)</c:v>
                </c:pt>
                <c:pt idx="2">
                  <c:v>Nivea Sun Protect &amp; Refresh Sport Lotion FPS50 200ml (5.8%)</c:v>
                </c:pt>
                <c:pt idx="3">
                  <c:v>Banana Boat Aqua Protect Cream FPS50+ 236ml (2.7%)</c:v>
                </c:pt>
                <c:pt idx="4">
                  <c:v>Nivea Sun Protection Sensitive Skin Gel FPS50+ 200ml (5.1%)</c:v>
                </c:pt>
                <c:pt idx="5">
                  <c:v>Hawaiian Tropic Sheer Touch Lotion FPS50+ 240ml (4.4%)</c:v>
                </c:pt>
                <c:pt idx="6">
                  <c:v>Hawaiian Tropic Ozono Lotion FPS50+ 240ml (4.4%)</c:v>
                </c:pt>
                <c:pt idx="7">
                  <c:v>Hawaiian Tropic Island Sport Lotion FPS50 240ml (3.6%)</c:v>
                </c:pt>
                <c:pt idx="8">
                  <c:v>Banana Boat Aqua Protect Kids Cream FPS50+ 236ml (1.9%)</c:v>
                </c:pt>
                <c:pt idx="9">
                  <c:v>Banana Boat Advanced Protection Lotion FPS50+ 240ml (2.8%)</c:v>
                </c:pt>
              </c:strCache>
            </c:strRef>
          </c:cat>
          <c:val>
            <c:numRef>
              <c:f>Sheet1!$B$2:$B$11</c:f>
              <c:numCache>
                <c:formatCode>General</c:formatCode>
                <c:ptCount val="10"/>
                <c:pt idx="0">
                  <c:v>0.1081297918091258</c:v>
                </c:pt>
                <c:pt idx="1">
                  <c:v>8.4153006495583757E-2</c:v>
                </c:pt>
                <c:pt idx="2">
                  <c:v>6.6799781841196004E-2</c:v>
                </c:pt>
                <c:pt idx="3">
                  <c:v>5.3365756524502532E-2</c:v>
                </c:pt>
                <c:pt idx="4">
                  <c:v>5.0042720761634164E-2</c:v>
                </c:pt>
                <c:pt idx="5">
                  <c:v>4.7282615203144175E-2</c:v>
                </c:pt>
                <c:pt idx="6">
                  <c:v>4.6086988989432934E-2</c:v>
                </c:pt>
                <c:pt idx="7">
                  <c:v>4.3426152179199602E-2</c:v>
                </c:pt>
                <c:pt idx="8">
                  <c:v>4.1411025264493438E-2</c:v>
                </c:pt>
                <c:pt idx="9">
                  <c:v>4.1372275846965026E-2</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6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Banana Boat Dry Balance Sport Spray FPS50 170ml (1.2%)</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Cream FPS50+ 200ml (9.5%)</c:v>
                </c:pt>
                <c:pt idx="1">
                  <c:v>Nivea Sun Protect &amp; Refresh Sport Lotion FPS50 200ml (5.8%)</c:v>
                </c:pt>
                <c:pt idx="2">
                  <c:v>Banana Boat Aqua Protect Sport Lotion FPS50+ 236ml (3.1%)</c:v>
                </c:pt>
                <c:pt idx="3">
                  <c:v>Hawaiian Tropic Ozono Lotion FPS50+ 240ml (4.4%)</c:v>
                </c:pt>
                <c:pt idx="4">
                  <c:v>Hawaiian Tropic Sheer Touch Lotion FPS50+ 240ml (4.4%)</c:v>
                </c:pt>
                <c:pt idx="5">
                  <c:v>Hawaiian Tropic Island Sport Lotion FPS50 240ml (3.6%)</c:v>
                </c:pt>
                <c:pt idx="6">
                  <c:v>Nivea Sun Protection Sensitive Skin Gel FPS50+ 200ml (5.1%)</c:v>
                </c:pt>
                <c:pt idx="7">
                  <c:v>Banana Boat Aqua Protect Cream FPS50+ 236ml (2.7%)</c:v>
                </c:pt>
                <c:pt idx="8">
                  <c:v>Banana Boat Advanced Protection Lotion FPS50+ 240ml (2.8%)</c:v>
                </c:pt>
                <c:pt idx="9">
                  <c:v>Nivea Sun Protect &amp; Refresh Sport Spray FPS50 200ml (2.3%)</c:v>
                </c:pt>
              </c:strCache>
            </c:strRef>
          </c:cat>
          <c:val>
            <c:numRef>
              <c:f>Sheet1!$B$2:$B$11</c:f>
              <c:numCache>
                <c:formatCode>General</c:formatCode>
                <c:ptCount val="10"/>
                <c:pt idx="0">
                  <c:v>8.7042124076255292E-2</c:v>
                </c:pt>
                <c:pt idx="1">
                  <c:v>6.0753595950810084E-2</c:v>
                </c:pt>
                <c:pt idx="2">
                  <c:v>5.4942389045264266E-2</c:v>
                </c:pt>
                <c:pt idx="3">
                  <c:v>4.7775508880173852E-2</c:v>
                </c:pt>
                <c:pt idx="4">
                  <c:v>4.6224839800330764E-2</c:v>
                </c:pt>
                <c:pt idx="5">
                  <c:v>4.2702368601619065E-2</c:v>
                </c:pt>
                <c:pt idx="6">
                  <c:v>4.2337856296963496E-2</c:v>
                </c:pt>
                <c:pt idx="7">
                  <c:v>4.1113647655735087E-2</c:v>
                </c:pt>
                <c:pt idx="8">
                  <c:v>3.4980074179611798E-2</c:v>
                </c:pt>
                <c:pt idx="9">
                  <c:v>2.806265603247686E-2</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1.7617522987326877E-2"/>
          <c:y val="0"/>
          <c:w val="0.93396238194190517"/>
          <c:h val="1"/>
        </c:manualLayout>
      </c:layout>
      <c:barChart>
        <c:barDir val="bar"/>
        <c:grouping val="clustered"/>
        <c:varyColors val="1"/>
        <c:ser>
          <c:idx val="0"/>
          <c:order val="0"/>
          <c:tx>
            <c:strRef>
              <c:f>Sheet1!$B$1</c:f>
              <c:strCache>
                <c:ptCount val="1"/>
                <c:pt idx="0">
                  <c:v>Caribbean Beach (6.6%)</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F369-46EE-B13A-AAF11CE81229}"/>
              </c:ext>
            </c:extLst>
          </c:dPt>
          <c:dPt>
            <c:idx val="4"/>
            <c:invertIfNegative val="0"/>
            <c:bubble3D val="0"/>
            <c:spPr>
              <a:solidFill>
                <a:srgbClr val="BCBBBB"/>
              </a:solidFill>
            </c:spPr>
            <c:extLst>
              <c:ext xmlns:c16="http://schemas.microsoft.com/office/drawing/2014/chart" uri="{C3380CC4-5D6E-409C-BE32-E72D297353CC}">
                <c16:uniqueId val="{00000009-F369-46EE-B13A-AAF11CE81229}"/>
              </c:ext>
            </c:extLst>
          </c:dPt>
          <c:dPt>
            <c:idx val="5"/>
            <c:invertIfNegative val="0"/>
            <c:bubble3D val="0"/>
            <c:spPr>
              <a:solidFill>
                <a:srgbClr val="BCBBBB"/>
              </a:solidFill>
            </c:spPr>
            <c:extLst>
              <c:ext xmlns:c16="http://schemas.microsoft.com/office/drawing/2014/chart" uri="{C3380CC4-5D6E-409C-BE32-E72D297353CC}">
                <c16:uniqueId val="{0000000A-F369-46EE-B13A-AAF11CE81229}"/>
              </c:ext>
            </c:extLst>
          </c:dPt>
          <c:dPt>
            <c:idx val="6"/>
            <c:invertIfNegative val="0"/>
            <c:bubble3D val="0"/>
            <c:spPr>
              <a:solidFill>
                <a:srgbClr val="BCBBBB"/>
              </a:solidFill>
            </c:spPr>
            <c:extLst>
              <c:ext xmlns:c16="http://schemas.microsoft.com/office/drawing/2014/chart" uri="{C3380CC4-5D6E-409C-BE32-E72D297353CC}">
                <c16:uniqueId val="{0000000B-F369-46EE-B13A-AAF11CE81229}"/>
              </c:ext>
            </c:extLst>
          </c:dPt>
          <c:dPt>
            <c:idx val="7"/>
            <c:invertIfNegative val="0"/>
            <c:bubble3D val="0"/>
            <c:spPr>
              <a:solidFill>
                <a:srgbClr val="BCBBBB"/>
              </a:solidFill>
            </c:spPr>
            <c:extLst>
              <c:ext xmlns:c16="http://schemas.microsoft.com/office/drawing/2014/chart" uri="{C3380CC4-5D6E-409C-BE32-E72D297353CC}">
                <c16:uniqueId val="{0000000C-F369-46EE-B13A-AAF11CE81229}"/>
              </c:ext>
            </c:extLst>
          </c:dPt>
          <c:dPt>
            <c:idx val="8"/>
            <c:invertIfNegative val="0"/>
            <c:bubble3D val="0"/>
            <c:spPr>
              <a:solidFill>
                <a:srgbClr val="BCBBBB"/>
              </a:solidFill>
            </c:spPr>
            <c:extLst>
              <c:ext xmlns:c16="http://schemas.microsoft.com/office/drawing/2014/chart" uri="{C3380CC4-5D6E-409C-BE32-E72D297353CC}">
                <c16:uniqueId val="{0000000D-F369-46EE-B13A-AAF11CE81229}"/>
              </c:ext>
            </c:extLst>
          </c:dPt>
          <c:dPt>
            <c:idx val="9"/>
            <c:invertIfNegative val="0"/>
            <c:bubble3D val="0"/>
            <c:spPr>
              <a:solidFill>
                <a:srgbClr val="BCBBBB"/>
              </a:solidFill>
            </c:spPr>
            <c:extLst>
              <c:ext xmlns:c16="http://schemas.microsoft.com/office/drawing/2014/chart" uri="{C3380CC4-5D6E-409C-BE32-E72D297353CC}">
                <c16:uniqueId val="{0000000E-F369-46EE-B13A-AAF11CE81229}"/>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(38.0%)</c:v>
                </c:pt>
                <c:pt idx="1">
                  <c:v>Hawaiian Tropic (19.3%)</c:v>
                </c:pt>
                <c:pt idx="2">
                  <c:v>EQUATE (6.3%)</c:v>
                </c:pt>
                <c:pt idx="3">
                  <c:v>Banana Boat (15.9%)</c:v>
                </c:pt>
                <c:pt idx="4">
                  <c:v>Nuvel (2.3%)</c:v>
                </c:pt>
                <c:pt idx="5">
                  <c:v>Neutrogena (2.7%)</c:v>
                </c:pt>
                <c:pt idx="6">
                  <c:v>Garnier (1.7%)</c:v>
                </c:pt>
                <c:pt idx="7">
                  <c:v>Isdin (1.8%)</c:v>
                </c:pt>
                <c:pt idx="8">
                  <c:v>La Roche-Posay (1.9%)</c:v>
                </c:pt>
                <c:pt idx="9">
                  <c:v>L'Oreal Paris (0.9%)</c:v>
                </c:pt>
              </c:strCache>
            </c:strRef>
          </c:cat>
          <c:val>
            <c:numRef>
              <c:f>Sheet1!$B$2:$B$11</c:f>
              <c:numCache>
                <c:formatCode>General</c:formatCode>
                <c:ptCount val="10"/>
                <c:pt idx="0">
                  <c:v>0.3443219553268127</c:v>
                </c:pt>
                <c:pt idx="1">
                  <c:v>0.20178171433650197</c:v>
                </c:pt>
                <c:pt idx="2">
                  <c:v>0.15900458972183029</c:v>
                </c:pt>
                <c:pt idx="3">
                  <c:v>0.14435341684110004</c:v>
                </c:pt>
                <c:pt idx="4">
                  <c:v>4.9281428745266927E-2</c:v>
                </c:pt>
                <c:pt idx="5">
                  <c:v>2.7216288454477273E-2</c:v>
                </c:pt>
                <c:pt idx="6">
                  <c:v>2.1239216617812421E-2</c:v>
                </c:pt>
                <c:pt idx="7">
                  <c:v>1.2449851055565399E-2</c:v>
                </c:pt>
                <c:pt idx="8">
                  <c:v>8.4263888508540937E-3</c:v>
                </c:pt>
                <c:pt idx="9">
                  <c:v>7.7413567869773605E-3</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7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21404322300372672"/>
          <c:y val="2.1747791014982559E-2"/>
          <c:w val="0.73951596763197525"/>
          <c:h val="0.86043888622930176"/>
        </c:manualLayout>
      </c:layout>
      <c:scatterChart>
        <c:scatterStyle val="lineMarker"/>
        <c:varyColors val="0"/>
        <c:ser>
          <c:idx val="2"/>
          <c:order val="0"/>
          <c:tx>
            <c:strRef>
              <c:f>Sheet1!$B$1</c:f>
              <c:strCache>
                <c:ptCount val="1"/>
                <c:pt idx="0">
                  <c:v>Banana Boat Dry Balance Sport Stick FPS50+ 40g</c:v>
                </c:pt>
              </c:strCache>
            </c:strRef>
          </c:tx>
          <c:spPr>
            <a:ln w="19050" cap="rnd">
              <a:solidFill>
                <a:srgbClr val="00A097"/>
              </a:solidFill>
              <a:round/>
            </a:ln>
            <a:effectLst/>
          </c:spPr>
          <c:marker>
            <c:symbol val="circle"/>
            <c:size val="5"/>
            <c:spPr>
              <a:solidFill>
                <a:srgbClr val="00A097"/>
              </a:solidFill>
              <a:ln w="9525">
                <a:solidFill>
                  <a:srgbClr val="FFFFFF"/>
                </a:solidFill>
              </a:ln>
              <a:effectLst/>
            </c:spPr>
          </c:marker>
          <c:dLbls>
            <c:dLbl>
              <c:idx val="0"/>
              <c:tx>
                <c:rich>
                  <a:bodyPr/>
                  <a:lstStyle/>
                  <a:p>
                    <a:r>
                      <a:rPr lang="en-US"/>
                      <a:t>-2.0</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lstStyle/>
                  <a:p>
                    <a:r>
                      <a:rPr lang="en-US"/>
                      <a:t>-1.0</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lstStyle/>
                  <a:p>
                    <a:r>
                      <a:rPr lang="en-US"/>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lstStyle/>
                  <a:p>
                    <a:r>
                      <a:rPr lang="en-US"/>
                      <a:t>-1.1</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lstStyle/>
                  <a:p>
                    <a:r>
                      <a:rPr lang="en-US"/>
                      <a:t>-0.6</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Sheet1!$A$2:$A$6</c:f>
              <c:numCache>
                <c:formatCode>General</c:formatCode>
                <c:ptCount val="5"/>
                <c:pt idx="0">
                  <c:v>260</c:v>
                </c:pt>
                <c:pt idx="1">
                  <c:v>270</c:v>
                </c:pt>
                <c:pt idx="2">
                  <c:v>290</c:v>
                </c:pt>
                <c:pt idx="3">
                  <c:v>320</c:v>
                </c:pt>
                <c:pt idx="4">
                  <c:v>350</c:v>
                </c:pt>
              </c:numCache>
            </c:numRef>
          </c:xVal>
          <c:yVal>
            <c:numRef>
              <c:f>Sheet1!$B$2:$B$6</c:f>
              <c:numCache>
                <c:formatCode>General</c:formatCode>
                <c:ptCount val="5"/>
                <c:pt idx="0">
                  <c:v>0.14937680832570469</c:v>
                </c:pt>
                <c:pt idx="1">
                  <c:v>6.9574950399427113E-2</c:v>
                </c:pt>
                <c:pt idx="2">
                  <c:v>0</c:v>
                </c:pt>
                <c:pt idx="3">
                  <c:v>-0.11126957677877591</c:v>
                </c:pt>
                <c:pt idx="4">
                  <c:v>-0.16057747221137916</c:v>
                </c:pt>
              </c:numCache>
            </c:numRef>
          </c:yVal>
          <c:smooth val="0"/>
          <c:extLst>
            <c:ext xmlns:c16="http://schemas.microsoft.com/office/drawing/2014/chart" uri="{C3380CC4-5D6E-409C-BE32-E72D297353CC}">
              <c16:uniqueId val="{0000007D-1ABB-4592-8776-98B59FCA8F1B}"/>
            </c:ext>
          </c:extLst>
        </c:ser>
        <c:ser>
          <c:idx val="3"/>
          <c:order val="1"/>
          <c:tx>
            <c:strRef>
              <c:f>Sheet1!$B$8</c:f>
              <c:strCache>
                <c:ptCount val="1"/>
                <c:pt idx="0">
                  <c:v>Banana Boat Dry Balance Sport Aerosol FPS50+ 200ml</c:v>
                </c:pt>
              </c:strCache>
            </c:strRef>
          </c:tx>
          <c:spPr>
            <a:ln w="19050" cap="rnd">
              <a:solidFill>
                <a:srgbClr val="7ECAC4"/>
              </a:solidFill>
              <a:round/>
            </a:ln>
            <a:effectLst/>
          </c:spPr>
          <c:marker>
            <c:symbol val="circle"/>
            <c:size val="5"/>
            <c:spPr>
              <a:solidFill>
                <a:srgbClr val="7ECAC4"/>
              </a:solidFill>
              <a:ln w="9525">
                <a:solidFill>
                  <a:srgbClr val="FFFFFF"/>
                </a:solidFill>
              </a:ln>
              <a:effectLst/>
            </c:spPr>
          </c:marker>
          <c:dLbls>
            <c:dLbl>
              <c:idx val="0"/>
              <c:tx>
                <c:rich>
                  <a:bodyPr/>
                  <a:lstStyle/>
                  <a:p>
                    <a:r>
                      <a:rPr lang="en-US"/>
                      <a:t>-1.5</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lstStyle/>
                  <a:p>
                    <a:r>
                      <a:rPr lang="en-US"/>
                      <a:t>-1.2</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lstStyle/>
                  <a:p>
                    <a:r>
                      <a:rPr lang="en-US"/>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lstStyle/>
                  <a:p>
                    <a:r>
                      <a:rPr lang="en-US"/>
                      <a:t>-0.9</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lstStyle/>
                  <a:p>
                    <a:r>
                      <a:rPr lang="en-US"/>
                      <a:t>-1.1</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Sheet1!$A$9:$A$13</c:f>
              <c:numCache>
                <c:formatCode>General</c:formatCode>
                <c:ptCount val="5"/>
                <c:pt idx="0">
                  <c:v>310</c:v>
                </c:pt>
                <c:pt idx="1">
                  <c:v>325</c:v>
                </c:pt>
                <c:pt idx="2">
                  <c:v>365</c:v>
                </c:pt>
                <c:pt idx="3">
                  <c:v>395</c:v>
                </c:pt>
                <c:pt idx="4">
                  <c:v>430</c:v>
                </c:pt>
              </c:numCache>
            </c:numRef>
          </c:xVal>
          <c:yVal>
            <c:numRef>
              <c:f>Sheet1!$B$9:$B$13</c:f>
              <c:numCache>
                <c:formatCode>General</c:formatCode>
                <c:ptCount val="5"/>
                <c:pt idx="0">
                  <c:v>0.20514877960423991</c:v>
                </c:pt>
                <c:pt idx="1">
                  <c:v>0.12655853133860939</c:v>
                </c:pt>
                <c:pt idx="2">
                  <c:v>0</c:v>
                </c:pt>
                <c:pt idx="3">
                  <c:v>-7.1059434941557947E-2</c:v>
                </c:pt>
                <c:pt idx="4">
                  <c:v>-0.15844430788237249</c:v>
                </c:pt>
              </c:numCache>
            </c:numRef>
          </c:yVal>
          <c:smooth val="0"/>
          <c:extLst>
            <c:ext xmlns:c16="http://schemas.microsoft.com/office/drawing/2014/chart" uri="{C3380CC4-5D6E-409C-BE32-E72D297353CC}">
              <c16:uniqueId val="{0000007D-1ABB-4592-8776-98B59FCA8F1B}"/>
            </c:ext>
          </c:extLst>
        </c:ser>
        <c:ser>
          <c:idx val="4"/>
          <c:order val="2"/>
          <c:tx>
            <c:strRef>
              <c:f>Sheet1!$B$15</c:f>
              <c:strCache>
                <c:ptCount val="1"/>
                <c:pt idx="0">
                  <c:v>Banana Boat Sport Lotion FPS50+ 354ml</c:v>
                </c:pt>
              </c:strCache>
            </c:strRef>
          </c:tx>
          <c:spPr>
            <a:ln w="19050" cap="rnd">
              <a:solidFill>
                <a:srgbClr val="006C6D"/>
              </a:solidFill>
              <a:round/>
            </a:ln>
            <a:effectLst/>
          </c:spPr>
          <c:marker>
            <c:symbol val="circle"/>
            <c:size val="5"/>
            <c:spPr>
              <a:solidFill>
                <a:srgbClr val="006C6D"/>
              </a:solidFill>
              <a:ln w="9525">
                <a:solidFill>
                  <a:srgbClr val="FFFFFF"/>
                </a:solidFill>
              </a:ln>
              <a:effectLst/>
            </c:spPr>
          </c:marker>
          <c:dLbls>
            <c:dLbl>
              <c:idx val="0"/>
              <c:tx>
                <c:rich>
                  <a:bodyPr/>
                  <a:lstStyle/>
                  <a:p>
                    <a:r>
                      <a:rPr lang="en-US"/>
                      <a:t>-4.5</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lstStyle/>
                  <a:p>
                    <a:r>
                      <a:rPr lang="en-US"/>
                      <a:t>-2.3</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lstStyle/>
                  <a:p>
                    <a:r>
                      <a:rPr lang="en-US"/>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lstStyle/>
                  <a:p>
                    <a:r>
                      <a:rPr lang="en-US"/>
                      <a:t>-2.1</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lstStyle/>
                  <a:p>
                    <a:r>
                      <a:rPr lang="en-US"/>
                      <a:t>-2.4</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Sheet1!$A$16:$A$20</c:f>
              <c:numCache>
                <c:formatCode>General</c:formatCode>
                <c:ptCount val="5"/>
                <c:pt idx="0">
                  <c:v>315</c:v>
                </c:pt>
                <c:pt idx="1">
                  <c:v>335</c:v>
                </c:pt>
                <c:pt idx="2">
                  <c:v>370</c:v>
                </c:pt>
                <c:pt idx="3">
                  <c:v>395</c:v>
                </c:pt>
                <c:pt idx="4">
                  <c:v>430</c:v>
                </c:pt>
              </c:numCache>
            </c:numRef>
          </c:xVal>
          <c:yVal>
            <c:numRef>
              <c:f>Sheet1!$B$16:$B$20</c:f>
              <c:numCache>
                <c:formatCode>General</c:formatCode>
                <c:ptCount val="5"/>
                <c:pt idx="0">
                  <c:v>0.54052985946535526</c:v>
                </c:pt>
                <c:pt idx="1">
                  <c:v>0.21588253787560693</c:v>
                </c:pt>
                <c:pt idx="2">
                  <c:v>0</c:v>
                </c:pt>
                <c:pt idx="3">
                  <c:v>-0.14465389918988464</c:v>
                </c:pt>
                <c:pt idx="4">
                  <c:v>-0.32813636364017662</c:v>
                </c:pt>
              </c:numCache>
            </c:numRef>
          </c:yVal>
          <c:smooth val="0"/>
          <c:extLst>
            <c:ext xmlns:c16="http://schemas.microsoft.com/office/drawing/2014/chart" uri="{C3380CC4-5D6E-409C-BE32-E72D297353CC}">
              <c16:uniqueId val="{0000007D-1ABB-4592-8776-98B59FCA8F1B}"/>
            </c:ext>
          </c:extLst>
        </c:ser>
        <c:dLbls>
          <c:dLblPos val="t"/>
          <c:showLegendKey val="0"/>
          <c:showVal val="1"/>
          <c:showCatName val="0"/>
          <c:showSerName val="0"/>
          <c:showPercent val="0"/>
          <c:showBubbleSize val="0"/>
        </c:dLbls>
        <c:axId val="104432768"/>
        <c:axId val="104434848"/>
      </c:scatterChart>
      <c:valAx>
        <c:axId val="104432768"/>
        <c:scaling>
          <c:orientation val="minMax"/>
          <c:max val="430"/>
          <c:min val="260"/>
        </c:scaling>
        <c:delete val="0"/>
        <c:axPos val="b"/>
        <c:title>
          <c:tx>
            <c:rich>
              <a:bodyPr/>
              <a:lstStyle/>
              <a:p>
                <a:pPr>
                  <a:defRPr sz="800">
                    <a:solidFill>
                      <a:srgbClr val="575555"/>
                    </a:solidFill>
                    <a:latin typeface="Nexa Bold"/>
                  </a:defRPr>
                </a:pPr>
                <a:r>
                  <a:rPr lang="de-DE"/>
                  <a:t>Tested Prices ($)</a:t>
                </a:r>
              </a:p>
            </c:rich>
          </c:tx>
          <c:overlay val="0"/>
        </c:title>
        <c:numFmt formatCode="#,##0" sourceLinked="0"/>
        <c:majorTickMark val="none"/>
        <c:minorTickMark val="none"/>
        <c:tickLblPos val="low"/>
        <c:spPr>
          <a:noFill/>
          <a:ln w="9525" cap="flat" cmpd="sng" algn="ctr">
            <a:solidFill>
              <a:srgbClr val="E6E5E5"/>
            </a:solidFill>
            <a:round/>
          </a:ln>
          <a:effectLst/>
        </c:spPr>
        <c:txPr>
          <a:bodyPr rot="-60000000" vert="horz"/>
          <a:lstStyle/>
          <a:p>
            <a:pPr>
              <a:defRPr sz="800" b="0">
                <a:latin typeface="Nexa Book" panose="00000400000000000000" pitchFamily="2" charset="0"/>
              </a:defRPr>
            </a:pPr>
            <a:endParaRPr lang="en-CH"/>
          </a:p>
        </c:txPr>
        <c:crossAx val="104434848"/>
        <c:crosses val="autoZero"/>
        <c:crossBetween val="midCat"/>
      </c:valAx>
      <c:valAx>
        <c:axId val="104434848"/>
        <c:scaling>
          <c:orientation val="minMax"/>
        </c:scaling>
        <c:delete val="0"/>
        <c:axPos val="l"/>
        <c:numFmt formatCode="0%" sourceLinked="0"/>
        <c:majorTickMark val="none"/>
        <c:minorTickMark val="none"/>
        <c:tickLblPos val="nextTo"/>
        <c:spPr>
          <a:noFill/>
          <a:ln w="9525" cap="flat" cmpd="sng" algn="ctr">
            <a:solidFill>
              <a:srgbClr val="E6E5E5">
                <a:lumMod val="90000"/>
              </a:srgbClr>
            </a:solidFill>
            <a:round/>
          </a:ln>
          <a:effectLst/>
        </c:spPr>
        <c:txPr>
          <a:bodyPr rot="-60000000" vert="horz"/>
          <a:lstStyle/>
          <a:p>
            <a:pPr>
              <a:defRPr sz="800">
                <a:latin typeface="Nexa Book" panose="00000400000000000000" pitchFamily="2" charset="0"/>
              </a:defRPr>
            </a:pPr>
            <a:endParaRPr lang="en-CH"/>
          </a:p>
        </c:txPr>
        <c:crossAx val="104432768"/>
        <c:crosses val="autoZero"/>
        <c:crossBetween val="midCat"/>
      </c:valAx>
      <c:spPr>
        <a:noFill/>
        <a:ln w="25400">
          <a:noFill/>
        </a:ln>
        <a:effectLst/>
      </c:spPr>
    </c:plotArea>
    <c:plotVisOnly val="1"/>
    <c:dispBlanksAs val="gap"/>
    <c:showDLblsOverMax val="0"/>
    <c:extLst/>
  </c:chart>
  <c:spPr>
    <a:noFill/>
    <a:ln>
      <a:noFill/>
    </a:ln>
    <a:effectLst/>
  </c:spPr>
  <c:txPr>
    <a:bodyPr/>
    <a:lstStyle/>
    <a:p>
      <a:pPr>
        <a:defRPr>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7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Sheet1!$A$2:$A$20</c:f>
              <c:strCache>
                <c:ptCount val="19"/>
                <c:pt idx="0">
                  <c:v>260</c:v>
                </c:pt>
                <c:pt idx="1">
                  <c:v>265</c:v>
                </c:pt>
                <c:pt idx="2">
                  <c:v>270</c:v>
                </c:pt>
                <c:pt idx="3">
                  <c:v>275</c:v>
                </c:pt>
                <c:pt idx="4">
                  <c:v>280</c:v>
                </c:pt>
                <c:pt idx="5">
                  <c:v>285</c:v>
                </c:pt>
                <c:pt idx="6">
                  <c:v>290</c:v>
                </c:pt>
                <c:pt idx="7">
                  <c:v>295</c:v>
                </c:pt>
                <c:pt idx="8">
                  <c:v>300</c:v>
                </c:pt>
                <c:pt idx="9">
                  <c:v>305</c:v>
                </c:pt>
                <c:pt idx="10">
                  <c:v>310</c:v>
                </c:pt>
                <c:pt idx="11">
                  <c:v>315</c:v>
                </c:pt>
                <c:pt idx="12">
                  <c:v>320</c:v>
                </c:pt>
                <c:pt idx="13">
                  <c:v>325</c:v>
                </c:pt>
                <c:pt idx="14">
                  <c:v>330</c:v>
                </c:pt>
                <c:pt idx="15">
                  <c:v>335</c:v>
                </c:pt>
                <c:pt idx="16">
                  <c:v>340</c:v>
                </c:pt>
                <c:pt idx="17">
                  <c:v>345</c:v>
                </c:pt>
                <c:pt idx="18">
                  <c:v>350</c:v>
                </c:pt>
              </c:strCache>
            </c:strRef>
          </c:cat>
          <c:val>
            <c:numRef>
              <c:f>Sheet1!$B$2:$B$20</c:f>
              <c:numCache>
                <c:formatCode>General</c:formatCode>
                <c:ptCount val="19"/>
                <c:pt idx="0">
                  <c:v>114.93768083257035</c:v>
                </c:pt>
                <c:pt idx="1">
                  <c:v>110.61506291908091</c:v>
                </c:pt>
                <c:pt idx="2">
                  <c:v>106.95749503994259</c:v>
                </c:pt>
                <c:pt idx="3">
                  <c:v>103.78540388385262</c:v>
                </c:pt>
                <c:pt idx="4">
                  <c:v>102.49282584506869</c:v>
                </c:pt>
                <c:pt idx="5">
                  <c:v>101.23152437424238</c:v>
                </c:pt>
                <c:pt idx="6">
                  <c:v>100</c:v>
                </c:pt>
                <c:pt idx="7">
                  <c:v>97.230123836950625</c:v>
                </c:pt>
                <c:pt idx="8">
                  <c:v>94.768461486474692</c:v>
                </c:pt>
                <c:pt idx="9">
                  <c:v>92.947683742768234</c:v>
                </c:pt>
                <c:pt idx="10">
                  <c:v>91.308598600553438</c:v>
                </c:pt>
                <c:pt idx="11">
                  <c:v>89.811414746451746</c:v>
                </c:pt>
                <c:pt idx="12">
                  <c:v>88.873042322122359</c:v>
                </c:pt>
                <c:pt idx="13">
                  <c:v>87.986843052808325</c:v>
                </c:pt>
                <c:pt idx="14">
                  <c:v>87.146176727911723</c:v>
                </c:pt>
                <c:pt idx="15">
                  <c:v>86.345596920253072</c:v>
                </c:pt>
                <c:pt idx="16">
                  <c:v>85.524131479240026</c:v>
                </c:pt>
                <c:pt idx="17">
                  <c:v>84.723440865692538</c:v>
                </c:pt>
                <c:pt idx="18">
                  <c:v>83.942252778862041</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Sheet1!$A$2:$A$20</c:f>
              <c:strCache>
                <c:ptCount val="19"/>
                <c:pt idx="0">
                  <c:v>260</c:v>
                </c:pt>
                <c:pt idx="1">
                  <c:v>265</c:v>
                </c:pt>
                <c:pt idx="2">
                  <c:v>270</c:v>
                </c:pt>
                <c:pt idx="3">
                  <c:v>275</c:v>
                </c:pt>
                <c:pt idx="4">
                  <c:v>280</c:v>
                </c:pt>
                <c:pt idx="5">
                  <c:v>285</c:v>
                </c:pt>
                <c:pt idx="6">
                  <c:v>290</c:v>
                </c:pt>
                <c:pt idx="7">
                  <c:v>295</c:v>
                </c:pt>
                <c:pt idx="8">
                  <c:v>300</c:v>
                </c:pt>
                <c:pt idx="9">
                  <c:v>305</c:v>
                </c:pt>
                <c:pt idx="10">
                  <c:v>310</c:v>
                </c:pt>
                <c:pt idx="11">
                  <c:v>315</c:v>
                </c:pt>
                <c:pt idx="12">
                  <c:v>320</c:v>
                </c:pt>
                <c:pt idx="13">
                  <c:v>325</c:v>
                </c:pt>
                <c:pt idx="14">
                  <c:v>330</c:v>
                </c:pt>
                <c:pt idx="15">
                  <c:v>335</c:v>
                </c:pt>
                <c:pt idx="16">
                  <c:v>340</c:v>
                </c:pt>
                <c:pt idx="17">
                  <c:v>345</c:v>
                </c:pt>
                <c:pt idx="18">
                  <c:v>350</c:v>
                </c:pt>
              </c:strCache>
            </c:strRef>
          </c:cat>
          <c:val>
            <c:numRef>
              <c:f>Sheet1!$C$2:$C$20</c:f>
              <c:numCache>
                <c:formatCode>General</c:formatCode>
                <c:ptCount val="19"/>
                <c:pt idx="0">
                  <c:v>103.05809665207354</c:v>
                </c:pt>
                <c:pt idx="1">
                  <c:v>101.093240189857</c:v>
                </c:pt>
                <c:pt idx="2">
                  <c:v>99.596735607394479</c:v>
                </c:pt>
                <c:pt idx="3">
                  <c:v>98.433309769859363</c:v>
                </c:pt>
                <c:pt idx="4">
                  <c:v>98.969267364525564</c:v>
                </c:pt>
                <c:pt idx="5">
                  <c:v>99.491457492162979</c:v>
                </c:pt>
                <c:pt idx="6">
                  <c:v>100</c:v>
                </c:pt>
                <c:pt idx="7">
                  <c:v>98.907007316620337</c:v>
                </c:pt>
                <c:pt idx="8">
                  <c:v>98.036640626101573</c:v>
                </c:pt>
                <c:pt idx="9">
                  <c:v>97.753398195951235</c:v>
                </c:pt>
                <c:pt idx="10">
                  <c:v>97.601194056378958</c:v>
                </c:pt>
                <c:pt idx="11">
                  <c:v>97.546321733278916</c:v>
                </c:pt>
                <c:pt idx="12">
                  <c:v>98.054882394798213</c:v>
                </c:pt>
                <c:pt idx="13">
                  <c:v>98.589433495817573</c:v>
                </c:pt>
                <c:pt idx="14">
                  <c:v>99.145132536629703</c:v>
                </c:pt>
                <c:pt idx="15">
                  <c:v>99.718055351950028</c:v>
                </c:pt>
                <c:pt idx="16">
                  <c:v>100.23886825890283</c:v>
                </c:pt>
                <c:pt idx="17">
                  <c:v>100.75608026266723</c:v>
                </c:pt>
                <c:pt idx="18">
                  <c:v>101.2692324916985</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Sheet1!$A$2:$A$20</c:f>
              <c:strCache>
                <c:ptCount val="19"/>
                <c:pt idx="0">
                  <c:v>260</c:v>
                </c:pt>
                <c:pt idx="1">
                  <c:v>265</c:v>
                </c:pt>
                <c:pt idx="2">
                  <c:v>270</c:v>
                </c:pt>
                <c:pt idx="3">
                  <c:v>275</c:v>
                </c:pt>
                <c:pt idx="4">
                  <c:v>280</c:v>
                </c:pt>
                <c:pt idx="5">
                  <c:v>285</c:v>
                </c:pt>
                <c:pt idx="6">
                  <c:v>290</c:v>
                </c:pt>
                <c:pt idx="7">
                  <c:v>295</c:v>
                </c:pt>
                <c:pt idx="8">
                  <c:v>300</c:v>
                </c:pt>
                <c:pt idx="9">
                  <c:v>305</c:v>
                </c:pt>
                <c:pt idx="10">
                  <c:v>310</c:v>
                </c:pt>
                <c:pt idx="11">
                  <c:v>315</c:v>
                </c:pt>
                <c:pt idx="12">
                  <c:v>320</c:v>
                </c:pt>
                <c:pt idx="13">
                  <c:v>325</c:v>
                </c:pt>
                <c:pt idx="14">
                  <c:v>330</c:v>
                </c:pt>
                <c:pt idx="15">
                  <c:v>335</c:v>
                </c:pt>
                <c:pt idx="16">
                  <c:v>340</c:v>
                </c:pt>
                <c:pt idx="17">
                  <c:v>345</c:v>
                </c:pt>
                <c:pt idx="18">
                  <c:v>350</c:v>
                </c:pt>
              </c:strCache>
            </c:strRef>
          </c:cat>
          <c:val>
            <c:numRef>
              <c:f>Sheet1!$D$2:$D$20</c:f>
              <c:numCache>
                <c:formatCode>General</c:formatCode>
                <c:ptCount val="19"/>
                <c:pt idx="0">
                  <c:v>94.4795507493522</c:v>
                </c:pt>
                <c:pt idx="1">
                  <c:v>94.20778515219547</c:v>
                </c:pt>
                <c:pt idx="2">
                  <c:v>94.26568772864097</c:v>
                </c:pt>
                <c:pt idx="3">
                  <c:v>94.548853789857972</c:v>
                </c:pt>
                <c:pt idx="4">
                  <c:v>96.4118158329577</c:v>
                </c:pt>
                <c:pt idx="5">
                  <c:v>98.228436557190875</c:v>
                </c:pt>
                <c:pt idx="6">
                  <c:v>100</c:v>
                </c:pt>
                <c:pt idx="7">
                  <c:v>100.1145079470398</c:v>
                </c:pt>
                <c:pt idx="8">
                  <c:v>100.39117662170524</c:v>
                </c:pt>
                <c:pt idx="9">
                  <c:v>101.21971338165298</c:v>
                </c:pt>
                <c:pt idx="10">
                  <c:v>102.14347407020104</c:v>
                </c:pt>
                <c:pt idx="11">
                  <c:v>103.13293524732572</c:v>
                </c:pt>
                <c:pt idx="12">
                  <c:v>104.69184297606881</c:v>
                </c:pt>
                <c:pt idx="13">
                  <c:v>106.25808342444559</c:v>
                </c:pt>
                <c:pt idx="14">
                  <c:v>107.82808373282539</c:v>
                </c:pt>
                <c:pt idx="15">
                  <c:v>109.3989956113346</c:v>
                </c:pt>
                <c:pt idx="16">
                  <c:v>110.89532675628899</c:v>
                </c:pt>
                <c:pt idx="17">
                  <c:v>112.37047355839699</c:v>
                </c:pt>
                <c:pt idx="18">
                  <c:v>113.82455968446156</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Sheet1!$A$2:$A$20</c:f>
              <c:strCache>
                <c:ptCount val="19"/>
                <c:pt idx="0">
                  <c:v>260</c:v>
                </c:pt>
                <c:pt idx="1">
                  <c:v>265</c:v>
                </c:pt>
                <c:pt idx="2">
                  <c:v>270</c:v>
                </c:pt>
                <c:pt idx="3">
                  <c:v>275</c:v>
                </c:pt>
                <c:pt idx="4">
                  <c:v>280</c:v>
                </c:pt>
                <c:pt idx="5">
                  <c:v>285</c:v>
                </c:pt>
                <c:pt idx="6">
                  <c:v>290</c:v>
                </c:pt>
                <c:pt idx="7">
                  <c:v>295</c:v>
                </c:pt>
                <c:pt idx="8">
                  <c:v>300</c:v>
                </c:pt>
                <c:pt idx="9">
                  <c:v>305</c:v>
                </c:pt>
                <c:pt idx="10">
                  <c:v>310</c:v>
                </c:pt>
                <c:pt idx="11">
                  <c:v>315</c:v>
                </c:pt>
                <c:pt idx="12">
                  <c:v>320</c:v>
                </c:pt>
                <c:pt idx="13">
                  <c:v>325</c:v>
                </c:pt>
                <c:pt idx="14">
                  <c:v>330</c:v>
                </c:pt>
                <c:pt idx="15">
                  <c:v>335</c:v>
                </c:pt>
                <c:pt idx="16">
                  <c:v>340</c:v>
                </c:pt>
                <c:pt idx="17">
                  <c:v>345</c:v>
                </c:pt>
                <c:pt idx="18">
                  <c:v>350</c:v>
                </c:pt>
              </c:strCache>
            </c:strRef>
          </c:cat>
          <c:val>
            <c:numRef>
              <c:f>Sheet1!$E$2:$E$20</c:f>
              <c:numCache>
                <c:formatCode>General</c:formatCode>
                <c:ptCount val="19"/>
                <c:pt idx="0">
                  <c:v>0.53286818397286762</c:v>
                </c:pt>
                <c:pt idx="1">
                  <c:v>0.54168199182243604</c:v>
                </c:pt>
                <c:pt idx="2">
                  <c:v>0.55016936234424274</c:v>
                </c:pt>
                <c:pt idx="3">
                  <c:v>0.55834810121071088</c:v>
                </c:pt>
                <c:pt idx="4">
                  <c:v>0.56623474226051973</c:v>
                </c:pt>
                <c:pt idx="5">
                  <c:v>0.57384465906296689</c:v>
                </c:pt>
                <c:pt idx="6">
                  <c:v>0.58119216494119141</c:v>
                </c:pt>
                <c:pt idx="7">
                  <c:v>0.58829060282354417</c:v>
                </c:pt>
                <c:pt idx="8">
                  <c:v>0.59515242610981822</c:v>
                </c:pt>
                <c:pt idx="9">
                  <c:v>0.60178927158342799</c:v>
                </c:pt>
                <c:pt idx="10">
                  <c:v>0.60821202526756635</c:v>
                </c:pt>
                <c:pt idx="11">
                  <c:v>0.61443088200935092</c:v>
                </c:pt>
                <c:pt idx="12">
                  <c:v>0.62045539947795481</c:v>
                </c:pt>
                <c:pt idx="13">
                  <c:v>0.62629454717829403</c:v>
                </c:pt>
                <c:pt idx="14">
                  <c:v>0.63195675100892579</c:v>
                </c:pt>
                <c:pt idx="15">
                  <c:v>0.63744993382968829</c:v>
                </c:pt>
                <c:pt idx="16">
                  <c:v>0.6427815524498397</c:v>
                </c:pt>
                <c:pt idx="17">
                  <c:v>0.64795863139984222</c:v>
                </c:pt>
                <c:pt idx="18">
                  <c:v>0.65298779380841576</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rPr lang="de-DE"/>
                  <a:t>Shelf Price/Unit ($)</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ax val="140"/>
          <c:min val="7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8"/>
          <c:min val="0.4"/>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7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Banana Boat Dry Balance Sport Stick FPS50+ 40g (0.0%)</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 &amp; Refresh Sport Lotion FPS50 200ml (5.8%)</c:v>
                </c:pt>
                <c:pt idx="1">
                  <c:v>Equate Ultra Spray FPS50 156g (1.7%)</c:v>
                </c:pt>
                <c:pt idx="2">
                  <c:v>Nivea Sun Protection &amp; Hydration Lotion FPS50+ 125ml (4.5%)</c:v>
                </c:pt>
                <c:pt idx="3">
                  <c:v>Nivea Sun Protection &amp; Hydration Cream FPS50+ 200ml (9.5%)</c:v>
                </c:pt>
                <c:pt idx="4">
                  <c:v>Equate Sport Lotion FPS30 237ml (2.0%)</c:v>
                </c:pt>
                <c:pt idx="5">
                  <c:v>Hawaiian Tropic Ozono Lotion FPS50+ 240ml (4.4%)</c:v>
                </c:pt>
                <c:pt idx="6">
                  <c:v>Caribbean Beach Advanced Protection Cream FPS50+ 150g (1.0%)</c:v>
                </c:pt>
                <c:pt idx="7">
                  <c:v>Banana Boat Aqua Protect Sport Lotion FPS50+ 236ml (3.1%)</c:v>
                </c:pt>
                <c:pt idx="8">
                  <c:v>Equate Kids Lotion FPS50 237ml (1.4%)</c:v>
                </c:pt>
                <c:pt idx="9">
                  <c:v>Nivea Sun Protect &amp; Refresh Sport Spray FPS50 200ml (2.3%)</c:v>
                </c:pt>
              </c:strCache>
            </c:strRef>
          </c:cat>
          <c:val>
            <c:numRef>
              <c:f>Sheet1!$B$2:$B$11</c:f>
              <c:numCache>
                <c:formatCode>General</c:formatCode>
                <c:ptCount val="10"/>
                <c:pt idx="0">
                  <c:v>5.49198622833275E-2</c:v>
                </c:pt>
                <c:pt idx="1">
                  <c:v>5.4755276082718893E-2</c:v>
                </c:pt>
                <c:pt idx="2">
                  <c:v>5.2692829067103347E-2</c:v>
                </c:pt>
                <c:pt idx="3">
                  <c:v>4.9436235193071977E-2</c:v>
                </c:pt>
                <c:pt idx="4">
                  <c:v>4.0199590349952262E-2</c:v>
                </c:pt>
                <c:pt idx="5">
                  <c:v>3.0130444311645729E-2</c:v>
                </c:pt>
                <c:pt idx="6">
                  <c:v>2.7764226589424259E-2</c:v>
                </c:pt>
                <c:pt idx="7">
                  <c:v>2.7755089113809674E-2</c:v>
                </c:pt>
                <c:pt idx="8">
                  <c:v>2.5951348464677591E-2</c:v>
                </c:pt>
                <c:pt idx="9">
                  <c:v>2.3125074211302488E-2</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7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Banana Boat Dry Balance Sport Stick FPS50+ 40g (0.0%)</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 &amp; Refresh Sport Lotion FPS50 200ml (5.8%)</c:v>
                </c:pt>
                <c:pt idx="1">
                  <c:v>Nivea Sun Protection &amp; Hydration Cream FPS50+ 200ml (9.5%)</c:v>
                </c:pt>
                <c:pt idx="2">
                  <c:v>Nivea Sun Protection &amp; Hydration Lotion FPS50+ 125ml (4.5%)</c:v>
                </c:pt>
                <c:pt idx="3">
                  <c:v>Hawaiian Tropic Ozono Lotion FPS50+ 240ml (4.4%)</c:v>
                </c:pt>
                <c:pt idx="4">
                  <c:v>Equate Ultra Spray FPS50 156g (1.7%)</c:v>
                </c:pt>
                <c:pt idx="5">
                  <c:v>Hawaiian Tropic Island Sport Lotion FPS50 240ml (3.6%)</c:v>
                </c:pt>
                <c:pt idx="6">
                  <c:v>Equate Sport Lotion FPS30 237ml (2.0%)</c:v>
                </c:pt>
                <c:pt idx="7">
                  <c:v>Nivea Sun Protection Sensitive Skin Gel FPS50+ 200ml (5.1%)</c:v>
                </c:pt>
                <c:pt idx="8">
                  <c:v>Banana Boat Aqua Protect Sport Lotion FPS50+ 236ml (3.1%)</c:v>
                </c:pt>
                <c:pt idx="9">
                  <c:v>Hawaiian Tropic Sheer Touch Lotion FPS50+ 240ml (4.4%)</c:v>
                </c:pt>
              </c:strCache>
            </c:strRef>
          </c:cat>
          <c:val>
            <c:numRef>
              <c:f>Sheet1!$B$2:$B$11</c:f>
              <c:numCache>
                <c:formatCode>General</c:formatCode>
                <c:ptCount val="10"/>
                <c:pt idx="0">
                  <c:v>5.7231756611204367E-2</c:v>
                </c:pt>
                <c:pt idx="1">
                  <c:v>5.678064636920991E-2</c:v>
                </c:pt>
                <c:pt idx="2">
                  <c:v>4.3747619548523506E-2</c:v>
                </c:pt>
                <c:pt idx="3">
                  <c:v>3.6789176205184848E-2</c:v>
                </c:pt>
                <c:pt idx="4">
                  <c:v>3.2158947344485787E-2</c:v>
                </c:pt>
                <c:pt idx="5">
                  <c:v>2.9851530337583629E-2</c:v>
                </c:pt>
                <c:pt idx="6">
                  <c:v>2.9088700252757026E-2</c:v>
                </c:pt>
                <c:pt idx="7">
                  <c:v>2.881618490764876E-2</c:v>
                </c:pt>
                <c:pt idx="8">
                  <c:v>2.802190837200895E-2</c:v>
                </c:pt>
                <c:pt idx="9">
                  <c:v>2.7818299594807267E-2</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7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Sheet1!$A$2:$A$26</c:f>
              <c:strCache>
                <c:ptCount val="25"/>
                <c:pt idx="0">
                  <c:v>310</c:v>
                </c:pt>
                <c:pt idx="1">
                  <c:v>315</c:v>
                </c:pt>
                <c:pt idx="2">
                  <c:v>320</c:v>
                </c:pt>
                <c:pt idx="3">
                  <c:v>325</c:v>
                </c:pt>
                <c:pt idx="4">
                  <c:v>330</c:v>
                </c:pt>
                <c:pt idx="5">
                  <c:v>335</c:v>
                </c:pt>
                <c:pt idx="6">
                  <c:v>340</c:v>
                </c:pt>
                <c:pt idx="7">
                  <c:v>345</c:v>
                </c:pt>
                <c:pt idx="8">
                  <c:v>350</c:v>
                </c:pt>
                <c:pt idx="9">
                  <c:v>355</c:v>
                </c:pt>
                <c:pt idx="10">
                  <c:v>360</c:v>
                </c:pt>
                <c:pt idx="11">
                  <c:v>365</c:v>
                </c:pt>
                <c:pt idx="12">
                  <c:v>370</c:v>
                </c:pt>
                <c:pt idx="13">
                  <c:v>375</c:v>
                </c:pt>
                <c:pt idx="14">
                  <c:v>380</c:v>
                </c:pt>
                <c:pt idx="15">
                  <c:v>385</c:v>
                </c:pt>
                <c:pt idx="16">
                  <c:v>390</c:v>
                </c:pt>
                <c:pt idx="17">
                  <c:v>395</c:v>
                </c:pt>
                <c:pt idx="18">
                  <c:v>400</c:v>
                </c:pt>
                <c:pt idx="19">
                  <c:v>405</c:v>
                </c:pt>
                <c:pt idx="20">
                  <c:v>410</c:v>
                </c:pt>
                <c:pt idx="21">
                  <c:v>415</c:v>
                </c:pt>
                <c:pt idx="22">
                  <c:v>420</c:v>
                </c:pt>
                <c:pt idx="23">
                  <c:v>425</c:v>
                </c:pt>
                <c:pt idx="24">
                  <c:v>430</c:v>
                </c:pt>
              </c:strCache>
            </c:strRef>
          </c:cat>
          <c:val>
            <c:numRef>
              <c:f>Sheet1!$B$2:$B$26</c:f>
              <c:numCache>
                <c:formatCode>General</c:formatCode>
                <c:ptCount val="25"/>
                <c:pt idx="0">
                  <c:v>120.51487796042393</c:v>
                </c:pt>
                <c:pt idx="1">
                  <c:v>118.57501357842428</c:v>
                </c:pt>
                <c:pt idx="2">
                  <c:v>115.43972970265509</c:v>
                </c:pt>
                <c:pt idx="3">
                  <c:v>112.65585313386093</c:v>
                </c:pt>
                <c:pt idx="4">
                  <c:v>110.15588261260913</c:v>
                </c:pt>
                <c:pt idx="5">
                  <c:v>107.88852908494687</c:v>
                </c:pt>
                <c:pt idx="6">
                  <c:v>106.41437114966092</c:v>
                </c:pt>
                <c:pt idx="7">
                  <c:v>104.99521966799246</c:v>
                </c:pt>
                <c:pt idx="8">
                  <c:v>103.62702451604031</c:v>
                </c:pt>
                <c:pt idx="9">
                  <c:v>102.3541042209921</c:v>
                </c:pt>
                <c:pt idx="10">
                  <c:v>101.14740375001541</c:v>
                </c:pt>
                <c:pt idx="11">
                  <c:v>100</c:v>
                </c:pt>
                <c:pt idx="12">
                  <c:v>98.905954020449357</c:v>
                </c:pt>
                <c:pt idx="13">
                  <c:v>97.860148441117502</c:v>
                </c:pt>
                <c:pt idx="14">
                  <c:v>96.858154138909327</c:v>
                </c:pt>
                <c:pt idx="15">
                  <c:v>95.896120601218911</c:v>
                </c:pt>
                <c:pt idx="16">
                  <c:v>94.361146571240013</c:v>
                </c:pt>
                <c:pt idx="17">
                  <c:v>92.894056505844176</c:v>
                </c:pt>
                <c:pt idx="18">
                  <c:v>91.489770388369578</c:v>
                </c:pt>
                <c:pt idx="19">
                  <c:v>90.143717601792318</c:v>
                </c:pt>
                <c:pt idx="20">
                  <c:v>88.851775562804676</c:v>
                </c:pt>
                <c:pt idx="21">
                  <c:v>87.610216747821781</c:v>
                </c:pt>
                <c:pt idx="22">
                  <c:v>86.41566284929371</c:v>
                </c:pt>
                <c:pt idx="23">
                  <c:v>85.265045004943048</c:v>
                </c:pt>
                <c:pt idx="24">
                  <c:v>84.155569211762668</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Sheet1!$A$2:$A$26</c:f>
              <c:strCache>
                <c:ptCount val="25"/>
                <c:pt idx="0">
                  <c:v>310</c:v>
                </c:pt>
                <c:pt idx="1">
                  <c:v>315</c:v>
                </c:pt>
                <c:pt idx="2">
                  <c:v>320</c:v>
                </c:pt>
                <c:pt idx="3">
                  <c:v>325</c:v>
                </c:pt>
                <c:pt idx="4">
                  <c:v>330</c:v>
                </c:pt>
                <c:pt idx="5">
                  <c:v>335</c:v>
                </c:pt>
                <c:pt idx="6">
                  <c:v>340</c:v>
                </c:pt>
                <c:pt idx="7">
                  <c:v>345</c:v>
                </c:pt>
                <c:pt idx="8">
                  <c:v>350</c:v>
                </c:pt>
                <c:pt idx="9">
                  <c:v>355</c:v>
                </c:pt>
                <c:pt idx="10">
                  <c:v>360</c:v>
                </c:pt>
                <c:pt idx="11">
                  <c:v>365</c:v>
                </c:pt>
                <c:pt idx="12">
                  <c:v>370</c:v>
                </c:pt>
                <c:pt idx="13">
                  <c:v>375</c:v>
                </c:pt>
                <c:pt idx="14">
                  <c:v>380</c:v>
                </c:pt>
                <c:pt idx="15">
                  <c:v>385</c:v>
                </c:pt>
                <c:pt idx="16">
                  <c:v>390</c:v>
                </c:pt>
                <c:pt idx="17">
                  <c:v>395</c:v>
                </c:pt>
                <c:pt idx="18">
                  <c:v>400</c:v>
                </c:pt>
                <c:pt idx="19">
                  <c:v>405</c:v>
                </c:pt>
                <c:pt idx="20">
                  <c:v>410</c:v>
                </c:pt>
                <c:pt idx="21">
                  <c:v>415</c:v>
                </c:pt>
                <c:pt idx="22">
                  <c:v>420</c:v>
                </c:pt>
                <c:pt idx="23">
                  <c:v>425</c:v>
                </c:pt>
                <c:pt idx="24">
                  <c:v>430</c:v>
                </c:pt>
              </c:strCache>
            </c:strRef>
          </c:cat>
          <c:val>
            <c:numRef>
              <c:f>Sheet1!$C$2:$C$26</c:f>
              <c:numCache>
                <c:formatCode>General</c:formatCode>
                <c:ptCount val="25"/>
                <c:pt idx="0">
                  <c:v>102.39734936874257</c:v>
                </c:pt>
                <c:pt idx="1">
                  <c:v>102.36930327719152</c:v>
                </c:pt>
                <c:pt idx="2">
                  <c:v>101.24024702315488</c:v>
                </c:pt>
                <c:pt idx="3">
                  <c:v>100.33848875010429</c:v>
                </c:pt>
                <c:pt idx="4">
                  <c:v>99.617386366286453</c:v>
                </c:pt>
                <c:pt idx="5">
                  <c:v>99.041492211642918</c:v>
                </c:pt>
                <c:pt idx="6">
                  <c:v>99.14240346004506</c:v>
                </c:pt>
                <c:pt idx="7">
                  <c:v>99.255004943773145</c:v>
                </c:pt>
                <c:pt idx="8">
                  <c:v>99.377667937177492</c:v>
                </c:pt>
                <c:pt idx="9">
                  <c:v>99.556025021373898</c:v>
                </c:pt>
                <c:pt idx="10">
                  <c:v>99.764871602358198</c:v>
                </c:pt>
                <c:pt idx="11">
                  <c:v>100</c:v>
                </c:pt>
                <c:pt idx="12">
                  <c:v>100.25782178087275</c:v>
                </c:pt>
                <c:pt idx="13">
                  <c:v>100.53526796082876</c:v>
                </c:pt>
                <c:pt idx="14">
                  <c:v>100.82970632268263</c:v>
                </c:pt>
                <c:pt idx="15">
                  <c:v>101.13887279836898</c:v>
                </c:pt>
                <c:pt idx="16">
                  <c:v>100.80878228686072</c:v>
                </c:pt>
                <c:pt idx="17">
                  <c:v>100.51023094070217</c:v>
                </c:pt>
                <c:pt idx="18">
                  <c:v>100.24043103121747</c:v>
                </c:pt>
                <c:pt idx="19">
                  <c:v>99.996882859333269</c:v>
                </c:pt>
                <c:pt idx="20">
                  <c:v>99.777340555851254</c:v>
                </c:pt>
                <c:pt idx="21">
                  <c:v>99.579782404215521</c:v>
                </c:pt>
                <c:pt idx="22">
                  <c:v>99.402385034460224</c:v>
                </c:pt>
                <c:pt idx="23">
                  <c:v>99.243500937388646</c:v>
                </c:pt>
                <c:pt idx="24">
                  <c:v>99.101638832150584</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Sheet1!$A$2:$A$26</c:f>
              <c:strCache>
                <c:ptCount val="25"/>
                <c:pt idx="0">
                  <c:v>310</c:v>
                </c:pt>
                <c:pt idx="1">
                  <c:v>315</c:v>
                </c:pt>
                <c:pt idx="2">
                  <c:v>320</c:v>
                </c:pt>
                <c:pt idx="3">
                  <c:v>325</c:v>
                </c:pt>
                <c:pt idx="4">
                  <c:v>330</c:v>
                </c:pt>
                <c:pt idx="5">
                  <c:v>335</c:v>
                </c:pt>
                <c:pt idx="6">
                  <c:v>340</c:v>
                </c:pt>
                <c:pt idx="7">
                  <c:v>345</c:v>
                </c:pt>
                <c:pt idx="8">
                  <c:v>350</c:v>
                </c:pt>
                <c:pt idx="9">
                  <c:v>355</c:v>
                </c:pt>
                <c:pt idx="10">
                  <c:v>360</c:v>
                </c:pt>
                <c:pt idx="11">
                  <c:v>365</c:v>
                </c:pt>
                <c:pt idx="12">
                  <c:v>370</c:v>
                </c:pt>
                <c:pt idx="13">
                  <c:v>375</c:v>
                </c:pt>
                <c:pt idx="14">
                  <c:v>380</c:v>
                </c:pt>
                <c:pt idx="15">
                  <c:v>385</c:v>
                </c:pt>
                <c:pt idx="16">
                  <c:v>390</c:v>
                </c:pt>
                <c:pt idx="17">
                  <c:v>395</c:v>
                </c:pt>
                <c:pt idx="18">
                  <c:v>400</c:v>
                </c:pt>
                <c:pt idx="19">
                  <c:v>405</c:v>
                </c:pt>
                <c:pt idx="20">
                  <c:v>410</c:v>
                </c:pt>
                <c:pt idx="21">
                  <c:v>415</c:v>
                </c:pt>
                <c:pt idx="22">
                  <c:v>420</c:v>
                </c:pt>
                <c:pt idx="23">
                  <c:v>425</c:v>
                </c:pt>
                <c:pt idx="24">
                  <c:v>430</c:v>
                </c:pt>
              </c:strCache>
            </c:strRef>
          </c:cat>
          <c:val>
            <c:numRef>
              <c:f>Sheet1!$D$2:$D$26</c:f>
              <c:numCache>
                <c:formatCode>General</c:formatCode>
                <c:ptCount val="25"/>
                <c:pt idx="0">
                  <c:v>93.88330987812482</c:v>
                </c:pt>
                <c:pt idx="1">
                  <c:v>94.754201044613694</c:v>
                </c:pt>
                <c:pt idx="2">
                  <c:v>94.56786749920883</c:v>
                </c:pt>
                <c:pt idx="3">
                  <c:v>94.550494324429678</c:v>
                </c:pt>
                <c:pt idx="4">
                  <c:v>94.665251112633527</c:v>
                </c:pt>
                <c:pt idx="5">
                  <c:v>94.884141322353159</c:v>
                </c:pt>
                <c:pt idx="6">
                  <c:v>95.725454869744681</c:v>
                </c:pt>
                <c:pt idx="7">
                  <c:v>96.558125311673237</c:v>
                </c:pt>
                <c:pt idx="8">
                  <c:v>97.38166172854072</c:v>
                </c:pt>
                <c:pt idx="9">
                  <c:v>98.241673017934687</c:v>
                </c:pt>
                <c:pt idx="10">
                  <c:v>99.115429837217107</c:v>
                </c:pt>
                <c:pt idx="11">
                  <c:v>100</c:v>
                </c:pt>
                <c:pt idx="12">
                  <c:v>100.89289892401514</c:v>
                </c:pt>
                <c:pt idx="13">
                  <c:v>101.79201938120386</c:v>
                </c:pt>
                <c:pt idx="14">
                  <c:v>102.69557265353073</c:v>
                </c:pt>
                <c:pt idx="15">
                  <c:v>103.60203921804627</c:v>
                </c:pt>
                <c:pt idx="16">
                  <c:v>103.83936257609132</c:v>
                </c:pt>
                <c:pt idx="17">
                  <c:v>104.09107941354509</c:v>
                </c:pt>
                <c:pt idx="18">
                  <c:v>104.35548654887363</c:v>
                </c:pt>
                <c:pt idx="19">
                  <c:v>104.63106385318693</c:v>
                </c:pt>
                <c:pt idx="20">
                  <c:v>104.9164529564121</c:v>
                </c:pt>
                <c:pt idx="21">
                  <c:v>105.21043863450194</c:v>
                </c:pt>
                <c:pt idx="22">
                  <c:v>105.51193251737354</c:v>
                </c:pt>
                <c:pt idx="23">
                  <c:v>105.81995880798985</c:v>
                </c:pt>
                <c:pt idx="24">
                  <c:v>106.133641746469</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Sheet1!$A$2:$A$26</c:f>
              <c:strCache>
                <c:ptCount val="25"/>
                <c:pt idx="0">
                  <c:v>310</c:v>
                </c:pt>
                <c:pt idx="1">
                  <c:v>315</c:v>
                </c:pt>
                <c:pt idx="2">
                  <c:v>320</c:v>
                </c:pt>
                <c:pt idx="3">
                  <c:v>325</c:v>
                </c:pt>
                <c:pt idx="4">
                  <c:v>330</c:v>
                </c:pt>
                <c:pt idx="5">
                  <c:v>335</c:v>
                </c:pt>
                <c:pt idx="6">
                  <c:v>340</c:v>
                </c:pt>
                <c:pt idx="7">
                  <c:v>345</c:v>
                </c:pt>
                <c:pt idx="8">
                  <c:v>350</c:v>
                </c:pt>
                <c:pt idx="9">
                  <c:v>355</c:v>
                </c:pt>
                <c:pt idx="10">
                  <c:v>360</c:v>
                </c:pt>
                <c:pt idx="11">
                  <c:v>365</c:v>
                </c:pt>
                <c:pt idx="12">
                  <c:v>370</c:v>
                </c:pt>
                <c:pt idx="13">
                  <c:v>375</c:v>
                </c:pt>
                <c:pt idx="14">
                  <c:v>380</c:v>
                </c:pt>
                <c:pt idx="15">
                  <c:v>385</c:v>
                </c:pt>
                <c:pt idx="16">
                  <c:v>390</c:v>
                </c:pt>
                <c:pt idx="17">
                  <c:v>395</c:v>
                </c:pt>
                <c:pt idx="18">
                  <c:v>400</c:v>
                </c:pt>
                <c:pt idx="19">
                  <c:v>405</c:v>
                </c:pt>
                <c:pt idx="20">
                  <c:v>410</c:v>
                </c:pt>
                <c:pt idx="21">
                  <c:v>415</c:v>
                </c:pt>
                <c:pt idx="22">
                  <c:v>420</c:v>
                </c:pt>
                <c:pt idx="23">
                  <c:v>425</c:v>
                </c:pt>
                <c:pt idx="24">
                  <c:v>430</c:v>
                </c:pt>
              </c:strCache>
            </c:strRef>
          </c:cat>
          <c:val>
            <c:numRef>
              <c:f>Sheet1!$E$2:$E$26</c:f>
              <c:numCache>
                <c:formatCode>General</c:formatCode>
                <c:ptCount val="25"/>
                <c:pt idx="0">
                  <c:v>0.62545007553537768</c:v>
                </c:pt>
                <c:pt idx="1">
                  <c:v>0.6313953124316416</c:v>
                </c:pt>
                <c:pt idx="2">
                  <c:v>0.63715476067489707</c:v>
                </c:pt>
                <c:pt idx="3">
                  <c:v>0.64273699512605265</c:v>
                </c:pt>
                <c:pt idx="4">
                  <c:v>0.64815007095747612</c:v>
                </c:pt>
                <c:pt idx="5">
                  <c:v>0.65340156243572289</c:v>
                </c:pt>
                <c:pt idx="6">
                  <c:v>0.65849859828225621</c:v>
                </c:pt>
                <c:pt idx="7">
                  <c:v>0.66344789395932502</c:v>
                </c:pt>
                <c:pt idx="8">
                  <c:v>0.6682557811884775</c:v>
                </c:pt>
                <c:pt idx="9">
                  <c:v>0.67292823497455534</c:v>
                </c:pt>
                <c:pt idx="10">
                  <c:v>0.67747089837768637</c:v>
                </c:pt>
                <c:pt idx="11">
                  <c:v>0.68188910524922497</c:v>
                </c:pt>
                <c:pt idx="12">
                  <c:v>0.68618790112423544</c:v>
                </c:pt>
                <c:pt idx="13">
                  <c:v>0.69037206244257898</c:v>
                </c:pt>
                <c:pt idx="14">
                  <c:v>0.69444611425254499</c:v>
                </c:pt>
                <c:pt idx="15">
                  <c:v>0.69841434653497947</c:v>
                </c:pt>
                <c:pt idx="16">
                  <c:v>0.70228082927171065</c:v>
                </c:pt>
                <c:pt idx="17">
                  <c:v>0.70604942636953705</c:v>
                </c:pt>
                <c:pt idx="18">
                  <c:v>0.7097238085399179</c:v>
                </c:pt>
                <c:pt idx="19">
                  <c:v>0.71330746522461008</c:v>
                </c:pt>
                <c:pt idx="20">
                  <c:v>0.71680371564870027</c:v>
                </c:pt>
                <c:pt idx="21">
                  <c:v>0.72021571907461956</c:v>
                </c:pt>
                <c:pt idx="22">
                  <c:v>0.72354648432373125</c:v>
                </c:pt>
                <c:pt idx="23">
                  <c:v>0.72679887862580494</c:v>
                </c:pt>
                <c:pt idx="24">
                  <c:v>0.72997563585108627</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rPr lang="de-DE"/>
                  <a:t>Shelf Price/Unit ($)</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ax val="140"/>
          <c:min val="7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9"/>
          <c:min val="0.5"/>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7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Banana Boat Dry Balance Sport Aerosol FPS50+ 200ml (0.0%)</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Cream FPS50+ 200ml (9.5%)</c:v>
                </c:pt>
                <c:pt idx="1">
                  <c:v>Banana Boat Aqua Protect Sport Lotion FPS50+ 236ml (3.1%)</c:v>
                </c:pt>
                <c:pt idx="2">
                  <c:v>Nivea Sun Protect &amp; Refresh Sport Lotion FPS50 200ml (5.8%)</c:v>
                </c:pt>
                <c:pt idx="3">
                  <c:v>Hawaiian Tropic Ozono Lotion FPS50+ 240ml (4.4%)</c:v>
                </c:pt>
                <c:pt idx="4">
                  <c:v>Hawaiian Tropic Sheer Touch Lotion FPS50+ 240ml (4.4%)</c:v>
                </c:pt>
                <c:pt idx="5">
                  <c:v>Nivea Sun Protection Sensitive Skin Gel FPS50+ 200ml (5.1%)</c:v>
                </c:pt>
                <c:pt idx="6">
                  <c:v>Hawaiian Tropic Island Sport Lotion FPS50 240ml (3.6%)</c:v>
                </c:pt>
                <c:pt idx="7">
                  <c:v>Nivea Sun Protection &amp; Hydration Lotion FPS50+ 125ml (4.5%)</c:v>
                </c:pt>
                <c:pt idx="8">
                  <c:v>Banana Boat Aqua Protect Cream FPS50+ 236ml (2.7%)</c:v>
                </c:pt>
                <c:pt idx="9">
                  <c:v>Equate Sport Lotion FPS30 237ml (2.0%)</c:v>
                </c:pt>
              </c:strCache>
            </c:strRef>
          </c:cat>
          <c:val>
            <c:numRef>
              <c:f>Sheet1!$B$2:$B$11</c:f>
              <c:numCache>
                <c:formatCode>General</c:formatCode>
                <c:ptCount val="10"/>
                <c:pt idx="0">
                  <c:v>9.0272410010037038E-2</c:v>
                </c:pt>
                <c:pt idx="1">
                  <c:v>6.4547411789144249E-2</c:v>
                </c:pt>
                <c:pt idx="2">
                  <c:v>6.2960412952709516E-2</c:v>
                </c:pt>
                <c:pt idx="3">
                  <c:v>5.5209962417819003E-2</c:v>
                </c:pt>
                <c:pt idx="4">
                  <c:v>4.2896690606007717E-2</c:v>
                </c:pt>
                <c:pt idx="5">
                  <c:v>4.1468473240440604E-2</c:v>
                </c:pt>
                <c:pt idx="6">
                  <c:v>3.9862243532850346E-2</c:v>
                </c:pt>
                <c:pt idx="7">
                  <c:v>3.8807001131948418E-2</c:v>
                </c:pt>
                <c:pt idx="8">
                  <c:v>3.703039585500973E-2</c:v>
                </c:pt>
                <c:pt idx="9">
                  <c:v>2.9582205771433594E-2</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7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Banana Boat Dry Balance Sport Aerosol FPS50+ 200ml (0.0%)</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Cream FPS50+ 200ml (9.5%)</c:v>
                </c:pt>
                <c:pt idx="1">
                  <c:v>Hawaiian Tropic Ozono Lotion FPS50+ 240ml (4.4%)</c:v>
                </c:pt>
                <c:pt idx="2">
                  <c:v>Nivea Sun Protect &amp; Refresh Sport Lotion FPS50 200ml (5.8%)</c:v>
                </c:pt>
                <c:pt idx="3">
                  <c:v>Hawaiian Tropic Sheer Touch Lotion FPS50+ 240ml (4.4%)</c:v>
                </c:pt>
                <c:pt idx="4">
                  <c:v>Banana Boat Aqua Protect Sport Lotion FPS50+ 236ml (3.1%)</c:v>
                </c:pt>
                <c:pt idx="5">
                  <c:v>Hawaiian Tropic Island Sport Lotion FPS50 240ml (3.6%)</c:v>
                </c:pt>
                <c:pt idx="6">
                  <c:v>Nivea Sun Protection Sensitive Skin Gel FPS50+ 200ml (5.1%)</c:v>
                </c:pt>
                <c:pt idx="7">
                  <c:v>Nivea Sun Protection &amp; Hydration Lotion FPS50+ 125ml (4.5%)</c:v>
                </c:pt>
                <c:pt idx="8">
                  <c:v>Banana Boat Aqua Protect Cream FPS50+ 236ml (2.7%)</c:v>
                </c:pt>
                <c:pt idx="9">
                  <c:v>Banana Boat Advanced Protection Lotion FPS50+ 240ml (2.8%)</c:v>
                </c:pt>
              </c:strCache>
            </c:strRef>
          </c:cat>
          <c:val>
            <c:numRef>
              <c:f>Sheet1!$B$2:$B$11</c:f>
              <c:numCache>
                <c:formatCode>General</c:formatCode>
                <c:ptCount val="10"/>
                <c:pt idx="0">
                  <c:v>8.9181012846472493E-2</c:v>
                </c:pt>
                <c:pt idx="1">
                  <c:v>6.0562738565084775E-2</c:v>
                </c:pt>
                <c:pt idx="2">
                  <c:v>5.7299888980354811E-2</c:v>
                </c:pt>
                <c:pt idx="3">
                  <c:v>4.941142943027322E-2</c:v>
                </c:pt>
                <c:pt idx="4">
                  <c:v>4.8526759266066914E-2</c:v>
                </c:pt>
                <c:pt idx="5">
                  <c:v>4.5218448763221855E-2</c:v>
                </c:pt>
                <c:pt idx="6">
                  <c:v>4.2005881794615167E-2</c:v>
                </c:pt>
                <c:pt idx="7">
                  <c:v>3.3751803579275354E-2</c:v>
                </c:pt>
                <c:pt idx="8">
                  <c:v>3.2186330493799625E-2</c:v>
                </c:pt>
                <c:pt idx="9">
                  <c:v>2.7548814500926524E-2</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7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Sheet1!$A$2:$A$25</c:f>
              <c:strCache>
                <c:ptCount val="24"/>
                <c:pt idx="0">
                  <c:v>315</c:v>
                </c:pt>
                <c:pt idx="1">
                  <c:v>320</c:v>
                </c:pt>
                <c:pt idx="2">
                  <c:v>325</c:v>
                </c:pt>
                <c:pt idx="3">
                  <c:v>330</c:v>
                </c:pt>
                <c:pt idx="4">
                  <c:v>335</c:v>
                </c:pt>
                <c:pt idx="5">
                  <c:v>340</c:v>
                </c:pt>
                <c:pt idx="6">
                  <c:v>345</c:v>
                </c:pt>
                <c:pt idx="7">
                  <c:v>350</c:v>
                </c:pt>
                <c:pt idx="8">
                  <c:v>355</c:v>
                </c:pt>
                <c:pt idx="9">
                  <c:v>360</c:v>
                </c:pt>
                <c:pt idx="10">
                  <c:v>365</c:v>
                </c:pt>
                <c:pt idx="11">
                  <c:v>370</c:v>
                </c:pt>
                <c:pt idx="12">
                  <c:v>375</c:v>
                </c:pt>
                <c:pt idx="13">
                  <c:v>380</c:v>
                </c:pt>
                <c:pt idx="14">
                  <c:v>385</c:v>
                </c:pt>
                <c:pt idx="15">
                  <c:v>390</c:v>
                </c:pt>
                <c:pt idx="16">
                  <c:v>395</c:v>
                </c:pt>
                <c:pt idx="17">
                  <c:v>400</c:v>
                </c:pt>
                <c:pt idx="18">
                  <c:v>405</c:v>
                </c:pt>
                <c:pt idx="19">
                  <c:v>410</c:v>
                </c:pt>
                <c:pt idx="20">
                  <c:v>415</c:v>
                </c:pt>
                <c:pt idx="21">
                  <c:v>420</c:v>
                </c:pt>
                <c:pt idx="22">
                  <c:v>425</c:v>
                </c:pt>
                <c:pt idx="23">
                  <c:v>430</c:v>
                </c:pt>
              </c:strCache>
            </c:strRef>
          </c:cat>
          <c:val>
            <c:numRef>
              <c:f>Sheet1!$B$2:$B$25</c:f>
              <c:numCache>
                <c:formatCode>General</c:formatCode>
                <c:ptCount val="24"/>
                <c:pt idx="0">
                  <c:v>154.05298594653556</c:v>
                </c:pt>
                <c:pt idx="1">
                  <c:v>144.46972677815248</c:v>
                </c:pt>
                <c:pt idx="2">
                  <c:v>135.92012320072277</c:v>
                </c:pt>
                <c:pt idx="3">
                  <c:v>128.32570527667502</c:v>
                </c:pt>
                <c:pt idx="4">
                  <c:v>121.58825378756077</c:v>
                </c:pt>
                <c:pt idx="5">
                  <c:v>118.56553226152189</c:v>
                </c:pt>
                <c:pt idx="6">
                  <c:v>115.6890019712995</c:v>
                </c:pt>
                <c:pt idx="7">
                  <c:v>112.94828557146985</c:v>
                </c:pt>
                <c:pt idx="8">
                  <c:v>109.35005443085855</c:v>
                </c:pt>
                <c:pt idx="9">
                  <c:v>106.00738661021587</c:v>
                </c:pt>
                <c:pt idx="10">
                  <c:v>102.89785943552594</c:v>
                </c:pt>
                <c:pt idx="11">
                  <c:v>100</c:v>
                </c:pt>
                <c:pt idx="12">
                  <c:v>97.293647387117971</c:v>
                </c:pt>
                <c:pt idx="13">
                  <c:v>94.760198542303826</c:v>
                </c:pt>
                <c:pt idx="14">
                  <c:v>92.382727964671446</c:v>
                </c:pt>
                <c:pt idx="15">
                  <c:v>88.851843771698796</c:v>
                </c:pt>
                <c:pt idx="16">
                  <c:v>85.534610081011593</c:v>
                </c:pt>
                <c:pt idx="17">
                  <c:v>82.416698710967992</c:v>
                </c:pt>
                <c:pt idx="18">
                  <c:v>79.484533884805657</c:v>
                </c:pt>
                <c:pt idx="19">
                  <c:v>76.725284370270515</c:v>
                </c:pt>
                <c:pt idx="20">
                  <c:v>74.126854488247361</c:v>
                </c:pt>
                <c:pt idx="21">
                  <c:v>71.677875167084579</c:v>
                </c:pt>
                <c:pt idx="22">
                  <c:v>69.367694142805789</c:v>
                </c:pt>
                <c:pt idx="23">
                  <c:v>67.186363635982374</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Sheet1!$A$2:$A$25</c:f>
              <c:strCache>
                <c:ptCount val="24"/>
                <c:pt idx="0">
                  <c:v>315</c:v>
                </c:pt>
                <c:pt idx="1">
                  <c:v>320</c:v>
                </c:pt>
                <c:pt idx="2">
                  <c:v>325</c:v>
                </c:pt>
                <c:pt idx="3">
                  <c:v>330</c:v>
                </c:pt>
                <c:pt idx="4">
                  <c:v>335</c:v>
                </c:pt>
                <c:pt idx="5">
                  <c:v>340</c:v>
                </c:pt>
                <c:pt idx="6">
                  <c:v>345</c:v>
                </c:pt>
                <c:pt idx="7">
                  <c:v>350</c:v>
                </c:pt>
                <c:pt idx="8">
                  <c:v>355</c:v>
                </c:pt>
                <c:pt idx="9">
                  <c:v>360</c:v>
                </c:pt>
                <c:pt idx="10">
                  <c:v>365</c:v>
                </c:pt>
                <c:pt idx="11">
                  <c:v>370</c:v>
                </c:pt>
                <c:pt idx="12">
                  <c:v>375</c:v>
                </c:pt>
                <c:pt idx="13">
                  <c:v>380</c:v>
                </c:pt>
                <c:pt idx="14">
                  <c:v>385</c:v>
                </c:pt>
                <c:pt idx="15">
                  <c:v>390</c:v>
                </c:pt>
                <c:pt idx="16">
                  <c:v>395</c:v>
                </c:pt>
                <c:pt idx="17">
                  <c:v>400</c:v>
                </c:pt>
                <c:pt idx="18">
                  <c:v>405</c:v>
                </c:pt>
                <c:pt idx="19">
                  <c:v>410</c:v>
                </c:pt>
                <c:pt idx="20">
                  <c:v>415</c:v>
                </c:pt>
                <c:pt idx="21">
                  <c:v>420</c:v>
                </c:pt>
                <c:pt idx="22">
                  <c:v>425</c:v>
                </c:pt>
                <c:pt idx="23">
                  <c:v>430</c:v>
                </c:pt>
              </c:strCache>
            </c:strRef>
          </c:cat>
          <c:val>
            <c:numRef>
              <c:f>Sheet1!$C$2:$C$25</c:f>
              <c:numCache>
                <c:formatCode>General</c:formatCode>
                <c:ptCount val="24"/>
                <c:pt idx="0">
                  <c:v>131.83816648904281</c:v>
                </c:pt>
                <c:pt idx="1">
                  <c:v>125.49889791718203</c:v>
                </c:pt>
                <c:pt idx="2">
                  <c:v>119.83026667492993</c:v>
                </c:pt>
                <c:pt idx="3">
                  <c:v>114.80043659937023</c:v>
                </c:pt>
                <c:pt idx="4">
                  <c:v>110.35589836246589</c:v>
                </c:pt>
                <c:pt idx="5">
                  <c:v>109.17686725424147</c:v>
                </c:pt>
                <c:pt idx="6">
                  <c:v>108.05522820903619</c:v>
                </c:pt>
                <c:pt idx="7">
                  <c:v>106.98685077266494</c:v>
                </c:pt>
                <c:pt idx="8">
                  <c:v>105.01969747661784</c:v>
                </c:pt>
                <c:pt idx="9">
                  <c:v>103.20769770182639</c:v>
                </c:pt>
                <c:pt idx="10">
                  <c:v>101.53861110419923</c:v>
                </c:pt>
                <c:pt idx="11">
                  <c:v>100</c:v>
                </c:pt>
                <c:pt idx="12">
                  <c:v>98.579654389183347</c:v>
                </c:pt>
                <c:pt idx="13">
                  <c:v>97.265926441957973</c:v>
                </c:pt>
                <c:pt idx="14">
                  <c:v>96.047953580978316</c:v>
                </c:pt>
                <c:pt idx="15">
                  <c:v>93.540800631806377</c:v>
                </c:pt>
                <c:pt idx="16">
                  <c:v>91.170085111878223</c:v>
                </c:pt>
                <c:pt idx="17">
                  <c:v>88.928536255858106</c:v>
                </c:pt>
                <c:pt idx="18">
                  <c:v>86.808984252420686</c:v>
                </c:pt>
                <c:pt idx="19">
                  <c:v>84.80439668624004</c:v>
                </c:pt>
                <c:pt idx="20">
                  <c:v>82.907913663153693</c:v>
                </c:pt>
                <c:pt idx="21">
                  <c:v>81.11288277598932</c:v>
                </c:pt>
                <c:pt idx="22">
                  <c:v>79.412892813955821</c:v>
                </c:pt>
                <c:pt idx="23">
                  <c:v>77.801804140762968</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Sheet1!$A$2:$A$25</c:f>
              <c:strCache>
                <c:ptCount val="24"/>
                <c:pt idx="0">
                  <c:v>315</c:v>
                </c:pt>
                <c:pt idx="1">
                  <c:v>320</c:v>
                </c:pt>
                <c:pt idx="2">
                  <c:v>325</c:v>
                </c:pt>
                <c:pt idx="3">
                  <c:v>330</c:v>
                </c:pt>
                <c:pt idx="4">
                  <c:v>335</c:v>
                </c:pt>
                <c:pt idx="5">
                  <c:v>340</c:v>
                </c:pt>
                <c:pt idx="6">
                  <c:v>345</c:v>
                </c:pt>
                <c:pt idx="7">
                  <c:v>350</c:v>
                </c:pt>
                <c:pt idx="8">
                  <c:v>355</c:v>
                </c:pt>
                <c:pt idx="9">
                  <c:v>360</c:v>
                </c:pt>
                <c:pt idx="10">
                  <c:v>365</c:v>
                </c:pt>
                <c:pt idx="11">
                  <c:v>370</c:v>
                </c:pt>
                <c:pt idx="12">
                  <c:v>375</c:v>
                </c:pt>
                <c:pt idx="13">
                  <c:v>380</c:v>
                </c:pt>
                <c:pt idx="14">
                  <c:v>385</c:v>
                </c:pt>
                <c:pt idx="15">
                  <c:v>390</c:v>
                </c:pt>
                <c:pt idx="16">
                  <c:v>395</c:v>
                </c:pt>
                <c:pt idx="17">
                  <c:v>400</c:v>
                </c:pt>
                <c:pt idx="18">
                  <c:v>405</c:v>
                </c:pt>
                <c:pt idx="19">
                  <c:v>410</c:v>
                </c:pt>
                <c:pt idx="20">
                  <c:v>415</c:v>
                </c:pt>
                <c:pt idx="21">
                  <c:v>420</c:v>
                </c:pt>
                <c:pt idx="22">
                  <c:v>425</c:v>
                </c:pt>
                <c:pt idx="23">
                  <c:v>430</c:v>
                </c:pt>
              </c:strCache>
            </c:strRef>
          </c:cat>
          <c:val>
            <c:numRef>
              <c:f>Sheet1!$D$2:$D$25</c:f>
              <c:numCache>
                <c:formatCode>General</c:formatCode>
                <c:ptCount val="24"/>
                <c:pt idx="0">
                  <c:v>107.64923017476313</c:v>
                </c:pt>
                <c:pt idx="1">
                  <c:v>104.90873431337523</c:v>
                </c:pt>
                <c:pt idx="2">
                  <c:v>102.42229925722437</c:v>
                </c:pt>
                <c:pt idx="3">
                  <c:v>100.21356096683745</c:v>
                </c:pt>
                <c:pt idx="4">
                  <c:v>98.281596611575821</c:v>
                </c:pt>
                <c:pt idx="5">
                  <c:v>99.085035275811222</c:v>
                </c:pt>
                <c:pt idx="6">
                  <c:v>99.849103061985872</c:v>
                </c:pt>
                <c:pt idx="7">
                  <c:v>100.57656902143013</c:v>
                </c:pt>
                <c:pt idx="8">
                  <c:v>100.36686443838647</c:v>
                </c:pt>
                <c:pt idx="9">
                  <c:v>100.20166174809656</c:v>
                </c:pt>
                <c:pt idx="10">
                  <c:v>100.08014701054044</c:v>
                </c:pt>
                <c:pt idx="11">
                  <c:v>100</c:v>
                </c:pt>
                <c:pt idx="12">
                  <c:v>99.957896387230562</c:v>
                </c:pt>
                <c:pt idx="13">
                  <c:v>99.949946711827963</c:v>
                </c:pt>
                <c:pt idx="14">
                  <c:v>99.972039205976898</c:v>
                </c:pt>
                <c:pt idx="15">
                  <c:v>98.584172337202247</c:v>
                </c:pt>
                <c:pt idx="16">
                  <c:v>97.245832010879127</c:v>
                </c:pt>
                <c:pt idx="17">
                  <c:v>95.9578874543365</c:v>
                </c:pt>
                <c:pt idx="18">
                  <c:v>94.720535096590609</c:v>
                </c:pt>
                <c:pt idx="19">
                  <c:v>93.533392003733127</c:v>
                </c:pt>
                <c:pt idx="20">
                  <c:v>92.395586613112144</c:v>
                </c:pt>
                <c:pt idx="21">
                  <c:v>91.305848048425275</c:v>
                </c:pt>
                <c:pt idx="22">
                  <c:v>90.262592853635709</c:v>
                </c:pt>
                <c:pt idx="23">
                  <c:v>89.264006764251903</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Sheet1!$A$2:$A$25</c:f>
              <c:strCache>
                <c:ptCount val="24"/>
                <c:pt idx="0">
                  <c:v>315</c:v>
                </c:pt>
                <c:pt idx="1">
                  <c:v>320</c:v>
                </c:pt>
                <c:pt idx="2">
                  <c:v>325</c:v>
                </c:pt>
                <c:pt idx="3">
                  <c:v>330</c:v>
                </c:pt>
                <c:pt idx="4">
                  <c:v>335</c:v>
                </c:pt>
                <c:pt idx="5">
                  <c:v>340</c:v>
                </c:pt>
                <c:pt idx="6">
                  <c:v>345</c:v>
                </c:pt>
                <c:pt idx="7">
                  <c:v>350</c:v>
                </c:pt>
                <c:pt idx="8">
                  <c:v>355</c:v>
                </c:pt>
                <c:pt idx="9">
                  <c:v>360</c:v>
                </c:pt>
                <c:pt idx="10">
                  <c:v>365</c:v>
                </c:pt>
                <c:pt idx="11">
                  <c:v>370</c:v>
                </c:pt>
                <c:pt idx="12">
                  <c:v>375</c:v>
                </c:pt>
                <c:pt idx="13">
                  <c:v>380</c:v>
                </c:pt>
                <c:pt idx="14">
                  <c:v>385</c:v>
                </c:pt>
                <c:pt idx="15">
                  <c:v>390</c:v>
                </c:pt>
                <c:pt idx="16">
                  <c:v>395</c:v>
                </c:pt>
                <c:pt idx="17">
                  <c:v>400</c:v>
                </c:pt>
                <c:pt idx="18">
                  <c:v>405</c:v>
                </c:pt>
                <c:pt idx="19">
                  <c:v>410</c:v>
                </c:pt>
                <c:pt idx="20">
                  <c:v>415</c:v>
                </c:pt>
                <c:pt idx="21">
                  <c:v>420</c:v>
                </c:pt>
                <c:pt idx="22">
                  <c:v>425</c:v>
                </c:pt>
                <c:pt idx="23">
                  <c:v>430</c:v>
                </c:pt>
              </c:strCache>
            </c:strRef>
          </c:cat>
          <c:val>
            <c:numRef>
              <c:f>Sheet1!$E$2:$E$25</c:f>
              <c:numCache>
                <c:formatCode>General</c:formatCode>
                <c:ptCount val="24"/>
                <c:pt idx="0">
                  <c:v>0.40505120802172506</c:v>
                </c:pt>
                <c:pt idx="1">
                  <c:v>0.41434728289638567</c:v>
                </c:pt>
                <c:pt idx="2">
                  <c:v>0.42335732469797965</c:v>
                </c:pt>
                <c:pt idx="3">
                  <c:v>0.43209433492982846</c:v>
                </c:pt>
                <c:pt idx="4">
                  <c:v>0.44057053888609943</c:v>
                </c:pt>
                <c:pt idx="5">
                  <c:v>0.44879744272600997</c:v>
                </c:pt>
                <c:pt idx="6">
                  <c:v>0.45678588558505329</c:v>
                </c:pt>
                <c:pt idx="7">
                  <c:v>0.46454608721955254</c:v>
                </c:pt>
                <c:pt idx="8">
                  <c:v>0.47208769162491099</c:v>
                </c:pt>
                <c:pt idx="9">
                  <c:v>0.47941980701900944</c:v>
                </c:pt>
                <c:pt idx="10">
                  <c:v>0.48655104253929704</c:v>
                </c:pt>
                <c:pt idx="11">
                  <c:v>0.49348954196444167</c:v>
                </c:pt>
                <c:pt idx="12">
                  <c:v>0.50024301473824884</c:v>
                </c:pt>
                <c:pt idx="13">
                  <c:v>0.50681876454432473</c:v>
                </c:pt>
                <c:pt idx="14">
                  <c:v>0.51322371565413871</c:v>
                </c:pt>
                <c:pt idx="15">
                  <c:v>0.51946443724831637</c:v>
                </c:pt>
                <c:pt idx="16">
                  <c:v>0.5255471658907428</c:v>
                </c:pt>
                <c:pt idx="17">
                  <c:v>0.53147782631710849</c:v>
                </c:pt>
                <c:pt idx="18">
                  <c:v>0.53726205068356381</c:v>
                </c:pt>
                <c:pt idx="19">
                  <c:v>0.54290519640693502</c:v>
                </c:pt>
                <c:pt idx="20">
                  <c:v>0.54841236271528526</c:v>
                </c:pt>
                <c:pt idx="21">
                  <c:v>0.55378840601629375</c:v>
                </c:pt>
                <c:pt idx="22">
                  <c:v>0.55903795418080793</c:v>
                </c:pt>
                <c:pt idx="23">
                  <c:v>0.56416541982986834</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rPr lang="de-DE"/>
                  <a:t>Shelf Price/Unit ($)</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ax val="180"/>
          <c:min val="5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7"/>
          <c:min val="0.3"/>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7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Banana Boat Sport Lotion FPS50+ 354ml (0.0%)</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Cream FPS50+ 200ml (9.5%)</c:v>
                </c:pt>
                <c:pt idx="1">
                  <c:v>Hawaiian Tropic Sheer Touch Lotion FPS50+ 240ml (4.4%)</c:v>
                </c:pt>
                <c:pt idx="2">
                  <c:v>Hawaiian Tropic Ozono Lotion FPS50+ 240ml (4.4%)</c:v>
                </c:pt>
                <c:pt idx="3">
                  <c:v>Hawaiian Tropic Island Sport Lotion FPS50 240ml (3.6%)</c:v>
                </c:pt>
                <c:pt idx="4">
                  <c:v>Banana Boat Advanced Protection Lotion FPS50+ 240ml (2.8%)</c:v>
                </c:pt>
                <c:pt idx="5">
                  <c:v>Banana Boat Aqua Protect Cream FPS50+ 236ml (2.7%)</c:v>
                </c:pt>
                <c:pt idx="6">
                  <c:v>Banana Boat Aqua Protect Sport Lotion FPS50+ 236ml (3.1%)</c:v>
                </c:pt>
                <c:pt idx="7">
                  <c:v>Nivea Sun Protection Sensitive Skin Gel FPS50+ 200ml (5.1%)</c:v>
                </c:pt>
                <c:pt idx="8">
                  <c:v>Nivea Sun Protection &amp; Hydration Lotion FPS50+ 125ml (4.5%)</c:v>
                </c:pt>
                <c:pt idx="9">
                  <c:v>Equate Sport Lotion FPS30 237ml (2.0%)</c:v>
                </c:pt>
              </c:strCache>
            </c:strRef>
          </c:cat>
          <c:val>
            <c:numRef>
              <c:f>Sheet1!$B$2:$B$11</c:f>
              <c:numCache>
                <c:formatCode>General</c:formatCode>
                <c:ptCount val="10"/>
                <c:pt idx="0">
                  <c:v>8.9600317859106132E-2</c:v>
                </c:pt>
                <c:pt idx="1">
                  <c:v>7.1894379645180695E-2</c:v>
                </c:pt>
                <c:pt idx="2">
                  <c:v>6.9023996212928471E-2</c:v>
                </c:pt>
                <c:pt idx="3">
                  <c:v>6.7511658570572897E-2</c:v>
                </c:pt>
                <c:pt idx="4">
                  <c:v>6.4749416409869406E-2</c:v>
                </c:pt>
                <c:pt idx="5">
                  <c:v>5.357242149808121E-2</c:v>
                </c:pt>
                <c:pt idx="6">
                  <c:v>5.1126437384715867E-2</c:v>
                </c:pt>
                <c:pt idx="7">
                  <c:v>4.530205358286022E-2</c:v>
                </c:pt>
                <c:pt idx="8">
                  <c:v>4.3978041918898717E-2</c:v>
                </c:pt>
                <c:pt idx="9">
                  <c:v>3.8341801592143503E-2</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7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Banana Boat Sport Lotion FPS50+ 354ml (0.0%)</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Hawaiian Tropic Sheer Touch Lotion FPS50+ 240ml (4.4%)</c:v>
                </c:pt>
                <c:pt idx="1">
                  <c:v>Nivea Sun Protection &amp; Hydration Cream FPS50+ 200ml (9.5%)</c:v>
                </c:pt>
                <c:pt idx="2">
                  <c:v>Hawaiian Tropic Island Sport Lotion FPS50 240ml (3.6%)</c:v>
                </c:pt>
                <c:pt idx="3">
                  <c:v>Hawaiian Tropic Ozono Lotion FPS50+ 240ml (4.4%)</c:v>
                </c:pt>
                <c:pt idx="4">
                  <c:v>Banana Boat Advanced Protection Lotion FPS50+ 240ml (2.8%)</c:v>
                </c:pt>
                <c:pt idx="5">
                  <c:v>Banana Boat Aqua Protect Cream FPS50+ 236ml (2.7%)</c:v>
                </c:pt>
                <c:pt idx="6">
                  <c:v>Nivea Sun Protection Sensitive Skin Gel FPS50+ 200ml (5.1%)</c:v>
                </c:pt>
                <c:pt idx="7">
                  <c:v>Nivea Sun Protect &amp; Refresh Sport Lotion FPS50 200ml (5.8%)</c:v>
                </c:pt>
                <c:pt idx="8">
                  <c:v>Banana Boat Aqua Protect Sport Lotion FPS50+ 236ml (3.1%)</c:v>
                </c:pt>
                <c:pt idx="9">
                  <c:v>Nivea Sun Protection &amp; Hydration Lotion FPS50+ 125ml (4.5%)</c:v>
                </c:pt>
              </c:strCache>
            </c:strRef>
          </c:cat>
          <c:val>
            <c:numRef>
              <c:f>Sheet1!$B$2:$B$11</c:f>
              <c:numCache>
                <c:formatCode>General</c:formatCode>
                <c:ptCount val="10"/>
                <c:pt idx="0">
                  <c:v>8.6145135761529712E-2</c:v>
                </c:pt>
                <c:pt idx="1">
                  <c:v>8.2873769240184345E-2</c:v>
                </c:pt>
                <c:pt idx="2">
                  <c:v>8.0353185752382553E-2</c:v>
                </c:pt>
                <c:pt idx="3">
                  <c:v>7.3530462393364679E-2</c:v>
                </c:pt>
                <c:pt idx="4">
                  <c:v>6.4111764984734962E-2</c:v>
                </c:pt>
                <c:pt idx="5">
                  <c:v>4.938702786425412E-2</c:v>
                </c:pt>
                <c:pt idx="6">
                  <c:v>4.5802767421039968E-2</c:v>
                </c:pt>
                <c:pt idx="7">
                  <c:v>3.9720165097643589E-2</c:v>
                </c:pt>
                <c:pt idx="8">
                  <c:v>3.9004440338870031E-2</c:v>
                </c:pt>
                <c:pt idx="9">
                  <c:v>3.6687125735743453E-2</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8.0876101325592739E-2"/>
          <c:y val="0"/>
          <c:w val="0.91912433105429026"/>
          <c:h val="1"/>
        </c:manualLayout>
      </c:layout>
      <c:barChart>
        <c:barDir val="bar"/>
        <c:grouping val="clustered"/>
        <c:varyColors val="1"/>
        <c:ser>
          <c:idx val="0"/>
          <c:order val="0"/>
          <c:tx>
            <c:strRef>
              <c:f>Sheet1!$B$1</c:f>
              <c:strCache>
                <c:ptCount val="1"/>
                <c:pt idx="0">
                  <c:v>Caribbean Beach (6.6%)</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E783-4DA7-9ABD-265595826B9E}"/>
              </c:ext>
            </c:extLst>
          </c:dPt>
          <c:dPt>
            <c:idx val="4"/>
            <c:invertIfNegative val="0"/>
            <c:bubble3D val="0"/>
            <c:spPr>
              <a:solidFill>
                <a:srgbClr val="BCBBBB"/>
              </a:solidFill>
            </c:spPr>
            <c:extLst>
              <c:ext xmlns:c16="http://schemas.microsoft.com/office/drawing/2014/chart" uri="{C3380CC4-5D6E-409C-BE32-E72D297353CC}">
                <c16:uniqueId val="{00000007-E783-4DA7-9ABD-265595826B9E}"/>
              </c:ext>
            </c:extLst>
          </c:dPt>
          <c:dPt>
            <c:idx val="5"/>
            <c:invertIfNegative val="0"/>
            <c:bubble3D val="0"/>
            <c:spPr>
              <a:solidFill>
                <a:srgbClr val="BCBBBB"/>
              </a:solidFill>
            </c:spPr>
            <c:extLst>
              <c:ext xmlns:c16="http://schemas.microsoft.com/office/drawing/2014/chart" uri="{C3380CC4-5D6E-409C-BE32-E72D297353CC}">
                <c16:uniqueId val="{00000008-E783-4DA7-9ABD-265595826B9E}"/>
              </c:ext>
            </c:extLst>
          </c:dPt>
          <c:dPt>
            <c:idx val="6"/>
            <c:invertIfNegative val="0"/>
            <c:bubble3D val="0"/>
            <c:spPr>
              <a:solidFill>
                <a:srgbClr val="BCBBBB"/>
              </a:solidFill>
            </c:spPr>
            <c:extLst>
              <c:ext xmlns:c16="http://schemas.microsoft.com/office/drawing/2014/chart" uri="{C3380CC4-5D6E-409C-BE32-E72D297353CC}">
                <c16:uniqueId val="{00000009-E783-4DA7-9ABD-265595826B9E}"/>
              </c:ext>
            </c:extLst>
          </c:dPt>
          <c:dPt>
            <c:idx val="7"/>
            <c:invertIfNegative val="0"/>
            <c:bubble3D val="0"/>
            <c:spPr>
              <a:solidFill>
                <a:srgbClr val="BCBBBB"/>
              </a:solidFill>
            </c:spPr>
            <c:extLst>
              <c:ext xmlns:c16="http://schemas.microsoft.com/office/drawing/2014/chart" uri="{C3380CC4-5D6E-409C-BE32-E72D297353CC}">
                <c16:uniqueId val="{0000000A-E783-4DA7-9ABD-265595826B9E}"/>
              </c:ext>
            </c:extLst>
          </c:dPt>
          <c:dPt>
            <c:idx val="8"/>
            <c:invertIfNegative val="0"/>
            <c:bubble3D val="0"/>
            <c:spPr>
              <a:solidFill>
                <a:srgbClr val="BCBBBB"/>
              </a:solidFill>
            </c:spPr>
            <c:extLst>
              <c:ext xmlns:c16="http://schemas.microsoft.com/office/drawing/2014/chart" uri="{C3380CC4-5D6E-409C-BE32-E72D297353CC}">
                <c16:uniqueId val="{0000000B-E783-4DA7-9ABD-265595826B9E}"/>
              </c:ext>
            </c:extLst>
          </c:dPt>
          <c:dPt>
            <c:idx val="9"/>
            <c:invertIfNegative val="0"/>
            <c:bubble3D val="0"/>
            <c:spPr>
              <a:solidFill>
                <a:srgbClr val="BCBBBB"/>
              </a:solidFill>
            </c:spPr>
            <c:extLst>
              <c:ext xmlns:c16="http://schemas.microsoft.com/office/drawing/2014/chart" uri="{C3380CC4-5D6E-409C-BE32-E72D297353CC}">
                <c16:uniqueId val="{0000000C-E783-4DA7-9ABD-265595826B9E}"/>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(38.0%)</c:v>
                </c:pt>
                <c:pt idx="1">
                  <c:v>Hawaiian Tropic (19.3%)</c:v>
                </c:pt>
                <c:pt idx="2">
                  <c:v>EQUATE (6.3%)</c:v>
                </c:pt>
                <c:pt idx="3">
                  <c:v>Banana Boat (15.9%)</c:v>
                </c:pt>
                <c:pt idx="4">
                  <c:v>Nuvel (2.3%)</c:v>
                </c:pt>
                <c:pt idx="5">
                  <c:v>Neutrogena (2.7%)</c:v>
                </c:pt>
                <c:pt idx="6">
                  <c:v>Garnier (1.7%)</c:v>
                </c:pt>
                <c:pt idx="7">
                  <c:v>Isdin (1.8%)</c:v>
                </c:pt>
                <c:pt idx="8">
                  <c:v>L'Oreal Paris (0.9%)</c:v>
                </c:pt>
                <c:pt idx="9">
                  <c:v>La Roche-Posay (1.9%)</c:v>
                </c:pt>
              </c:strCache>
            </c:strRef>
          </c:cat>
          <c:val>
            <c:numRef>
              <c:f>Sheet1!$B$2:$B$11</c:f>
              <c:numCache>
                <c:formatCode>General</c:formatCode>
                <c:ptCount val="10"/>
                <c:pt idx="0">
                  <c:v>0.33869986326455781</c:v>
                </c:pt>
                <c:pt idx="1">
                  <c:v>0.19745333493151732</c:v>
                </c:pt>
                <c:pt idx="2">
                  <c:v>0.18301170484228155</c:v>
                </c:pt>
                <c:pt idx="3">
                  <c:v>0.13353133022305325</c:v>
                </c:pt>
                <c:pt idx="4">
                  <c:v>5.6215762890484806E-2</c:v>
                </c:pt>
                <c:pt idx="5">
                  <c:v>2.4561252903756901E-2</c:v>
                </c:pt>
                <c:pt idx="6">
                  <c:v>2.1325033148323531E-2</c:v>
                </c:pt>
                <c:pt idx="7">
                  <c:v>1.0492305102875748E-2</c:v>
                </c:pt>
                <c:pt idx="8">
                  <c:v>6.9992650208609598E-3</c:v>
                </c:pt>
                <c:pt idx="9">
                  <c:v>6.6921131939580002E-3</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8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21404322300372672"/>
          <c:y val="2.1747791014982559E-2"/>
          <c:w val="0.73951596763197525"/>
          <c:h val="0.86043888622930176"/>
        </c:manualLayout>
      </c:layout>
      <c:scatterChart>
        <c:scatterStyle val="lineMarker"/>
        <c:varyColors val="0"/>
        <c:ser>
          <c:idx val="2"/>
          <c:order val="0"/>
          <c:tx>
            <c:strRef>
              <c:f>Sheet1!$B$1</c:f>
              <c:strCache>
                <c:ptCount val="1"/>
                <c:pt idx="0">
                  <c:v>Banana Boat Mineral Sensitive Lotion FPS50 180ml</c:v>
                </c:pt>
              </c:strCache>
            </c:strRef>
          </c:tx>
          <c:spPr>
            <a:ln w="19050" cap="rnd">
              <a:solidFill>
                <a:srgbClr val="00A097"/>
              </a:solidFill>
              <a:round/>
            </a:ln>
            <a:effectLst/>
          </c:spPr>
          <c:marker>
            <c:symbol val="circle"/>
            <c:size val="5"/>
            <c:spPr>
              <a:solidFill>
                <a:srgbClr val="00A097"/>
              </a:solidFill>
              <a:ln w="9525">
                <a:solidFill>
                  <a:srgbClr val="FFFFFF"/>
                </a:solidFill>
              </a:ln>
              <a:effectLst/>
            </c:spPr>
          </c:marker>
          <c:dLbls>
            <c:dLbl>
              <c:idx val="0"/>
              <c:tx>
                <c:rich>
                  <a:bodyPr/>
                  <a:lstStyle/>
                  <a:p>
                    <a:r>
                      <a:rPr lang="en-US"/>
                      <a:t>-5.2</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lstStyle/>
                  <a:p>
                    <a:r>
                      <a:rPr lang="en-US"/>
                      <a:t>-2.7</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lstStyle/>
                  <a:p>
                    <a:r>
                      <a:rPr lang="en-US"/>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lstStyle/>
                  <a:p>
                    <a:r>
                      <a:rPr lang="en-US"/>
                      <a:t>-1.3</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lstStyle/>
                  <a:p>
                    <a:r>
                      <a:rPr lang="en-US"/>
                      <a:t>-1.8</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Sheet1!$A$2:$A$6</c:f>
              <c:numCache>
                <c:formatCode>General</c:formatCode>
                <c:ptCount val="5"/>
                <c:pt idx="0">
                  <c:v>290</c:v>
                </c:pt>
                <c:pt idx="1">
                  <c:v>315</c:v>
                </c:pt>
                <c:pt idx="2">
                  <c:v>345</c:v>
                </c:pt>
                <c:pt idx="3">
                  <c:v>375</c:v>
                </c:pt>
                <c:pt idx="4">
                  <c:v>415</c:v>
                </c:pt>
              </c:numCache>
            </c:numRef>
          </c:xVal>
          <c:yVal>
            <c:numRef>
              <c:f>Sheet1!$B$2:$B$6</c:f>
              <c:numCache>
                <c:formatCode>General</c:formatCode>
                <c:ptCount val="5"/>
                <c:pt idx="0">
                  <c:v>0.74627187744006229</c:v>
                </c:pt>
                <c:pt idx="1">
                  <c:v>0.23321087811660421</c:v>
                </c:pt>
                <c:pt idx="2">
                  <c:v>0</c:v>
                </c:pt>
                <c:pt idx="3">
                  <c:v>-0.11349560450759281</c:v>
                </c:pt>
                <c:pt idx="4">
                  <c:v>-0.27901297917965445</c:v>
                </c:pt>
              </c:numCache>
            </c:numRef>
          </c:yVal>
          <c:smooth val="0"/>
          <c:extLst>
            <c:ext xmlns:c16="http://schemas.microsoft.com/office/drawing/2014/chart" uri="{C3380CC4-5D6E-409C-BE32-E72D297353CC}">
              <c16:uniqueId val="{0000007D-1ABB-4592-8776-98B59FCA8F1B}"/>
            </c:ext>
          </c:extLst>
        </c:ser>
        <c:ser>
          <c:idx val="3"/>
          <c:order val="1"/>
          <c:tx>
            <c:strRef>
              <c:f>Sheet1!$B$8</c:f>
              <c:strCache>
                <c:ptCount val="1"/>
                <c:pt idx="0">
                  <c:v>Banana Boat Mineral Kids Lotion FPS50 180ml</c:v>
                </c:pt>
              </c:strCache>
            </c:strRef>
          </c:tx>
          <c:spPr>
            <a:ln w="19050" cap="rnd">
              <a:solidFill>
                <a:srgbClr val="7ECAC4"/>
              </a:solidFill>
              <a:round/>
            </a:ln>
            <a:effectLst/>
          </c:spPr>
          <c:marker>
            <c:symbol val="circle"/>
            <c:size val="5"/>
            <c:spPr>
              <a:solidFill>
                <a:srgbClr val="7ECAC4"/>
              </a:solidFill>
              <a:ln w="9525">
                <a:solidFill>
                  <a:srgbClr val="FFFFFF"/>
                </a:solidFill>
              </a:ln>
              <a:effectLst/>
            </c:spPr>
          </c:marker>
          <c:dLbls>
            <c:dLbl>
              <c:idx val="0"/>
              <c:tx>
                <c:rich>
                  <a:bodyPr/>
                  <a:lstStyle/>
                  <a:p>
                    <a:r>
                      <a:rPr lang="en-US"/>
                      <a:t>-3.4</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lstStyle/>
                  <a:p>
                    <a:r>
                      <a:rPr lang="en-US"/>
                      <a:t>-1.8</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lstStyle/>
                  <a:p>
                    <a:r>
                      <a:rPr lang="en-US"/>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lstStyle/>
                  <a:p>
                    <a:r>
                      <a:rPr lang="en-US"/>
                      <a:t>-0.9</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lstStyle/>
                  <a:p>
                    <a:r>
                      <a:rPr lang="en-US"/>
                      <a:t>-1.3</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Sheet1!$A$9:$A$13</c:f>
              <c:numCache>
                <c:formatCode>General</c:formatCode>
                <c:ptCount val="5"/>
                <c:pt idx="0">
                  <c:v>290</c:v>
                </c:pt>
                <c:pt idx="1">
                  <c:v>315</c:v>
                </c:pt>
                <c:pt idx="2">
                  <c:v>345</c:v>
                </c:pt>
                <c:pt idx="3">
                  <c:v>375</c:v>
                </c:pt>
                <c:pt idx="4">
                  <c:v>415</c:v>
                </c:pt>
              </c:numCache>
            </c:numRef>
          </c:xVal>
          <c:yVal>
            <c:numRef>
              <c:f>Sheet1!$B$9:$B$13</c:f>
              <c:numCache>
                <c:formatCode>General</c:formatCode>
                <c:ptCount val="5"/>
                <c:pt idx="0">
                  <c:v>0.46872831545583599</c:v>
                </c:pt>
                <c:pt idx="1">
                  <c:v>0.15522165795249585</c:v>
                </c:pt>
                <c:pt idx="2">
                  <c:v>0</c:v>
                </c:pt>
                <c:pt idx="3">
                  <c:v>-8.2194806798782064E-2</c:v>
                </c:pt>
                <c:pt idx="4">
                  <c:v>-0.20501330135637946</c:v>
                </c:pt>
              </c:numCache>
            </c:numRef>
          </c:yVal>
          <c:smooth val="0"/>
          <c:extLst>
            <c:ext xmlns:c16="http://schemas.microsoft.com/office/drawing/2014/chart" uri="{C3380CC4-5D6E-409C-BE32-E72D297353CC}">
              <c16:uniqueId val="{0000007D-1ABB-4592-8776-98B59FCA8F1B}"/>
            </c:ext>
          </c:extLst>
        </c:ser>
        <c:dLbls>
          <c:dLblPos val="t"/>
          <c:showLegendKey val="0"/>
          <c:showVal val="1"/>
          <c:showCatName val="0"/>
          <c:showSerName val="0"/>
          <c:showPercent val="0"/>
          <c:showBubbleSize val="0"/>
        </c:dLbls>
        <c:axId val="104432768"/>
        <c:axId val="104434848"/>
      </c:scatterChart>
      <c:valAx>
        <c:axId val="104432768"/>
        <c:scaling>
          <c:orientation val="minMax"/>
          <c:max val="415"/>
          <c:min val="290"/>
        </c:scaling>
        <c:delete val="0"/>
        <c:axPos val="b"/>
        <c:title>
          <c:tx>
            <c:rich>
              <a:bodyPr/>
              <a:lstStyle/>
              <a:p>
                <a:pPr>
                  <a:defRPr sz="800">
                    <a:solidFill>
                      <a:srgbClr val="575555"/>
                    </a:solidFill>
                    <a:latin typeface="Nexa Bold"/>
                  </a:defRPr>
                </a:pPr>
                <a:r>
                  <a:rPr lang="de-DE"/>
                  <a:t>Tested Prices ($)</a:t>
                </a:r>
              </a:p>
            </c:rich>
          </c:tx>
          <c:overlay val="0"/>
        </c:title>
        <c:numFmt formatCode="#,##0" sourceLinked="0"/>
        <c:majorTickMark val="none"/>
        <c:minorTickMark val="none"/>
        <c:tickLblPos val="low"/>
        <c:spPr>
          <a:noFill/>
          <a:ln w="9525" cap="flat" cmpd="sng" algn="ctr">
            <a:solidFill>
              <a:srgbClr val="E6E5E5"/>
            </a:solidFill>
            <a:round/>
          </a:ln>
          <a:effectLst/>
        </c:spPr>
        <c:txPr>
          <a:bodyPr rot="-60000000" vert="horz"/>
          <a:lstStyle/>
          <a:p>
            <a:pPr>
              <a:defRPr sz="800" b="0">
                <a:latin typeface="Nexa Book" panose="00000400000000000000" pitchFamily="2" charset="0"/>
              </a:defRPr>
            </a:pPr>
            <a:endParaRPr lang="en-CH"/>
          </a:p>
        </c:txPr>
        <c:crossAx val="104434848"/>
        <c:crosses val="autoZero"/>
        <c:crossBetween val="midCat"/>
      </c:valAx>
      <c:valAx>
        <c:axId val="104434848"/>
        <c:scaling>
          <c:orientation val="minMax"/>
        </c:scaling>
        <c:delete val="0"/>
        <c:axPos val="l"/>
        <c:numFmt formatCode="0%" sourceLinked="0"/>
        <c:majorTickMark val="none"/>
        <c:minorTickMark val="none"/>
        <c:tickLblPos val="nextTo"/>
        <c:spPr>
          <a:noFill/>
          <a:ln w="9525" cap="flat" cmpd="sng" algn="ctr">
            <a:solidFill>
              <a:srgbClr val="E6E5E5">
                <a:lumMod val="90000"/>
              </a:srgbClr>
            </a:solidFill>
            <a:round/>
          </a:ln>
          <a:effectLst/>
        </c:spPr>
        <c:txPr>
          <a:bodyPr rot="-60000000" vert="horz"/>
          <a:lstStyle/>
          <a:p>
            <a:pPr>
              <a:defRPr sz="800">
                <a:latin typeface="Nexa Book" panose="00000400000000000000" pitchFamily="2" charset="0"/>
              </a:defRPr>
            </a:pPr>
            <a:endParaRPr lang="en-CH"/>
          </a:p>
        </c:txPr>
        <c:crossAx val="104432768"/>
        <c:crosses val="autoZero"/>
        <c:crossBetween val="midCat"/>
      </c:valAx>
      <c:spPr>
        <a:noFill/>
        <a:ln w="25400">
          <a:noFill/>
        </a:ln>
        <a:effectLst/>
      </c:spPr>
    </c:plotArea>
    <c:plotVisOnly val="1"/>
    <c:dispBlanksAs val="gap"/>
    <c:showDLblsOverMax val="0"/>
    <c:extLst/>
  </c:chart>
  <c:spPr>
    <a:noFill/>
    <a:ln>
      <a:noFill/>
    </a:ln>
    <a:effectLst/>
  </c:spPr>
  <c:txPr>
    <a:bodyPr/>
    <a:lstStyle/>
    <a:p>
      <a:pPr>
        <a:defRPr>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8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Sheet1!$A$2:$A$27</c:f>
              <c:strCache>
                <c:ptCount val="26"/>
                <c:pt idx="0">
                  <c:v>290</c:v>
                </c:pt>
                <c:pt idx="1">
                  <c:v>295</c:v>
                </c:pt>
                <c:pt idx="2">
                  <c:v>300</c:v>
                </c:pt>
                <c:pt idx="3">
                  <c:v>305</c:v>
                </c:pt>
                <c:pt idx="4">
                  <c:v>310</c:v>
                </c:pt>
                <c:pt idx="5">
                  <c:v>315</c:v>
                </c:pt>
                <c:pt idx="6">
                  <c:v>320</c:v>
                </c:pt>
                <c:pt idx="7">
                  <c:v>325</c:v>
                </c:pt>
                <c:pt idx="8">
                  <c:v>330</c:v>
                </c:pt>
                <c:pt idx="9">
                  <c:v>335</c:v>
                </c:pt>
                <c:pt idx="10">
                  <c:v>340</c:v>
                </c:pt>
                <c:pt idx="11">
                  <c:v>345</c:v>
                </c:pt>
                <c:pt idx="12">
                  <c:v>350</c:v>
                </c:pt>
                <c:pt idx="13">
                  <c:v>355</c:v>
                </c:pt>
                <c:pt idx="14">
                  <c:v>360</c:v>
                </c:pt>
                <c:pt idx="15">
                  <c:v>365</c:v>
                </c:pt>
                <c:pt idx="16">
                  <c:v>370</c:v>
                </c:pt>
                <c:pt idx="17">
                  <c:v>375</c:v>
                </c:pt>
                <c:pt idx="18">
                  <c:v>380</c:v>
                </c:pt>
                <c:pt idx="19">
                  <c:v>385</c:v>
                </c:pt>
                <c:pt idx="20">
                  <c:v>390</c:v>
                </c:pt>
                <c:pt idx="21">
                  <c:v>395</c:v>
                </c:pt>
                <c:pt idx="22">
                  <c:v>400</c:v>
                </c:pt>
                <c:pt idx="23">
                  <c:v>405</c:v>
                </c:pt>
                <c:pt idx="24">
                  <c:v>410</c:v>
                </c:pt>
                <c:pt idx="25">
                  <c:v>415</c:v>
                </c:pt>
              </c:strCache>
            </c:strRef>
          </c:cat>
          <c:val>
            <c:numRef>
              <c:f>Sheet1!$B$2:$B$27</c:f>
              <c:numCache>
                <c:formatCode>General</c:formatCode>
                <c:ptCount val="26"/>
                <c:pt idx="0">
                  <c:v>174.62718774400625</c:v>
                </c:pt>
                <c:pt idx="1">
                  <c:v>150.62520181802907</c:v>
                </c:pt>
                <c:pt idx="2">
                  <c:v>133.04098601084854</c:v>
                </c:pt>
                <c:pt idx="3">
                  <c:v>129.28425582168251</c:v>
                </c:pt>
                <c:pt idx="4">
                  <c:v>126.09206556389108</c:v>
                </c:pt>
                <c:pt idx="5">
                  <c:v>123.32108781166041</c:v>
                </c:pt>
                <c:pt idx="6">
                  <c:v>117.49693364877372</c:v>
                </c:pt>
                <c:pt idx="7">
                  <c:v>112.48457918785955</c:v>
                </c:pt>
                <c:pt idx="8">
                  <c:v>108.11363120496893</c:v>
                </c:pt>
                <c:pt idx="9">
                  <c:v>104.25667287067355</c:v>
                </c:pt>
                <c:pt idx="10">
                  <c:v>102.07535970895852</c:v>
                </c:pt>
                <c:pt idx="11">
                  <c:v>100</c:v>
                </c:pt>
                <c:pt idx="12">
                  <c:v>98.021864483463318</c:v>
                </c:pt>
                <c:pt idx="13">
                  <c:v>95.883152532706177</c:v>
                </c:pt>
                <c:pt idx="14">
                  <c:v>93.892296917183188</c:v>
                </c:pt>
                <c:pt idx="15">
                  <c:v>92.032451603762809</c:v>
                </c:pt>
                <c:pt idx="16">
                  <c:v>90.289262681198295</c:v>
                </c:pt>
                <c:pt idx="17">
                  <c:v>88.650439549240758</c:v>
                </c:pt>
                <c:pt idx="18">
                  <c:v>87.105406139486988</c:v>
                </c:pt>
                <c:pt idx="19">
                  <c:v>85.645016811095786</c:v>
                </c:pt>
                <c:pt idx="20">
                  <c:v>83.007934704755442</c:v>
                </c:pt>
                <c:pt idx="21">
                  <c:v>80.542134847867658</c:v>
                </c:pt>
                <c:pt idx="22">
                  <c:v>78.231672614331927</c:v>
                </c:pt>
                <c:pt idx="23">
                  <c:v>76.062418256971938</c:v>
                </c:pt>
                <c:pt idx="24">
                  <c:v>74.021820131948189</c:v>
                </c:pt>
                <c:pt idx="25">
                  <c:v>72.098702082034535</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Sheet1!$A$2:$A$27</c:f>
              <c:strCache>
                <c:ptCount val="26"/>
                <c:pt idx="0">
                  <c:v>290</c:v>
                </c:pt>
                <c:pt idx="1">
                  <c:v>295</c:v>
                </c:pt>
                <c:pt idx="2">
                  <c:v>300</c:v>
                </c:pt>
                <c:pt idx="3">
                  <c:v>305</c:v>
                </c:pt>
                <c:pt idx="4">
                  <c:v>310</c:v>
                </c:pt>
                <c:pt idx="5">
                  <c:v>315</c:v>
                </c:pt>
                <c:pt idx="6">
                  <c:v>320</c:v>
                </c:pt>
                <c:pt idx="7">
                  <c:v>325</c:v>
                </c:pt>
                <c:pt idx="8">
                  <c:v>330</c:v>
                </c:pt>
                <c:pt idx="9">
                  <c:v>335</c:v>
                </c:pt>
                <c:pt idx="10">
                  <c:v>340</c:v>
                </c:pt>
                <c:pt idx="11">
                  <c:v>345</c:v>
                </c:pt>
                <c:pt idx="12">
                  <c:v>350</c:v>
                </c:pt>
                <c:pt idx="13">
                  <c:v>355</c:v>
                </c:pt>
                <c:pt idx="14">
                  <c:v>360</c:v>
                </c:pt>
                <c:pt idx="15">
                  <c:v>365</c:v>
                </c:pt>
                <c:pt idx="16">
                  <c:v>370</c:v>
                </c:pt>
                <c:pt idx="17">
                  <c:v>375</c:v>
                </c:pt>
                <c:pt idx="18">
                  <c:v>380</c:v>
                </c:pt>
                <c:pt idx="19">
                  <c:v>385</c:v>
                </c:pt>
                <c:pt idx="20">
                  <c:v>390</c:v>
                </c:pt>
                <c:pt idx="21">
                  <c:v>395</c:v>
                </c:pt>
                <c:pt idx="22">
                  <c:v>400</c:v>
                </c:pt>
                <c:pt idx="23">
                  <c:v>405</c:v>
                </c:pt>
                <c:pt idx="24">
                  <c:v>410</c:v>
                </c:pt>
                <c:pt idx="25">
                  <c:v>415</c:v>
                </c:pt>
              </c:strCache>
            </c:strRef>
          </c:cat>
          <c:val>
            <c:numRef>
              <c:f>Sheet1!$C$2:$C$27</c:f>
              <c:numCache>
                <c:formatCode>General</c:formatCode>
                <c:ptCount val="26"/>
                <c:pt idx="0">
                  <c:v>146.90786081745358</c:v>
                </c:pt>
                <c:pt idx="1">
                  <c:v>128.87636270749766</c:v>
                </c:pt>
                <c:pt idx="2">
                  <c:v>115.74327085372984</c:v>
                </c:pt>
                <c:pt idx="3">
                  <c:v>114.34171287457346</c:v>
                </c:pt>
                <c:pt idx="4">
                  <c:v>113.33925668607503</c:v>
                </c:pt>
                <c:pt idx="5">
                  <c:v>112.62939501099044</c:v>
                </c:pt>
                <c:pt idx="6">
                  <c:v>109.00824617619433</c:v>
                </c:pt>
                <c:pt idx="7">
                  <c:v>105.98362871871376</c:v>
                </c:pt>
                <c:pt idx="8">
                  <c:v>103.4277426450888</c:v>
                </c:pt>
                <c:pt idx="9">
                  <c:v>101.24466744909775</c:v>
                </c:pt>
                <c:pt idx="10">
                  <c:v>100.60085227949138</c:v>
                </c:pt>
                <c:pt idx="11">
                  <c:v>100</c:v>
                </c:pt>
                <c:pt idx="12">
                  <c:v>99.437841948923619</c:v>
                </c:pt>
                <c:pt idx="13">
                  <c:v>98.654151871666301</c:v>
                </c:pt>
                <c:pt idx="14">
                  <c:v>97.962896877550449</c:v>
                </c:pt>
                <c:pt idx="15">
                  <c:v>97.352666643423689</c:v>
                </c:pt>
                <c:pt idx="16">
                  <c:v>96.813749560410074</c:v>
                </c:pt>
                <c:pt idx="17">
                  <c:v>96.337846723395685</c:v>
                </c:pt>
                <c:pt idx="18">
                  <c:v>95.91783689416053</c:v>
                </c:pt>
                <c:pt idx="19">
                  <c:v>95.547583393351559</c:v>
                </c:pt>
                <c:pt idx="20">
                  <c:v>93.804090480423071</c:v>
                </c:pt>
                <c:pt idx="21">
                  <c:v>92.180583489499</c:v>
                </c:pt>
                <c:pt idx="22">
                  <c:v>90.665984148676955</c:v>
                </c:pt>
                <c:pt idx="23">
                  <c:v>89.250426184754929</c:v>
                </c:pt>
                <c:pt idx="24">
                  <c:v>87.925104459328125</c:v>
                </c:pt>
                <c:pt idx="25">
                  <c:v>86.682144791299038</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Sheet1!$A$2:$A$27</c:f>
              <c:strCache>
                <c:ptCount val="26"/>
                <c:pt idx="0">
                  <c:v>290</c:v>
                </c:pt>
                <c:pt idx="1">
                  <c:v>295</c:v>
                </c:pt>
                <c:pt idx="2">
                  <c:v>300</c:v>
                </c:pt>
                <c:pt idx="3">
                  <c:v>305</c:v>
                </c:pt>
                <c:pt idx="4">
                  <c:v>310</c:v>
                </c:pt>
                <c:pt idx="5">
                  <c:v>315</c:v>
                </c:pt>
                <c:pt idx="6">
                  <c:v>320</c:v>
                </c:pt>
                <c:pt idx="7">
                  <c:v>325</c:v>
                </c:pt>
                <c:pt idx="8">
                  <c:v>330</c:v>
                </c:pt>
                <c:pt idx="9">
                  <c:v>335</c:v>
                </c:pt>
                <c:pt idx="10">
                  <c:v>340</c:v>
                </c:pt>
                <c:pt idx="11">
                  <c:v>345</c:v>
                </c:pt>
                <c:pt idx="12">
                  <c:v>350</c:v>
                </c:pt>
                <c:pt idx="13">
                  <c:v>355</c:v>
                </c:pt>
                <c:pt idx="14">
                  <c:v>360</c:v>
                </c:pt>
                <c:pt idx="15">
                  <c:v>365</c:v>
                </c:pt>
                <c:pt idx="16">
                  <c:v>370</c:v>
                </c:pt>
                <c:pt idx="17">
                  <c:v>375</c:v>
                </c:pt>
                <c:pt idx="18">
                  <c:v>380</c:v>
                </c:pt>
                <c:pt idx="19">
                  <c:v>385</c:v>
                </c:pt>
                <c:pt idx="20">
                  <c:v>390</c:v>
                </c:pt>
                <c:pt idx="21">
                  <c:v>395</c:v>
                </c:pt>
                <c:pt idx="22">
                  <c:v>400</c:v>
                </c:pt>
                <c:pt idx="23">
                  <c:v>405</c:v>
                </c:pt>
                <c:pt idx="24">
                  <c:v>410</c:v>
                </c:pt>
                <c:pt idx="25">
                  <c:v>415</c:v>
                </c:pt>
              </c:strCache>
            </c:strRef>
          </c:cat>
          <c:val>
            <c:numRef>
              <c:f>Sheet1!$D$2:$D$27</c:f>
              <c:numCache>
                <c:formatCode>General</c:formatCode>
                <c:ptCount val="26"/>
                <c:pt idx="0">
                  <c:v>130.4306691407422</c:v>
                </c:pt>
                <c:pt idx="1">
                  <c:v>115.96898455534324</c:v>
                </c:pt>
                <c:pt idx="2">
                  <c:v>105.49162817202082</c:v>
                </c:pt>
                <c:pt idx="3">
                  <c:v>105.48742392730246</c:v>
                </c:pt>
                <c:pt idx="4">
                  <c:v>105.78396455172705</c:v>
                </c:pt>
                <c:pt idx="5">
                  <c:v>106.29667611685689</c:v>
                </c:pt>
                <c:pt idx="6">
                  <c:v>103.97994176732664</c:v>
                </c:pt>
                <c:pt idx="7">
                  <c:v>102.13228762447086</c:v>
                </c:pt>
                <c:pt idx="8">
                  <c:v>100.65111607428612</c:v>
                </c:pt>
                <c:pt idx="9">
                  <c:v>99.459146477373324</c:v>
                </c:pt>
                <c:pt idx="10">
                  <c:v>99.726784702556699</c:v>
                </c:pt>
                <c:pt idx="11">
                  <c:v>100</c:v>
                </c:pt>
                <c:pt idx="12">
                  <c:v>100.27717567377552</c:v>
                </c:pt>
                <c:pt idx="13">
                  <c:v>100.29535889113377</c:v>
                </c:pt>
                <c:pt idx="14">
                  <c:v>100.37318816641574</c:v>
                </c:pt>
                <c:pt idx="15">
                  <c:v>100.50247282066604</c:v>
                </c:pt>
                <c:pt idx="16">
                  <c:v>100.67625060287284</c:v>
                </c:pt>
                <c:pt idx="17">
                  <c:v>100.88858637873095</c:v>
                </c:pt>
                <c:pt idx="18">
                  <c:v>101.13440454375169</c:v>
                </c:pt>
                <c:pt idx="19">
                  <c:v>101.40934986690158</c:v>
                </c:pt>
                <c:pt idx="20">
                  <c:v>100.19673768353725</c:v>
                </c:pt>
                <c:pt idx="21">
                  <c:v>99.073467522597554</c:v>
                </c:pt>
                <c:pt idx="22">
                  <c:v>98.031382033763222</c:v>
                </c:pt>
                <c:pt idx="23">
                  <c:v>97.063172400280635</c:v>
                </c:pt>
                <c:pt idx="24">
                  <c:v>96.162279527998322</c:v>
                </c:pt>
                <c:pt idx="25">
                  <c:v>95.322807709616185</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Sheet1!$A$2:$A$27</c:f>
              <c:strCache>
                <c:ptCount val="26"/>
                <c:pt idx="0">
                  <c:v>290</c:v>
                </c:pt>
                <c:pt idx="1">
                  <c:v>295</c:v>
                </c:pt>
                <c:pt idx="2">
                  <c:v>300</c:v>
                </c:pt>
                <c:pt idx="3">
                  <c:v>305</c:v>
                </c:pt>
                <c:pt idx="4">
                  <c:v>310</c:v>
                </c:pt>
                <c:pt idx="5">
                  <c:v>315</c:v>
                </c:pt>
                <c:pt idx="6">
                  <c:v>320</c:v>
                </c:pt>
                <c:pt idx="7">
                  <c:v>325</c:v>
                </c:pt>
                <c:pt idx="8">
                  <c:v>330</c:v>
                </c:pt>
                <c:pt idx="9">
                  <c:v>335</c:v>
                </c:pt>
                <c:pt idx="10">
                  <c:v>340</c:v>
                </c:pt>
                <c:pt idx="11">
                  <c:v>345</c:v>
                </c:pt>
                <c:pt idx="12">
                  <c:v>350</c:v>
                </c:pt>
                <c:pt idx="13">
                  <c:v>355</c:v>
                </c:pt>
                <c:pt idx="14">
                  <c:v>360</c:v>
                </c:pt>
                <c:pt idx="15">
                  <c:v>365</c:v>
                </c:pt>
                <c:pt idx="16">
                  <c:v>370</c:v>
                </c:pt>
                <c:pt idx="17">
                  <c:v>375</c:v>
                </c:pt>
                <c:pt idx="18">
                  <c:v>380</c:v>
                </c:pt>
                <c:pt idx="19">
                  <c:v>385</c:v>
                </c:pt>
                <c:pt idx="20">
                  <c:v>390</c:v>
                </c:pt>
                <c:pt idx="21">
                  <c:v>395</c:v>
                </c:pt>
                <c:pt idx="22">
                  <c:v>400</c:v>
                </c:pt>
                <c:pt idx="23">
                  <c:v>405</c:v>
                </c:pt>
                <c:pt idx="24">
                  <c:v>410</c:v>
                </c:pt>
                <c:pt idx="25">
                  <c:v>415</c:v>
                </c:pt>
              </c:strCache>
            </c:strRef>
          </c:cat>
          <c:val>
            <c:numRef>
              <c:f>Sheet1!$E$2:$E$27</c:f>
              <c:numCache>
                <c:formatCode>General</c:formatCode>
                <c:ptCount val="26"/>
                <c:pt idx="0">
                  <c:v>0.55970134810815142</c:v>
                </c:pt>
                <c:pt idx="1">
                  <c:v>0.56716403712326735</c:v>
                </c:pt>
                <c:pt idx="2">
                  <c:v>0.5743779698378797</c:v>
                </c:pt>
                <c:pt idx="3">
                  <c:v>0.58135538016840638</c:v>
                </c:pt>
                <c:pt idx="4">
                  <c:v>0.58810771274633511</c:v>
                </c:pt>
                <c:pt idx="5">
                  <c:v>0.5946456855598854</c:v>
                </c:pt>
                <c:pt idx="6">
                  <c:v>0.60097934672301234</c:v>
                </c:pt>
                <c:pt idx="7">
                  <c:v>0.60711812600419657</c:v>
                </c:pt>
                <c:pt idx="8">
                  <c:v>0.61307088167079971</c:v>
                </c:pt>
                <c:pt idx="9">
                  <c:v>0.61884594313839969</c:v>
                </c:pt>
                <c:pt idx="10">
                  <c:v>0.6244511498569526</c:v>
                </c:pt>
                <c:pt idx="11">
                  <c:v>0.62989388681554759</c:v>
                </c:pt>
                <c:pt idx="12">
                  <c:v>0.63518111700389679</c:v>
                </c:pt>
                <c:pt idx="13">
                  <c:v>0.64031941113060264</c:v>
                </c:pt>
                <c:pt idx="14">
                  <c:v>0.64531497486489975</c:v>
                </c:pt>
                <c:pt idx="15">
                  <c:v>0.65017367383935298</c:v>
                </c:pt>
                <c:pt idx="16">
                  <c:v>0.65490105662530773</c:v>
                </c:pt>
                <c:pt idx="17">
                  <c:v>0.65950237587030358</c:v>
                </c:pt>
                <c:pt idx="18">
                  <c:v>0.66398260776674722</c:v>
                </c:pt>
                <c:pt idx="19">
                  <c:v>0.66834647000354253</c:v>
                </c:pt>
                <c:pt idx="20">
                  <c:v>0.67259843833683042</c:v>
                </c:pt>
                <c:pt idx="21">
                  <c:v>0.67674276190218707</c:v>
                </c:pt>
                <c:pt idx="22">
                  <c:v>0.68078347737840983</c:v>
                </c:pt>
                <c:pt idx="23">
                  <c:v>0.68472442210213302</c:v>
                </c:pt>
                <c:pt idx="24">
                  <c:v>0.68856924622283888</c:v>
                </c:pt>
                <c:pt idx="25">
                  <c:v>0.69232142397919016</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rPr lang="de-DE"/>
                  <a:t>Shelf Price/Unit ($)</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ax val="210"/>
          <c:min val="6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8"/>
          <c:min val="0.4"/>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8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Banana Boat Mineral Sensitive Lotion FPS50 180ml (0.4%)</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Cream FPS50+ 200ml (9.5%)</c:v>
                </c:pt>
                <c:pt idx="1">
                  <c:v>Hawaiian Tropic Ozono Lotion FPS50+ 240ml (4.4%)</c:v>
                </c:pt>
                <c:pt idx="2">
                  <c:v>Nivea Sun Protection Sensitive Skin Gel FPS50+ 200ml (5.1%)</c:v>
                </c:pt>
                <c:pt idx="3">
                  <c:v>Banana Boat Advanced Protection Lotion FPS50+ 240ml (2.8%)</c:v>
                </c:pt>
                <c:pt idx="4">
                  <c:v>Nivea Sun Protection &amp; Hydration Lotion FPS50+ 125ml (4.5%)</c:v>
                </c:pt>
                <c:pt idx="5">
                  <c:v>Banana Boat Aqua Protect Cream FPS50+ 236ml (2.7%)</c:v>
                </c:pt>
                <c:pt idx="6">
                  <c:v>Hawaiian Tropic Sheer Touch Lotion FPS50+ 240ml (4.4%)</c:v>
                </c:pt>
                <c:pt idx="7">
                  <c:v>Hawaiian Tropic Island Sport Lotion FPS50 240ml (3.6%)</c:v>
                </c:pt>
                <c:pt idx="8">
                  <c:v>Nivea Sun Protect &amp; Refresh Sport Lotion FPS50 200ml (5.8%)</c:v>
                </c:pt>
                <c:pt idx="9">
                  <c:v>Banana Boat Aqua Protect Sport Lotion FPS50+ 236ml (3.1%)</c:v>
                </c:pt>
              </c:strCache>
            </c:strRef>
          </c:cat>
          <c:val>
            <c:numRef>
              <c:f>Sheet1!$B$2:$B$11</c:f>
              <c:numCache>
                <c:formatCode>General</c:formatCode>
                <c:ptCount val="10"/>
                <c:pt idx="0">
                  <c:v>9.8130454937196923E-2</c:v>
                </c:pt>
                <c:pt idx="1">
                  <c:v>5.4787747221003782E-2</c:v>
                </c:pt>
                <c:pt idx="2">
                  <c:v>5.2726121538433368E-2</c:v>
                </c:pt>
                <c:pt idx="3">
                  <c:v>5.0988288940383084E-2</c:v>
                </c:pt>
                <c:pt idx="4">
                  <c:v>4.6829890437179597E-2</c:v>
                </c:pt>
                <c:pt idx="5">
                  <c:v>4.5123795382211604E-2</c:v>
                </c:pt>
                <c:pt idx="6">
                  <c:v>4.4579561315592466E-2</c:v>
                </c:pt>
                <c:pt idx="7">
                  <c:v>4.2421174808452124E-2</c:v>
                </c:pt>
                <c:pt idx="8">
                  <c:v>3.8732386086913109E-2</c:v>
                </c:pt>
                <c:pt idx="9">
                  <c:v>3.7662539468319808E-2</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8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Banana Boat Mineral Sensitive Lotion FPS50 180ml (0.4%)</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Cream FPS50+ 200ml (9.5%)</c:v>
                </c:pt>
                <c:pt idx="1">
                  <c:v>Hawaiian Tropic Ozono Lotion FPS50+ 240ml (4.4%)</c:v>
                </c:pt>
                <c:pt idx="2">
                  <c:v>Nivea Sun Protection Sensitive Skin Gel FPS50+ 200ml (5.1%)</c:v>
                </c:pt>
                <c:pt idx="3">
                  <c:v>Hawaiian Tropic Sheer Touch Lotion FPS50+ 240ml (4.4%)</c:v>
                </c:pt>
                <c:pt idx="4">
                  <c:v>Hawaiian Tropic Island Sport Lotion FPS50 240ml (3.6%)</c:v>
                </c:pt>
                <c:pt idx="5">
                  <c:v>Banana Boat Advanced Protection Lotion FPS50+ 240ml (2.8%)</c:v>
                </c:pt>
                <c:pt idx="6">
                  <c:v>Banana Boat Aqua Protect Cream FPS50+ 236ml (2.7%)</c:v>
                </c:pt>
                <c:pt idx="7">
                  <c:v>Nivea Sun Protect &amp; Refresh Sport Lotion FPS50 200ml (5.8%)</c:v>
                </c:pt>
                <c:pt idx="8">
                  <c:v>Banana Boat Aqua Protect Sport Lotion FPS50+ 236ml (3.1%)</c:v>
                </c:pt>
                <c:pt idx="9">
                  <c:v>Nivea Sun Protection &amp; Hydration Lotion FPS50+ 125ml (4.5%)</c:v>
                </c:pt>
              </c:strCache>
            </c:strRef>
          </c:cat>
          <c:val>
            <c:numRef>
              <c:f>Sheet1!$B$2:$B$11</c:f>
              <c:numCache>
                <c:formatCode>General</c:formatCode>
                <c:ptCount val="10"/>
                <c:pt idx="0">
                  <c:v>0.10535275423694319</c:v>
                </c:pt>
                <c:pt idx="1">
                  <c:v>6.2398864862006284E-2</c:v>
                </c:pt>
                <c:pt idx="2">
                  <c:v>5.6365013712033479E-2</c:v>
                </c:pt>
                <c:pt idx="3">
                  <c:v>5.6065774127455656E-2</c:v>
                </c:pt>
                <c:pt idx="4">
                  <c:v>5.3810858142325634E-2</c:v>
                </c:pt>
                <c:pt idx="5">
                  <c:v>5.0840016147087455E-2</c:v>
                </c:pt>
                <c:pt idx="6">
                  <c:v>4.4814794498537709E-2</c:v>
                </c:pt>
                <c:pt idx="7">
                  <c:v>4.265600655762062E-2</c:v>
                </c:pt>
                <c:pt idx="8">
                  <c:v>3.7016915785615154E-2</c:v>
                </c:pt>
                <c:pt idx="9">
                  <c:v>3.478586845490296E-2</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8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Sheet1!$A$2:$A$27</c:f>
              <c:strCache>
                <c:ptCount val="26"/>
                <c:pt idx="0">
                  <c:v>290</c:v>
                </c:pt>
                <c:pt idx="1">
                  <c:v>295</c:v>
                </c:pt>
                <c:pt idx="2">
                  <c:v>300</c:v>
                </c:pt>
                <c:pt idx="3">
                  <c:v>305</c:v>
                </c:pt>
                <c:pt idx="4">
                  <c:v>310</c:v>
                </c:pt>
                <c:pt idx="5">
                  <c:v>315</c:v>
                </c:pt>
                <c:pt idx="6">
                  <c:v>320</c:v>
                </c:pt>
                <c:pt idx="7">
                  <c:v>325</c:v>
                </c:pt>
                <c:pt idx="8">
                  <c:v>330</c:v>
                </c:pt>
                <c:pt idx="9">
                  <c:v>335</c:v>
                </c:pt>
                <c:pt idx="10">
                  <c:v>340</c:v>
                </c:pt>
                <c:pt idx="11">
                  <c:v>345</c:v>
                </c:pt>
                <c:pt idx="12">
                  <c:v>350</c:v>
                </c:pt>
                <c:pt idx="13">
                  <c:v>355</c:v>
                </c:pt>
                <c:pt idx="14">
                  <c:v>360</c:v>
                </c:pt>
                <c:pt idx="15">
                  <c:v>365</c:v>
                </c:pt>
                <c:pt idx="16">
                  <c:v>370</c:v>
                </c:pt>
                <c:pt idx="17">
                  <c:v>375</c:v>
                </c:pt>
                <c:pt idx="18">
                  <c:v>380</c:v>
                </c:pt>
                <c:pt idx="19">
                  <c:v>385</c:v>
                </c:pt>
                <c:pt idx="20">
                  <c:v>390</c:v>
                </c:pt>
                <c:pt idx="21">
                  <c:v>395</c:v>
                </c:pt>
                <c:pt idx="22">
                  <c:v>400</c:v>
                </c:pt>
                <c:pt idx="23">
                  <c:v>405</c:v>
                </c:pt>
                <c:pt idx="24">
                  <c:v>410</c:v>
                </c:pt>
                <c:pt idx="25">
                  <c:v>415</c:v>
                </c:pt>
              </c:strCache>
            </c:strRef>
          </c:cat>
          <c:val>
            <c:numRef>
              <c:f>Sheet1!$B$2:$B$27</c:f>
              <c:numCache>
                <c:formatCode>General</c:formatCode>
                <c:ptCount val="26"/>
                <c:pt idx="0">
                  <c:v>146.87283154558369</c:v>
                </c:pt>
                <c:pt idx="1">
                  <c:v>132.89328916527387</c:v>
                </c:pt>
                <c:pt idx="2">
                  <c:v>122.16624114195341</c:v>
                </c:pt>
                <c:pt idx="3">
                  <c:v>119.66346371676923</c:v>
                </c:pt>
                <c:pt idx="4">
                  <c:v>117.47366442521907</c:v>
                </c:pt>
                <c:pt idx="5">
                  <c:v>115.52216579524955</c:v>
                </c:pt>
                <c:pt idx="6">
                  <c:v>111.89162656965999</c:v>
                </c:pt>
                <c:pt idx="7">
                  <c:v>108.68625174228082</c:v>
                </c:pt>
                <c:pt idx="8">
                  <c:v>105.82265341884987</c:v>
                </c:pt>
                <c:pt idx="9">
                  <c:v>103.2378485045718</c:v>
                </c:pt>
                <c:pt idx="10">
                  <c:v>101.586130764782</c:v>
                </c:pt>
                <c:pt idx="11">
                  <c:v>100</c:v>
                </c:pt>
                <c:pt idx="12">
                  <c:v>98.474678448074656</c:v>
                </c:pt>
                <c:pt idx="13">
                  <c:v>96.982379453073463</c:v>
                </c:pt>
                <c:pt idx="14">
                  <c:v>95.575316472256915</c:v>
                </c:pt>
                <c:pt idx="15">
                  <c:v>94.244349058935768</c:v>
                </c:pt>
                <c:pt idx="16">
                  <c:v>92.981657237486814</c:v>
                </c:pt>
                <c:pt idx="17">
                  <c:v>91.780519320121854</c:v>
                </c:pt>
                <c:pt idx="18">
                  <c:v>90.635130265889558</c:v>
                </c:pt>
                <c:pt idx="19">
                  <c:v>89.540452900046461</c:v>
                </c:pt>
                <c:pt idx="20">
                  <c:v>87.654438576974229</c:v>
                </c:pt>
                <c:pt idx="21">
                  <c:v>85.862719958561783</c:v>
                </c:pt>
                <c:pt idx="22">
                  <c:v>84.157719422080675</c:v>
                </c:pt>
                <c:pt idx="23">
                  <c:v>82.532660092592479</c:v>
                </c:pt>
                <c:pt idx="24">
                  <c:v>80.981464867445396</c:v>
                </c:pt>
                <c:pt idx="25">
                  <c:v>79.498669864362</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Sheet1!$A$2:$A$27</c:f>
              <c:strCache>
                <c:ptCount val="26"/>
                <c:pt idx="0">
                  <c:v>290</c:v>
                </c:pt>
                <c:pt idx="1">
                  <c:v>295</c:v>
                </c:pt>
                <c:pt idx="2">
                  <c:v>300</c:v>
                </c:pt>
                <c:pt idx="3">
                  <c:v>305</c:v>
                </c:pt>
                <c:pt idx="4">
                  <c:v>310</c:v>
                </c:pt>
                <c:pt idx="5">
                  <c:v>315</c:v>
                </c:pt>
                <c:pt idx="6">
                  <c:v>320</c:v>
                </c:pt>
                <c:pt idx="7">
                  <c:v>325</c:v>
                </c:pt>
                <c:pt idx="8">
                  <c:v>330</c:v>
                </c:pt>
                <c:pt idx="9">
                  <c:v>335</c:v>
                </c:pt>
                <c:pt idx="10">
                  <c:v>340</c:v>
                </c:pt>
                <c:pt idx="11">
                  <c:v>345</c:v>
                </c:pt>
                <c:pt idx="12">
                  <c:v>350</c:v>
                </c:pt>
                <c:pt idx="13">
                  <c:v>355</c:v>
                </c:pt>
                <c:pt idx="14">
                  <c:v>360</c:v>
                </c:pt>
                <c:pt idx="15">
                  <c:v>365</c:v>
                </c:pt>
                <c:pt idx="16">
                  <c:v>370</c:v>
                </c:pt>
                <c:pt idx="17">
                  <c:v>375</c:v>
                </c:pt>
                <c:pt idx="18">
                  <c:v>380</c:v>
                </c:pt>
                <c:pt idx="19">
                  <c:v>385</c:v>
                </c:pt>
                <c:pt idx="20">
                  <c:v>390</c:v>
                </c:pt>
                <c:pt idx="21">
                  <c:v>395</c:v>
                </c:pt>
                <c:pt idx="22">
                  <c:v>400</c:v>
                </c:pt>
                <c:pt idx="23">
                  <c:v>405</c:v>
                </c:pt>
                <c:pt idx="24">
                  <c:v>410</c:v>
                </c:pt>
                <c:pt idx="25">
                  <c:v>415</c:v>
                </c:pt>
              </c:strCache>
            </c:strRef>
          </c:cat>
          <c:val>
            <c:numRef>
              <c:f>Sheet1!$C$2:$C$27</c:f>
              <c:numCache>
                <c:formatCode>General</c:formatCode>
                <c:ptCount val="26"/>
                <c:pt idx="0">
                  <c:v>123.53949880376032</c:v>
                </c:pt>
                <c:pt idx="1">
                  <c:v>113.69324569952848</c:v>
                </c:pt>
                <c:pt idx="2">
                  <c:v>106.27574506257933</c:v>
                </c:pt>
                <c:pt idx="3">
                  <c:v>105.82767313034951</c:v>
                </c:pt>
                <c:pt idx="4">
                  <c:v>105.58860502483289</c:v>
                </c:pt>
                <c:pt idx="5">
                  <c:v>105.50388943627755</c:v>
                </c:pt>
                <c:pt idx="6">
                  <c:v>103.80561957970906</c:v>
                </c:pt>
                <c:pt idx="7">
                  <c:v>102.40296222135778</c:v>
                </c:pt>
                <c:pt idx="8">
                  <c:v>101.23458545400055</c:v>
                </c:pt>
                <c:pt idx="9">
                  <c:v>100.25414954712868</c:v>
                </c:pt>
                <c:pt idx="10">
                  <c:v>100.1181543292092</c:v>
                </c:pt>
                <c:pt idx="11">
                  <c:v>100</c:v>
                </c:pt>
                <c:pt idx="12">
                  <c:v>99.897682728765929</c:v>
                </c:pt>
                <c:pt idx="13">
                  <c:v>99.78585453817098</c:v>
                </c:pt>
                <c:pt idx="14">
                  <c:v>99.719787943088591</c:v>
                </c:pt>
                <c:pt idx="15">
                  <c:v>99.693510814026553</c:v>
                </c:pt>
                <c:pt idx="16">
                  <c:v>99.701938506148096</c:v>
                </c:pt>
                <c:pt idx="17">
                  <c:v>99.740727812620946</c:v>
                </c:pt>
                <c:pt idx="18">
                  <c:v>99.806156301607814</c:v>
                </c:pt>
                <c:pt idx="19">
                  <c:v>99.895022566334006</c:v>
                </c:pt>
                <c:pt idx="20">
                  <c:v>99.056854641960356</c:v>
                </c:pt>
                <c:pt idx="21">
                  <c:v>98.272181852242952</c:v>
                </c:pt>
                <c:pt idx="22">
                  <c:v>97.536300514233204</c:v>
                </c:pt>
                <c:pt idx="23">
                  <c:v>96.845009836158354</c:v>
                </c:pt>
                <c:pt idx="24">
                  <c:v>96.194549625411838</c:v>
                </c:pt>
                <c:pt idx="25">
                  <c:v>95.581546619309648</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Sheet1!$A$2:$A$27</c:f>
              <c:strCache>
                <c:ptCount val="26"/>
                <c:pt idx="0">
                  <c:v>290</c:v>
                </c:pt>
                <c:pt idx="1">
                  <c:v>295</c:v>
                </c:pt>
                <c:pt idx="2">
                  <c:v>300</c:v>
                </c:pt>
                <c:pt idx="3">
                  <c:v>305</c:v>
                </c:pt>
                <c:pt idx="4">
                  <c:v>310</c:v>
                </c:pt>
                <c:pt idx="5">
                  <c:v>315</c:v>
                </c:pt>
                <c:pt idx="6">
                  <c:v>320</c:v>
                </c:pt>
                <c:pt idx="7">
                  <c:v>325</c:v>
                </c:pt>
                <c:pt idx="8">
                  <c:v>330</c:v>
                </c:pt>
                <c:pt idx="9">
                  <c:v>335</c:v>
                </c:pt>
                <c:pt idx="10">
                  <c:v>340</c:v>
                </c:pt>
                <c:pt idx="11">
                  <c:v>345</c:v>
                </c:pt>
                <c:pt idx="12">
                  <c:v>350</c:v>
                </c:pt>
                <c:pt idx="13">
                  <c:v>355</c:v>
                </c:pt>
                <c:pt idx="14">
                  <c:v>360</c:v>
                </c:pt>
                <c:pt idx="15">
                  <c:v>365</c:v>
                </c:pt>
                <c:pt idx="16">
                  <c:v>370</c:v>
                </c:pt>
                <c:pt idx="17">
                  <c:v>375</c:v>
                </c:pt>
                <c:pt idx="18">
                  <c:v>380</c:v>
                </c:pt>
                <c:pt idx="19">
                  <c:v>385</c:v>
                </c:pt>
                <c:pt idx="20">
                  <c:v>390</c:v>
                </c:pt>
                <c:pt idx="21">
                  <c:v>395</c:v>
                </c:pt>
                <c:pt idx="22">
                  <c:v>400</c:v>
                </c:pt>
                <c:pt idx="23">
                  <c:v>405</c:v>
                </c:pt>
                <c:pt idx="24">
                  <c:v>410</c:v>
                </c:pt>
                <c:pt idx="25">
                  <c:v>415</c:v>
                </c:pt>
              </c:strCache>
            </c:strRef>
          </c:cat>
          <c:val>
            <c:numRef>
              <c:f>Sheet1!$D$2:$D$27</c:f>
              <c:numCache>
                <c:formatCode>General</c:formatCode>
                <c:ptCount val="26"/>
                <c:pt idx="0">
                  <c:v>109.25263603446061</c:v>
                </c:pt>
                <c:pt idx="1">
                  <c:v>101.9483277198522</c:v>
                </c:pt>
                <c:pt idx="2">
                  <c:v>96.563844804005512</c:v>
                </c:pt>
                <c:pt idx="3">
                  <c:v>97.372006898143525</c:v>
                </c:pt>
                <c:pt idx="4">
                  <c:v>98.325574799874033</c:v>
                </c:pt>
                <c:pt idx="5">
                  <c:v>99.382168106518705</c:v>
                </c:pt>
                <c:pt idx="6">
                  <c:v>98.864324393560182</c:v>
                </c:pt>
                <c:pt idx="7">
                  <c:v>98.562965936239806</c:v>
                </c:pt>
                <c:pt idx="8">
                  <c:v>98.430230632114686</c:v>
                </c:pt>
                <c:pt idx="9">
                  <c:v>98.429943964397253</c:v>
                </c:pt>
                <c:pt idx="10">
                  <c:v>99.220639685698174</c:v>
                </c:pt>
                <c:pt idx="11">
                  <c:v>100</c:v>
                </c:pt>
                <c:pt idx="12">
                  <c:v>100.76771758275676</c:v>
                </c:pt>
                <c:pt idx="13">
                  <c:v>101.49895965349019</c:v>
                </c:pt>
                <c:pt idx="14">
                  <c:v>102.25189397728758</c:v>
                </c:pt>
                <c:pt idx="15">
                  <c:v>103.02248305319837</c:v>
                </c:pt>
                <c:pt idx="16">
                  <c:v>103.80731222886514</c:v>
                </c:pt>
                <c:pt idx="17">
                  <c:v>104.60349021492652</c:v>
                </c:pt>
                <c:pt idx="18">
                  <c:v>105.40856570801667</c:v>
                </c:pt>
                <c:pt idx="19">
                  <c:v>106.22045761782618</c:v>
                </c:pt>
                <c:pt idx="20">
                  <c:v>106.02419159753535</c:v>
                </c:pt>
                <c:pt idx="21">
                  <c:v>105.8563447337926</c:v>
                </c:pt>
                <c:pt idx="22">
                  <c:v>105.71398564989083</c:v>
                </c:pt>
                <c:pt idx="23">
                  <c:v>105.59450167025501</c:v>
                </c:pt>
                <c:pt idx="24">
                  <c:v>105.49556050774814</c:v>
                </c:pt>
                <c:pt idx="25">
                  <c:v>105.41507696899532</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Sheet1!$A$2:$A$27</c:f>
              <c:strCache>
                <c:ptCount val="26"/>
                <c:pt idx="0">
                  <c:v>290</c:v>
                </c:pt>
                <c:pt idx="1">
                  <c:v>295</c:v>
                </c:pt>
                <c:pt idx="2">
                  <c:v>300</c:v>
                </c:pt>
                <c:pt idx="3">
                  <c:v>305</c:v>
                </c:pt>
                <c:pt idx="4">
                  <c:v>310</c:v>
                </c:pt>
                <c:pt idx="5">
                  <c:v>315</c:v>
                </c:pt>
                <c:pt idx="6">
                  <c:v>320</c:v>
                </c:pt>
                <c:pt idx="7">
                  <c:v>325</c:v>
                </c:pt>
                <c:pt idx="8">
                  <c:v>330</c:v>
                </c:pt>
                <c:pt idx="9">
                  <c:v>335</c:v>
                </c:pt>
                <c:pt idx="10">
                  <c:v>340</c:v>
                </c:pt>
                <c:pt idx="11">
                  <c:v>345</c:v>
                </c:pt>
                <c:pt idx="12">
                  <c:v>350</c:v>
                </c:pt>
                <c:pt idx="13">
                  <c:v>355</c:v>
                </c:pt>
                <c:pt idx="14">
                  <c:v>360</c:v>
                </c:pt>
                <c:pt idx="15">
                  <c:v>365</c:v>
                </c:pt>
                <c:pt idx="16">
                  <c:v>370</c:v>
                </c:pt>
                <c:pt idx="17">
                  <c:v>375</c:v>
                </c:pt>
                <c:pt idx="18">
                  <c:v>380</c:v>
                </c:pt>
                <c:pt idx="19">
                  <c:v>385</c:v>
                </c:pt>
                <c:pt idx="20">
                  <c:v>390</c:v>
                </c:pt>
                <c:pt idx="21">
                  <c:v>395</c:v>
                </c:pt>
                <c:pt idx="22">
                  <c:v>400</c:v>
                </c:pt>
                <c:pt idx="23">
                  <c:v>405</c:v>
                </c:pt>
                <c:pt idx="24">
                  <c:v>410</c:v>
                </c:pt>
                <c:pt idx="25">
                  <c:v>415</c:v>
                </c:pt>
              </c:strCache>
            </c:strRef>
          </c:cat>
          <c:val>
            <c:numRef>
              <c:f>Sheet1!$E$2:$E$27</c:f>
              <c:numCache>
                <c:formatCode>General</c:formatCode>
                <c:ptCount val="26"/>
                <c:pt idx="0">
                  <c:v>0.55077671028186825</c:v>
                </c:pt>
                <c:pt idx="1">
                  <c:v>0.55839066434488738</c:v>
                </c:pt>
                <c:pt idx="2">
                  <c:v>0.56575081993913945</c:v>
                </c:pt>
                <c:pt idx="3">
                  <c:v>0.57286965895653053</c:v>
                </c:pt>
                <c:pt idx="4">
                  <c:v>0.57975885800561877</c:v>
                </c:pt>
                <c:pt idx="5">
                  <c:v>0.58642935232298998</c:v>
                </c:pt>
                <c:pt idx="6">
                  <c:v>0.59289139369294308</c:v>
                </c:pt>
                <c:pt idx="7">
                  <c:v>0.59915460302074397</c:v>
                </c:pt>
                <c:pt idx="8">
                  <c:v>0.60522801812649041</c:v>
                </c:pt>
                <c:pt idx="9">
                  <c:v>0.61112013725893088</c:v>
                </c:pt>
                <c:pt idx="10">
                  <c:v>0.61683895876982897</c:v>
                </c:pt>
                <c:pt idx="11">
                  <c:v>0.62239201733838212</c:v>
                </c:pt>
                <c:pt idx="12">
                  <c:v>0.62778641709069094</c:v>
                </c:pt>
                <c:pt idx="13">
                  <c:v>0.63302886192039953</c:v>
                </c:pt>
                <c:pt idx="14">
                  <c:v>0.63812568328261621</c:v>
                </c:pt>
                <c:pt idx="15">
                  <c:v>0.64308286570340234</c:v>
                </c:pt>
                <c:pt idx="16">
                  <c:v>0.64790607022092384</c:v>
                </c:pt>
                <c:pt idx="17">
                  <c:v>0.65260065595131156</c:v>
                </c:pt>
                <c:pt idx="18">
                  <c:v>0.65717169995195213</c:v>
                </c:pt>
                <c:pt idx="19">
                  <c:v>0.66162401553699168</c:v>
                </c:pt>
                <c:pt idx="20">
                  <c:v>0.66596216918395346</c:v>
                </c:pt>
                <c:pt idx="21">
                  <c:v>0.67019049615630844</c:v>
                </c:pt>
                <c:pt idx="22">
                  <c:v>0.67431311495435464</c:v>
                </c:pt>
                <c:pt idx="23">
                  <c:v>0.67833394069565878</c:v>
                </c:pt>
                <c:pt idx="24">
                  <c:v>0.68225669751644358</c:v>
                </c:pt>
                <c:pt idx="25">
                  <c:v>0.6860849300764863</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rPr lang="de-DE"/>
                  <a:t>Shelf Price/Unit ($)</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ax val="180"/>
          <c:min val="6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8"/>
          <c:min val="0.4"/>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8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Banana Boat Mineral Kids Lotion FPS50 180ml (0.3%)</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Cream FPS50+ 200ml (9.5%)</c:v>
                </c:pt>
                <c:pt idx="1">
                  <c:v>Banana Boat Aqua Protect Sport Lotion FPS50+ 236ml (3.1%)</c:v>
                </c:pt>
                <c:pt idx="2">
                  <c:v>Nivea Sun Protection &amp; Hydration Lotion FPS50+ 125ml (4.5%)</c:v>
                </c:pt>
                <c:pt idx="3">
                  <c:v>Nivea Sun Protection Sensitive Skin Gel FPS50+ 200ml (5.1%)</c:v>
                </c:pt>
                <c:pt idx="4">
                  <c:v>Nivea Sun Protect &amp; Refresh Sport Lotion FPS50 200ml (5.8%)</c:v>
                </c:pt>
                <c:pt idx="5">
                  <c:v>Hawaiian Tropic Ozono Lotion FPS50+ 240ml (4.4%)</c:v>
                </c:pt>
                <c:pt idx="6">
                  <c:v>Hawaiian Tropic Island Sport Lotion FPS50 240ml (3.6%)</c:v>
                </c:pt>
                <c:pt idx="7">
                  <c:v>Banana Boat Aqua Protect Cream FPS50+ 236ml (2.7%)</c:v>
                </c:pt>
                <c:pt idx="8">
                  <c:v>Hawaiian Tropic Sheer Touch Lotion FPS50+ 240ml (4.4%)</c:v>
                </c:pt>
                <c:pt idx="9">
                  <c:v>Equate Sport Lotion FPS30 237ml (2.0%)</c:v>
                </c:pt>
              </c:strCache>
            </c:strRef>
          </c:cat>
          <c:val>
            <c:numRef>
              <c:f>Sheet1!$B$2:$B$11</c:f>
              <c:numCache>
                <c:formatCode>General</c:formatCode>
                <c:ptCount val="10"/>
                <c:pt idx="0">
                  <c:v>0.10033930683197841</c:v>
                </c:pt>
                <c:pt idx="1">
                  <c:v>5.2244744709979522E-2</c:v>
                </c:pt>
                <c:pt idx="2">
                  <c:v>4.9907311780202364E-2</c:v>
                </c:pt>
                <c:pt idx="3">
                  <c:v>4.9412003777519996E-2</c:v>
                </c:pt>
                <c:pt idx="4">
                  <c:v>4.6156966025197754E-2</c:v>
                </c:pt>
                <c:pt idx="5">
                  <c:v>4.1735643492849923E-2</c:v>
                </c:pt>
                <c:pt idx="6">
                  <c:v>3.8059754806678156E-2</c:v>
                </c:pt>
                <c:pt idx="7">
                  <c:v>3.7430585692045999E-2</c:v>
                </c:pt>
                <c:pt idx="8">
                  <c:v>3.4443336105648481E-2</c:v>
                </c:pt>
                <c:pt idx="9">
                  <c:v>3.4421170752943847E-2</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8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Banana Boat Mineral Kids Lotion FPS50 180ml (0.3%)</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Cream FPS50+ 200ml (9.5%)</c:v>
                </c:pt>
                <c:pt idx="1">
                  <c:v>Nivea Sun Protection Sensitive Skin Gel FPS50+ 200ml (5.1%)</c:v>
                </c:pt>
                <c:pt idx="2">
                  <c:v>Banana Boat Aqua Protect Sport Lotion FPS50+ 236ml (3.1%)</c:v>
                </c:pt>
                <c:pt idx="3">
                  <c:v>Nivea Sun Protect &amp; Refresh Sport Lotion FPS50 200ml (5.8%)</c:v>
                </c:pt>
                <c:pt idx="4">
                  <c:v>Hawaiian Tropic Island Sport Lotion FPS50 240ml (3.6%)</c:v>
                </c:pt>
                <c:pt idx="5">
                  <c:v>Hawaiian Tropic Ozono Lotion FPS50+ 240ml (4.4%)</c:v>
                </c:pt>
                <c:pt idx="6">
                  <c:v>Hawaiian Tropic Sheer Touch Lotion FPS50+ 240ml (4.4%)</c:v>
                </c:pt>
                <c:pt idx="7">
                  <c:v>Nivea Sun Protection &amp; Hydration Lotion FPS50+ 125ml (4.5%)</c:v>
                </c:pt>
                <c:pt idx="8">
                  <c:v>Banana Boat Aqua Protect Cream FPS50+ 236ml (2.7%)</c:v>
                </c:pt>
                <c:pt idx="9">
                  <c:v>Banana Boat Aqua Protect Kids Cream FPS50+ 236ml (1.9%)</c:v>
                </c:pt>
              </c:strCache>
            </c:strRef>
          </c:cat>
          <c:val>
            <c:numRef>
              <c:f>Sheet1!$B$2:$B$11</c:f>
              <c:numCache>
                <c:formatCode>General</c:formatCode>
                <c:ptCount val="10"/>
                <c:pt idx="0">
                  <c:v>0.10987212115447786</c:v>
                </c:pt>
                <c:pt idx="1">
                  <c:v>5.2988620052488757E-2</c:v>
                </c:pt>
                <c:pt idx="2">
                  <c:v>5.1832143729953983E-2</c:v>
                </c:pt>
                <c:pt idx="3">
                  <c:v>5.0571651131334466E-2</c:v>
                </c:pt>
                <c:pt idx="4">
                  <c:v>4.7165666633969872E-2</c:v>
                </c:pt>
                <c:pt idx="5">
                  <c:v>4.5929405084503418E-2</c:v>
                </c:pt>
                <c:pt idx="6">
                  <c:v>4.2358203490095982E-2</c:v>
                </c:pt>
                <c:pt idx="7">
                  <c:v>3.950393861444685E-2</c:v>
                </c:pt>
                <c:pt idx="8">
                  <c:v>3.7452169910185303E-2</c:v>
                </c:pt>
                <c:pt idx="9">
                  <c:v>3.4108275351147903E-2</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8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21404322300372672"/>
          <c:y val="2.1747791014982559E-2"/>
          <c:w val="0.73951596763197525"/>
          <c:h val="0.86043888622930176"/>
        </c:manualLayout>
      </c:layout>
      <c:scatterChart>
        <c:scatterStyle val="lineMarker"/>
        <c:varyColors val="0"/>
        <c:ser>
          <c:idx val="2"/>
          <c:order val="0"/>
          <c:tx>
            <c:strRef>
              <c:f>Sheet1!$B$1</c:f>
              <c:strCache>
                <c:ptCount val="1"/>
                <c:pt idx="0">
                  <c:v>Banana Boat Kids Sport Lotion FPS50 180ml</c:v>
                </c:pt>
              </c:strCache>
            </c:strRef>
          </c:tx>
          <c:spPr>
            <a:ln w="19050" cap="rnd">
              <a:solidFill>
                <a:srgbClr val="00A097"/>
              </a:solidFill>
              <a:round/>
            </a:ln>
            <a:effectLst/>
          </c:spPr>
          <c:marker>
            <c:symbol val="circle"/>
            <c:size val="5"/>
            <c:spPr>
              <a:solidFill>
                <a:srgbClr val="00A097"/>
              </a:solidFill>
              <a:ln w="9525">
                <a:solidFill>
                  <a:srgbClr val="FFFFFF"/>
                </a:solidFill>
              </a:ln>
              <a:effectLst/>
            </c:spPr>
          </c:marker>
          <c:dLbls>
            <c:dLbl>
              <c:idx val="0"/>
              <c:tx>
                <c:rich>
                  <a:bodyPr/>
                  <a:lstStyle/>
                  <a:p>
                    <a:r>
                      <a:rPr lang="en-US"/>
                      <a:t>-2.7</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lstStyle/>
                  <a:p>
                    <a:r>
                      <a:rPr lang="en-US"/>
                      <a:t>-2.5</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lstStyle/>
                  <a:p>
                    <a:r>
                      <a:rPr lang="en-US"/>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lstStyle/>
                  <a:p>
                    <a:r>
                      <a:rPr lang="en-US"/>
                      <a:t>-1.3</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lstStyle/>
                  <a:p>
                    <a:r>
                      <a:rPr lang="en-US"/>
                      <a:t>-1.0</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Sheet1!$A$2:$A$6</c:f>
              <c:numCache>
                <c:formatCode>General</c:formatCode>
                <c:ptCount val="5"/>
                <c:pt idx="0">
                  <c:v>260</c:v>
                </c:pt>
                <c:pt idx="1">
                  <c:v>275</c:v>
                </c:pt>
                <c:pt idx="2">
                  <c:v>305</c:v>
                </c:pt>
                <c:pt idx="3">
                  <c:v>335</c:v>
                </c:pt>
                <c:pt idx="4">
                  <c:v>370</c:v>
                </c:pt>
              </c:numCache>
            </c:numRef>
          </c:xVal>
          <c:yVal>
            <c:numRef>
              <c:f>Sheet1!$B$2:$B$6</c:f>
              <c:numCache>
                <c:formatCode>General</c:formatCode>
                <c:ptCount val="5"/>
                <c:pt idx="0">
                  <c:v>0.43326875527247027</c:v>
                </c:pt>
                <c:pt idx="1">
                  <c:v>0.25042910554079983</c:v>
                </c:pt>
                <c:pt idx="2">
                  <c:v>0</c:v>
                </c:pt>
                <c:pt idx="3">
                  <c:v>-0.13094053702016548</c:v>
                </c:pt>
                <c:pt idx="4">
                  <c:v>-0.21788226847881151</c:v>
                </c:pt>
              </c:numCache>
            </c:numRef>
          </c:yVal>
          <c:smooth val="0"/>
          <c:extLst>
            <c:ext xmlns:c16="http://schemas.microsoft.com/office/drawing/2014/chart" uri="{C3380CC4-5D6E-409C-BE32-E72D297353CC}">
              <c16:uniqueId val="{0000007D-1ABB-4592-8776-98B59FCA8F1B}"/>
            </c:ext>
          </c:extLst>
        </c:ser>
        <c:ser>
          <c:idx val="3"/>
          <c:order val="1"/>
          <c:tx>
            <c:strRef>
              <c:f>Sheet1!$B$8</c:f>
              <c:strCache>
                <c:ptCount val="1"/>
                <c:pt idx="0">
                  <c:v>Banana Boat Kids Sport Roll-on FPS50+ 75ml</c:v>
                </c:pt>
              </c:strCache>
            </c:strRef>
          </c:tx>
          <c:spPr>
            <a:ln w="19050" cap="rnd">
              <a:solidFill>
                <a:srgbClr val="7ECAC4"/>
              </a:solidFill>
              <a:round/>
            </a:ln>
            <a:effectLst/>
          </c:spPr>
          <c:marker>
            <c:symbol val="circle"/>
            <c:size val="5"/>
            <c:spPr>
              <a:solidFill>
                <a:srgbClr val="7ECAC4"/>
              </a:solidFill>
              <a:ln w="9525">
                <a:solidFill>
                  <a:srgbClr val="FFFFFF"/>
                </a:solidFill>
              </a:ln>
              <a:effectLst/>
            </c:spPr>
          </c:marker>
          <c:dLbls>
            <c:dLbl>
              <c:idx val="0"/>
              <c:tx>
                <c:rich>
                  <a:bodyPr/>
                  <a:lstStyle/>
                  <a:p>
                    <a:r>
                      <a:rPr lang="en-US"/>
                      <a:t>-2.8</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lstStyle/>
                  <a:p>
                    <a:r>
                      <a:rPr lang="en-US"/>
                      <a:t>-2.2</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lstStyle/>
                  <a:p>
                    <a:r>
                      <a:rPr lang="en-US"/>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lstStyle/>
                  <a:p>
                    <a:r>
                      <a:rPr lang="en-US"/>
                      <a:t>-1.2</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lstStyle/>
                  <a:p>
                    <a:r>
                      <a:rPr lang="en-US"/>
                      <a:t>-0.5</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Sheet1!$A$9:$A$13</c:f>
              <c:numCache>
                <c:formatCode>General</c:formatCode>
                <c:ptCount val="5"/>
                <c:pt idx="0">
                  <c:v>190</c:v>
                </c:pt>
                <c:pt idx="1">
                  <c:v>205</c:v>
                </c:pt>
                <c:pt idx="2">
                  <c:v>215</c:v>
                </c:pt>
                <c:pt idx="3">
                  <c:v>240</c:v>
                </c:pt>
                <c:pt idx="4">
                  <c:v>260</c:v>
                </c:pt>
              </c:numCache>
            </c:numRef>
          </c:xVal>
          <c:yVal>
            <c:numRef>
              <c:f>Sheet1!$B$9:$B$13</c:f>
              <c:numCache>
                <c:formatCode>General</c:formatCode>
                <c:ptCount val="5"/>
                <c:pt idx="0">
                  <c:v>0.33010208404240576</c:v>
                </c:pt>
                <c:pt idx="1">
                  <c:v>0.1014243380481111</c:v>
                </c:pt>
                <c:pt idx="2">
                  <c:v>0</c:v>
                </c:pt>
                <c:pt idx="3">
                  <c:v>-0.13783628870686612</c:v>
                </c:pt>
                <c:pt idx="4">
                  <c:v>-0.17198843533091532</c:v>
                </c:pt>
              </c:numCache>
            </c:numRef>
          </c:yVal>
          <c:smooth val="0"/>
          <c:extLst>
            <c:ext xmlns:c16="http://schemas.microsoft.com/office/drawing/2014/chart" uri="{C3380CC4-5D6E-409C-BE32-E72D297353CC}">
              <c16:uniqueId val="{0000007D-1ABB-4592-8776-98B59FCA8F1B}"/>
            </c:ext>
          </c:extLst>
        </c:ser>
        <c:ser>
          <c:idx val="4"/>
          <c:order val="2"/>
          <c:tx>
            <c:strRef>
              <c:f>Sheet1!$B$15</c:f>
              <c:strCache>
                <c:ptCount val="1"/>
                <c:pt idx="0">
                  <c:v>Banana Boat Kids Sport Spray FPS50 170g</c:v>
                </c:pt>
              </c:strCache>
            </c:strRef>
          </c:tx>
          <c:spPr>
            <a:ln w="19050" cap="rnd">
              <a:solidFill>
                <a:srgbClr val="006C6D"/>
              </a:solidFill>
              <a:round/>
            </a:ln>
            <a:effectLst/>
          </c:spPr>
          <c:marker>
            <c:symbol val="circle"/>
            <c:size val="5"/>
            <c:spPr>
              <a:solidFill>
                <a:srgbClr val="006C6D"/>
              </a:solidFill>
              <a:ln w="9525">
                <a:solidFill>
                  <a:srgbClr val="FFFFFF"/>
                </a:solidFill>
              </a:ln>
              <a:effectLst/>
            </c:spPr>
          </c:marker>
          <c:dLbls>
            <c:dLbl>
              <c:idx val="0"/>
              <c:tx>
                <c:rich>
                  <a:bodyPr/>
                  <a:lstStyle/>
                  <a:p>
                    <a:r>
                      <a:rPr lang="en-US"/>
                      <a:t>-1.5</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lstStyle/>
                  <a:p>
                    <a:r>
                      <a:rPr lang="en-US"/>
                      <a:t>-1.2</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lstStyle/>
                  <a:p>
                    <a:r>
                      <a:rPr lang="en-US"/>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lstStyle/>
                  <a:p>
                    <a:r>
                      <a:rPr lang="en-US"/>
                      <a:t>-1.2</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lstStyle/>
                  <a:p>
                    <a:r>
                      <a:rPr lang="en-US"/>
                      <a:t>-1.2</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Sheet1!$A$16:$A$20</c:f>
              <c:numCache>
                <c:formatCode>General</c:formatCode>
                <c:ptCount val="5"/>
                <c:pt idx="0">
                  <c:v>330</c:v>
                </c:pt>
                <c:pt idx="1">
                  <c:v>350</c:v>
                </c:pt>
                <c:pt idx="2">
                  <c:v>385</c:v>
                </c:pt>
                <c:pt idx="3">
                  <c:v>430</c:v>
                </c:pt>
                <c:pt idx="4">
                  <c:v>465</c:v>
                </c:pt>
              </c:numCache>
            </c:numRef>
          </c:xVal>
          <c:yVal>
            <c:numRef>
              <c:f>Sheet1!$B$16:$B$20</c:f>
              <c:numCache>
                <c:formatCode>General</c:formatCode>
                <c:ptCount val="5"/>
                <c:pt idx="0">
                  <c:v>0.20649257716514827</c:v>
                </c:pt>
                <c:pt idx="1">
                  <c:v>0.11296431480626862</c:v>
                </c:pt>
                <c:pt idx="2">
                  <c:v>0</c:v>
                </c:pt>
                <c:pt idx="3">
                  <c:v>-0.13950754995207965</c:v>
                </c:pt>
                <c:pt idx="4">
                  <c:v>-0.22152641573042783</c:v>
                </c:pt>
              </c:numCache>
            </c:numRef>
          </c:yVal>
          <c:smooth val="0"/>
          <c:extLst>
            <c:ext xmlns:c16="http://schemas.microsoft.com/office/drawing/2014/chart" uri="{C3380CC4-5D6E-409C-BE32-E72D297353CC}">
              <c16:uniqueId val="{0000007D-1ABB-4592-8776-98B59FCA8F1B}"/>
            </c:ext>
          </c:extLst>
        </c:ser>
        <c:dLbls>
          <c:dLblPos val="t"/>
          <c:showLegendKey val="0"/>
          <c:showVal val="1"/>
          <c:showCatName val="0"/>
          <c:showSerName val="0"/>
          <c:showPercent val="0"/>
          <c:showBubbleSize val="0"/>
        </c:dLbls>
        <c:axId val="104432768"/>
        <c:axId val="104434848"/>
      </c:scatterChart>
      <c:valAx>
        <c:axId val="104432768"/>
        <c:scaling>
          <c:orientation val="minMax"/>
          <c:max val="465"/>
          <c:min val="190"/>
        </c:scaling>
        <c:delete val="0"/>
        <c:axPos val="b"/>
        <c:title>
          <c:tx>
            <c:rich>
              <a:bodyPr/>
              <a:lstStyle/>
              <a:p>
                <a:pPr>
                  <a:defRPr sz="800">
                    <a:solidFill>
                      <a:srgbClr val="575555"/>
                    </a:solidFill>
                    <a:latin typeface="Nexa Bold"/>
                  </a:defRPr>
                </a:pPr>
                <a:r>
                  <a:rPr lang="de-DE"/>
                  <a:t>Tested Prices ($)</a:t>
                </a:r>
              </a:p>
            </c:rich>
          </c:tx>
          <c:overlay val="0"/>
        </c:title>
        <c:numFmt formatCode="#,##0" sourceLinked="0"/>
        <c:majorTickMark val="none"/>
        <c:minorTickMark val="none"/>
        <c:tickLblPos val="low"/>
        <c:spPr>
          <a:noFill/>
          <a:ln w="9525" cap="flat" cmpd="sng" algn="ctr">
            <a:solidFill>
              <a:srgbClr val="E6E5E5"/>
            </a:solidFill>
            <a:round/>
          </a:ln>
          <a:effectLst/>
        </c:spPr>
        <c:txPr>
          <a:bodyPr rot="-60000000" vert="horz"/>
          <a:lstStyle/>
          <a:p>
            <a:pPr>
              <a:defRPr sz="800" b="0">
                <a:latin typeface="Nexa Book" panose="00000400000000000000" pitchFamily="2" charset="0"/>
              </a:defRPr>
            </a:pPr>
            <a:endParaRPr lang="en-CH"/>
          </a:p>
        </c:txPr>
        <c:crossAx val="104434848"/>
        <c:crosses val="autoZero"/>
        <c:crossBetween val="midCat"/>
      </c:valAx>
      <c:valAx>
        <c:axId val="104434848"/>
        <c:scaling>
          <c:orientation val="minMax"/>
        </c:scaling>
        <c:delete val="0"/>
        <c:axPos val="l"/>
        <c:numFmt formatCode="0%" sourceLinked="0"/>
        <c:majorTickMark val="none"/>
        <c:minorTickMark val="none"/>
        <c:tickLblPos val="nextTo"/>
        <c:spPr>
          <a:noFill/>
          <a:ln w="9525" cap="flat" cmpd="sng" algn="ctr">
            <a:solidFill>
              <a:srgbClr val="E6E5E5">
                <a:lumMod val="90000"/>
              </a:srgbClr>
            </a:solidFill>
            <a:round/>
          </a:ln>
          <a:effectLst/>
        </c:spPr>
        <c:txPr>
          <a:bodyPr rot="-60000000" vert="horz"/>
          <a:lstStyle/>
          <a:p>
            <a:pPr>
              <a:defRPr sz="800">
                <a:latin typeface="Nexa Book" panose="00000400000000000000" pitchFamily="2" charset="0"/>
              </a:defRPr>
            </a:pPr>
            <a:endParaRPr lang="en-CH"/>
          </a:p>
        </c:txPr>
        <c:crossAx val="104432768"/>
        <c:crosses val="autoZero"/>
        <c:crossBetween val="midCat"/>
      </c:valAx>
      <c:spPr>
        <a:noFill/>
        <a:ln w="25400">
          <a:noFill/>
        </a:ln>
        <a:effectLst/>
      </c:spPr>
    </c:plotArea>
    <c:plotVisOnly val="1"/>
    <c:dispBlanksAs val="gap"/>
    <c:showDLblsOverMax val="0"/>
    <c:extLst/>
  </c:chart>
  <c:spPr>
    <a:noFill/>
    <a:ln>
      <a:noFill/>
    </a:ln>
    <a:effectLst/>
  </c:spPr>
  <c:txPr>
    <a:bodyPr/>
    <a:lstStyle/>
    <a:p>
      <a:pPr>
        <a:defRPr>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8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Sheet1!$A$2:$A$24</c:f>
              <c:strCache>
                <c:ptCount val="23"/>
                <c:pt idx="0">
                  <c:v>260</c:v>
                </c:pt>
                <c:pt idx="1">
                  <c:v>265</c:v>
                </c:pt>
                <c:pt idx="2">
                  <c:v>270</c:v>
                </c:pt>
                <c:pt idx="3">
                  <c:v>275</c:v>
                </c:pt>
                <c:pt idx="4">
                  <c:v>280</c:v>
                </c:pt>
                <c:pt idx="5">
                  <c:v>285</c:v>
                </c:pt>
                <c:pt idx="6">
                  <c:v>290</c:v>
                </c:pt>
                <c:pt idx="7">
                  <c:v>295</c:v>
                </c:pt>
                <c:pt idx="8">
                  <c:v>300</c:v>
                </c:pt>
                <c:pt idx="9">
                  <c:v>305</c:v>
                </c:pt>
                <c:pt idx="10">
                  <c:v>310</c:v>
                </c:pt>
                <c:pt idx="11">
                  <c:v>315</c:v>
                </c:pt>
                <c:pt idx="12">
                  <c:v>320</c:v>
                </c:pt>
                <c:pt idx="13">
                  <c:v>325</c:v>
                </c:pt>
                <c:pt idx="14">
                  <c:v>330</c:v>
                </c:pt>
                <c:pt idx="15">
                  <c:v>335</c:v>
                </c:pt>
                <c:pt idx="16">
                  <c:v>340</c:v>
                </c:pt>
                <c:pt idx="17">
                  <c:v>345</c:v>
                </c:pt>
                <c:pt idx="18">
                  <c:v>350</c:v>
                </c:pt>
                <c:pt idx="19">
                  <c:v>355</c:v>
                </c:pt>
                <c:pt idx="20">
                  <c:v>360</c:v>
                </c:pt>
                <c:pt idx="21">
                  <c:v>365</c:v>
                </c:pt>
                <c:pt idx="22">
                  <c:v>370</c:v>
                </c:pt>
              </c:strCache>
            </c:strRef>
          </c:cat>
          <c:val>
            <c:numRef>
              <c:f>Sheet1!$B$2:$B$24</c:f>
              <c:numCache>
                <c:formatCode>General</c:formatCode>
                <c:ptCount val="23"/>
                <c:pt idx="0">
                  <c:v>143.32687552724704</c:v>
                </c:pt>
                <c:pt idx="1">
                  <c:v>136.20030839762728</c:v>
                </c:pt>
                <c:pt idx="2">
                  <c:v>130.20250169574243</c:v>
                </c:pt>
                <c:pt idx="3">
                  <c:v>125.04291055408004</c:v>
                </c:pt>
                <c:pt idx="4">
                  <c:v>123.13443286093302</c:v>
                </c:pt>
                <c:pt idx="5">
                  <c:v>121.27917395636776</c:v>
                </c:pt>
                <c:pt idx="6">
                  <c:v>119.47471532457448</c:v>
                </c:pt>
                <c:pt idx="7">
                  <c:v>109.53363110916541</c:v>
                </c:pt>
                <c:pt idx="8">
                  <c:v>101.69583352308204</c:v>
                </c:pt>
                <c:pt idx="9">
                  <c:v>100</c:v>
                </c:pt>
                <c:pt idx="10">
                  <c:v>98.469828152372301</c:v>
                </c:pt>
                <c:pt idx="11">
                  <c:v>97.070319810493984</c:v>
                </c:pt>
                <c:pt idx="12">
                  <c:v>94.08896185937347</c:v>
                </c:pt>
                <c:pt idx="13">
                  <c:v>91.440967204043005</c:v>
                </c:pt>
                <c:pt idx="14">
                  <c:v>89.06279458445951</c:v>
                </c:pt>
                <c:pt idx="15">
                  <c:v>86.905946297983434</c:v>
                </c:pt>
                <c:pt idx="16">
                  <c:v>85.516720011892218</c:v>
                </c:pt>
                <c:pt idx="17">
                  <c:v>84.180565081078612</c:v>
                </c:pt>
                <c:pt idx="18">
                  <c:v>82.893876893049992</c:v>
                </c:pt>
                <c:pt idx="19">
                  <c:v>81.625411068968845</c:v>
                </c:pt>
                <c:pt idx="20">
                  <c:v>80.42703497341958</c:v>
                </c:pt>
                <c:pt idx="21">
                  <c:v>79.291285021969671</c:v>
                </c:pt>
                <c:pt idx="22">
                  <c:v>78.211773152118809</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Sheet1!$A$2:$A$24</c:f>
              <c:strCache>
                <c:ptCount val="23"/>
                <c:pt idx="0">
                  <c:v>260</c:v>
                </c:pt>
                <c:pt idx="1">
                  <c:v>265</c:v>
                </c:pt>
                <c:pt idx="2">
                  <c:v>270</c:v>
                </c:pt>
                <c:pt idx="3">
                  <c:v>275</c:v>
                </c:pt>
                <c:pt idx="4">
                  <c:v>280</c:v>
                </c:pt>
                <c:pt idx="5">
                  <c:v>285</c:v>
                </c:pt>
                <c:pt idx="6">
                  <c:v>290</c:v>
                </c:pt>
                <c:pt idx="7">
                  <c:v>295</c:v>
                </c:pt>
                <c:pt idx="8">
                  <c:v>300</c:v>
                </c:pt>
                <c:pt idx="9">
                  <c:v>305</c:v>
                </c:pt>
                <c:pt idx="10">
                  <c:v>310</c:v>
                </c:pt>
                <c:pt idx="11">
                  <c:v>315</c:v>
                </c:pt>
                <c:pt idx="12">
                  <c:v>320</c:v>
                </c:pt>
                <c:pt idx="13">
                  <c:v>325</c:v>
                </c:pt>
                <c:pt idx="14">
                  <c:v>330</c:v>
                </c:pt>
                <c:pt idx="15">
                  <c:v>335</c:v>
                </c:pt>
                <c:pt idx="16">
                  <c:v>340</c:v>
                </c:pt>
                <c:pt idx="17">
                  <c:v>345</c:v>
                </c:pt>
                <c:pt idx="18">
                  <c:v>350</c:v>
                </c:pt>
                <c:pt idx="19">
                  <c:v>355</c:v>
                </c:pt>
                <c:pt idx="20">
                  <c:v>360</c:v>
                </c:pt>
                <c:pt idx="21">
                  <c:v>365</c:v>
                </c:pt>
                <c:pt idx="22">
                  <c:v>370</c:v>
                </c:pt>
              </c:strCache>
            </c:strRef>
          </c:cat>
          <c:val>
            <c:numRef>
              <c:f>Sheet1!$C$2:$C$24</c:f>
              <c:numCache>
                <c:formatCode>General</c:formatCode>
                <c:ptCount val="23"/>
                <c:pt idx="0">
                  <c:v>122.35622117905329</c:v>
                </c:pt>
                <c:pt idx="1">
                  <c:v>118.48473326500589</c:v>
                </c:pt>
                <c:pt idx="2">
                  <c:v>115.38340556009854</c:v>
                </c:pt>
                <c:pt idx="3">
                  <c:v>112.84456974325026</c:v>
                </c:pt>
                <c:pt idx="4">
                  <c:v>113.13098076104895</c:v>
                </c:pt>
                <c:pt idx="5">
                  <c:v>113.4047806238226</c:v>
                </c:pt>
                <c:pt idx="6">
                  <c:v>113.66628174569978</c:v>
                </c:pt>
                <c:pt idx="7">
                  <c:v>105.97600540592738</c:v>
                </c:pt>
                <c:pt idx="8">
                  <c:v>100.03752419995054</c:v>
                </c:pt>
                <c:pt idx="9">
                  <c:v>100</c:v>
                </c:pt>
                <c:pt idx="10">
                  <c:v>100.07568941098795</c:v>
                </c:pt>
                <c:pt idx="11">
                  <c:v>100.23650056235458</c:v>
                </c:pt>
                <c:pt idx="12">
                  <c:v>98.691236305749314</c:v>
                </c:pt>
                <c:pt idx="13">
                  <c:v>97.404131832407032</c:v>
                </c:pt>
                <c:pt idx="14">
                  <c:v>96.322703061163779</c:v>
                </c:pt>
                <c:pt idx="15">
                  <c:v>95.406855895440373</c:v>
                </c:pt>
                <c:pt idx="16">
                  <c:v>95.276123139411297</c:v>
                </c:pt>
                <c:pt idx="17">
                  <c:v>95.160083399239497</c:v>
                </c:pt>
                <c:pt idx="18">
                  <c:v>95.057196690423808</c:v>
                </c:pt>
                <c:pt idx="19">
                  <c:v>94.934324841623919</c:v>
                </c:pt>
                <c:pt idx="20">
                  <c:v>94.852732152539204</c:v>
                </c:pt>
                <c:pt idx="21">
                  <c:v>94.806919656203732</c:v>
                </c:pt>
                <c:pt idx="22">
                  <c:v>94.792205988306009</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Sheet1!$A$2:$A$24</c:f>
              <c:strCache>
                <c:ptCount val="23"/>
                <c:pt idx="0">
                  <c:v>260</c:v>
                </c:pt>
                <c:pt idx="1">
                  <c:v>265</c:v>
                </c:pt>
                <c:pt idx="2">
                  <c:v>270</c:v>
                </c:pt>
                <c:pt idx="3">
                  <c:v>275</c:v>
                </c:pt>
                <c:pt idx="4">
                  <c:v>280</c:v>
                </c:pt>
                <c:pt idx="5">
                  <c:v>285</c:v>
                </c:pt>
                <c:pt idx="6">
                  <c:v>290</c:v>
                </c:pt>
                <c:pt idx="7">
                  <c:v>295</c:v>
                </c:pt>
                <c:pt idx="8">
                  <c:v>300</c:v>
                </c:pt>
                <c:pt idx="9">
                  <c:v>305</c:v>
                </c:pt>
                <c:pt idx="10">
                  <c:v>310</c:v>
                </c:pt>
                <c:pt idx="11">
                  <c:v>315</c:v>
                </c:pt>
                <c:pt idx="12">
                  <c:v>320</c:v>
                </c:pt>
                <c:pt idx="13">
                  <c:v>325</c:v>
                </c:pt>
                <c:pt idx="14">
                  <c:v>330</c:v>
                </c:pt>
                <c:pt idx="15">
                  <c:v>335</c:v>
                </c:pt>
                <c:pt idx="16">
                  <c:v>340</c:v>
                </c:pt>
                <c:pt idx="17">
                  <c:v>345</c:v>
                </c:pt>
                <c:pt idx="18">
                  <c:v>350</c:v>
                </c:pt>
                <c:pt idx="19">
                  <c:v>355</c:v>
                </c:pt>
                <c:pt idx="20">
                  <c:v>360</c:v>
                </c:pt>
                <c:pt idx="21">
                  <c:v>365</c:v>
                </c:pt>
                <c:pt idx="22">
                  <c:v>370</c:v>
                </c:pt>
              </c:strCache>
            </c:strRef>
          </c:cat>
          <c:val>
            <c:numRef>
              <c:f>Sheet1!$D$2:$D$24</c:f>
              <c:numCache>
                <c:formatCode>General</c:formatCode>
                <c:ptCount val="23"/>
                <c:pt idx="0">
                  <c:v>109.48456674550349</c:v>
                </c:pt>
                <c:pt idx="1">
                  <c:v>107.61401026846447</c:v>
                </c:pt>
                <c:pt idx="2">
                  <c:v>106.2909802930172</c:v>
                </c:pt>
                <c:pt idx="3">
                  <c:v>105.35950842696276</c:v>
                </c:pt>
                <c:pt idx="4">
                  <c:v>106.98194737310764</c:v>
                </c:pt>
                <c:pt idx="5">
                  <c:v>108.55188036811137</c:v>
                </c:pt>
                <c:pt idx="6">
                  <c:v>110.07126791865629</c:v>
                </c:pt>
                <c:pt idx="7">
                  <c:v>103.78628539663745</c:v>
                </c:pt>
                <c:pt idx="8">
                  <c:v>99.027789439898498</c:v>
                </c:pt>
                <c:pt idx="9">
                  <c:v>100</c:v>
                </c:pt>
                <c:pt idx="10">
                  <c:v>101.05323627512901</c:v>
                </c:pt>
                <c:pt idx="11">
                  <c:v>102.16370237005275</c:v>
                </c:pt>
                <c:pt idx="12">
                  <c:v>101.4943831815206</c:v>
                </c:pt>
                <c:pt idx="13">
                  <c:v>101.0369761282024</c:v>
                </c:pt>
                <c:pt idx="14">
                  <c:v>100.74584264507298</c:v>
                </c:pt>
                <c:pt idx="15">
                  <c:v>100.58608762419674</c:v>
                </c:pt>
                <c:pt idx="16">
                  <c:v>101.22175527790891</c:v>
                </c:pt>
                <c:pt idx="17">
                  <c:v>101.84873895234297</c:v>
                </c:pt>
                <c:pt idx="18">
                  <c:v>102.46675998012414</c:v>
                </c:pt>
                <c:pt idx="19">
                  <c:v>103.04027021268773</c:v>
                </c:pt>
                <c:pt idx="20">
                  <c:v>103.63753968049183</c:v>
                </c:pt>
                <c:pt idx="21">
                  <c:v>104.2542715895016</c:v>
                </c:pt>
                <c:pt idx="22">
                  <c:v>104.88682824278553</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Sheet1!$A$2:$A$24</c:f>
              <c:strCache>
                <c:ptCount val="23"/>
                <c:pt idx="0">
                  <c:v>260</c:v>
                </c:pt>
                <c:pt idx="1">
                  <c:v>265</c:v>
                </c:pt>
                <c:pt idx="2">
                  <c:v>270</c:v>
                </c:pt>
                <c:pt idx="3">
                  <c:v>275</c:v>
                </c:pt>
                <c:pt idx="4">
                  <c:v>280</c:v>
                </c:pt>
                <c:pt idx="5">
                  <c:v>285</c:v>
                </c:pt>
                <c:pt idx="6">
                  <c:v>290</c:v>
                </c:pt>
                <c:pt idx="7">
                  <c:v>295</c:v>
                </c:pt>
                <c:pt idx="8">
                  <c:v>300</c:v>
                </c:pt>
                <c:pt idx="9">
                  <c:v>305</c:v>
                </c:pt>
                <c:pt idx="10">
                  <c:v>310</c:v>
                </c:pt>
                <c:pt idx="11">
                  <c:v>315</c:v>
                </c:pt>
                <c:pt idx="12">
                  <c:v>320</c:v>
                </c:pt>
                <c:pt idx="13">
                  <c:v>325</c:v>
                </c:pt>
                <c:pt idx="14">
                  <c:v>330</c:v>
                </c:pt>
                <c:pt idx="15">
                  <c:v>335</c:v>
                </c:pt>
                <c:pt idx="16">
                  <c:v>340</c:v>
                </c:pt>
                <c:pt idx="17">
                  <c:v>345</c:v>
                </c:pt>
                <c:pt idx="18">
                  <c:v>350</c:v>
                </c:pt>
                <c:pt idx="19">
                  <c:v>355</c:v>
                </c:pt>
                <c:pt idx="20">
                  <c:v>360</c:v>
                </c:pt>
                <c:pt idx="21">
                  <c:v>365</c:v>
                </c:pt>
                <c:pt idx="22">
                  <c:v>370</c:v>
                </c:pt>
              </c:strCache>
            </c:strRef>
          </c:cat>
          <c:val>
            <c:numRef>
              <c:f>Sheet1!$E$2:$E$24</c:f>
              <c:numCache>
                <c:formatCode>General</c:formatCode>
                <c:ptCount val="23"/>
                <c:pt idx="0">
                  <c:v>0.55992787191115179</c:v>
                </c:pt>
                <c:pt idx="1">
                  <c:v>0.56823111961094142</c:v>
                </c:pt>
                <c:pt idx="2">
                  <c:v>0.57622683961814636</c:v>
                </c:pt>
                <c:pt idx="3">
                  <c:v>0.58393180617054352</c:v>
                </c:pt>
                <c:pt idx="4">
                  <c:v>0.59136159534606947</c:v>
                </c:pt>
                <c:pt idx="5">
                  <c:v>0.59853069016455951</c:v>
                </c:pt>
                <c:pt idx="6">
                  <c:v>0.60545257481689485</c:v>
                </c:pt>
                <c:pt idx="7">
                  <c:v>0.61213981931152361</c:v>
                </c:pt>
                <c:pt idx="8">
                  <c:v>0.61860415565633164</c:v>
                </c:pt>
                <c:pt idx="9">
                  <c:v>0.62485654654721134</c:v>
                </c:pt>
                <c:pt idx="10">
                  <c:v>0.63090724740935311</c:v>
                </c:pt>
                <c:pt idx="11">
                  <c:v>0.63676586252983969</c:v>
                </c:pt>
                <c:pt idx="12">
                  <c:v>0.64244139592781091</c:v>
                </c:pt>
                <c:pt idx="13">
                  <c:v>0.64794229752892163</c:v>
                </c:pt>
                <c:pt idx="14">
                  <c:v>0.65327650514211966</c:v>
                </c:pt>
                <c:pt idx="15">
                  <c:v>0.65845148267731179</c:v>
                </c:pt>
                <c:pt idx="16">
                  <c:v>0.66347425499088086</c:v>
                </c:pt>
                <c:pt idx="17">
                  <c:v>0.66835143970115785</c:v>
                </c:pt>
                <c:pt idx="18">
                  <c:v>0.67308927627685577</c:v>
                </c:pt>
                <c:pt idx="19">
                  <c:v>0.67769365266732251</c:v>
                </c:pt>
                <c:pt idx="20">
                  <c:v>0.68217012971360969</c:v>
                </c:pt>
                <c:pt idx="21">
                  <c:v>0.68652396355314926</c:v>
                </c:pt>
                <c:pt idx="22">
                  <c:v>0.69076012620783644</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rPr lang="de-DE"/>
                  <a:t>Shelf Price/Unit ($)</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ax val="170"/>
          <c:min val="6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8"/>
          <c:min val="0.4"/>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8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Banana Boat Kids Sport Lotion FPS50 180ml (0.6%)</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Cream FPS50+ 200ml (9.5%)</c:v>
                </c:pt>
                <c:pt idx="1">
                  <c:v>Nivea Sun Protection Sensitive Skin Gel FPS50+ 200ml (5.1%)</c:v>
                </c:pt>
                <c:pt idx="2">
                  <c:v>Nivea Sun Protect &amp; Refresh Sport Lotion FPS50 200ml (5.8%)</c:v>
                </c:pt>
                <c:pt idx="3">
                  <c:v>Hawaiian Tropic Sheer Touch Lotion FPS50+ 240ml (4.4%)</c:v>
                </c:pt>
                <c:pt idx="4">
                  <c:v>Nivea Sun Protection &amp; Hydration Lotion FPS50+ 125ml (4.5%)</c:v>
                </c:pt>
                <c:pt idx="5">
                  <c:v>Hawaiian Tropic Ozono Lotion FPS50+ 240ml (4.4%)</c:v>
                </c:pt>
                <c:pt idx="6">
                  <c:v>Hawaiian Tropic Island Sport Lotion FPS50 240ml (3.6%)</c:v>
                </c:pt>
                <c:pt idx="7">
                  <c:v>Banana Boat Aqua Protect Cream FPS50+ 236ml (2.7%)</c:v>
                </c:pt>
                <c:pt idx="8">
                  <c:v>Banana Boat Advanced Protection Lotion FPS50+ 240ml (2.8%)</c:v>
                </c:pt>
                <c:pt idx="9">
                  <c:v>Banana Boat Aqua Protect Sport Lotion FPS50+ 236ml (3.1%)</c:v>
                </c:pt>
              </c:strCache>
            </c:strRef>
          </c:cat>
          <c:val>
            <c:numRef>
              <c:f>Sheet1!$B$2:$B$11</c:f>
              <c:numCache>
                <c:formatCode>General</c:formatCode>
                <c:ptCount val="10"/>
                <c:pt idx="0">
                  <c:v>9.5029750173142413E-2</c:v>
                </c:pt>
                <c:pt idx="1">
                  <c:v>6.5529800095144974E-2</c:v>
                </c:pt>
                <c:pt idx="2">
                  <c:v>5.8673548184604157E-2</c:v>
                </c:pt>
                <c:pt idx="3">
                  <c:v>5.7081995309740549E-2</c:v>
                </c:pt>
                <c:pt idx="4">
                  <c:v>5.0367327346764391E-2</c:v>
                </c:pt>
                <c:pt idx="5">
                  <c:v>4.3654316653704034E-2</c:v>
                </c:pt>
                <c:pt idx="6">
                  <c:v>4.1073372570012222E-2</c:v>
                </c:pt>
                <c:pt idx="7">
                  <c:v>3.9529517666078089E-2</c:v>
                </c:pt>
                <c:pt idx="8">
                  <c:v>3.7425989021988217E-2</c:v>
                </c:pt>
                <c:pt idx="9">
                  <c:v>3.2907278732776053E-2</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1.7617522987326877E-2"/>
          <c:y val="0"/>
          <c:w val="0.93396238194190517"/>
          <c:h val="1"/>
        </c:manualLayout>
      </c:layout>
      <c:barChart>
        <c:barDir val="bar"/>
        <c:grouping val="clustered"/>
        <c:varyColors val="1"/>
        <c:ser>
          <c:idx val="0"/>
          <c:order val="0"/>
          <c:tx>
            <c:strRef>
              <c:f>Sheet1!$B$1</c:f>
              <c:strCache>
                <c:ptCount val="1"/>
                <c:pt idx="0">
                  <c:v>Australian Gold (0.1%)</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F369-46EE-B13A-AAF11CE81229}"/>
              </c:ext>
            </c:extLst>
          </c:dPt>
          <c:dPt>
            <c:idx val="4"/>
            <c:invertIfNegative val="0"/>
            <c:bubble3D val="0"/>
            <c:spPr>
              <a:solidFill>
                <a:srgbClr val="BCBBBB"/>
              </a:solidFill>
            </c:spPr>
            <c:extLst>
              <c:ext xmlns:c16="http://schemas.microsoft.com/office/drawing/2014/chart" uri="{C3380CC4-5D6E-409C-BE32-E72D297353CC}">
                <c16:uniqueId val="{00000009-F369-46EE-B13A-AAF11CE81229}"/>
              </c:ext>
            </c:extLst>
          </c:dPt>
          <c:dPt>
            <c:idx val="5"/>
            <c:invertIfNegative val="0"/>
            <c:bubble3D val="0"/>
            <c:spPr>
              <a:solidFill>
                <a:srgbClr val="BCBBBB"/>
              </a:solidFill>
            </c:spPr>
            <c:extLst>
              <c:ext xmlns:c16="http://schemas.microsoft.com/office/drawing/2014/chart" uri="{C3380CC4-5D6E-409C-BE32-E72D297353CC}">
                <c16:uniqueId val="{0000000A-F369-46EE-B13A-AAF11CE81229}"/>
              </c:ext>
            </c:extLst>
          </c:dPt>
          <c:dPt>
            <c:idx val="6"/>
            <c:invertIfNegative val="0"/>
            <c:bubble3D val="0"/>
            <c:spPr>
              <a:solidFill>
                <a:srgbClr val="BCBBBB"/>
              </a:solidFill>
            </c:spPr>
            <c:extLst>
              <c:ext xmlns:c16="http://schemas.microsoft.com/office/drawing/2014/chart" uri="{C3380CC4-5D6E-409C-BE32-E72D297353CC}">
                <c16:uniqueId val="{0000000B-F369-46EE-B13A-AAF11CE81229}"/>
              </c:ext>
            </c:extLst>
          </c:dPt>
          <c:dPt>
            <c:idx val="7"/>
            <c:invertIfNegative val="0"/>
            <c:bubble3D val="0"/>
            <c:spPr>
              <a:solidFill>
                <a:srgbClr val="BCBBBB"/>
              </a:solidFill>
            </c:spPr>
            <c:extLst>
              <c:ext xmlns:c16="http://schemas.microsoft.com/office/drawing/2014/chart" uri="{C3380CC4-5D6E-409C-BE32-E72D297353CC}">
                <c16:uniqueId val="{0000000C-F369-46EE-B13A-AAF11CE81229}"/>
              </c:ext>
            </c:extLst>
          </c:dPt>
          <c:dPt>
            <c:idx val="8"/>
            <c:invertIfNegative val="0"/>
            <c:bubble3D val="0"/>
            <c:spPr>
              <a:solidFill>
                <a:srgbClr val="BCBBBB"/>
              </a:solidFill>
            </c:spPr>
            <c:extLst>
              <c:ext xmlns:c16="http://schemas.microsoft.com/office/drawing/2014/chart" uri="{C3380CC4-5D6E-409C-BE32-E72D297353CC}">
                <c16:uniqueId val="{0000000D-F369-46EE-B13A-AAF11CE81229}"/>
              </c:ext>
            </c:extLst>
          </c:dPt>
          <c:dPt>
            <c:idx val="9"/>
            <c:invertIfNegative val="0"/>
            <c:bubble3D val="0"/>
            <c:spPr>
              <a:solidFill>
                <a:srgbClr val="BCBBBB"/>
              </a:solidFill>
            </c:spPr>
            <c:extLst>
              <c:ext xmlns:c16="http://schemas.microsoft.com/office/drawing/2014/chart" uri="{C3380CC4-5D6E-409C-BE32-E72D297353CC}">
                <c16:uniqueId val="{0000000E-F369-46EE-B13A-AAF11CE81229}"/>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(38.0%)</c:v>
                </c:pt>
                <c:pt idx="1">
                  <c:v>Hawaiian Tropic (19.3%)</c:v>
                </c:pt>
                <c:pt idx="2">
                  <c:v>Banana Boat (15.9%)</c:v>
                </c:pt>
                <c:pt idx="3">
                  <c:v>Caribbean Beach (6.6%)</c:v>
                </c:pt>
                <c:pt idx="4">
                  <c:v>EQUATE (6.3%)</c:v>
                </c:pt>
                <c:pt idx="5">
                  <c:v>Nuvel (2.3%)</c:v>
                </c:pt>
                <c:pt idx="6">
                  <c:v>Neutrogena (2.7%)</c:v>
                </c:pt>
                <c:pt idx="7">
                  <c:v>Garnier (1.7%)</c:v>
                </c:pt>
                <c:pt idx="8">
                  <c:v>La Roche-Posay (1.9%)</c:v>
                </c:pt>
                <c:pt idx="9">
                  <c:v>L'Oreal Paris (0.9%)</c:v>
                </c:pt>
              </c:strCache>
            </c:strRef>
          </c:cat>
          <c:val>
            <c:numRef>
              <c:f>Sheet1!$B$2:$B$11</c:f>
              <c:numCache>
                <c:formatCode>General</c:formatCode>
                <c:ptCount val="10"/>
                <c:pt idx="0">
                  <c:v>0.33567636564994524</c:v>
                </c:pt>
                <c:pt idx="1">
                  <c:v>0.20281547750682058</c:v>
                </c:pt>
                <c:pt idx="2">
                  <c:v>0.17023299392368527</c:v>
                </c:pt>
                <c:pt idx="3">
                  <c:v>0.11342957173950682</c:v>
                </c:pt>
                <c:pt idx="4">
                  <c:v>8.8850186706720222E-2</c:v>
                </c:pt>
                <c:pt idx="5">
                  <c:v>2.2295106814588479E-2</c:v>
                </c:pt>
                <c:pt idx="6">
                  <c:v>2.1078479205629164E-2</c:v>
                </c:pt>
                <c:pt idx="7">
                  <c:v>8.9506386100784621E-3</c:v>
                </c:pt>
                <c:pt idx="8">
                  <c:v>8.8010445180686601E-3</c:v>
                </c:pt>
                <c:pt idx="9">
                  <c:v>7.3439779841587942E-3</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9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Banana Boat Kids Sport Lotion FPS50 180ml (0.6%)</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Cream FPS50+ 200ml (9.5%)</c:v>
                </c:pt>
                <c:pt idx="1">
                  <c:v>Nivea Sun Protect &amp; Refresh Sport Lotion FPS50 200ml (5.8%)</c:v>
                </c:pt>
                <c:pt idx="2">
                  <c:v>Nivea Sun Protection Sensitive Skin Gel FPS50+ 200ml (5.1%)</c:v>
                </c:pt>
                <c:pt idx="3">
                  <c:v>Nivea Sun Protection &amp; Hydration Lotion FPS50+ 125ml (4.5%)</c:v>
                </c:pt>
                <c:pt idx="4">
                  <c:v>Banana Boat Aqua Protect Sport Lotion FPS50+ 236ml (3.1%)</c:v>
                </c:pt>
                <c:pt idx="5">
                  <c:v>Hawaiian Tropic Ozono Lotion FPS50+ 240ml (4.4%)</c:v>
                </c:pt>
                <c:pt idx="6">
                  <c:v>Banana Boat Aqua Protect Cream FPS50+ 236ml (2.7%)</c:v>
                </c:pt>
                <c:pt idx="7">
                  <c:v>Hawaiian Tropic Sheer Touch Lotion FPS50+ 240ml (4.4%)</c:v>
                </c:pt>
                <c:pt idx="8">
                  <c:v>Banana Boat Advanced Protection Lotion FPS50+ 240ml (2.8%)</c:v>
                </c:pt>
                <c:pt idx="9">
                  <c:v>Banana Boat Aqua Protect Kids Cream FPS50+ 236ml (1.9%)</c:v>
                </c:pt>
              </c:strCache>
            </c:strRef>
          </c:cat>
          <c:val>
            <c:numRef>
              <c:f>Sheet1!$B$2:$B$11</c:f>
              <c:numCache>
                <c:formatCode>General</c:formatCode>
                <c:ptCount val="10"/>
                <c:pt idx="0">
                  <c:v>9.6344836772188525E-2</c:v>
                </c:pt>
                <c:pt idx="1">
                  <c:v>6.9248329100903755E-2</c:v>
                </c:pt>
                <c:pt idx="2">
                  <c:v>5.925469010164075E-2</c:v>
                </c:pt>
                <c:pt idx="3">
                  <c:v>5.4334033672761517E-2</c:v>
                </c:pt>
                <c:pt idx="4">
                  <c:v>4.4189461214751563E-2</c:v>
                </c:pt>
                <c:pt idx="5">
                  <c:v>4.0560928714756743E-2</c:v>
                </c:pt>
                <c:pt idx="6">
                  <c:v>4.0176198480338141E-2</c:v>
                </c:pt>
                <c:pt idx="7">
                  <c:v>4.006569071549862E-2</c:v>
                </c:pt>
                <c:pt idx="8">
                  <c:v>3.1764375755295116E-2</c:v>
                </c:pt>
                <c:pt idx="9">
                  <c:v>3.1142224545985704E-2</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9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Sheet1!$A$2:$A$16</c:f>
              <c:strCache>
                <c:ptCount val="15"/>
                <c:pt idx="0">
                  <c:v>190</c:v>
                </c:pt>
                <c:pt idx="1">
                  <c:v>195</c:v>
                </c:pt>
                <c:pt idx="2">
                  <c:v>200</c:v>
                </c:pt>
                <c:pt idx="3">
                  <c:v>205</c:v>
                </c:pt>
                <c:pt idx="4">
                  <c:v>210</c:v>
                </c:pt>
                <c:pt idx="5">
                  <c:v>215</c:v>
                </c:pt>
                <c:pt idx="6">
                  <c:v>220</c:v>
                </c:pt>
                <c:pt idx="7">
                  <c:v>225</c:v>
                </c:pt>
                <c:pt idx="8">
                  <c:v>230</c:v>
                </c:pt>
                <c:pt idx="9">
                  <c:v>235</c:v>
                </c:pt>
                <c:pt idx="10">
                  <c:v>240</c:v>
                </c:pt>
                <c:pt idx="11">
                  <c:v>245</c:v>
                </c:pt>
                <c:pt idx="12">
                  <c:v>250</c:v>
                </c:pt>
                <c:pt idx="13">
                  <c:v>255</c:v>
                </c:pt>
                <c:pt idx="14">
                  <c:v>260</c:v>
                </c:pt>
              </c:strCache>
            </c:strRef>
          </c:cat>
          <c:val>
            <c:numRef>
              <c:f>Sheet1!$B$2:$B$16</c:f>
              <c:numCache>
                <c:formatCode>General</c:formatCode>
                <c:ptCount val="15"/>
                <c:pt idx="0">
                  <c:v>133.01020840424061</c:v>
                </c:pt>
                <c:pt idx="1">
                  <c:v>124.0107801258776</c:v>
                </c:pt>
                <c:pt idx="2">
                  <c:v>116.49562030703275</c:v>
                </c:pt>
                <c:pt idx="3">
                  <c:v>110.14243380481115</c:v>
                </c:pt>
                <c:pt idx="4">
                  <c:v>104.70616592180843</c:v>
                </c:pt>
                <c:pt idx="5">
                  <c:v>100</c:v>
                </c:pt>
                <c:pt idx="6">
                  <c:v>96.343851252732051</c:v>
                </c:pt>
                <c:pt idx="7">
                  <c:v>93.006350802122569</c:v>
                </c:pt>
                <c:pt idx="8">
                  <c:v>89.938563140527322</c:v>
                </c:pt>
                <c:pt idx="9">
                  <c:v>87.101549259581432</c:v>
                </c:pt>
                <c:pt idx="10">
                  <c:v>86.216371129313401</c:v>
                </c:pt>
                <c:pt idx="11">
                  <c:v>85.343994780758067</c:v>
                </c:pt>
                <c:pt idx="12">
                  <c:v>84.484164968560407</c:v>
                </c:pt>
                <c:pt idx="13">
                  <c:v>83.636632986071263</c:v>
                </c:pt>
                <c:pt idx="14">
                  <c:v>82.801156466908509</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Sheet1!$A$2:$A$16</c:f>
              <c:strCache>
                <c:ptCount val="15"/>
                <c:pt idx="0">
                  <c:v>190</c:v>
                </c:pt>
                <c:pt idx="1">
                  <c:v>195</c:v>
                </c:pt>
                <c:pt idx="2">
                  <c:v>200</c:v>
                </c:pt>
                <c:pt idx="3">
                  <c:v>205</c:v>
                </c:pt>
                <c:pt idx="4">
                  <c:v>210</c:v>
                </c:pt>
                <c:pt idx="5">
                  <c:v>215</c:v>
                </c:pt>
                <c:pt idx="6">
                  <c:v>220</c:v>
                </c:pt>
                <c:pt idx="7">
                  <c:v>225</c:v>
                </c:pt>
                <c:pt idx="8">
                  <c:v>230</c:v>
                </c:pt>
                <c:pt idx="9">
                  <c:v>235</c:v>
                </c:pt>
                <c:pt idx="10">
                  <c:v>240</c:v>
                </c:pt>
                <c:pt idx="11">
                  <c:v>245</c:v>
                </c:pt>
                <c:pt idx="12">
                  <c:v>250</c:v>
                </c:pt>
                <c:pt idx="13">
                  <c:v>255</c:v>
                </c:pt>
                <c:pt idx="14">
                  <c:v>260</c:v>
                </c:pt>
              </c:strCache>
            </c:strRef>
          </c:cat>
          <c:val>
            <c:numRef>
              <c:f>Sheet1!$C$2:$C$16</c:f>
              <c:numCache>
                <c:formatCode>General</c:formatCode>
                <c:ptCount val="15"/>
                <c:pt idx="0">
                  <c:v>117.55071588591359</c:v>
                </c:pt>
                <c:pt idx="1">
                  <c:v>112.48044225063687</c:v>
                </c:pt>
                <c:pt idx="2">
                  <c:v>108.3722250751518</c:v>
                </c:pt>
                <c:pt idx="3">
                  <c:v>105.02234913118417</c:v>
                </c:pt>
                <c:pt idx="4">
                  <c:v>102.2725505850655</c:v>
                </c:pt>
                <c:pt idx="5">
                  <c:v>100</c:v>
                </c:pt>
                <c:pt idx="6">
                  <c:v>98.581924229787447</c:v>
                </c:pt>
                <c:pt idx="7">
                  <c:v>97.327449294466831</c:v>
                </c:pt>
                <c:pt idx="8">
                  <c:v>96.206435078559551</c:v>
                </c:pt>
                <c:pt idx="9">
                  <c:v>95.195120104221402</c:v>
                </c:pt>
                <c:pt idx="10">
                  <c:v>96.230111558135263</c:v>
                </c:pt>
                <c:pt idx="11">
                  <c:v>97.238521959056939</c:v>
                </c:pt>
                <c:pt idx="12">
                  <c:v>98.220949997566223</c:v>
                </c:pt>
                <c:pt idx="13">
                  <c:v>99.177978226292268</c:v>
                </c:pt>
                <c:pt idx="14">
                  <c:v>100.11017358828387</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Sheet1!$A$2:$A$16</c:f>
              <c:strCache>
                <c:ptCount val="15"/>
                <c:pt idx="0">
                  <c:v>190</c:v>
                </c:pt>
                <c:pt idx="1">
                  <c:v>195</c:v>
                </c:pt>
                <c:pt idx="2">
                  <c:v>200</c:v>
                </c:pt>
                <c:pt idx="3">
                  <c:v>205</c:v>
                </c:pt>
                <c:pt idx="4">
                  <c:v>210</c:v>
                </c:pt>
                <c:pt idx="5">
                  <c:v>215</c:v>
                </c:pt>
                <c:pt idx="6">
                  <c:v>220</c:v>
                </c:pt>
                <c:pt idx="7">
                  <c:v>225</c:v>
                </c:pt>
                <c:pt idx="8">
                  <c:v>230</c:v>
                </c:pt>
                <c:pt idx="9">
                  <c:v>235</c:v>
                </c:pt>
                <c:pt idx="10">
                  <c:v>240</c:v>
                </c:pt>
                <c:pt idx="11">
                  <c:v>245</c:v>
                </c:pt>
                <c:pt idx="12">
                  <c:v>250</c:v>
                </c:pt>
                <c:pt idx="13">
                  <c:v>255</c:v>
                </c:pt>
                <c:pt idx="14">
                  <c:v>260</c:v>
                </c:pt>
              </c:strCache>
            </c:strRef>
          </c:cat>
          <c:val>
            <c:numRef>
              <c:f>Sheet1!$D$2:$D$16</c:f>
              <c:numCache>
                <c:formatCode>General</c:formatCode>
                <c:ptCount val="15"/>
                <c:pt idx="0">
                  <c:v>105.68967172505094</c:v>
                </c:pt>
                <c:pt idx="1">
                  <c:v>103.63314982100881</c:v>
                </c:pt>
                <c:pt idx="2">
                  <c:v>102.13857400623876</c:v>
                </c:pt>
                <c:pt idx="3">
                  <c:v>101.09305199028378</c:v>
                </c:pt>
                <c:pt idx="4">
                  <c:v>100.40479885995084</c:v>
                </c:pt>
                <c:pt idx="5">
                  <c:v>100</c:v>
                </c:pt>
                <c:pt idx="6">
                  <c:v>100.3016914118349</c:v>
                </c:pt>
                <c:pt idx="7">
                  <c:v>100.64781967574315</c:v>
                </c:pt>
                <c:pt idx="8">
                  <c:v>101.02268898004174</c:v>
                </c:pt>
                <c:pt idx="9">
                  <c:v>101.41420149829349</c:v>
                </c:pt>
                <c:pt idx="10">
                  <c:v>103.92536924340061</c:v>
                </c:pt>
                <c:pt idx="11">
                  <c:v>106.37976730736014</c:v>
                </c:pt>
                <c:pt idx="12">
                  <c:v>108.77864475124875</c:v>
                </c:pt>
                <c:pt idx="13">
                  <c:v>111.12321738146316</c:v>
                </c:pt>
                <c:pt idx="14">
                  <c:v>113.41466882097593</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Sheet1!$A$2:$A$16</c:f>
              <c:strCache>
                <c:ptCount val="15"/>
                <c:pt idx="0">
                  <c:v>190</c:v>
                </c:pt>
                <c:pt idx="1">
                  <c:v>195</c:v>
                </c:pt>
                <c:pt idx="2">
                  <c:v>200</c:v>
                </c:pt>
                <c:pt idx="3">
                  <c:v>205</c:v>
                </c:pt>
                <c:pt idx="4">
                  <c:v>210</c:v>
                </c:pt>
                <c:pt idx="5">
                  <c:v>215</c:v>
                </c:pt>
                <c:pt idx="6">
                  <c:v>220</c:v>
                </c:pt>
                <c:pt idx="7">
                  <c:v>225</c:v>
                </c:pt>
                <c:pt idx="8">
                  <c:v>230</c:v>
                </c:pt>
                <c:pt idx="9">
                  <c:v>235</c:v>
                </c:pt>
                <c:pt idx="10">
                  <c:v>240</c:v>
                </c:pt>
                <c:pt idx="11">
                  <c:v>245</c:v>
                </c:pt>
                <c:pt idx="12">
                  <c:v>250</c:v>
                </c:pt>
                <c:pt idx="13">
                  <c:v>255</c:v>
                </c:pt>
                <c:pt idx="14">
                  <c:v>260</c:v>
                </c:pt>
              </c:strCache>
            </c:strRef>
          </c:cat>
          <c:val>
            <c:numRef>
              <c:f>Sheet1!$E$2:$E$16</c:f>
              <c:numCache>
                <c:formatCode>General</c:formatCode>
                <c:ptCount val="15"/>
                <c:pt idx="0">
                  <c:v>0.50901400351658943</c:v>
                </c:pt>
                <c:pt idx="1">
                  <c:v>0.52160338804180517</c:v>
                </c:pt>
                <c:pt idx="2">
                  <c:v>0.53356330334075985</c:v>
                </c:pt>
                <c:pt idx="3">
                  <c:v>0.54493980813732668</c:v>
                </c:pt>
                <c:pt idx="4">
                  <c:v>0.55577457461024737</c:v>
                </c:pt>
                <c:pt idx="5">
                  <c:v>0.56610539845652075</c:v>
                </c:pt>
                <c:pt idx="6">
                  <c:v>0.57596663940069082</c:v>
                </c:pt>
                <c:pt idx="7">
                  <c:v>0.58538960296956422</c:v>
                </c:pt>
                <c:pt idx="8">
                  <c:v>0.59440287247022605</c:v>
                </c:pt>
                <c:pt idx="9">
                  <c:v>0.60303259858788061</c:v>
                </c:pt>
                <c:pt idx="10">
                  <c:v>0.61130275278396673</c:v>
                </c:pt>
                <c:pt idx="11">
                  <c:v>0.61923534966592642</c:v>
                </c:pt>
                <c:pt idx="12">
                  <c:v>0.62685064267260804</c:v>
                </c:pt>
                <c:pt idx="13">
                  <c:v>0.63416729673785099</c:v>
                </c:pt>
                <c:pt idx="14">
                  <c:v>0.64120254103135388</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rPr lang="de-DE"/>
                  <a:t>Shelf Price/Unit ($)</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ax val="160"/>
          <c:min val="7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8"/>
          <c:min val="0.4"/>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9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Banana Boat Kids Sport Roll-on FPS50+ 75ml (0.1%)</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Lotion FPS50+ 125ml (4.5%)</c:v>
                </c:pt>
                <c:pt idx="1">
                  <c:v>Nivea Sun Protection &amp; Hydration Cream FPS50+ 200ml (9.5%)</c:v>
                </c:pt>
                <c:pt idx="2">
                  <c:v>Banana Boat Advanced Protection Lotion FPS50+ 240ml (2.8%)</c:v>
                </c:pt>
                <c:pt idx="3">
                  <c:v>Hawaiian Tropic Ozono Lotion FPS50+ 240ml (4.4%)</c:v>
                </c:pt>
                <c:pt idx="4">
                  <c:v>Hawaiian Tropic Sheer Touch Lotion FPS50+ 240ml (4.4%)</c:v>
                </c:pt>
                <c:pt idx="5">
                  <c:v>Nivea Sun Protection Sensitive Skin Gel FPS50+ 200ml (5.1%)</c:v>
                </c:pt>
                <c:pt idx="6">
                  <c:v>Equate Sport Lotion FPS30 237ml (2.0%)</c:v>
                </c:pt>
                <c:pt idx="7">
                  <c:v>Hawaiian Tropic Island Sport Lotion FPS50 240ml (3.6%)</c:v>
                </c:pt>
                <c:pt idx="8">
                  <c:v>Nivea Sun Protect &amp; Refresh Sport Lotion FPS50 200ml (5.8%)</c:v>
                </c:pt>
                <c:pt idx="9">
                  <c:v>Equate Ultra Spray FPS50 156g (1.7%)</c:v>
                </c:pt>
              </c:strCache>
            </c:strRef>
          </c:cat>
          <c:val>
            <c:numRef>
              <c:f>Sheet1!$B$2:$B$11</c:f>
              <c:numCache>
                <c:formatCode>General</c:formatCode>
                <c:ptCount val="10"/>
                <c:pt idx="0">
                  <c:v>6.1409411353033766E-2</c:v>
                </c:pt>
                <c:pt idx="1">
                  <c:v>6.0852540283719947E-2</c:v>
                </c:pt>
                <c:pt idx="2">
                  <c:v>5.435488144991911E-2</c:v>
                </c:pt>
                <c:pt idx="3">
                  <c:v>4.9294124324676079E-2</c:v>
                </c:pt>
                <c:pt idx="4">
                  <c:v>4.5604154061099814E-2</c:v>
                </c:pt>
                <c:pt idx="5">
                  <c:v>4.3230003848299205E-2</c:v>
                </c:pt>
                <c:pt idx="6">
                  <c:v>4.2849251484285596E-2</c:v>
                </c:pt>
                <c:pt idx="7">
                  <c:v>4.0286789756476954E-2</c:v>
                </c:pt>
                <c:pt idx="8">
                  <c:v>3.1588729670117006E-2</c:v>
                </c:pt>
                <c:pt idx="9">
                  <c:v>3.0274957097162714E-2</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9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Banana Boat Kids Sport Roll-on FPS50+ 75ml (0.1%)</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Lotion FPS50+ 125ml (4.5%)</c:v>
                </c:pt>
                <c:pt idx="1">
                  <c:v>Nivea Sun Protection &amp; Hydration Cream FPS50+ 200ml (9.5%)</c:v>
                </c:pt>
                <c:pt idx="2">
                  <c:v>Nivea Sun Protect &amp; Refresh Sport Lotion FPS50 200ml (5.8%)</c:v>
                </c:pt>
                <c:pt idx="3">
                  <c:v>Equate Sport Lotion FPS30 237ml (2.0%)</c:v>
                </c:pt>
                <c:pt idx="4">
                  <c:v>Equate Ultra Spray FPS50 156g (1.7%)</c:v>
                </c:pt>
                <c:pt idx="5">
                  <c:v>Nivea Sun Protection Sensitive Skin Gel FPS50+ 200ml (5.1%)</c:v>
                </c:pt>
                <c:pt idx="6">
                  <c:v>Hawaiian Tropic Ozono Lotion FPS50+ 240ml (4.4%)</c:v>
                </c:pt>
                <c:pt idx="7">
                  <c:v>Equate Kids Lotion FPS50 237ml (1.4%)</c:v>
                </c:pt>
                <c:pt idx="8">
                  <c:v>Nivea Sun Protect &amp; Refresh Sport Spray FPS50 200ml (2.3%)</c:v>
                </c:pt>
                <c:pt idx="9">
                  <c:v>Banana Boat Aqua Protect Sport Lotion FPS50+ 236ml (3.1%)</c:v>
                </c:pt>
              </c:strCache>
            </c:strRef>
          </c:cat>
          <c:val>
            <c:numRef>
              <c:f>Sheet1!$B$2:$B$11</c:f>
              <c:numCache>
                <c:formatCode>General</c:formatCode>
                <c:ptCount val="10"/>
                <c:pt idx="0">
                  <c:v>6.8629645155214677E-2</c:v>
                </c:pt>
                <c:pt idx="1">
                  <c:v>6.2306657734757728E-2</c:v>
                </c:pt>
                <c:pt idx="2">
                  <c:v>4.5246379636805591E-2</c:v>
                </c:pt>
                <c:pt idx="3">
                  <c:v>3.7368438109468854E-2</c:v>
                </c:pt>
                <c:pt idx="4">
                  <c:v>3.6892439447452081E-2</c:v>
                </c:pt>
                <c:pt idx="5">
                  <c:v>3.3130879340876551E-2</c:v>
                </c:pt>
                <c:pt idx="6">
                  <c:v>3.0172363554109571E-2</c:v>
                </c:pt>
                <c:pt idx="7">
                  <c:v>2.3063775450338376E-2</c:v>
                </c:pt>
                <c:pt idx="8">
                  <c:v>2.2840980254524738E-2</c:v>
                </c:pt>
                <c:pt idx="9">
                  <c:v>2.2401612866322265E-2</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9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Sheet1!$A$2:$A$29</c:f>
              <c:strCache>
                <c:ptCount val="28"/>
                <c:pt idx="0">
                  <c:v>330</c:v>
                </c:pt>
                <c:pt idx="1">
                  <c:v>335</c:v>
                </c:pt>
                <c:pt idx="2">
                  <c:v>340</c:v>
                </c:pt>
                <c:pt idx="3">
                  <c:v>345</c:v>
                </c:pt>
                <c:pt idx="4">
                  <c:v>350</c:v>
                </c:pt>
                <c:pt idx="5">
                  <c:v>355</c:v>
                </c:pt>
                <c:pt idx="6">
                  <c:v>360</c:v>
                </c:pt>
                <c:pt idx="7">
                  <c:v>365</c:v>
                </c:pt>
                <c:pt idx="8">
                  <c:v>370</c:v>
                </c:pt>
                <c:pt idx="9">
                  <c:v>375</c:v>
                </c:pt>
                <c:pt idx="10">
                  <c:v>380</c:v>
                </c:pt>
                <c:pt idx="11">
                  <c:v>385</c:v>
                </c:pt>
                <c:pt idx="12">
                  <c:v>390</c:v>
                </c:pt>
                <c:pt idx="13">
                  <c:v>395</c:v>
                </c:pt>
                <c:pt idx="14">
                  <c:v>400</c:v>
                </c:pt>
                <c:pt idx="15">
                  <c:v>405</c:v>
                </c:pt>
                <c:pt idx="16">
                  <c:v>410</c:v>
                </c:pt>
                <c:pt idx="17">
                  <c:v>415</c:v>
                </c:pt>
                <c:pt idx="18">
                  <c:v>420</c:v>
                </c:pt>
                <c:pt idx="19">
                  <c:v>425</c:v>
                </c:pt>
                <c:pt idx="20">
                  <c:v>430</c:v>
                </c:pt>
                <c:pt idx="21">
                  <c:v>435</c:v>
                </c:pt>
                <c:pt idx="22">
                  <c:v>440</c:v>
                </c:pt>
                <c:pt idx="23">
                  <c:v>445</c:v>
                </c:pt>
                <c:pt idx="24">
                  <c:v>450</c:v>
                </c:pt>
                <c:pt idx="25">
                  <c:v>455</c:v>
                </c:pt>
                <c:pt idx="26">
                  <c:v>460</c:v>
                </c:pt>
                <c:pt idx="27">
                  <c:v>465</c:v>
                </c:pt>
              </c:strCache>
            </c:strRef>
          </c:cat>
          <c:val>
            <c:numRef>
              <c:f>Sheet1!$B$2:$B$29</c:f>
              <c:numCache>
                <c:formatCode>General</c:formatCode>
                <c:ptCount val="28"/>
                <c:pt idx="0">
                  <c:v>120.64925771651487</c:v>
                </c:pt>
                <c:pt idx="1">
                  <c:v>117.12341609723396</c:v>
                </c:pt>
                <c:pt idx="2">
                  <c:v>115.08774646025979</c:v>
                </c:pt>
                <c:pt idx="3">
                  <c:v>113.14823090400567</c:v>
                </c:pt>
                <c:pt idx="4">
                  <c:v>111.29643148062689</c:v>
                </c:pt>
                <c:pt idx="5">
                  <c:v>109.38065073707102</c:v>
                </c:pt>
                <c:pt idx="6">
                  <c:v>107.58517639046643</c:v>
                </c:pt>
                <c:pt idx="7">
                  <c:v>105.89640220931469</c:v>
                </c:pt>
                <c:pt idx="8">
                  <c:v>104.30273837622998</c:v>
                </c:pt>
                <c:pt idx="9">
                  <c:v>102.79426959100064</c:v>
                </c:pt>
                <c:pt idx="10">
                  <c:v>101.36247522486779</c:v>
                </c:pt>
                <c:pt idx="11">
                  <c:v>100</c:v>
                </c:pt>
                <c:pt idx="12">
                  <c:v>98.131582638920221</c:v>
                </c:pt>
                <c:pt idx="13">
                  <c:v>96.358577907567096</c:v>
                </c:pt>
                <c:pt idx="14">
                  <c:v>94.673073440490967</c:v>
                </c:pt>
                <c:pt idx="15">
                  <c:v>93.068006664685882</c:v>
                </c:pt>
                <c:pt idx="16">
                  <c:v>91.53705795005493</c:v>
                </c:pt>
                <c:pt idx="17">
                  <c:v>90.074558658684779</c:v>
                </c:pt>
                <c:pt idx="18">
                  <c:v>88.675411868502351</c:v>
                </c:pt>
                <c:pt idx="19">
                  <c:v>87.335023892319242</c:v>
                </c:pt>
                <c:pt idx="20">
                  <c:v>86.04924500479197</c:v>
                </c:pt>
                <c:pt idx="21">
                  <c:v>84.802261300971239</c:v>
                </c:pt>
                <c:pt idx="22">
                  <c:v>83.581670067522694</c:v>
                </c:pt>
                <c:pt idx="23">
                  <c:v>82.386658179367259</c:v>
                </c:pt>
                <c:pt idx="24">
                  <c:v>81.216448552150496</c:v>
                </c:pt>
                <c:pt idx="25">
                  <c:v>80.070297965387383</c:v>
                </c:pt>
                <c:pt idx="26">
                  <c:v>78.947495050139409</c:v>
                </c:pt>
                <c:pt idx="27">
                  <c:v>77.847358426957157</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Sheet1!$A$2:$A$29</c:f>
              <c:strCache>
                <c:ptCount val="28"/>
                <c:pt idx="0">
                  <c:v>330</c:v>
                </c:pt>
                <c:pt idx="1">
                  <c:v>335</c:v>
                </c:pt>
                <c:pt idx="2">
                  <c:v>340</c:v>
                </c:pt>
                <c:pt idx="3">
                  <c:v>345</c:v>
                </c:pt>
                <c:pt idx="4">
                  <c:v>350</c:v>
                </c:pt>
                <c:pt idx="5">
                  <c:v>355</c:v>
                </c:pt>
                <c:pt idx="6">
                  <c:v>360</c:v>
                </c:pt>
                <c:pt idx="7">
                  <c:v>365</c:v>
                </c:pt>
                <c:pt idx="8">
                  <c:v>370</c:v>
                </c:pt>
                <c:pt idx="9">
                  <c:v>375</c:v>
                </c:pt>
                <c:pt idx="10">
                  <c:v>380</c:v>
                </c:pt>
                <c:pt idx="11">
                  <c:v>385</c:v>
                </c:pt>
                <c:pt idx="12">
                  <c:v>390</c:v>
                </c:pt>
                <c:pt idx="13">
                  <c:v>395</c:v>
                </c:pt>
                <c:pt idx="14">
                  <c:v>400</c:v>
                </c:pt>
                <c:pt idx="15">
                  <c:v>405</c:v>
                </c:pt>
                <c:pt idx="16">
                  <c:v>410</c:v>
                </c:pt>
                <c:pt idx="17">
                  <c:v>415</c:v>
                </c:pt>
                <c:pt idx="18">
                  <c:v>420</c:v>
                </c:pt>
                <c:pt idx="19">
                  <c:v>425</c:v>
                </c:pt>
                <c:pt idx="20">
                  <c:v>430</c:v>
                </c:pt>
                <c:pt idx="21">
                  <c:v>435</c:v>
                </c:pt>
                <c:pt idx="22">
                  <c:v>440</c:v>
                </c:pt>
                <c:pt idx="23">
                  <c:v>445</c:v>
                </c:pt>
                <c:pt idx="24">
                  <c:v>450</c:v>
                </c:pt>
                <c:pt idx="25">
                  <c:v>455</c:v>
                </c:pt>
                <c:pt idx="26">
                  <c:v>460</c:v>
                </c:pt>
                <c:pt idx="27">
                  <c:v>465</c:v>
                </c:pt>
              </c:strCache>
            </c:strRef>
          </c:cat>
          <c:val>
            <c:numRef>
              <c:f>Sheet1!$C$2:$C$29</c:f>
              <c:numCache>
                <c:formatCode>General</c:formatCode>
                <c:ptCount val="28"/>
                <c:pt idx="0">
                  <c:v>103.47222463118079</c:v>
                </c:pt>
                <c:pt idx="1">
                  <c:v>101.96419654940574</c:v>
                </c:pt>
                <c:pt idx="2">
                  <c:v>101.68112197364141</c:v>
                </c:pt>
                <c:pt idx="3">
                  <c:v>101.43156516447259</c:v>
                </c:pt>
                <c:pt idx="4">
                  <c:v>101.21158243345005</c:v>
                </c:pt>
                <c:pt idx="5">
                  <c:v>100.8853422605188</c:v>
                </c:pt>
                <c:pt idx="6">
                  <c:v>100.62200873887141</c:v>
                </c:pt>
                <c:pt idx="7">
                  <c:v>100.41334987004515</c:v>
                </c:pt>
                <c:pt idx="8">
                  <c:v>100.25236789444354</c:v>
                </c:pt>
                <c:pt idx="9">
                  <c:v>100.13309659946587</c:v>
                </c:pt>
                <c:pt idx="10">
                  <c:v>100.05043336035611</c:v>
                </c:pt>
                <c:pt idx="11">
                  <c:v>100</c:v>
                </c:pt>
                <c:pt idx="12">
                  <c:v>99.40063910061059</c:v>
                </c:pt>
                <c:pt idx="13">
                  <c:v>98.850877368761346</c:v>
                </c:pt>
                <c:pt idx="14">
                  <c:v>98.346189696109917</c:v>
                </c:pt>
                <c:pt idx="15">
                  <c:v>97.882536587931085</c:v>
                </c:pt>
                <c:pt idx="16">
                  <c:v>97.456305158136843</c:v>
                </c:pt>
                <c:pt idx="17">
                  <c:v>97.064257924137692</c:v>
                </c:pt>
                <c:pt idx="18">
                  <c:v>96.703488317382536</c:v>
                </c:pt>
                <c:pt idx="19">
                  <c:v>96.371381977948559</c:v>
                </c:pt>
                <c:pt idx="20">
                  <c:v>96.065583033768405</c:v>
                </c:pt>
                <c:pt idx="21">
                  <c:v>95.770393057943664</c:v>
                </c:pt>
                <c:pt idx="22">
                  <c:v>95.473102092044869</c:v>
                </c:pt>
                <c:pt idx="23">
                  <c:v>95.173794922337649</c:v>
                </c:pt>
                <c:pt idx="24">
                  <c:v>94.872556340857415</c:v>
                </c:pt>
                <c:pt idx="25">
                  <c:v>94.569470907280206</c:v>
                </c:pt>
                <c:pt idx="26">
                  <c:v>94.264622738206626</c:v>
                </c:pt>
                <c:pt idx="27">
                  <c:v>93.958095321533364</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Sheet1!$A$2:$A$29</c:f>
              <c:strCache>
                <c:ptCount val="28"/>
                <c:pt idx="0">
                  <c:v>330</c:v>
                </c:pt>
                <c:pt idx="1">
                  <c:v>335</c:v>
                </c:pt>
                <c:pt idx="2">
                  <c:v>340</c:v>
                </c:pt>
                <c:pt idx="3">
                  <c:v>345</c:v>
                </c:pt>
                <c:pt idx="4">
                  <c:v>350</c:v>
                </c:pt>
                <c:pt idx="5">
                  <c:v>355</c:v>
                </c:pt>
                <c:pt idx="6">
                  <c:v>360</c:v>
                </c:pt>
                <c:pt idx="7">
                  <c:v>365</c:v>
                </c:pt>
                <c:pt idx="8">
                  <c:v>370</c:v>
                </c:pt>
                <c:pt idx="9">
                  <c:v>375</c:v>
                </c:pt>
                <c:pt idx="10">
                  <c:v>380</c:v>
                </c:pt>
                <c:pt idx="11">
                  <c:v>385</c:v>
                </c:pt>
                <c:pt idx="12">
                  <c:v>390</c:v>
                </c:pt>
                <c:pt idx="13">
                  <c:v>395</c:v>
                </c:pt>
                <c:pt idx="14">
                  <c:v>400</c:v>
                </c:pt>
                <c:pt idx="15">
                  <c:v>405</c:v>
                </c:pt>
                <c:pt idx="16">
                  <c:v>410</c:v>
                </c:pt>
                <c:pt idx="17">
                  <c:v>415</c:v>
                </c:pt>
                <c:pt idx="18">
                  <c:v>420</c:v>
                </c:pt>
                <c:pt idx="19">
                  <c:v>425</c:v>
                </c:pt>
                <c:pt idx="20">
                  <c:v>430</c:v>
                </c:pt>
                <c:pt idx="21">
                  <c:v>435</c:v>
                </c:pt>
                <c:pt idx="22">
                  <c:v>440</c:v>
                </c:pt>
                <c:pt idx="23">
                  <c:v>445</c:v>
                </c:pt>
                <c:pt idx="24">
                  <c:v>450</c:v>
                </c:pt>
                <c:pt idx="25">
                  <c:v>455</c:v>
                </c:pt>
                <c:pt idx="26">
                  <c:v>460</c:v>
                </c:pt>
                <c:pt idx="27">
                  <c:v>465</c:v>
                </c:pt>
              </c:strCache>
            </c:strRef>
          </c:cat>
          <c:val>
            <c:numRef>
              <c:f>Sheet1!$D$2:$D$29</c:f>
              <c:numCache>
                <c:formatCode>General</c:formatCode>
                <c:ptCount val="28"/>
                <c:pt idx="0">
                  <c:v>87.014970260327829</c:v>
                </c:pt>
                <c:pt idx="1">
                  <c:v>87.440359310645391</c:v>
                </c:pt>
                <c:pt idx="2">
                  <c:v>88.837312476111663</c:v>
                </c:pt>
                <c:pt idx="3">
                  <c:v>90.207743167975948</c:v>
                </c:pt>
                <c:pt idx="4">
                  <c:v>91.552020976675621</c:v>
                </c:pt>
                <c:pt idx="5">
                  <c:v>92.748184700627462</c:v>
                </c:pt>
                <c:pt idx="6">
                  <c:v>93.952305156834541</c:v>
                </c:pt>
                <c:pt idx="7">
                  <c:v>95.161302346226748</c:v>
                </c:pt>
                <c:pt idx="8">
                  <c:v>96.372580062759937</c:v>
                </c:pt>
                <c:pt idx="9">
                  <c:v>97.583956840094515</c:v>
                </c:pt>
                <c:pt idx="10">
                  <c:v>98.793605387916401</c:v>
                </c:pt>
                <c:pt idx="11">
                  <c:v>100</c:v>
                </c:pt>
                <c:pt idx="12">
                  <c:v>100.61857067008447</c:v>
                </c:pt>
                <c:pt idx="13">
                  <c:v>101.24268603079803</c:v>
                </c:pt>
                <c:pt idx="14">
                  <c:v>101.87108637949711</c:v>
                </c:pt>
                <c:pt idx="15">
                  <c:v>102.50264584750846</c:v>
                </c:pt>
                <c:pt idx="16">
                  <c:v>103.13635969409323</c:v>
                </c:pt>
                <c:pt idx="17">
                  <c:v>103.77133251715726</c:v>
                </c:pt>
                <c:pt idx="18">
                  <c:v>104.40676740476169</c:v>
                </c:pt>
                <c:pt idx="19">
                  <c:v>105.04195601596318</c:v>
                </c:pt>
                <c:pt idx="20">
                  <c:v>105.67626955656795</c:v>
                </c:pt>
                <c:pt idx="21">
                  <c:v>106.29403828037658</c:v>
                </c:pt>
                <c:pt idx="22">
                  <c:v>106.88235148343863</c:v>
                </c:pt>
                <c:pt idx="23">
                  <c:v>107.44215537728243</c:v>
                </c:pt>
                <c:pt idx="24">
                  <c:v>107.97436165887132</c:v>
                </c:pt>
                <c:pt idx="25">
                  <c:v>108.47984912835511</c:v>
                </c:pt>
                <c:pt idx="26">
                  <c:v>108.9594652028895</c:v>
                </c:pt>
                <c:pt idx="27">
                  <c:v>109.41402733565688</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Sheet1!$A$2:$A$29</c:f>
              <c:strCache>
                <c:ptCount val="28"/>
                <c:pt idx="0">
                  <c:v>330</c:v>
                </c:pt>
                <c:pt idx="1">
                  <c:v>335</c:v>
                </c:pt>
                <c:pt idx="2">
                  <c:v>340</c:v>
                </c:pt>
                <c:pt idx="3">
                  <c:v>345</c:v>
                </c:pt>
                <c:pt idx="4">
                  <c:v>350</c:v>
                </c:pt>
                <c:pt idx="5">
                  <c:v>355</c:v>
                </c:pt>
                <c:pt idx="6">
                  <c:v>360</c:v>
                </c:pt>
                <c:pt idx="7">
                  <c:v>365</c:v>
                </c:pt>
                <c:pt idx="8">
                  <c:v>370</c:v>
                </c:pt>
                <c:pt idx="9">
                  <c:v>375</c:v>
                </c:pt>
                <c:pt idx="10">
                  <c:v>380</c:v>
                </c:pt>
                <c:pt idx="11">
                  <c:v>385</c:v>
                </c:pt>
                <c:pt idx="12">
                  <c:v>390</c:v>
                </c:pt>
                <c:pt idx="13">
                  <c:v>395</c:v>
                </c:pt>
                <c:pt idx="14">
                  <c:v>400</c:v>
                </c:pt>
                <c:pt idx="15">
                  <c:v>405</c:v>
                </c:pt>
                <c:pt idx="16">
                  <c:v>410</c:v>
                </c:pt>
                <c:pt idx="17">
                  <c:v>415</c:v>
                </c:pt>
                <c:pt idx="18">
                  <c:v>420</c:v>
                </c:pt>
                <c:pt idx="19">
                  <c:v>425</c:v>
                </c:pt>
                <c:pt idx="20">
                  <c:v>430</c:v>
                </c:pt>
                <c:pt idx="21">
                  <c:v>435</c:v>
                </c:pt>
                <c:pt idx="22">
                  <c:v>440</c:v>
                </c:pt>
                <c:pt idx="23">
                  <c:v>445</c:v>
                </c:pt>
                <c:pt idx="24">
                  <c:v>450</c:v>
                </c:pt>
                <c:pt idx="25">
                  <c:v>455</c:v>
                </c:pt>
                <c:pt idx="26">
                  <c:v>460</c:v>
                </c:pt>
                <c:pt idx="27">
                  <c:v>465</c:v>
                </c:pt>
              </c:strCache>
            </c:strRef>
          </c:cat>
          <c:val>
            <c:numRef>
              <c:f>Sheet1!$E$2:$E$29</c:f>
              <c:numCache>
                <c:formatCode>General</c:formatCode>
                <c:ptCount val="28"/>
                <c:pt idx="0">
                  <c:v>0.43118187243536266</c:v>
                </c:pt>
                <c:pt idx="1">
                  <c:v>0.43967169523483457</c:v>
                </c:pt>
                <c:pt idx="2">
                  <c:v>0.44791181736373431</c:v>
                </c:pt>
                <c:pt idx="3">
                  <c:v>0.45591309537295555</c:v>
                </c:pt>
                <c:pt idx="4">
                  <c:v>0.46368576543905604</c:v>
                </c:pt>
                <c:pt idx="5">
                  <c:v>0.47123948705259044</c:v>
                </c:pt>
                <c:pt idx="6">
                  <c:v>0.47858338306574899</c:v>
                </c:pt>
                <c:pt idx="7">
                  <c:v>0.48572607644840982</c:v>
                </c:pt>
                <c:pt idx="8">
                  <c:v>0.49267572406397192</c:v>
                </c:pt>
                <c:pt idx="9">
                  <c:v>0.49944004774311912</c:v>
                </c:pt>
                <c:pt idx="10">
                  <c:v>0.50602636290439373</c:v>
                </c:pt>
                <c:pt idx="11">
                  <c:v>0.51244160494459645</c:v>
                </c:pt>
                <c:pt idx="12">
                  <c:v>0.51869235359915289</c:v>
                </c:pt>
                <c:pt idx="13">
                  <c:v>0.52478485545232834</c:v>
                </c:pt>
                <c:pt idx="14">
                  <c:v>0.53072504475917426</c:v>
                </c:pt>
                <c:pt idx="15">
                  <c:v>0.53651856272511023</c:v>
                </c:pt>
                <c:pt idx="16">
                  <c:v>0.54217077537480396</c:v>
                </c:pt>
                <c:pt idx="17">
                  <c:v>0.54768679012932453</c:v>
                </c:pt>
                <c:pt idx="18">
                  <c:v>0.55307147119921352</c:v>
                </c:pt>
                <c:pt idx="19">
                  <c:v>0.55832945389098732</c:v>
                </c:pt>
                <c:pt idx="20">
                  <c:v>0.56346515791551066</c:v>
                </c:pt>
                <c:pt idx="21">
                  <c:v>0.56848279977855087</c:v>
                </c:pt>
                <c:pt idx="22">
                  <c:v>0.57338640432652199</c:v>
                </c:pt>
                <c:pt idx="23">
                  <c:v>0.57817981551386433</c:v>
                </c:pt>
                <c:pt idx="24">
                  <c:v>0.58286670645259908</c:v>
                </c:pt>
                <c:pt idx="25">
                  <c:v>0.58745058879927392</c:v>
                </c:pt>
                <c:pt idx="26">
                  <c:v>0.59193482152971655</c:v>
                </c:pt>
                <c:pt idx="27">
                  <c:v>0.59632261914767648</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rPr lang="de-DE"/>
                  <a:t>Shelf Price/Unit ($)</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ax val="140"/>
          <c:min val="6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7"/>
          <c:min val="0.3"/>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9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Banana Boat Kids Sport Spray FPS50 170g (0.4%)</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Cream FPS50+ 200ml (9.5%)</c:v>
                </c:pt>
                <c:pt idx="1">
                  <c:v>Nivea Sun Protect &amp; Refresh Sport Lotion FPS50 200ml (5.8%)</c:v>
                </c:pt>
                <c:pt idx="2">
                  <c:v>Banana Boat Aqua Protect Sport Lotion FPS50+ 236ml (3.1%)</c:v>
                </c:pt>
                <c:pt idx="3">
                  <c:v>Hawaiian Tropic Ozono Lotion FPS50+ 240ml (4.4%)</c:v>
                </c:pt>
                <c:pt idx="4">
                  <c:v>Nivea Sun Protection Sensitive Skin Gel FPS50+ 200ml (5.1%)</c:v>
                </c:pt>
                <c:pt idx="5">
                  <c:v>Banana Boat Aqua Protect Cream FPS50+ 236ml (2.7%)</c:v>
                </c:pt>
                <c:pt idx="6">
                  <c:v>Banana Boat Aqua Protect Kids Cream FPS50+ 236ml (1.9%)</c:v>
                </c:pt>
                <c:pt idx="7">
                  <c:v>Hawaiian Tropic Sheer Touch Lotion FPS50+ 240ml (4.4%)</c:v>
                </c:pt>
                <c:pt idx="8">
                  <c:v>Hawaiian Tropic Island Sport Lotion FPS50 240ml (3.6%)</c:v>
                </c:pt>
                <c:pt idx="9">
                  <c:v>Nivea Sun Protection &amp; Hydration Lotion FPS50+ 125ml (4.5%)</c:v>
                </c:pt>
              </c:strCache>
            </c:strRef>
          </c:cat>
          <c:val>
            <c:numRef>
              <c:f>Sheet1!$B$2:$B$11</c:f>
              <c:numCache>
                <c:formatCode>General</c:formatCode>
                <c:ptCount val="10"/>
                <c:pt idx="0">
                  <c:v>0.10449784161697856</c:v>
                </c:pt>
                <c:pt idx="1">
                  <c:v>7.1314258450191778E-2</c:v>
                </c:pt>
                <c:pt idx="2">
                  <c:v>6.6428271773166417E-2</c:v>
                </c:pt>
                <c:pt idx="3">
                  <c:v>5.1035861641843656E-2</c:v>
                </c:pt>
                <c:pt idx="4">
                  <c:v>5.0071732443927874E-2</c:v>
                </c:pt>
                <c:pt idx="5">
                  <c:v>4.9711772666455455E-2</c:v>
                </c:pt>
                <c:pt idx="6">
                  <c:v>4.4612320786036296E-2</c:v>
                </c:pt>
                <c:pt idx="7">
                  <c:v>4.4305875914003021E-2</c:v>
                </c:pt>
                <c:pt idx="8">
                  <c:v>4.1452906129177715E-2</c:v>
                </c:pt>
                <c:pt idx="9">
                  <c:v>3.9711752941157225E-2</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9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Banana Boat Kids Sport Spray FPS50 170g (0.4%)</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Cream FPS50+ 200ml (9.5%)</c:v>
                </c:pt>
                <c:pt idx="1">
                  <c:v>Nivea Sun Protect &amp; Refresh Sport Lotion FPS50 200ml (5.8%)</c:v>
                </c:pt>
                <c:pt idx="2">
                  <c:v>Hawaiian Tropic Ozono Lotion FPS50+ 240ml (4.4%)</c:v>
                </c:pt>
                <c:pt idx="3">
                  <c:v>Banana Boat Aqua Protect Sport Lotion FPS50+ 236ml (3.1%)</c:v>
                </c:pt>
                <c:pt idx="4">
                  <c:v>Hawaiian Tropic Sheer Touch Lotion FPS50+ 240ml (4.4%)</c:v>
                </c:pt>
                <c:pt idx="5">
                  <c:v>Nivea Sun Protection Sensitive Skin Gel FPS50+ 200ml (5.1%)</c:v>
                </c:pt>
                <c:pt idx="6">
                  <c:v>Hawaiian Tropic Island Sport Lotion FPS50 240ml (3.6%)</c:v>
                </c:pt>
                <c:pt idx="7">
                  <c:v>Banana Boat Aqua Protect Cream FPS50+ 236ml (2.7%)</c:v>
                </c:pt>
                <c:pt idx="8">
                  <c:v>Nivea Sun Protection &amp; Hydration Lotion FPS50+ 125ml (4.5%)</c:v>
                </c:pt>
                <c:pt idx="9">
                  <c:v>Banana Boat Advanced Protection Lotion FPS50+ 240ml (2.8%)</c:v>
                </c:pt>
              </c:strCache>
            </c:strRef>
          </c:cat>
          <c:val>
            <c:numRef>
              <c:f>Sheet1!$B$2:$B$11</c:f>
              <c:numCache>
                <c:formatCode>General</c:formatCode>
                <c:ptCount val="10"/>
                <c:pt idx="0">
                  <c:v>8.5419725672622265E-2</c:v>
                </c:pt>
                <c:pt idx="1">
                  <c:v>6.5162643634496531E-2</c:v>
                </c:pt>
                <c:pt idx="2">
                  <c:v>5.1570781315954224E-2</c:v>
                </c:pt>
                <c:pt idx="3">
                  <c:v>4.4140916846387442E-2</c:v>
                </c:pt>
                <c:pt idx="4">
                  <c:v>4.2951067972387499E-2</c:v>
                </c:pt>
                <c:pt idx="5">
                  <c:v>4.2826640088599849E-2</c:v>
                </c:pt>
                <c:pt idx="6">
                  <c:v>4.0263105327416636E-2</c:v>
                </c:pt>
                <c:pt idx="7">
                  <c:v>3.7568630896837846E-2</c:v>
                </c:pt>
                <c:pt idx="8">
                  <c:v>3.6857424471987345E-2</c:v>
                </c:pt>
                <c:pt idx="9">
                  <c:v>3.100999106314262E-2</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9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21404322300372672"/>
          <c:y val="2.1747791014982559E-2"/>
          <c:w val="0.73951596763197525"/>
          <c:h val="0.86043888622930176"/>
        </c:manualLayout>
      </c:layout>
      <c:scatterChart>
        <c:scatterStyle val="lineMarker"/>
        <c:varyColors val="0"/>
        <c:ser>
          <c:idx val="2"/>
          <c:order val="0"/>
          <c:tx>
            <c:strRef>
              <c:f>Sheet1!$B$1</c:f>
              <c:strCache>
                <c:ptCount val="1"/>
                <c:pt idx="0">
                  <c:v>Banana Boat Kids Sport Spray FPS50+ 240ml</c:v>
                </c:pt>
              </c:strCache>
            </c:strRef>
          </c:tx>
          <c:spPr>
            <a:ln w="19050" cap="rnd">
              <a:solidFill>
                <a:srgbClr val="00A097"/>
              </a:solidFill>
              <a:round/>
            </a:ln>
            <a:effectLst/>
          </c:spPr>
          <c:marker>
            <c:symbol val="circle"/>
            <c:size val="5"/>
            <c:spPr>
              <a:solidFill>
                <a:srgbClr val="00A097"/>
              </a:solidFill>
              <a:ln w="9525">
                <a:solidFill>
                  <a:srgbClr val="FFFFFF"/>
                </a:solidFill>
              </a:ln>
              <a:effectLst/>
            </c:spPr>
          </c:marker>
          <c:dLbls>
            <c:dLbl>
              <c:idx val="0"/>
              <c:tx>
                <c:rich>
                  <a:bodyPr/>
                  <a:lstStyle/>
                  <a:p>
                    <a:r>
                      <a:rPr lang="en-US"/>
                      <a:t>-1.3</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lstStyle/>
                  <a:p>
                    <a:r>
                      <a:rPr lang="en-US"/>
                      <a:t>-1.0</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lstStyle/>
                  <a:p>
                    <a:r>
                      <a:rPr lang="en-US"/>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lstStyle/>
                  <a:p>
                    <a:r>
                      <a:rPr lang="en-US"/>
                      <a:t>-0.7</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lstStyle/>
                  <a:p>
                    <a:r>
                      <a:rPr lang="en-US"/>
                      <a:t>-0.9</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Sheet1!$A$2:$A$6</c:f>
              <c:numCache>
                <c:formatCode>General</c:formatCode>
                <c:ptCount val="5"/>
                <c:pt idx="0">
                  <c:v>310</c:v>
                </c:pt>
                <c:pt idx="1">
                  <c:v>325</c:v>
                </c:pt>
                <c:pt idx="2">
                  <c:v>360</c:v>
                </c:pt>
                <c:pt idx="3">
                  <c:v>395</c:v>
                </c:pt>
                <c:pt idx="4">
                  <c:v>430</c:v>
                </c:pt>
              </c:numCache>
            </c:numRef>
          </c:xVal>
          <c:yVal>
            <c:numRef>
              <c:f>Sheet1!$B$2:$B$6</c:f>
              <c:numCache>
                <c:formatCode>General</c:formatCode>
                <c:ptCount val="5"/>
                <c:pt idx="0">
                  <c:v>0.16598390476420755</c:v>
                </c:pt>
                <c:pt idx="1">
                  <c:v>9.8976084294972788E-2</c:v>
                </c:pt>
                <c:pt idx="2">
                  <c:v>0</c:v>
                </c:pt>
                <c:pt idx="3">
                  <c:v>-6.9046070267834284E-2</c:v>
                </c:pt>
                <c:pt idx="4">
                  <c:v>-0.14143532222490598</c:v>
                </c:pt>
              </c:numCache>
            </c:numRef>
          </c:yVal>
          <c:smooth val="0"/>
          <c:extLst>
            <c:ext xmlns:c16="http://schemas.microsoft.com/office/drawing/2014/chart" uri="{C3380CC4-5D6E-409C-BE32-E72D297353CC}">
              <c16:uniqueId val="{0000007D-1ABB-4592-8776-98B59FCA8F1B}"/>
            </c:ext>
          </c:extLst>
        </c:ser>
        <c:dLbls>
          <c:dLblPos val="t"/>
          <c:showLegendKey val="0"/>
          <c:showVal val="1"/>
          <c:showCatName val="0"/>
          <c:showSerName val="0"/>
          <c:showPercent val="0"/>
          <c:showBubbleSize val="0"/>
        </c:dLbls>
        <c:axId val="104432768"/>
        <c:axId val="104434848"/>
      </c:scatterChart>
      <c:valAx>
        <c:axId val="104432768"/>
        <c:scaling>
          <c:orientation val="minMax"/>
          <c:max val="430"/>
          <c:min val="310"/>
        </c:scaling>
        <c:delete val="0"/>
        <c:axPos val="b"/>
        <c:title>
          <c:tx>
            <c:rich>
              <a:bodyPr/>
              <a:lstStyle/>
              <a:p>
                <a:pPr>
                  <a:defRPr sz="800">
                    <a:solidFill>
                      <a:srgbClr val="575555"/>
                    </a:solidFill>
                    <a:latin typeface="Nexa Bold"/>
                  </a:defRPr>
                </a:pPr>
                <a:r>
                  <a:rPr lang="de-DE"/>
                  <a:t>Tested Prices ($)</a:t>
                </a:r>
              </a:p>
            </c:rich>
          </c:tx>
          <c:overlay val="0"/>
        </c:title>
        <c:numFmt formatCode="#,##0" sourceLinked="0"/>
        <c:majorTickMark val="none"/>
        <c:minorTickMark val="none"/>
        <c:tickLblPos val="low"/>
        <c:spPr>
          <a:noFill/>
          <a:ln w="9525" cap="flat" cmpd="sng" algn="ctr">
            <a:solidFill>
              <a:srgbClr val="E6E5E5"/>
            </a:solidFill>
            <a:round/>
          </a:ln>
          <a:effectLst/>
        </c:spPr>
        <c:txPr>
          <a:bodyPr rot="-60000000" vert="horz"/>
          <a:lstStyle/>
          <a:p>
            <a:pPr>
              <a:defRPr sz="800" b="0">
                <a:latin typeface="Nexa Book" panose="00000400000000000000" pitchFamily="2" charset="0"/>
              </a:defRPr>
            </a:pPr>
            <a:endParaRPr lang="en-CH"/>
          </a:p>
        </c:txPr>
        <c:crossAx val="104434848"/>
        <c:crosses val="autoZero"/>
        <c:crossBetween val="midCat"/>
      </c:valAx>
      <c:valAx>
        <c:axId val="104434848"/>
        <c:scaling>
          <c:orientation val="minMax"/>
        </c:scaling>
        <c:delete val="0"/>
        <c:axPos val="l"/>
        <c:numFmt formatCode="0%" sourceLinked="0"/>
        <c:majorTickMark val="none"/>
        <c:minorTickMark val="none"/>
        <c:tickLblPos val="nextTo"/>
        <c:spPr>
          <a:noFill/>
          <a:ln w="9525" cap="flat" cmpd="sng" algn="ctr">
            <a:solidFill>
              <a:srgbClr val="E6E5E5">
                <a:lumMod val="90000"/>
              </a:srgbClr>
            </a:solidFill>
            <a:round/>
          </a:ln>
          <a:effectLst/>
        </c:spPr>
        <c:txPr>
          <a:bodyPr rot="-60000000" vert="horz"/>
          <a:lstStyle/>
          <a:p>
            <a:pPr>
              <a:defRPr sz="800">
                <a:latin typeface="Nexa Book" panose="00000400000000000000" pitchFamily="2" charset="0"/>
              </a:defRPr>
            </a:pPr>
            <a:endParaRPr lang="en-CH"/>
          </a:p>
        </c:txPr>
        <c:crossAx val="104432768"/>
        <c:crosses val="autoZero"/>
        <c:crossBetween val="midCat"/>
      </c:valAx>
      <c:spPr>
        <a:noFill/>
        <a:ln w="25400">
          <a:noFill/>
        </a:ln>
        <a:effectLst/>
      </c:spPr>
    </c:plotArea>
    <c:plotVisOnly val="1"/>
    <c:dispBlanksAs val="gap"/>
    <c:showDLblsOverMax val="0"/>
    <c:extLst/>
  </c:chart>
  <c:spPr>
    <a:noFill/>
    <a:ln>
      <a:noFill/>
    </a:ln>
    <a:effectLst/>
  </c:spPr>
  <c:txPr>
    <a:bodyPr/>
    <a:lstStyle/>
    <a:p>
      <a:pPr>
        <a:defRPr>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9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Sheet1!$A$2:$A$26</c:f>
              <c:strCache>
                <c:ptCount val="25"/>
                <c:pt idx="0">
                  <c:v>310</c:v>
                </c:pt>
                <c:pt idx="1">
                  <c:v>315</c:v>
                </c:pt>
                <c:pt idx="2">
                  <c:v>320</c:v>
                </c:pt>
                <c:pt idx="3">
                  <c:v>325</c:v>
                </c:pt>
                <c:pt idx="4">
                  <c:v>330</c:v>
                </c:pt>
                <c:pt idx="5">
                  <c:v>335</c:v>
                </c:pt>
                <c:pt idx="6">
                  <c:v>340</c:v>
                </c:pt>
                <c:pt idx="7">
                  <c:v>345</c:v>
                </c:pt>
                <c:pt idx="8">
                  <c:v>350</c:v>
                </c:pt>
                <c:pt idx="9">
                  <c:v>355</c:v>
                </c:pt>
                <c:pt idx="10">
                  <c:v>360</c:v>
                </c:pt>
                <c:pt idx="11">
                  <c:v>365</c:v>
                </c:pt>
                <c:pt idx="12">
                  <c:v>370</c:v>
                </c:pt>
                <c:pt idx="13">
                  <c:v>375</c:v>
                </c:pt>
                <c:pt idx="14">
                  <c:v>380</c:v>
                </c:pt>
                <c:pt idx="15">
                  <c:v>385</c:v>
                </c:pt>
                <c:pt idx="16">
                  <c:v>390</c:v>
                </c:pt>
                <c:pt idx="17">
                  <c:v>395</c:v>
                </c:pt>
                <c:pt idx="18">
                  <c:v>400</c:v>
                </c:pt>
                <c:pt idx="19">
                  <c:v>405</c:v>
                </c:pt>
                <c:pt idx="20">
                  <c:v>410</c:v>
                </c:pt>
                <c:pt idx="21">
                  <c:v>415</c:v>
                </c:pt>
                <c:pt idx="22">
                  <c:v>420</c:v>
                </c:pt>
                <c:pt idx="23">
                  <c:v>425</c:v>
                </c:pt>
                <c:pt idx="24">
                  <c:v>430</c:v>
                </c:pt>
              </c:strCache>
            </c:strRef>
          </c:cat>
          <c:val>
            <c:numRef>
              <c:f>Sheet1!$B$2:$B$26</c:f>
              <c:numCache>
                <c:formatCode>General</c:formatCode>
                <c:ptCount val="25"/>
                <c:pt idx="0">
                  <c:v>116.59839047642078</c:v>
                </c:pt>
                <c:pt idx="1">
                  <c:v>115.01389266501474</c:v>
                </c:pt>
                <c:pt idx="2">
                  <c:v>112.29970237968733</c:v>
                </c:pt>
                <c:pt idx="3">
                  <c:v>109.8976084294973</c:v>
                </c:pt>
                <c:pt idx="4">
                  <c:v>107.74526473467228</c:v>
                </c:pt>
                <c:pt idx="5">
                  <c:v>105.7953566777565</c:v>
                </c:pt>
                <c:pt idx="6">
                  <c:v>104.51025382961203</c:v>
                </c:pt>
                <c:pt idx="7">
                  <c:v>103.27139191411328</c:v>
                </c:pt>
                <c:pt idx="8">
                  <c:v>102.0753714963361</c:v>
                </c:pt>
                <c:pt idx="9">
                  <c:v>101.01222129088295</c:v>
                </c:pt>
                <c:pt idx="10">
                  <c:v>100</c:v>
                </c:pt>
                <c:pt idx="11">
                  <c:v>99.033717328371097</c:v>
                </c:pt>
                <c:pt idx="12">
                  <c:v>98.109066035131292</c:v>
                </c:pt>
                <c:pt idx="13">
                  <c:v>97.222311857265879</c:v>
                </c:pt>
                <c:pt idx="14">
                  <c:v>96.370202739365752</c:v>
                </c:pt>
                <c:pt idx="15">
                  <c:v>95.549893836625472</c:v>
                </c:pt>
                <c:pt idx="16">
                  <c:v>94.296981008132136</c:v>
                </c:pt>
                <c:pt idx="17">
                  <c:v>93.09539297321659</c:v>
                </c:pt>
                <c:pt idx="18">
                  <c:v>91.941510197191207</c:v>
                </c:pt>
                <c:pt idx="19">
                  <c:v>90.832060978888052</c:v>
                </c:pt>
                <c:pt idx="20">
                  <c:v>89.764080863557496</c:v>
                </c:pt>
                <c:pt idx="21">
                  <c:v>88.734877431075333</c:v>
                </c:pt>
                <c:pt idx="22">
                  <c:v>87.741999685199758</c:v>
                </c:pt>
                <c:pt idx="23">
                  <c:v>86.783211387327455</c:v>
                </c:pt>
                <c:pt idx="24">
                  <c:v>85.856467777509394</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Sheet1!$A$2:$A$26</c:f>
              <c:strCache>
                <c:ptCount val="25"/>
                <c:pt idx="0">
                  <c:v>310</c:v>
                </c:pt>
                <c:pt idx="1">
                  <c:v>315</c:v>
                </c:pt>
                <c:pt idx="2">
                  <c:v>320</c:v>
                </c:pt>
                <c:pt idx="3">
                  <c:v>325</c:v>
                </c:pt>
                <c:pt idx="4">
                  <c:v>330</c:v>
                </c:pt>
                <c:pt idx="5">
                  <c:v>335</c:v>
                </c:pt>
                <c:pt idx="6">
                  <c:v>340</c:v>
                </c:pt>
                <c:pt idx="7">
                  <c:v>345</c:v>
                </c:pt>
                <c:pt idx="8">
                  <c:v>350</c:v>
                </c:pt>
                <c:pt idx="9">
                  <c:v>355</c:v>
                </c:pt>
                <c:pt idx="10">
                  <c:v>360</c:v>
                </c:pt>
                <c:pt idx="11">
                  <c:v>365</c:v>
                </c:pt>
                <c:pt idx="12">
                  <c:v>370</c:v>
                </c:pt>
                <c:pt idx="13">
                  <c:v>375</c:v>
                </c:pt>
                <c:pt idx="14">
                  <c:v>380</c:v>
                </c:pt>
                <c:pt idx="15">
                  <c:v>385</c:v>
                </c:pt>
                <c:pt idx="16">
                  <c:v>390</c:v>
                </c:pt>
                <c:pt idx="17">
                  <c:v>395</c:v>
                </c:pt>
                <c:pt idx="18">
                  <c:v>400</c:v>
                </c:pt>
                <c:pt idx="19">
                  <c:v>405</c:v>
                </c:pt>
                <c:pt idx="20">
                  <c:v>410</c:v>
                </c:pt>
                <c:pt idx="21">
                  <c:v>415</c:v>
                </c:pt>
                <c:pt idx="22">
                  <c:v>420</c:v>
                </c:pt>
                <c:pt idx="23">
                  <c:v>425</c:v>
                </c:pt>
                <c:pt idx="24">
                  <c:v>430</c:v>
                </c:pt>
              </c:strCache>
            </c:strRef>
          </c:cat>
          <c:val>
            <c:numRef>
              <c:f>Sheet1!$C$2:$C$26</c:f>
              <c:numCache>
                <c:formatCode>General</c:formatCode>
                <c:ptCount val="25"/>
                <c:pt idx="0">
                  <c:v>100.48756320655372</c:v>
                </c:pt>
                <c:pt idx="1">
                  <c:v>100.71084655104549</c:v>
                </c:pt>
                <c:pt idx="2">
                  <c:v>99.885619950045239</c:v>
                </c:pt>
                <c:pt idx="3">
                  <c:v>99.267407395487623</c:v>
                </c:pt>
                <c:pt idx="4">
                  <c:v>98.811930958256454</c:v>
                </c:pt>
                <c:pt idx="5">
                  <c:v>98.485470691997875</c:v>
                </c:pt>
                <c:pt idx="6">
                  <c:v>98.733062110838816</c:v>
                </c:pt>
                <c:pt idx="7">
                  <c:v>98.989416348015396</c:v>
                </c:pt>
                <c:pt idx="8">
                  <c:v>99.25314507715359</c:v>
                </c:pt>
                <c:pt idx="9">
                  <c:v>99.615832462192699</c:v>
                </c:pt>
                <c:pt idx="10">
                  <c:v>100</c:v>
                </c:pt>
                <c:pt idx="11">
                  <c:v>100.40269952366133</c:v>
                </c:pt>
                <c:pt idx="12">
                  <c:v>100.82140930251194</c:v>
                </c:pt>
                <c:pt idx="13">
                  <c:v>101.25396651804444</c:v>
                </c:pt>
                <c:pt idx="14">
                  <c:v>101.69851100394136</c:v>
                </c:pt>
                <c:pt idx="15">
                  <c:v>102.15343833657926</c:v>
                </c:pt>
                <c:pt idx="16">
                  <c:v>102.11515142468801</c:v>
                </c:pt>
                <c:pt idx="17">
                  <c:v>102.0985944607021</c:v>
                </c:pt>
                <c:pt idx="18">
                  <c:v>102.10186748998322</c:v>
                </c:pt>
                <c:pt idx="19">
                  <c:v>102.12326257133313</c:v>
                </c:pt>
                <c:pt idx="20">
                  <c:v>102.16124147656407</c:v>
                </c:pt>
                <c:pt idx="21">
                  <c:v>102.21441623881915</c:v>
                </c:pt>
                <c:pt idx="22">
                  <c:v>102.28153216325491</c:v>
                </c:pt>
                <c:pt idx="23">
                  <c:v>102.36145296764153</c:v>
                </c:pt>
                <c:pt idx="24">
                  <c:v>102.45314776692713</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Sheet1!$A$2:$A$26</c:f>
              <c:strCache>
                <c:ptCount val="25"/>
                <c:pt idx="0">
                  <c:v>310</c:v>
                </c:pt>
                <c:pt idx="1">
                  <c:v>315</c:v>
                </c:pt>
                <c:pt idx="2">
                  <c:v>320</c:v>
                </c:pt>
                <c:pt idx="3">
                  <c:v>325</c:v>
                </c:pt>
                <c:pt idx="4">
                  <c:v>330</c:v>
                </c:pt>
                <c:pt idx="5">
                  <c:v>335</c:v>
                </c:pt>
                <c:pt idx="6">
                  <c:v>340</c:v>
                </c:pt>
                <c:pt idx="7">
                  <c:v>345</c:v>
                </c:pt>
                <c:pt idx="8">
                  <c:v>350</c:v>
                </c:pt>
                <c:pt idx="9">
                  <c:v>355</c:v>
                </c:pt>
                <c:pt idx="10">
                  <c:v>360</c:v>
                </c:pt>
                <c:pt idx="11">
                  <c:v>365</c:v>
                </c:pt>
                <c:pt idx="12">
                  <c:v>370</c:v>
                </c:pt>
                <c:pt idx="13">
                  <c:v>375</c:v>
                </c:pt>
                <c:pt idx="14">
                  <c:v>380</c:v>
                </c:pt>
                <c:pt idx="15">
                  <c:v>385</c:v>
                </c:pt>
                <c:pt idx="16">
                  <c:v>390</c:v>
                </c:pt>
                <c:pt idx="17">
                  <c:v>395</c:v>
                </c:pt>
                <c:pt idx="18">
                  <c:v>400</c:v>
                </c:pt>
                <c:pt idx="19">
                  <c:v>405</c:v>
                </c:pt>
                <c:pt idx="20">
                  <c:v>410</c:v>
                </c:pt>
                <c:pt idx="21">
                  <c:v>415</c:v>
                </c:pt>
                <c:pt idx="22">
                  <c:v>420</c:v>
                </c:pt>
                <c:pt idx="23">
                  <c:v>425</c:v>
                </c:pt>
                <c:pt idx="24">
                  <c:v>430</c:v>
                </c:pt>
              </c:strCache>
            </c:strRef>
          </c:cat>
          <c:val>
            <c:numRef>
              <c:f>Sheet1!$D$2:$D$26</c:f>
              <c:numCache>
                <c:formatCode>General</c:formatCode>
                <c:ptCount val="25"/>
                <c:pt idx="0">
                  <c:v>91.626199841941798</c:v>
                </c:pt>
                <c:pt idx="1">
                  <c:v>92.844341632982605</c:v>
                </c:pt>
                <c:pt idx="2">
                  <c:v>93.05847913767073</c:v>
                </c:pt>
                <c:pt idx="3">
                  <c:v>93.421662134416977</c:v>
                </c:pt>
                <c:pt idx="4">
                  <c:v>93.899608993168243</c:v>
                </c:pt>
                <c:pt idx="5">
                  <c:v>94.466118750866286</c:v>
                </c:pt>
                <c:pt idx="6">
                  <c:v>95.55695706032725</c:v>
                </c:pt>
                <c:pt idx="7">
                  <c:v>96.636018452876471</c:v>
                </c:pt>
                <c:pt idx="8">
                  <c:v>97.703020170256252</c:v>
                </c:pt>
                <c:pt idx="9">
                  <c:v>98.84881540150387</c:v>
                </c:pt>
                <c:pt idx="10">
                  <c:v>100</c:v>
                </c:pt>
                <c:pt idx="11">
                  <c:v>101.15474906668263</c:v>
                </c:pt>
                <c:pt idx="12">
                  <c:v>102.31152250127849</c:v>
                </c:pt>
                <c:pt idx="13">
                  <c:v>103.46902099888644</c:v>
                </c:pt>
                <c:pt idx="14">
                  <c:v>104.6261488616323</c:v>
                </c:pt>
                <c:pt idx="15">
                  <c:v>105.78198260836098</c:v>
                </c:pt>
                <c:pt idx="16">
                  <c:v>106.41448370968325</c:v>
                </c:pt>
                <c:pt idx="17">
                  <c:v>107.05233632135243</c:v>
                </c:pt>
                <c:pt idx="18">
                  <c:v>107.69459845499492</c:v>
                </c:pt>
                <c:pt idx="19">
                  <c:v>108.34043292036432</c:v>
                </c:pt>
                <c:pt idx="20">
                  <c:v>108.98909529381109</c:v>
                </c:pt>
                <c:pt idx="21">
                  <c:v>109.63992331284027</c:v>
                </c:pt>
                <c:pt idx="22">
                  <c:v>110.29232752937996</c:v>
                </c:pt>
                <c:pt idx="23">
                  <c:v>110.94578307220284</c:v>
                </c:pt>
                <c:pt idx="24">
                  <c:v>111.59982238554022</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Sheet1!$A$2:$A$26</c:f>
              <c:strCache>
                <c:ptCount val="25"/>
                <c:pt idx="0">
                  <c:v>310</c:v>
                </c:pt>
                <c:pt idx="1">
                  <c:v>315</c:v>
                </c:pt>
                <c:pt idx="2">
                  <c:v>320</c:v>
                </c:pt>
                <c:pt idx="3">
                  <c:v>325</c:v>
                </c:pt>
                <c:pt idx="4">
                  <c:v>330</c:v>
                </c:pt>
                <c:pt idx="5">
                  <c:v>335</c:v>
                </c:pt>
                <c:pt idx="6">
                  <c:v>340</c:v>
                </c:pt>
                <c:pt idx="7">
                  <c:v>345</c:v>
                </c:pt>
                <c:pt idx="8">
                  <c:v>350</c:v>
                </c:pt>
                <c:pt idx="9">
                  <c:v>355</c:v>
                </c:pt>
                <c:pt idx="10">
                  <c:v>360</c:v>
                </c:pt>
                <c:pt idx="11">
                  <c:v>365</c:v>
                </c:pt>
                <c:pt idx="12">
                  <c:v>370</c:v>
                </c:pt>
                <c:pt idx="13">
                  <c:v>375</c:v>
                </c:pt>
                <c:pt idx="14">
                  <c:v>380</c:v>
                </c:pt>
                <c:pt idx="15">
                  <c:v>385</c:v>
                </c:pt>
                <c:pt idx="16">
                  <c:v>390</c:v>
                </c:pt>
                <c:pt idx="17">
                  <c:v>395</c:v>
                </c:pt>
                <c:pt idx="18">
                  <c:v>400</c:v>
                </c:pt>
                <c:pt idx="19">
                  <c:v>405</c:v>
                </c:pt>
                <c:pt idx="20">
                  <c:v>410</c:v>
                </c:pt>
                <c:pt idx="21">
                  <c:v>415</c:v>
                </c:pt>
                <c:pt idx="22">
                  <c:v>420</c:v>
                </c:pt>
                <c:pt idx="23">
                  <c:v>425</c:v>
                </c:pt>
                <c:pt idx="24">
                  <c:v>430</c:v>
                </c:pt>
              </c:strCache>
            </c:strRef>
          </c:cat>
          <c:val>
            <c:numRef>
              <c:f>Sheet1!$E$2:$E$26</c:f>
              <c:numCache>
                <c:formatCode>General</c:formatCode>
                <c:ptCount val="25"/>
                <c:pt idx="0">
                  <c:v>0.59179507099152961</c:v>
                </c:pt>
                <c:pt idx="1">
                  <c:v>0.59827451430912437</c:v>
                </c:pt>
                <c:pt idx="2">
                  <c:v>0.6045514750230444</c:v>
                </c:pt>
                <c:pt idx="3">
                  <c:v>0.61063529848422826</c:v>
                </c:pt>
                <c:pt idx="4">
                  <c:v>0.61653476365870974</c:v>
                </c:pt>
                <c:pt idx="5">
                  <c:v>0.62225812539514669</c:v>
                </c:pt>
                <c:pt idx="6">
                  <c:v>0.62781315296286522</c:v>
                </c:pt>
                <c:pt idx="7">
                  <c:v>0.63320716523876575</c:v>
                </c:pt>
                <c:pt idx="8">
                  <c:v>0.63844706287821196</c:v>
                </c:pt>
                <c:pt idx="9">
                  <c:v>0.64353935776725113</c:v>
                </c:pt>
                <c:pt idx="10">
                  <c:v>0.64849020002048385</c:v>
                </c:pt>
                <c:pt idx="11">
                  <c:v>0.65330540275992932</c:v>
                </c:pt>
                <c:pt idx="12">
                  <c:v>0.65799046488479518</c:v>
                </c:pt>
                <c:pt idx="13">
                  <c:v>0.66255059201966437</c:v>
                </c:pt>
                <c:pt idx="14">
                  <c:v>0.66699071580887959</c:v>
                </c:pt>
                <c:pt idx="15">
                  <c:v>0.6713155117074654</c:v>
                </c:pt>
                <c:pt idx="16">
                  <c:v>0.67552941540352351</c:v>
                </c:pt>
                <c:pt idx="17">
                  <c:v>0.6796366379933525</c:v>
                </c:pt>
                <c:pt idx="18">
                  <c:v>0.68364118001843543</c:v>
                </c:pt>
                <c:pt idx="19">
                  <c:v>0.68754684446265235</c:v>
                </c:pt>
                <c:pt idx="20">
                  <c:v>0.6913572487984736</c:v>
                </c:pt>
                <c:pt idx="21">
                  <c:v>0.69507583616234747</c:v>
                </c:pt>
                <c:pt idx="22">
                  <c:v>0.69870588573184333</c:v>
                </c:pt>
                <c:pt idx="23">
                  <c:v>0.70225052237029228</c:v>
                </c:pt>
                <c:pt idx="24">
                  <c:v>0.70571272559854459</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rPr lang="de-DE"/>
                  <a:t>Shelf Price/Unit ($)</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ax val="140"/>
          <c:min val="7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8"/>
          <c:min val="0.5"/>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9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Banana Boat Kids Sport Spray FPS50+ 240ml (0.0%)</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Banana Boat Aqua Protect Sport Lotion FPS50+ 236ml (3.1%)</c:v>
                </c:pt>
                <c:pt idx="1">
                  <c:v>Nivea Sun Protection &amp; Hydration Cream FPS50+ 200ml (9.5%)</c:v>
                </c:pt>
                <c:pt idx="2">
                  <c:v>Nivea Sun Protect &amp; Refresh Sport Lotion FPS50 200ml (5.8%)</c:v>
                </c:pt>
                <c:pt idx="3">
                  <c:v>Hawaiian Tropic Ozono Lotion FPS50+ 240ml (4.4%)</c:v>
                </c:pt>
                <c:pt idx="4">
                  <c:v>Banana Boat Aqua Protect Cream FPS50+ 236ml (2.7%)</c:v>
                </c:pt>
                <c:pt idx="5">
                  <c:v>Banana Boat Aqua Protect Kids Cream FPS50+ 236ml (1.9%)</c:v>
                </c:pt>
                <c:pt idx="6">
                  <c:v>Hawaiian Tropic Sheer Touch Lotion FPS50+ 240ml (4.4%)</c:v>
                </c:pt>
                <c:pt idx="7">
                  <c:v>Nivea Sun Protection &amp; Hydration Lotion FPS50+ 125ml (4.5%)</c:v>
                </c:pt>
                <c:pt idx="8">
                  <c:v>Hawaiian Tropic Island Sport Lotion FPS50 240ml (3.6%)</c:v>
                </c:pt>
                <c:pt idx="9">
                  <c:v>Nivea Sun Protection Sensitive Skin Gel FPS50+ 200ml (5.1%)</c:v>
                </c:pt>
              </c:strCache>
            </c:strRef>
          </c:cat>
          <c:val>
            <c:numRef>
              <c:f>Sheet1!$B$2:$B$11</c:f>
              <c:numCache>
                <c:formatCode>General</c:formatCode>
                <c:ptCount val="10"/>
                <c:pt idx="0">
                  <c:v>7.3697542359914492E-2</c:v>
                </c:pt>
                <c:pt idx="1">
                  <c:v>7.0665773437301044E-2</c:v>
                </c:pt>
                <c:pt idx="2">
                  <c:v>6.1789878480062531E-2</c:v>
                </c:pt>
                <c:pt idx="3">
                  <c:v>4.6846004916231594E-2</c:v>
                </c:pt>
                <c:pt idx="4">
                  <c:v>4.5732473014654641E-2</c:v>
                </c:pt>
                <c:pt idx="5">
                  <c:v>4.2788721742429855E-2</c:v>
                </c:pt>
                <c:pt idx="6">
                  <c:v>3.8477448651205122E-2</c:v>
                </c:pt>
                <c:pt idx="7">
                  <c:v>3.6480505622462585E-2</c:v>
                </c:pt>
                <c:pt idx="8">
                  <c:v>3.6407728006889281E-2</c:v>
                </c:pt>
                <c:pt idx="9">
                  <c:v>3.6177794672522752E-2</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364410230249504"/>
          <c:y val="2.7170386339721821E-2"/>
          <c:w val="0.86774252569994759"/>
          <c:h val="0.85363091822778381"/>
        </c:manualLayout>
      </c:layout>
      <c:scatterChart>
        <c:scatterStyle val="lineMarker"/>
        <c:varyColors val="0"/>
        <c:ser>
          <c:idx val="0"/>
          <c:order val="0"/>
          <c:tx>
            <c:strRef>
              <c:f>Sheet1!$B$1</c:f>
              <c:strCache>
                <c:ptCount val="1"/>
                <c:pt idx="0">
                  <c:v>PE up</c:v>
                </c:pt>
              </c:strCache>
            </c:strRef>
          </c:tx>
          <c:spPr>
            <a:ln w="9525" cap="rnd">
              <a:noFill/>
              <a:round/>
            </a:ln>
            <a:effectLst/>
          </c:spPr>
          <c:marker>
            <c:symbol val="circle"/>
            <c:size val="9"/>
            <c:spPr>
              <a:solidFill>
                <a:schemeClr val="tx1"/>
              </a:solidFill>
              <a:ln w="19050">
                <a:solidFill>
                  <a:schemeClr val="bg1"/>
                </a:solidFill>
              </a:ln>
              <a:effectLst/>
            </c:spPr>
          </c:marker>
          <c:dPt>
            <c:idx val="0"/>
            <c:bubble3D val="0"/>
            <c:extLst>
              <c:ext xmlns:c16="http://schemas.microsoft.com/office/drawing/2014/chart" uri="{C3380CC4-5D6E-409C-BE32-E72D297353CC}">
                <c16:uniqueId val="{00000000-B0D5-4750-8C19-9F9BE9CE2B4F}"/>
              </c:ext>
            </c:extLst>
          </c:dPt>
          <c:dPt>
            <c:idx val="1"/>
            <c:bubble3D val="0"/>
            <c:extLst>
              <c:ext xmlns:c16="http://schemas.microsoft.com/office/drawing/2014/chart" uri="{C3380CC4-5D6E-409C-BE32-E72D297353CC}">
                <c16:uniqueId val="{00000001-B0D5-4750-8C19-9F9BE9CE2B4F}"/>
              </c:ext>
            </c:extLst>
          </c:dPt>
          <c:dPt>
            <c:idx val="2"/>
            <c:bubble3D val="0"/>
            <c:extLst>
              <c:ext xmlns:c16="http://schemas.microsoft.com/office/drawing/2014/chart" uri="{C3380CC4-5D6E-409C-BE32-E72D297353CC}">
                <c16:uniqueId val="{00000002-B0D5-4750-8C19-9F9BE9CE2B4F}"/>
              </c:ext>
            </c:extLst>
          </c:dPt>
          <c:dPt>
            <c:idx val="3"/>
            <c:bubble3D val="0"/>
            <c:extLst>
              <c:ext xmlns:c16="http://schemas.microsoft.com/office/drawing/2014/chart" uri="{C3380CC4-5D6E-409C-BE32-E72D297353CC}">
                <c16:uniqueId val="{00000003-B0D5-4750-8C19-9F9BE9CE2B4F}"/>
              </c:ext>
            </c:extLst>
          </c:dPt>
          <c:dPt>
            <c:idx val="4"/>
            <c:bubble3D val="0"/>
            <c:extLst>
              <c:ext xmlns:c16="http://schemas.microsoft.com/office/drawing/2014/chart" uri="{C3380CC4-5D6E-409C-BE32-E72D297353CC}">
                <c16:uniqueId val="{00000004-B0D5-4750-8C19-9F9BE9CE2B4F}"/>
              </c:ext>
            </c:extLst>
          </c:dPt>
          <c:dPt>
            <c:idx val="5"/>
            <c:bubble3D val="0"/>
            <c:extLst>
              <c:ext xmlns:c16="http://schemas.microsoft.com/office/drawing/2014/chart" uri="{C3380CC4-5D6E-409C-BE32-E72D297353CC}">
                <c16:uniqueId val="{00000005-B0D5-4750-8C19-9F9BE9CE2B4F}"/>
              </c:ext>
            </c:extLst>
          </c:dPt>
          <c:dPt>
            <c:idx val="6"/>
            <c:bubble3D val="0"/>
            <c:extLst>
              <c:ext xmlns:c16="http://schemas.microsoft.com/office/drawing/2014/chart" uri="{C3380CC4-5D6E-409C-BE32-E72D297353CC}">
                <c16:uniqueId val="{00000006-B0D5-4750-8C19-9F9BE9CE2B4F}"/>
              </c:ext>
            </c:extLst>
          </c:dPt>
          <c:dPt>
            <c:idx val="7"/>
            <c:bubble3D val="0"/>
            <c:extLst>
              <c:ext xmlns:c16="http://schemas.microsoft.com/office/drawing/2014/chart" uri="{C3380CC4-5D6E-409C-BE32-E72D297353CC}">
                <c16:uniqueId val="{00000007-B0D5-4750-8C19-9F9BE9CE2B4F}"/>
              </c:ext>
            </c:extLst>
          </c:dPt>
          <c:dPt>
            <c:idx val="9"/>
            <c:bubble3D val="0"/>
            <c:extLst>
              <c:ext xmlns:c16="http://schemas.microsoft.com/office/drawing/2014/chart" uri="{C3380CC4-5D6E-409C-BE32-E72D297353CC}">
                <c16:uniqueId val="{0000000C-B0D5-4750-8C19-9F9BE9CE2B4F}"/>
              </c:ext>
            </c:extLst>
          </c:dPt>
          <c:dPt>
            <c:idx val="12"/>
            <c:bubble3D val="0"/>
            <c:extLst>
              <c:ext xmlns:c16="http://schemas.microsoft.com/office/drawing/2014/chart" uri="{C3380CC4-5D6E-409C-BE32-E72D297353CC}">
                <c16:uniqueId val="{00000009-B0D5-4750-8C19-9F9BE9CE2B4F}"/>
              </c:ext>
            </c:extLst>
          </c:dPt>
          <c:dPt>
            <c:idx val="13"/>
            <c:bubble3D val="0"/>
            <c:extLst>
              <c:ext xmlns:c16="http://schemas.microsoft.com/office/drawing/2014/chart" uri="{C3380CC4-5D6E-409C-BE32-E72D297353CC}">
                <c16:uniqueId val="{0000000A-B0D5-4750-8C19-9F9BE9CE2B4F}"/>
              </c:ext>
            </c:extLst>
          </c:dPt>
          <c:dPt>
            <c:idx val="14"/>
            <c:bubble3D val="0"/>
            <c:extLst>
              <c:ext xmlns:c16="http://schemas.microsoft.com/office/drawing/2014/chart" uri="{C3380CC4-5D6E-409C-BE32-E72D297353CC}">
                <c16:uniqueId val="{0000000B-B0D5-4750-8C19-9F9BE9CE2B4F}"/>
              </c:ext>
            </c:extLst>
          </c:dPt>
          <c:dPt>
            <c:idx val="16"/>
            <c:bubble3D val="0"/>
            <c:extLst>
              <c:ext xmlns:c16="http://schemas.microsoft.com/office/drawing/2014/chart" uri="{C3380CC4-5D6E-409C-BE32-E72D297353CC}">
                <c16:uniqueId val="{00000012-B0D5-4750-8C19-9F9BE9CE2B4F}"/>
              </c:ext>
            </c:extLst>
          </c:dPt>
          <c:dLbls>
            <c:dLbl>
              <c:idx val="0"/>
              <c:tx>
                <c:rich>
                  <a:bodyPr/>
                  <a:lstStyle/>
                  <a:p>
                    <a:r>
                      <a:rPr lang="en-US"/>
                      <a:t>Hawaiian Tropic</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0-B0D5-4750-8C19-9F9BE9CE2B4F}"/>
                </c:ext>
              </c:extLst>
            </c:dLbl>
            <c:dLbl>
              <c:idx val="1"/>
              <c:tx>
                <c:rich>
                  <a:bodyPr/>
                  <a:lstStyle/>
                  <a:p>
                    <a:r>
                      <a:rPr lang="en-US"/>
                      <a:t>Banana Boat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1-B0D5-4750-8C19-9F9BE9CE2B4F}"/>
                </c:ext>
              </c:extLst>
            </c:dLbl>
            <c:dLbl>
              <c:idx val="2"/>
              <c:tx>
                <c:rich>
                  <a:bodyPr/>
                  <a:lstStyle/>
                  <a:p>
                    <a:r>
                      <a:rPr lang="en-US"/>
                      <a:t>EQUATE</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2-B0D5-4750-8C19-9F9BE9CE2B4F}"/>
                </c:ext>
              </c:extLst>
            </c:dLbl>
            <c:dLbl>
              <c:idx val="3"/>
              <c:tx>
                <c:rich>
                  <a:bodyPr/>
                  <a:lstStyle/>
                  <a:p>
                    <a:r>
                      <a:rPr lang="en-US"/>
                      <a:t>Nivea</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3-B0D5-4750-8C19-9F9BE9CE2B4F}"/>
                </c:ext>
              </c:extLst>
            </c:dLbl>
            <c:dLbl>
              <c:idx val="4"/>
              <c:tx>
                <c:rich>
                  <a:bodyPr/>
                  <a:lstStyle/>
                  <a:p>
                    <a:r>
                      <a:rPr lang="en-US"/>
                      <a:t>Neutrogena</a:t>
                    </a:r>
                  </a:p>
                </c:rich>
              </c:tx>
              <c:dLblPos val="t"/>
              <c:showLegendKey val="0"/>
              <c:showVal val="0"/>
              <c:showCatName val="0"/>
              <c:showSerName val="0"/>
              <c:showPercent val="0"/>
              <c:showBubbleSize val="0"/>
              <c:extLst>
                <c:ext xmlns:c15="http://schemas.microsoft.com/office/drawing/2012/chart" uri="{CE6537A1-D6FC-4f65-9D91-7224C49458BB}">
                  <c15:layout>
                    <c:manualLayout>
                      <c:w val="5.6451516574947062E-2"/>
                      <c:h val="5.3314955203308069E-2"/>
                    </c:manualLayout>
                  </c15:layout>
                  <c15:showDataLabelsRange val="1"/>
                </c:ext>
                <c:ext xmlns:c16="http://schemas.microsoft.com/office/drawing/2014/chart" uri="{C3380CC4-5D6E-409C-BE32-E72D297353CC}">
                  <c16:uniqueId val="{00000004-B0D5-4750-8C19-9F9BE9CE2B4F}"/>
                </c:ext>
              </c:extLst>
            </c:dLbl>
            <c:dLbl>
              <c:idx val="5"/>
              <c:tx>
                <c:rich>
                  <a:bodyPr/>
                  <a:lstStyle/>
                  <a:p>
                    <a:r>
                      <a:rPr lang="en-US"/>
                      <a:t>Caribbean Beach</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5-B0D5-4750-8C19-9F9BE9CE2B4F}"/>
                </c:ext>
              </c:extLst>
            </c:dLbl>
            <c:dLbl>
              <c:idx val="6"/>
              <c:tx>
                <c:rich>
                  <a:bodyPr/>
                  <a:lstStyle/>
                  <a:p>
                    <a:r>
                      <a:rPr lang="en-US"/>
                      <a:t>Australian Gold</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6-B0D5-4750-8C19-9F9BE9CE2B4F}"/>
                </c:ext>
              </c:extLst>
            </c:dLbl>
            <c:dLbl>
              <c:idx val="7"/>
              <c:tx>
                <c:rich>
                  <a:bodyPr/>
                  <a:lstStyle/>
                  <a:p>
                    <a:r>
                      <a:rPr lang="en-US"/>
                      <a:t>Isdin</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7-B0D5-4750-8C19-9F9BE9CE2B4F}"/>
                </c:ext>
              </c:extLst>
            </c:dLbl>
            <c:dLbl>
              <c:idx val="8"/>
              <c:tx>
                <c:rich>
                  <a:bodyPr/>
                  <a:lstStyle/>
                  <a:p>
                    <a:r>
                      <a:rPr lang="en-US"/>
                      <a:t>Nuvel</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0-D362-4FD3-9AF9-43BE4338AF3D}"/>
                </c:ext>
              </c:extLst>
            </c:dLbl>
            <c:dLbl>
              <c:idx val="9"/>
              <c:tx>
                <c:rich>
                  <a:bodyPr/>
                  <a:lstStyle/>
                  <a:p>
                    <a:r>
                      <a:rPr lang="en-US"/>
                      <a:t>Ocean Potion</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C-B0D5-4750-8C19-9F9BE9CE2B4F}"/>
                </c:ext>
              </c:extLst>
            </c:dLbl>
            <c:dLbl>
              <c:idx val="10"/>
              <c:tx>
                <c:rich>
                  <a:bodyPr/>
                  <a:lstStyle/>
                  <a:p>
                    <a:r>
                      <a:rPr lang="en-US"/>
                      <a:t>Kit Kat </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1-D362-4FD3-9AF9-43BE4338AF3D}"/>
                </c:ext>
              </c:extLst>
            </c:dLbl>
            <c:dLbl>
              <c:idx val="11"/>
              <c:tx>
                <c:rich>
                  <a:bodyPr/>
                  <a:lstStyle/>
                  <a:p>
                    <a:r>
                      <a:rPr lang="en-US"/>
                      <a:t>M&amp;M's</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2-D362-4FD3-9AF9-43BE4338AF3D}"/>
                </c:ext>
              </c:extLst>
            </c:dLbl>
            <c:dLbl>
              <c:idx val="12"/>
              <c:tx>
                <c:rich>
                  <a:bodyPr/>
                  <a:lstStyle/>
                  <a:p>
                    <a:r>
                      <a:rPr lang="en-US"/>
                      <a:t>Mackintosh</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9-B0D5-4750-8C19-9F9BE9CE2B4F}"/>
                </c:ext>
              </c:extLst>
            </c:dLbl>
            <c:dLbl>
              <c:idx val="13"/>
              <c:tx>
                <c:rich>
                  <a:bodyPr/>
                  <a:lstStyle/>
                  <a:p>
                    <a:r>
                      <a:rPr lang="en-US"/>
                      <a:t>Maltesers</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A-B0D5-4750-8C19-9F9BE9CE2B4F}"/>
                </c:ext>
              </c:extLst>
            </c:dLbl>
            <c:dLbl>
              <c:idx val="14"/>
              <c:tx>
                <c:rich>
                  <a:bodyPr/>
                  <a:lstStyle/>
                  <a:p>
                    <a:r>
                      <a:rPr lang="en-US"/>
                      <a:t>Mars</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B-B0D5-4750-8C19-9F9BE9CE2B4F}"/>
                </c:ext>
              </c:extLst>
            </c:dLbl>
            <c:dLbl>
              <c:idx val="15"/>
              <c:tx>
                <c:rich>
                  <a:bodyPr/>
                  <a:lstStyle/>
                  <a:p>
                    <a:r>
                      <a:rPr lang="en-US"/>
                      <a:t>Snickers </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2704-469A-BFAC-FD9CF5DB2713}"/>
                </c:ext>
              </c:extLst>
            </c:dLbl>
            <c:dLbl>
              <c:idx val="16"/>
              <c:tx>
                <c:rich>
                  <a:bodyPr/>
                  <a:lstStyle/>
                  <a:p>
                    <a:r>
                      <a:rPr lang="en-US"/>
                      <a:t>Tiffany</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B0D5-4750-8C19-9F9BE9CE2B4F}"/>
                </c:ext>
              </c:extLst>
            </c:dLbl>
            <c:dLbl>
              <c:idx val="17"/>
              <c:tx>
                <c:rich>
                  <a:bodyPr/>
                  <a:lstStyle/>
                  <a:p>
                    <a:r>
                      <a:rPr lang="en-US"/>
                      <a:t>Toblerone</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2704-469A-BFAC-FD9CF5DB2713}"/>
                </c:ext>
              </c:extLst>
            </c:dLbl>
            <c:dLbl>
              <c:idx val="18"/>
              <c:tx>
                <c:rich>
                  <a:bodyPr/>
                  <a:lstStyle/>
                  <a:p>
                    <a:r>
                      <a:rPr lang="en-US"/>
                      <a:t>Twix</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2704-469A-BFAC-FD9CF5DB2713}"/>
                </c:ext>
              </c:extLst>
            </c:dLbl>
            <c:spPr>
              <a:noFill/>
              <a:ln>
                <a:noFill/>
              </a:ln>
              <a:effectLst/>
            </c:spPr>
            <c:txPr>
              <a:bodyPr rot="0" spcFirstLastPara="1" vertOverflow="ellipsis" vert="horz" wrap="non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dLblPos val="t"/>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0"/>
              </c:ext>
            </c:extLst>
          </c:dLbls>
          <c:xVal>
            <c:numRef>
              <c:f>Sheet1!$A$2:$A$11</c:f>
              <c:numCache>
                <c:formatCode>General</c:formatCode>
                <c:ptCount val="10"/>
                <c:pt idx="0">
                  <c:v>-2.0341291024416446</c:v>
                </c:pt>
                <c:pt idx="1">
                  <c:v>-2.5416915888794187</c:v>
                </c:pt>
                <c:pt idx="2">
                  <c:v>-0.52889209905127044</c:v>
                </c:pt>
                <c:pt idx="3">
                  <c:v>-2.0214777175494323</c:v>
                </c:pt>
                <c:pt idx="4">
                  <c:v>-1.6937779197406579</c:v>
                </c:pt>
                <c:pt idx="5">
                  <c:v>-0.66113498916352775</c:v>
                </c:pt>
                <c:pt idx="6">
                  <c:v>-0.99216527602380722</c:v>
                </c:pt>
                <c:pt idx="7">
                  <c:v>-1.6798557570423183</c:v>
                </c:pt>
                <c:pt idx="8">
                  <c:v>-0.99817546226277831</c:v>
                </c:pt>
                <c:pt idx="9">
                  <c:v>-2.3580397576558831</c:v>
                </c:pt>
              </c:numCache>
            </c:numRef>
          </c:xVal>
          <c:yVal>
            <c:numRef>
              <c:f>Sheet1!$B$2:$B$11</c:f>
              <c:numCache>
                <c:formatCode>General</c:formatCode>
                <c:ptCount val="10"/>
                <c:pt idx="0">
                  <c:v>-1.4654958007620229</c:v>
                </c:pt>
                <c:pt idx="1">
                  <c:v>-1.4349872907702883</c:v>
                </c:pt>
                <c:pt idx="2">
                  <c:v>-2.1760565861746852</c:v>
                </c:pt>
                <c:pt idx="3">
                  <c:v>-1.2558012946190356</c:v>
                </c:pt>
                <c:pt idx="4">
                  <c:v>-1.9865741602969371</c:v>
                </c:pt>
                <c:pt idx="5">
                  <c:v>-0.5731599110845319</c:v>
                </c:pt>
                <c:pt idx="6">
                  <c:v>-0.99226906458635877</c:v>
                </c:pt>
                <c:pt idx="7">
                  <c:v>-1.0283080530150028</c:v>
                </c:pt>
                <c:pt idx="8">
                  <c:v>-0.65216642171711248</c:v>
                </c:pt>
                <c:pt idx="9">
                  <c:v>-0.67957307532991751</c:v>
                </c:pt>
              </c:numCache>
            </c:numRef>
          </c:yVal>
          <c:smooth val="0"/>
          <c:extLst>
            <c:ext xmlns:c15="http://schemas.microsoft.com/office/drawing/2012/chart" uri="{02D57815-91ED-43cb-92C2-25804820EDAC}">
              <c15:datalabelsRange>
                <c15:f>Sheet1!$C$2:$C$16</c15:f>
                <c15:dlblRangeCache>
                  <c:ptCount val="15"/>
                  <c:pt idx="0">
                    <c:v>1</c:v>
                  </c:pt>
                  <c:pt idx="1">
                    <c:v>1</c:v>
                  </c:pt>
                  <c:pt idx="2">
                    <c:v>1</c:v>
                  </c:pt>
                  <c:pt idx="3">
                    <c:v>1</c:v>
                  </c:pt>
                  <c:pt idx="4">
                    <c:v>1</c:v>
                  </c:pt>
                  <c:pt idx="5">
                    <c:v>1</c:v>
                  </c:pt>
                  <c:pt idx="6">
                    <c:v>1</c:v>
                  </c:pt>
                  <c:pt idx="7">
                    <c:v>1</c:v>
                  </c:pt>
                  <c:pt idx="8">
                    <c:v>1</c:v>
                  </c:pt>
                  <c:pt idx="9">
                    <c:v>1</c:v>
                  </c:pt>
                  <c:pt idx="10">
                    <c:v>1</c:v>
                  </c:pt>
                  <c:pt idx="11">
                    <c:v>1</c:v>
                  </c:pt>
                  <c:pt idx="12">
                    <c:v>1</c:v>
                  </c:pt>
                  <c:pt idx="13">
                    <c:v>1</c:v>
                  </c:pt>
                  <c:pt idx="14">
                    <c:v>1</c:v>
                  </c:pt>
                </c15:dlblRangeCache>
              </c15:datalabelsRange>
            </c:ext>
            <c:ext xmlns:c16="http://schemas.microsoft.com/office/drawing/2014/chart" uri="{C3380CC4-5D6E-409C-BE32-E72D297353CC}">
              <c16:uniqueId val="{0000000E-B0D5-4750-8C19-9F9BE9CE2B4F}"/>
            </c:ext>
          </c:extLst>
        </c:ser>
        <c:dLbls>
          <c:dLblPos val="t"/>
          <c:showLegendKey val="0"/>
          <c:showVal val="1"/>
          <c:showCatName val="0"/>
          <c:showSerName val="0"/>
          <c:showPercent val="0"/>
          <c:showBubbleSize val="0"/>
        </c:dLbls>
        <c:axId val="1923850352"/>
        <c:axId val="1923855760"/>
      </c:scatterChart>
      <c:valAx>
        <c:axId val="1923850352"/>
        <c:scaling>
          <c:orientation val="maxMin"/>
          <c:max val="0"/>
        </c:scaling>
        <c:delete val="0"/>
        <c:axPos val="t"/>
        <c:numFmt formatCode="General" sourceLinked="1"/>
        <c:majorTickMark val="none"/>
        <c:minorTickMark val="none"/>
        <c:tickLblPos val="high"/>
        <c:spPr>
          <a:noFill/>
          <a:ln w="9525" cap="flat" cmpd="sng" algn="ctr">
            <a:solidFill>
              <a:schemeClr val="bg2">
                <a:lumMod val="90000"/>
              </a:schemeClr>
            </a:solidFill>
            <a:round/>
          </a:ln>
          <a:effectLst/>
        </c:spPr>
        <c:txPr>
          <a:bodyPr rot="-60000000" spcFirstLastPara="1" vertOverflow="ellipsis" vert="horz" wrap="square" anchor="ctr" anchorCtr="1"/>
          <a:lstStyle/>
          <a:p>
            <a:pPr>
              <a:defRPr sz="800" b="0" i="0" u="none" strike="noStrike" kern="1200" baseline="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crossAx val="1923855760"/>
        <c:crossesAt val="-1"/>
        <c:crossBetween val="midCat"/>
      </c:valAx>
      <c:valAx>
        <c:axId val="1923855760"/>
        <c:scaling>
          <c:orientation val="maxMin"/>
        </c:scaling>
        <c:delete val="0"/>
        <c:axPos val="r"/>
        <c:numFmt formatCode="General" sourceLinked="1"/>
        <c:majorTickMark val="none"/>
        <c:minorTickMark val="none"/>
        <c:tickLblPos val="high"/>
        <c:spPr>
          <a:noFill/>
          <a:ln w="9525" cap="flat" cmpd="sng" algn="ctr">
            <a:solidFill>
              <a:schemeClr val="bg2">
                <a:lumMod val="90000"/>
              </a:schemeClr>
            </a:solidFill>
            <a:round/>
          </a:ln>
          <a:effectLst/>
        </c:spPr>
        <c:txPr>
          <a:bodyPr rot="-60000000" spcFirstLastPara="1" vertOverflow="ellipsis" vert="horz" wrap="square" anchor="ctr" anchorCtr="1"/>
          <a:lstStyle/>
          <a:p>
            <a:pPr>
              <a:defRPr sz="800" b="0" i="0" u="none" strike="noStrike" kern="1200" baseline="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crossAx val="1923850352"/>
        <c:crossesAt val="-1"/>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8.0876101325592739E-2"/>
          <c:y val="0"/>
          <c:w val="0.91912433105429026"/>
          <c:h val="1"/>
        </c:manualLayout>
      </c:layout>
      <c:barChart>
        <c:barDir val="bar"/>
        <c:grouping val="clustered"/>
        <c:varyColors val="1"/>
        <c:ser>
          <c:idx val="0"/>
          <c:order val="0"/>
          <c:tx>
            <c:strRef>
              <c:f>Sheet1!$B$1</c:f>
              <c:strCache>
                <c:ptCount val="1"/>
                <c:pt idx="0">
                  <c:v>Australian Gold (0.1%)</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E783-4DA7-9ABD-265595826B9E}"/>
              </c:ext>
            </c:extLst>
          </c:dPt>
          <c:dPt>
            <c:idx val="4"/>
            <c:invertIfNegative val="0"/>
            <c:bubble3D val="0"/>
            <c:spPr>
              <a:solidFill>
                <a:srgbClr val="BCBBBB"/>
              </a:solidFill>
            </c:spPr>
            <c:extLst>
              <c:ext xmlns:c16="http://schemas.microsoft.com/office/drawing/2014/chart" uri="{C3380CC4-5D6E-409C-BE32-E72D297353CC}">
                <c16:uniqueId val="{00000007-E783-4DA7-9ABD-265595826B9E}"/>
              </c:ext>
            </c:extLst>
          </c:dPt>
          <c:dPt>
            <c:idx val="5"/>
            <c:invertIfNegative val="0"/>
            <c:bubble3D val="0"/>
            <c:spPr>
              <a:solidFill>
                <a:srgbClr val="BCBBBB"/>
              </a:solidFill>
            </c:spPr>
            <c:extLst>
              <c:ext xmlns:c16="http://schemas.microsoft.com/office/drawing/2014/chart" uri="{C3380CC4-5D6E-409C-BE32-E72D297353CC}">
                <c16:uniqueId val="{00000008-E783-4DA7-9ABD-265595826B9E}"/>
              </c:ext>
            </c:extLst>
          </c:dPt>
          <c:dPt>
            <c:idx val="6"/>
            <c:invertIfNegative val="0"/>
            <c:bubble3D val="0"/>
            <c:spPr>
              <a:solidFill>
                <a:srgbClr val="BCBBBB"/>
              </a:solidFill>
            </c:spPr>
            <c:extLst>
              <c:ext xmlns:c16="http://schemas.microsoft.com/office/drawing/2014/chart" uri="{C3380CC4-5D6E-409C-BE32-E72D297353CC}">
                <c16:uniqueId val="{00000009-E783-4DA7-9ABD-265595826B9E}"/>
              </c:ext>
            </c:extLst>
          </c:dPt>
          <c:dPt>
            <c:idx val="7"/>
            <c:invertIfNegative val="0"/>
            <c:bubble3D val="0"/>
            <c:spPr>
              <a:solidFill>
                <a:srgbClr val="BCBBBB"/>
              </a:solidFill>
            </c:spPr>
            <c:extLst>
              <c:ext xmlns:c16="http://schemas.microsoft.com/office/drawing/2014/chart" uri="{C3380CC4-5D6E-409C-BE32-E72D297353CC}">
                <c16:uniqueId val="{0000000A-E783-4DA7-9ABD-265595826B9E}"/>
              </c:ext>
            </c:extLst>
          </c:dPt>
          <c:dPt>
            <c:idx val="8"/>
            <c:invertIfNegative val="0"/>
            <c:bubble3D val="0"/>
            <c:spPr>
              <a:solidFill>
                <a:srgbClr val="BCBBBB"/>
              </a:solidFill>
            </c:spPr>
            <c:extLst>
              <c:ext xmlns:c16="http://schemas.microsoft.com/office/drawing/2014/chart" uri="{C3380CC4-5D6E-409C-BE32-E72D297353CC}">
                <c16:uniqueId val="{0000000B-E783-4DA7-9ABD-265595826B9E}"/>
              </c:ext>
            </c:extLst>
          </c:dPt>
          <c:dPt>
            <c:idx val="9"/>
            <c:invertIfNegative val="0"/>
            <c:bubble3D val="0"/>
            <c:spPr>
              <a:solidFill>
                <a:srgbClr val="BCBBBB"/>
              </a:solidFill>
            </c:spPr>
            <c:extLst>
              <c:ext xmlns:c16="http://schemas.microsoft.com/office/drawing/2014/chart" uri="{C3380CC4-5D6E-409C-BE32-E72D297353CC}">
                <c16:uniqueId val="{0000000C-E783-4DA7-9ABD-265595826B9E}"/>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(38.0%)</c:v>
                </c:pt>
                <c:pt idx="1">
                  <c:v>Hawaiian Tropic (19.3%)</c:v>
                </c:pt>
                <c:pt idx="2">
                  <c:v>Banana Boat (15.9%)</c:v>
                </c:pt>
                <c:pt idx="3">
                  <c:v>Caribbean Beach (6.6%)</c:v>
                </c:pt>
                <c:pt idx="4">
                  <c:v>EQUATE (6.3%)</c:v>
                </c:pt>
                <c:pt idx="5">
                  <c:v>Neutrogena (2.7%)</c:v>
                </c:pt>
                <c:pt idx="6">
                  <c:v>Nuvel (2.3%)</c:v>
                </c:pt>
                <c:pt idx="7">
                  <c:v>La Roche-Posay (1.9%)</c:v>
                </c:pt>
                <c:pt idx="8">
                  <c:v>Garnier (1.7%)</c:v>
                </c:pt>
                <c:pt idx="9">
                  <c:v>L'Oreal Paris (0.9%)</c:v>
                </c:pt>
              </c:strCache>
            </c:strRef>
          </c:cat>
          <c:val>
            <c:numRef>
              <c:f>Sheet1!$B$2:$B$11</c:f>
              <c:numCache>
                <c:formatCode>General</c:formatCode>
                <c:ptCount val="10"/>
                <c:pt idx="0">
                  <c:v>0.34406837594955808</c:v>
                </c:pt>
                <c:pt idx="1">
                  <c:v>0.21388377194238903</c:v>
                </c:pt>
                <c:pt idx="2">
                  <c:v>0.14924290828963879</c:v>
                </c:pt>
                <c:pt idx="3">
                  <c:v>9.0294677934418269E-2</c:v>
                </c:pt>
                <c:pt idx="4">
                  <c:v>7.7185445444257691E-2</c:v>
                </c:pt>
                <c:pt idx="5">
                  <c:v>3.2725489973964496E-2</c:v>
                </c:pt>
                <c:pt idx="6">
                  <c:v>2.1319849505308588E-2</c:v>
                </c:pt>
                <c:pt idx="7">
                  <c:v>1.3410559509189034E-2</c:v>
                </c:pt>
                <c:pt idx="8">
                  <c:v>1.2353580096403471E-2</c:v>
                </c:pt>
                <c:pt idx="9">
                  <c:v>1.1806781063506981E-2</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0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Banana Boat Kids Sport Spray FPS50+ 240ml (0.0%)</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Cream FPS50+ 200ml (9.5%)</c:v>
                </c:pt>
                <c:pt idx="1">
                  <c:v>Banana Boat Aqua Protect Sport Lotion FPS50+ 236ml (3.1%)</c:v>
                </c:pt>
                <c:pt idx="2">
                  <c:v>Nivea Sun Protect &amp; Refresh Sport Lotion FPS50 200ml (5.8%)</c:v>
                </c:pt>
                <c:pt idx="3">
                  <c:v>Hawaiian Tropic Ozono Lotion FPS50+ 240ml (4.4%)</c:v>
                </c:pt>
                <c:pt idx="4">
                  <c:v>Hawaiian Tropic Sheer Touch Lotion FPS50+ 240ml (4.4%)</c:v>
                </c:pt>
                <c:pt idx="5">
                  <c:v>Hawaiian Tropic Island Sport Lotion FPS50 240ml (3.6%)</c:v>
                </c:pt>
                <c:pt idx="6">
                  <c:v>Banana Boat Aqua Protect Cream FPS50+ 236ml (2.7%)</c:v>
                </c:pt>
                <c:pt idx="7">
                  <c:v>Nivea Sun Protection Sensitive Skin Gel FPS50+ 200ml (5.1%)</c:v>
                </c:pt>
                <c:pt idx="8">
                  <c:v>Banana Boat Aqua Protect Kids Cream FPS50+ 236ml (1.9%)</c:v>
                </c:pt>
                <c:pt idx="9">
                  <c:v>Banana Boat Advanced Protection Lotion FPS50+ 240ml (2.8%)</c:v>
                </c:pt>
              </c:strCache>
            </c:strRef>
          </c:cat>
          <c:val>
            <c:numRef>
              <c:f>Sheet1!$B$2:$B$11</c:f>
              <c:numCache>
                <c:formatCode>General</c:formatCode>
                <c:ptCount val="10"/>
                <c:pt idx="0">
                  <c:v>7.355948371259674E-2</c:v>
                </c:pt>
                <c:pt idx="1">
                  <c:v>6.0393393681974668E-2</c:v>
                </c:pt>
                <c:pt idx="2">
                  <c:v>5.9649942947451601E-2</c:v>
                </c:pt>
                <c:pt idx="3">
                  <c:v>5.2314528534042871E-2</c:v>
                </c:pt>
                <c:pt idx="4">
                  <c:v>4.5761928603668206E-2</c:v>
                </c:pt>
                <c:pt idx="5">
                  <c:v>4.3988799618344593E-2</c:v>
                </c:pt>
                <c:pt idx="6">
                  <c:v>4.0751967612788549E-2</c:v>
                </c:pt>
                <c:pt idx="7">
                  <c:v>3.7698357589267692E-2</c:v>
                </c:pt>
                <c:pt idx="8">
                  <c:v>3.5905972143676738E-2</c:v>
                </c:pt>
                <c:pt idx="9">
                  <c:v>3.3344358671050921E-2</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0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21404322300372672"/>
          <c:y val="2.1747791014982559E-2"/>
          <c:w val="0.73951596763197525"/>
          <c:h val="0.86043888622930176"/>
        </c:manualLayout>
      </c:layout>
      <c:scatterChart>
        <c:scatterStyle val="lineMarker"/>
        <c:varyColors val="0"/>
        <c:ser>
          <c:idx val="2"/>
          <c:order val="0"/>
          <c:tx>
            <c:strRef>
              <c:f>Sheet1!$B$1</c:f>
              <c:strCache>
                <c:ptCount val="1"/>
                <c:pt idx="0">
                  <c:v>Banana Boat Baby Lotion FPS50+ 177ml</c:v>
                </c:pt>
              </c:strCache>
            </c:strRef>
          </c:tx>
          <c:spPr>
            <a:ln w="19050" cap="rnd">
              <a:solidFill>
                <a:srgbClr val="00A097"/>
              </a:solidFill>
              <a:round/>
            </a:ln>
            <a:effectLst/>
          </c:spPr>
          <c:marker>
            <c:symbol val="circle"/>
            <c:size val="5"/>
            <c:spPr>
              <a:solidFill>
                <a:srgbClr val="00A097"/>
              </a:solidFill>
              <a:ln w="9525">
                <a:solidFill>
                  <a:srgbClr val="FFFFFF"/>
                </a:solidFill>
              </a:ln>
              <a:effectLst/>
            </c:spPr>
          </c:marker>
          <c:dLbls>
            <c:dLbl>
              <c:idx val="0"/>
              <c:tx>
                <c:rich>
                  <a:bodyPr/>
                  <a:lstStyle/>
                  <a:p>
                    <a:r>
                      <a:rPr lang="en-US"/>
                      <a:t>-2.8</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lstStyle/>
                  <a:p>
                    <a:r>
                      <a:rPr lang="en-US"/>
                      <a:t>-2.5</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lstStyle/>
                  <a:p>
                    <a:r>
                      <a:rPr lang="en-US"/>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lstStyle/>
                  <a:p>
                    <a:r>
                      <a:rPr lang="en-US"/>
                      <a:t>-1.1</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lstStyle/>
                  <a:p>
                    <a:r>
                      <a:rPr lang="en-US"/>
                      <a:t>-0.9</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Sheet1!$A$2:$A$6</c:f>
              <c:numCache>
                <c:formatCode>General</c:formatCode>
                <c:ptCount val="5"/>
                <c:pt idx="0">
                  <c:v>260</c:v>
                </c:pt>
                <c:pt idx="1">
                  <c:v>270</c:v>
                </c:pt>
                <c:pt idx="2">
                  <c:v>300</c:v>
                </c:pt>
                <c:pt idx="3">
                  <c:v>330</c:v>
                </c:pt>
                <c:pt idx="4">
                  <c:v>360</c:v>
                </c:pt>
              </c:numCache>
            </c:numRef>
          </c:xVal>
          <c:yVal>
            <c:numRef>
              <c:f>Sheet1!$B$2:$B$6</c:f>
              <c:numCache>
                <c:formatCode>General</c:formatCode>
                <c:ptCount val="5"/>
                <c:pt idx="0">
                  <c:v>0.37356164241342715</c:v>
                </c:pt>
                <c:pt idx="1">
                  <c:v>0.24509545540527738</c:v>
                </c:pt>
                <c:pt idx="2">
                  <c:v>0</c:v>
                </c:pt>
                <c:pt idx="3">
                  <c:v>-0.11338975272250718</c:v>
                </c:pt>
                <c:pt idx="4">
                  <c:v>-0.18776012728170885</c:v>
                </c:pt>
              </c:numCache>
            </c:numRef>
          </c:yVal>
          <c:smooth val="0"/>
          <c:extLst>
            <c:ext xmlns:c16="http://schemas.microsoft.com/office/drawing/2014/chart" uri="{C3380CC4-5D6E-409C-BE32-E72D297353CC}">
              <c16:uniqueId val="{0000007D-1ABB-4592-8776-98B59FCA8F1B}"/>
            </c:ext>
          </c:extLst>
        </c:ser>
        <c:dLbls>
          <c:dLblPos val="t"/>
          <c:showLegendKey val="0"/>
          <c:showVal val="1"/>
          <c:showCatName val="0"/>
          <c:showSerName val="0"/>
          <c:showPercent val="0"/>
          <c:showBubbleSize val="0"/>
        </c:dLbls>
        <c:axId val="104432768"/>
        <c:axId val="104434848"/>
      </c:scatterChart>
      <c:valAx>
        <c:axId val="104432768"/>
        <c:scaling>
          <c:orientation val="minMax"/>
          <c:max val="360"/>
          <c:min val="260"/>
        </c:scaling>
        <c:delete val="0"/>
        <c:axPos val="b"/>
        <c:title>
          <c:tx>
            <c:rich>
              <a:bodyPr/>
              <a:lstStyle/>
              <a:p>
                <a:pPr>
                  <a:defRPr sz="800">
                    <a:solidFill>
                      <a:srgbClr val="575555"/>
                    </a:solidFill>
                    <a:latin typeface="Nexa Bold"/>
                  </a:defRPr>
                </a:pPr>
                <a:r>
                  <a:rPr lang="de-DE"/>
                  <a:t>Tested Prices ($)</a:t>
                </a:r>
              </a:p>
            </c:rich>
          </c:tx>
          <c:overlay val="0"/>
        </c:title>
        <c:numFmt formatCode="#,##0" sourceLinked="0"/>
        <c:majorTickMark val="none"/>
        <c:minorTickMark val="none"/>
        <c:tickLblPos val="low"/>
        <c:spPr>
          <a:noFill/>
          <a:ln w="9525" cap="flat" cmpd="sng" algn="ctr">
            <a:solidFill>
              <a:srgbClr val="E6E5E5"/>
            </a:solidFill>
            <a:round/>
          </a:ln>
          <a:effectLst/>
        </c:spPr>
        <c:txPr>
          <a:bodyPr rot="-60000000" vert="horz"/>
          <a:lstStyle/>
          <a:p>
            <a:pPr>
              <a:defRPr sz="800" b="0">
                <a:latin typeface="Nexa Book" panose="00000400000000000000" pitchFamily="2" charset="0"/>
              </a:defRPr>
            </a:pPr>
            <a:endParaRPr lang="en-CH"/>
          </a:p>
        </c:txPr>
        <c:crossAx val="104434848"/>
        <c:crosses val="autoZero"/>
        <c:crossBetween val="midCat"/>
      </c:valAx>
      <c:valAx>
        <c:axId val="104434848"/>
        <c:scaling>
          <c:orientation val="minMax"/>
        </c:scaling>
        <c:delete val="0"/>
        <c:axPos val="l"/>
        <c:numFmt formatCode="0%" sourceLinked="0"/>
        <c:majorTickMark val="none"/>
        <c:minorTickMark val="none"/>
        <c:tickLblPos val="nextTo"/>
        <c:spPr>
          <a:noFill/>
          <a:ln w="9525" cap="flat" cmpd="sng" algn="ctr">
            <a:solidFill>
              <a:srgbClr val="E6E5E5">
                <a:lumMod val="90000"/>
              </a:srgbClr>
            </a:solidFill>
            <a:round/>
          </a:ln>
          <a:effectLst/>
        </c:spPr>
        <c:txPr>
          <a:bodyPr rot="-60000000" vert="horz"/>
          <a:lstStyle/>
          <a:p>
            <a:pPr>
              <a:defRPr sz="800">
                <a:latin typeface="Nexa Book" panose="00000400000000000000" pitchFamily="2" charset="0"/>
              </a:defRPr>
            </a:pPr>
            <a:endParaRPr lang="en-CH"/>
          </a:p>
        </c:txPr>
        <c:crossAx val="104432768"/>
        <c:crosses val="autoZero"/>
        <c:crossBetween val="midCat"/>
      </c:valAx>
      <c:spPr>
        <a:noFill/>
        <a:ln w="25400">
          <a:noFill/>
        </a:ln>
        <a:effectLst/>
      </c:spPr>
    </c:plotArea>
    <c:plotVisOnly val="1"/>
    <c:dispBlanksAs val="gap"/>
    <c:showDLblsOverMax val="0"/>
    <c:extLst/>
  </c:chart>
  <c:spPr>
    <a:noFill/>
    <a:ln>
      <a:noFill/>
    </a:ln>
    <a:effectLst/>
  </c:spPr>
  <c:txPr>
    <a:bodyPr/>
    <a:lstStyle/>
    <a:p>
      <a:pPr>
        <a:defRPr>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0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Sheet1!$A$2:$A$22</c:f>
              <c:strCache>
                <c:ptCount val="21"/>
                <c:pt idx="0">
                  <c:v>260</c:v>
                </c:pt>
                <c:pt idx="1">
                  <c:v>265</c:v>
                </c:pt>
                <c:pt idx="2">
                  <c:v>270</c:v>
                </c:pt>
                <c:pt idx="3">
                  <c:v>275</c:v>
                </c:pt>
                <c:pt idx="4">
                  <c:v>280</c:v>
                </c:pt>
                <c:pt idx="5">
                  <c:v>285</c:v>
                </c:pt>
                <c:pt idx="6">
                  <c:v>290</c:v>
                </c:pt>
                <c:pt idx="7">
                  <c:v>295</c:v>
                </c:pt>
                <c:pt idx="8">
                  <c:v>300</c:v>
                </c:pt>
                <c:pt idx="9">
                  <c:v>305</c:v>
                </c:pt>
                <c:pt idx="10">
                  <c:v>310</c:v>
                </c:pt>
                <c:pt idx="11">
                  <c:v>315</c:v>
                </c:pt>
                <c:pt idx="12">
                  <c:v>320</c:v>
                </c:pt>
                <c:pt idx="13">
                  <c:v>325</c:v>
                </c:pt>
                <c:pt idx="14">
                  <c:v>330</c:v>
                </c:pt>
                <c:pt idx="15">
                  <c:v>335</c:v>
                </c:pt>
                <c:pt idx="16">
                  <c:v>340</c:v>
                </c:pt>
                <c:pt idx="17">
                  <c:v>345</c:v>
                </c:pt>
                <c:pt idx="18">
                  <c:v>350</c:v>
                </c:pt>
                <c:pt idx="19">
                  <c:v>355</c:v>
                </c:pt>
                <c:pt idx="20">
                  <c:v>360</c:v>
                </c:pt>
              </c:strCache>
            </c:strRef>
          </c:cat>
          <c:val>
            <c:numRef>
              <c:f>Sheet1!$B$2:$B$22</c:f>
              <c:numCache>
                <c:formatCode>General</c:formatCode>
                <c:ptCount val="21"/>
                <c:pt idx="0">
                  <c:v>137.35616424134275</c:v>
                </c:pt>
                <c:pt idx="1">
                  <c:v>130.35484148736703</c:v>
                </c:pt>
                <c:pt idx="2">
                  <c:v>124.50954554052771</c:v>
                </c:pt>
                <c:pt idx="3">
                  <c:v>119.51114329730666</c:v>
                </c:pt>
                <c:pt idx="4">
                  <c:v>117.79608534208688</c:v>
                </c:pt>
                <c:pt idx="5">
                  <c:v>116.12901348816924</c:v>
                </c:pt>
                <c:pt idx="6">
                  <c:v>114.50752821872024</c:v>
                </c:pt>
                <c:pt idx="7">
                  <c:v>106.44715836779852</c:v>
                </c:pt>
                <c:pt idx="8">
                  <c:v>100</c:v>
                </c:pt>
                <c:pt idx="9">
                  <c:v>98.258949578170999</c:v>
                </c:pt>
                <c:pt idx="10">
                  <c:v>96.687916467153599</c:v>
                </c:pt>
                <c:pt idx="11">
                  <c:v>95.250759519644973</c:v>
                </c:pt>
                <c:pt idx="12">
                  <c:v>92.822763934548178</c:v>
                </c:pt>
                <c:pt idx="13">
                  <c:v>90.640912234735723</c:v>
                </c:pt>
                <c:pt idx="14">
                  <c:v>88.661024727749279</c:v>
                </c:pt>
                <c:pt idx="15">
                  <c:v>86.849146469988966</c:v>
                </c:pt>
                <c:pt idx="16">
                  <c:v>85.584351830461728</c:v>
                </c:pt>
                <c:pt idx="17">
                  <c:v>84.364798189936437</c:v>
                </c:pt>
                <c:pt idx="18">
                  <c:v>83.187469363455591</c:v>
                </c:pt>
                <c:pt idx="19">
                  <c:v>82.181035376115858</c:v>
                </c:pt>
                <c:pt idx="20">
                  <c:v>81.223987271829145</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Sheet1!$A$2:$A$22</c:f>
              <c:strCache>
                <c:ptCount val="21"/>
                <c:pt idx="0">
                  <c:v>260</c:v>
                </c:pt>
                <c:pt idx="1">
                  <c:v>265</c:v>
                </c:pt>
                <c:pt idx="2">
                  <c:v>270</c:v>
                </c:pt>
                <c:pt idx="3">
                  <c:v>275</c:v>
                </c:pt>
                <c:pt idx="4">
                  <c:v>280</c:v>
                </c:pt>
                <c:pt idx="5">
                  <c:v>285</c:v>
                </c:pt>
                <c:pt idx="6">
                  <c:v>290</c:v>
                </c:pt>
                <c:pt idx="7">
                  <c:v>295</c:v>
                </c:pt>
                <c:pt idx="8">
                  <c:v>300</c:v>
                </c:pt>
                <c:pt idx="9">
                  <c:v>305</c:v>
                </c:pt>
                <c:pt idx="10">
                  <c:v>310</c:v>
                </c:pt>
                <c:pt idx="11">
                  <c:v>315</c:v>
                </c:pt>
                <c:pt idx="12">
                  <c:v>320</c:v>
                </c:pt>
                <c:pt idx="13">
                  <c:v>325</c:v>
                </c:pt>
                <c:pt idx="14">
                  <c:v>330</c:v>
                </c:pt>
                <c:pt idx="15">
                  <c:v>335</c:v>
                </c:pt>
                <c:pt idx="16">
                  <c:v>340</c:v>
                </c:pt>
                <c:pt idx="17">
                  <c:v>345</c:v>
                </c:pt>
                <c:pt idx="18">
                  <c:v>350</c:v>
                </c:pt>
                <c:pt idx="19">
                  <c:v>355</c:v>
                </c:pt>
                <c:pt idx="20">
                  <c:v>360</c:v>
                </c:pt>
              </c:strCache>
            </c:strRef>
          </c:cat>
          <c:val>
            <c:numRef>
              <c:f>Sheet1!$C$2:$C$22</c:f>
              <c:numCache>
                <c:formatCode>General</c:formatCode>
                <c:ptCount val="21"/>
                <c:pt idx="0">
                  <c:v>119.09684360901187</c:v>
                </c:pt>
                <c:pt idx="1">
                  <c:v>115.19207936798944</c:v>
                </c:pt>
                <c:pt idx="2">
                  <c:v>112.09563573922536</c:v>
                </c:pt>
                <c:pt idx="3">
                  <c:v>109.58162856134548</c:v>
                </c:pt>
                <c:pt idx="4">
                  <c:v>109.96794783725537</c:v>
                </c:pt>
                <c:pt idx="5">
                  <c:v>110.34276905274535</c:v>
                </c:pt>
                <c:pt idx="6">
                  <c:v>110.70617023873739</c:v>
                </c:pt>
                <c:pt idx="7">
                  <c:v>104.67994364745184</c:v>
                </c:pt>
                <c:pt idx="8">
                  <c:v>100</c:v>
                </c:pt>
                <c:pt idx="9">
                  <c:v>99.89269985352972</c:v>
                </c:pt>
                <c:pt idx="10">
                  <c:v>99.90318532665097</c:v>
                </c:pt>
                <c:pt idx="11">
                  <c:v>100.00198319426539</c:v>
                </c:pt>
                <c:pt idx="12">
                  <c:v>98.996671936977094</c:v>
                </c:pt>
                <c:pt idx="13">
                  <c:v>98.177194505390702</c:v>
                </c:pt>
                <c:pt idx="14">
                  <c:v>97.507245467482065</c:v>
                </c:pt>
                <c:pt idx="15">
                  <c:v>96.958994856674835</c:v>
                </c:pt>
                <c:pt idx="16">
                  <c:v>96.970066418648997</c:v>
                </c:pt>
                <c:pt idx="17">
                  <c:v>96.991075178831892</c:v>
                </c:pt>
                <c:pt idx="18">
                  <c:v>97.020760514283083</c:v>
                </c:pt>
                <c:pt idx="19">
                  <c:v>97.213826328164416</c:v>
                </c:pt>
                <c:pt idx="20">
                  <c:v>97.432629678982565</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Sheet1!$A$2:$A$22</c:f>
              <c:strCache>
                <c:ptCount val="21"/>
                <c:pt idx="0">
                  <c:v>260</c:v>
                </c:pt>
                <c:pt idx="1">
                  <c:v>265</c:v>
                </c:pt>
                <c:pt idx="2">
                  <c:v>270</c:v>
                </c:pt>
                <c:pt idx="3">
                  <c:v>275</c:v>
                </c:pt>
                <c:pt idx="4">
                  <c:v>280</c:v>
                </c:pt>
                <c:pt idx="5">
                  <c:v>285</c:v>
                </c:pt>
                <c:pt idx="6">
                  <c:v>290</c:v>
                </c:pt>
                <c:pt idx="7">
                  <c:v>295</c:v>
                </c:pt>
                <c:pt idx="8">
                  <c:v>300</c:v>
                </c:pt>
                <c:pt idx="9">
                  <c:v>305</c:v>
                </c:pt>
                <c:pt idx="10">
                  <c:v>310</c:v>
                </c:pt>
                <c:pt idx="11">
                  <c:v>315</c:v>
                </c:pt>
                <c:pt idx="12">
                  <c:v>320</c:v>
                </c:pt>
                <c:pt idx="13">
                  <c:v>325</c:v>
                </c:pt>
                <c:pt idx="14">
                  <c:v>330</c:v>
                </c:pt>
                <c:pt idx="15">
                  <c:v>335</c:v>
                </c:pt>
                <c:pt idx="16">
                  <c:v>340</c:v>
                </c:pt>
                <c:pt idx="17">
                  <c:v>345</c:v>
                </c:pt>
                <c:pt idx="18">
                  <c:v>350</c:v>
                </c:pt>
                <c:pt idx="19">
                  <c:v>355</c:v>
                </c:pt>
                <c:pt idx="20">
                  <c:v>360</c:v>
                </c:pt>
              </c:strCache>
            </c:strRef>
          </c:cat>
          <c:val>
            <c:numRef>
              <c:f>Sheet1!$D$2:$D$22</c:f>
              <c:numCache>
                <c:formatCode>General</c:formatCode>
                <c:ptCount val="21"/>
                <c:pt idx="0">
                  <c:v>108.23689310686045</c:v>
                </c:pt>
                <c:pt idx="1">
                  <c:v>106.17421410389625</c:v>
                </c:pt>
                <c:pt idx="2">
                  <c:v>104.71268803079472</c:v>
                </c:pt>
                <c:pt idx="3">
                  <c:v>103.67604497605676</c:v>
                </c:pt>
                <c:pt idx="4">
                  <c:v>105.30980135693606</c:v>
                </c:pt>
                <c:pt idx="5">
                  <c:v>106.89683163901609</c:v>
                </c:pt>
                <c:pt idx="6">
                  <c:v>108.43867834300298</c:v>
                </c:pt>
                <c:pt idx="7">
                  <c:v>103.62633150217569</c:v>
                </c:pt>
                <c:pt idx="8">
                  <c:v>100</c:v>
                </c:pt>
                <c:pt idx="9">
                  <c:v>100.86279066710165</c:v>
                </c:pt>
                <c:pt idx="10">
                  <c:v>101.8123345640515</c:v>
                </c:pt>
                <c:pt idx="11">
                  <c:v>102.8231336124027</c:v>
                </c:pt>
                <c:pt idx="12">
                  <c:v>102.66189727592827</c:v>
                </c:pt>
                <c:pt idx="13">
                  <c:v>102.65073590108801</c:v>
                </c:pt>
                <c:pt idx="14">
                  <c:v>102.75801356167649</c:v>
                </c:pt>
                <c:pt idx="15">
                  <c:v>102.95953274641118</c:v>
                </c:pt>
                <c:pt idx="16">
                  <c:v>103.72808756729606</c:v>
                </c:pt>
                <c:pt idx="17">
                  <c:v>104.4856397047734</c:v>
                </c:pt>
                <c:pt idx="18">
                  <c:v>105.23197032165137</c:v>
                </c:pt>
                <c:pt idx="19">
                  <c:v>106.1366132973163</c:v>
                </c:pt>
                <c:pt idx="20">
                  <c:v>107.0530061701332</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Sheet1!$A$2:$A$22</c:f>
              <c:strCache>
                <c:ptCount val="21"/>
                <c:pt idx="0">
                  <c:v>260</c:v>
                </c:pt>
                <c:pt idx="1">
                  <c:v>265</c:v>
                </c:pt>
                <c:pt idx="2">
                  <c:v>270</c:v>
                </c:pt>
                <c:pt idx="3">
                  <c:v>275</c:v>
                </c:pt>
                <c:pt idx="4">
                  <c:v>280</c:v>
                </c:pt>
                <c:pt idx="5">
                  <c:v>285</c:v>
                </c:pt>
                <c:pt idx="6">
                  <c:v>290</c:v>
                </c:pt>
                <c:pt idx="7">
                  <c:v>295</c:v>
                </c:pt>
                <c:pt idx="8">
                  <c:v>300</c:v>
                </c:pt>
                <c:pt idx="9">
                  <c:v>305</c:v>
                </c:pt>
                <c:pt idx="10">
                  <c:v>310</c:v>
                </c:pt>
                <c:pt idx="11">
                  <c:v>315</c:v>
                </c:pt>
                <c:pt idx="12">
                  <c:v>320</c:v>
                </c:pt>
                <c:pt idx="13">
                  <c:v>325</c:v>
                </c:pt>
                <c:pt idx="14">
                  <c:v>330</c:v>
                </c:pt>
                <c:pt idx="15">
                  <c:v>335</c:v>
                </c:pt>
                <c:pt idx="16">
                  <c:v>340</c:v>
                </c:pt>
                <c:pt idx="17">
                  <c:v>345</c:v>
                </c:pt>
                <c:pt idx="18">
                  <c:v>350</c:v>
                </c:pt>
                <c:pt idx="19">
                  <c:v>355</c:v>
                </c:pt>
                <c:pt idx="20">
                  <c:v>360</c:v>
                </c:pt>
              </c:strCache>
            </c:strRef>
          </c:cat>
          <c:val>
            <c:numRef>
              <c:f>Sheet1!$E$2:$E$22</c:f>
              <c:numCache>
                <c:formatCode>General</c:formatCode>
                <c:ptCount val="21"/>
                <c:pt idx="0">
                  <c:v>0.57184912465164972</c:v>
                </c:pt>
                <c:pt idx="1">
                  <c:v>0.57992744305444865</c:v>
                </c:pt>
                <c:pt idx="2">
                  <c:v>0.58770656447936642</c:v>
                </c:pt>
                <c:pt idx="3">
                  <c:v>0.59520280876155951</c:v>
                </c:pt>
                <c:pt idx="4">
                  <c:v>0.60243133003367466</c:v>
                </c:pt>
                <c:pt idx="5">
                  <c:v>0.60940621898045244</c:v>
                </c:pt>
                <c:pt idx="6">
                  <c:v>0.61614059451527214</c:v>
                </c:pt>
                <c:pt idx="7">
                  <c:v>0.62264668613365726</c:v>
                </c:pt>
                <c:pt idx="8">
                  <c:v>0.62893590803142974</c:v>
                </c:pt>
                <c:pt idx="9">
                  <c:v>0.63501892593255371</c:v>
                </c:pt>
                <c:pt idx="10">
                  <c:v>0.64090571744977065</c:v>
                </c:pt>
                <c:pt idx="11">
                  <c:v>0.64660562669659982</c:v>
                </c:pt>
                <c:pt idx="12">
                  <c:v>0.65212741377946537</c:v>
                </c:pt>
                <c:pt idx="13">
                  <c:v>0.65747929972131969</c:v>
                </c:pt>
                <c:pt idx="14">
                  <c:v>0.66266900730129974</c:v>
                </c:pt>
                <c:pt idx="15">
                  <c:v>0.66770379823710113</c:v>
                </c:pt>
                <c:pt idx="16">
                  <c:v>0.67259050708655554</c:v>
                </c:pt>
                <c:pt idx="17">
                  <c:v>0.67733557220124319</c:v>
                </c:pt>
                <c:pt idx="18">
                  <c:v>0.68194506402693977</c:v>
                </c:pt>
                <c:pt idx="19">
                  <c:v>0.68642471101247582</c:v>
                </c:pt>
                <c:pt idx="20">
                  <c:v>0.69077992335952476</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rPr lang="de-DE"/>
                  <a:t>Shelf Price/Unit ($)</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ax val="160"/>
          <c:min val="6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8"/>
          <c:min val="0.5"/>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0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Banana Boat Baby Lotion FPS50+ 177ml (0.0%)</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Cream FPS50+ 200ml (9.5%)</c:v>
                </c:pt>
                <c:pt idx="1">
                  <c:v>Nivea Sun Protection &amp; Hydration Lotion FPS50+ 125ml (4.5%)</c:v>
                </c:pt>
                <c:pt idx="2">
                  <c:v>Hawaiian Tropic Ozono Lotion FPS50+ 240ml (4.4%)</c:v>
                </c:pt>
                <c:pt idx="3">
                  <c:v>Nivea Sun Protect &amp; Refresh Sport Lotion FPS50 200ml (5.8%)</c:v>
                </c:pt>
                <c:pt idx="4">
                  <c:v>Banana Boat Aqua Protect Sport Lotion FPS50+ 236ml (3.1%)</c:v>
                </c:pt>
                <c:pt idx="5">
                  <c:v>Banana Boat Advanced Protection Lotion FPS50+ 240ml (2.8%)</c:v>
                </c:pt>
                <c:pt idx="6">
                  <c:v>Nivea Sun Protection Sensitive Skin Gel FPS50+ 200ml (5.1%)</c:v>
                </c:pt>
                <c:pt idx="7">
                  <c:v>Hawaiian Tropic Island Sport Lotion FPS50 240ml (3.6%)</c:v>
                </c:pt>
                <c:pt idx="8">
                  <c:v>Banana Boat Aqua Protect Cream FPS50+ 236ml (2.7%)</c:v>
                </c:pt>
                <c:pt idx="9">
                  <c:v>Hawaiian Tropic Sheer Touch Lotion FPS50+ 240ml (4.4%)</c:v>
                </c:pt>
              </c:strCache>
            </c:strRef>
          </c:cat>
          <c:val>
            <c:numRef>
              <c:f>Sheet1!$B$2:$B$11</c:f>
              <c:numCache>
                <c:formatCode>General</c:formatCode>
                <c:ptCount val="10"/>
                <c:pt idx="0">
                  <c:v>7.3600170979022397E-2</c:v>
                </c:pt>
                <c:pt idx="1">
                  <c:v>4.9689745047384042E-2</c:v>
                </c:pt>
                <c:pt idx="2">
                  <c:v>4.7933302963907881E-2</c:v>
                </c:pt>
                <c:pt idx="3">
                  <c:v>4.7259038684151017E-2</c:v>
                </c:pt>
                <c:pt idx="4">
                  <c:v>4.5553735712182443E-2</c:v>
                </c:pt>
                <c:pt idx="5">
                  <c:v>4.398734395941345E-2</c:v>
                </c:pt>
                <c:pt idx="6">
                  <c:v>4.1479078379272706E-2</c:v>
                </c:pt>
                <c:pt idx="7">
                  <c:v>4.0960865860631357E-2</c:v>
                </c:pt>
                <c:pt idx="8">
                  <c:v>3.85486047736135E-2</c:v>
                </c:pt>
                <c:pt idx="9">
                  <c:v>3.6236674214406968E-2</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0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Banana Boat Baby Lotion FPS50+ 177ml (0.0%)</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Cream FPS50+ 200ml (9.5%)</c:v>
                </c:pt>
                <c:pt idx="1">
                  <c:v>Banana Boat Aqua Protect Sport Lotion FPS50+ 236ml (3.1%)</c:v>
                </c:pt>
                <c:pt idx="2">
                  <c:v>Nivea Sun Protection &amp; Hydration Lotion FPS50+ 125ml (4.5%)</c:v>
                </c:pt>
                <c:pt idx="3">
                  <c:v>Nivea Sun Protect &amp; Refresh Sport Lotion FPS50 200ml (5.8%)</c:v>
                </c:pt>
                <c:pt idx="4">
                  <c:v>Hawaiian Tropic Ozono Lotion FPS50+ 240ml (4.4%)</c:v>
                </c:pt>
                <c:pt idx="5">
                  <c:v>Nivea Sun Protection Sensitive Skin Gel FPS50+ 200ml (5.1%)</c:v>
                </c:pt>
                <c:pt idx="6">
                  <c:v>Banana Boat Aqua Protect Cream FPS50+ 236ml (2.7%)</c:v>
                </c:pt>
                <c:pt idx="7">
                  <c:v>Banana Boat Advanced Protection Lotion FPS50+ 240ml (2.8%)</c:v>
                </c:pt>
                <c:pt idx="8">
                  <c:v>Equate Sport Lotion FPS30 237ml (2.0%)</c:v>
                </c:pt>
                <c:pt idx="9">
                  <c:v>Hawaiian Tropic Island Sport Lotion FPS50 240ml (3.6%)</c:v>
                </c:pt>
              </c:strCache>
            </c:strRef>
          </c:cat>
          <c:val>
            <c:numRef>
              <c:f>Sheet1!$B$2:$B$11</c:f>
              <c:numCache>
                <c:formatCode>General</c:formatCode>
                <c:ptCount val="10"/>
                <c:pt idx="0">
                  <c:v>7.1078999130587087E-2</c:v>
                </c:pt>
                <c:pt idx="1">
                  <c:v>5.4352890262947116E-2</c:v>
                </c:pt>
                <c:pt idx="2">
                  <c:v>5.3039465427929228E-2</c:v>
                </c:pt>
                <c:pt idx="3">
                  <c:v>5.2961078543273622E-2</c:v>
                </c:pt>
                <c:pt idx="4">
                  <c:v>4.3642842615745914E-2</c:v>
                </c:pt>
                <c:pt idx="5">
                  <c:v>3.7213400461853223E-2</c:v>
                </c:pt>
                <c:pt idx="6">
                  <c:v>3.6040931349411325E-2</c:v>
                </c:pt>
                <c:pt idx="7">
                  <c:v>3.4850771430596166E-2</c:v>
                </c:pt>
                <c:pt idx="8">
                  <c:v>3.4430763607398399E-2</c:v>
                </c:pt>
                <c:pt idx="9">
                  <c:v>2.9769897147855384E-2</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1.7617522987326877E-2"/>
          <c:y val="0"/>
          <c:w val="0.93396238194190517"/>
          <c:h val="1"/>
        </c:manualLayout>
      </c:layout>
      <c:barChart>
        <c:barDir val="bar"/>
        <c:grouping val="clustered"/>
        <c:varyColors val="1"/>
        <c:ser>
          <c:idx val="0"/>
          <c:order val="0"/>
          <c:tx>
            <c:strRef>
              <c:f>Sheet1!$B$1</c:f>
              <c:strCache>
                <c:ptCount val="1"/>
                <c:pt idx="0">
                  <c:v>Isdin (1.8%)</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F369-46EE-B13A-AAF11CE81229}"/>
              </c:ext>
            </c:extLst>
          </c:dPt>
          <c:dPt>
            <c:idx val="4"/>
            <c:invertIfNegative val="0"/>
            <c:bubble3D val="0"/>
            <c:spPr>
              <a:solidFill>
                <a:srgbClr val="BCBBBB"/>
              </a:solidFill>
            </c:spPr>
            <c:extLst>
              <c:ext xmlns:c16="http://schemas.microsoft.com/office/drawing/2014/chart" uri="{C3380CC4-5D6E-409C-BE32-E72D297353CC}">
                <c16:uniqueId val="{00000009-F369-46EE-B13A-AAF11CE81229}"/>
              </c:ext>
            </c:extLst>
          </c:dPt>
          <c:dPt>
            <c:idx val="5"/>
            <c:invertIfNegative val="0"/>
            <c:bubble3D val="0"/>
            <c:spPr>
              <a:solidFill>
                <a:srgbClr val="BCBBBB"/>
              </a:solidFill>
            </c:spPr>
            <c:extLst>
              <c:ext xmlns:c16="http://schemas.microsoft.com/office/drawing/2014/chart" uri="{C3380CC4-5D6E-409C-BE32-E72D297353CC}">
                <c16:uniqueId val="{0000000A-F369-46EE-B13A-AAF11CE81229}"/>
              </c:ext>
            </c:extLst>
          </c:dPt>
          <c:dPt>
            <c:idx val="6"/>
            <c:invertIfNegative val="0"/>
            <c:bubble3D val="0"/>
            <c:spPr>
              <a:solidFill>
                <a:srgbClr val="BCBBBB"/>
              </a:solidFill>
            </c:spPr>
            <c:extLst>
              <c:ext xmlns:c16="http://schemas.microsoft.com/office/drawing/2014/chart" uri="{C3380CC4-5D6E-409C-BE32-E72D297353CC}">
                <c16:uniqueId val="{0000000B-F369-46EE-B13A-AAF11CE81229}"/>
              </c:ext>
            </c:extLst>
          </c:dPt>
          <c:dPt>
            <c:idx val="7"/>
            <c:invertIfNegative val="0"/>
            <c:bubble3D val="0"/>
            <c:spPr>
              <a:solidFill>
                <a:srgbClr val="BCBBBB"/>
              </a:solidFill>
            </c:spPr>
            <c:extLst>
              <c:ext xmlns:c16="http://schemas.microsoft.com/office/drawing/2014/chart" uri="{C3380CC4-5D6E-409C-BE32-E72D297353CC}">
                <c16:uniqueId val="{0000000C-F369-46EE-B13A-AAF11CE81229}"/>
              </c:ext>
            </c:extLst>
          </c:dPt>
          <c:dPt>
            <c:idx val="8"/>
            <c:invertIfNegative val="0"/>
            <c:bubble3D val="0"/>
            <c:spPr>
              <a:solidFill>
                <a:srgbClr val="BCBBBB"/>
              </a:solidFill>
            </c:spPr>
            <c:extLst>
              <c:ext xmlns:c16="http://schemas.microsoft.com/office/drawing/2014/chart" uri="{C3380CC4-5D6E-409C-BE32-E72D297353CC}">
                <c16:uniqueId val="{0000000D-F369-46EE-B13A-AAF11CE81229}"/>
              </c:ext>
            </c:extLst>
          </c:dPt>
          <c:dPt>
            <c:idx val="9"/>
            <c:invertIfNegative val="0"/>
            <c:bubble3D val="0"/>
            <c:spPr>
              <a:solidFill>
                <a:srgbClr val="BCBBBB"/>
              </a:solidFill>
            </c:spPr>
            <c:extLst>
              <c:ext xmlns:c16="http://schemas.microsoft.com/office/drawing/2014/chart" uri="{C3380CC4-5D6E-409C-BE32-E72D297353CC}">
                <c16:uniqueId val="{0000000E-F369-46EE-B13A-AAF11CE81229}"/>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(38.0%)</c:v>
                </c:pt>
                <c:pt idx="1">
                  <c:v>Hawaiian Tropic (19.3%)</c:v>
                </c:pt>
                <c:pt idx="2">
                  <c:v>Banana Boat (15.9%)</c:v>
                </c:pt>
                <c:pt idx="3">
                  <c:v>Neutrogena (2.7%)</c:v>
                </c:pt>
                <c:pt idx="4">
                  <c:v>EQUATE (6.3%)</c:v>
                </c:pt>
                <c:pt idx="5">
                  <c:v>Caribbean Beach (6.6%)</c:v>
                </c:pt>
                <c:pt idx="6">
                  <c:v>Garnier (1.7%)</c:v>
                </c:pt>
                <c:pt idx="7">
                  <c:v>La Roche-Posay (1.9%)</c:v>
                </c:pt>
                <c:pt idx="8">
                  <c:v>L'Oreal Paris (0.9%)</c:v>
                </c:pt>
                <c:pt idx="9">
                  <c:v>Eucerin (1.1%)</c:v>
                </c:pt>
              </c:strCache>
            </c:strRef>
          </c:cat>
          <c:val>
            <c:numRef>
              <c:f>Sheet1!$B$2:$B$11</c:f>
              <c:numCache>
                <c:formatCode>General</c:formatCode>
                <c:ptCount val="10"/>
                <c:pt idx="0">
                  <c:v>0.44078787316644252</c:v>
                </c:pt>
                <c:pt idx="1">
                  <c:v>0.15975851947848599</c:v>
                </c:pt>
                <c:pt idx="2">
                  <c:v>9.2430528831479092E-2</c:v>
                </c:pt>
                <c:pt idx="3">
                  <c:v>6.5822674009217097E-2</c:v>
                </c:pt>
                <c:pt idx="4">
                  <c:v>5.1289051276040734E-2</c:v>
                </c:pt>
                <c:pt idx="5">
                  <c:v>4.2317771853584728E-2</c:v>
                </c:pt>
                <c:pt idx="6">
                  <c:v>4.0833760627296919E-2</c:v>
                </c:pt>
                <c:pt idx="7">
                  <c:v>2.7484942762720045E-2</c:v>
                </c:pt>
                <c:pt idx="8">
                  <c:v>2.246912342141015E-2</c:v>
                </c:pt>
                <c:pt idx="9">
                  <c:v>2.0358491105813989E-2</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8.0876101325592739E-2"/>
          <c:y val="0"/>
          <c:w val="0.91912433105429026"/>
          <c:h val="1"/>
        </c:manualLayout>
      </c:layout>
      <c:barChart>
        <c:barDir val="bar"/>
        <c:grouping val="clustered"/>
        <c:varyColors val="1"/>
        <c:ser>
          <c:idx val="0"/>
          <c:order val="0"/>
          <c:tx>
            <c:strRef>
              <c:f>Sheet1!$B$1</c:f>
              <c:strCache>
                <c:ptCount val="1"/>
                <c:pt idx="0">
                  <c:v>Isdin (1.8%)</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E783-4DA7-9ABD-265595826B9E}"/>
              </c:ext>
            </c:extLst>
          </c:dPt>
          <c:dPt>
            <c:idx val="4"/>
            <c:invertIfNegative val="0"/>
            <c:bubble3D val="0"/>
            <c:spPr>
              <a:solidFill>
                <a:srgbClr val="BCBBBB"/>
              </a:solidFill>
            </c:spPr>
            <c:extLst>
              <c:ext xmlns:c16="http://schemas.microsoft.com/office/drawing/2014/chart" uri="{C3380CC4-5D6E-409C-BE32-E72D297353CC}">
                <c16:uniqueId val="{00000007-E783-4DA7-9ABD-265595826B9E}"/>
              </c:ext>
            </c:extLst>
          </c:dPt>
          <c:dPt>
            <c:idx val="5"/>
            <c:invertIfNegative val="0"/>
            <c:bubble3D val="0"/>
            <c:spPr>
              <a:solidFill>
                <a:srgbClr val="BCBBBB"/>
              </a:solidFill>
            </c:spPr>
            <c:extLst>
              <c:ext xmlns:c16="http://schemas.microsoft.com/office/drawing/2014/chart" uri="{C3380CC4-5D6E-409C-BE32-E72D297353CC}">
                <c16:uniqueId val="{00000008-E783-4DA7-9ABD-265595826B9E}"/>
              </c:ext>
            </c:extLst>
          </c:dPt>
          <c:dPt>
            <c:idx val="6"/>
            <c:invertIfNegative val="0"/>
            <c:bubble3D val="0"/>
            <c:spPr>
              <a:solidFill>
                <a:srgbClr val="BCBBBB"/>
              </a:solidFill>
            </c:spPr>
            <c:extLst>
              <c:ext xmlns:c16="http://schemas.microsoft.com/office/drawing/2014/chart" uri="{C3380CC4-5D6E-409C-BE32-E72D297353CC}">
                <c16:uniqueId val="{00000009-E783-4DA7-9ABD-265595826B9E}"/>
              </c:ext>
            </c:extLst>
          </c:dPt>
          <c:dPt>
            <c:idx val="7"/>
            <c:invertIfNegative val="0"/>
            <c:bubble3D val="0"/>
            <c:spPr>
              <a:solidFill>
                <a:srgbClr val="BCBBBB"/>
              </a:solidFill>
            </c:spPr>
            <c:extLst>
              <c:ext xmlns:c16="http://schemas.microsoft.com/office/drawing/2014/chart" uri="{C3380CC4-5D6E-409C-BE32-E72D297353CC}">
                <c16:uniqueId val="{0000000A-E783-4DA7-9ABD-265595826B9E}"/>
              </c:ext>
            </c:extLst>
          </c:dPt>
          <c:dPt>
            <c:idx val="8"/>
            <c:invertIfNegative val="0"/>
            <c:bubble3D val="0"/>
            <c:spPr>
              <a:solidFill>
                <a:srgbClr val="BCBBBB"/>
              </a:solidFill>
            </c:spPr>
            <c:extLst>
              <c:ext xmlns:c16="http://schemas.microsoft.com/office/drawing/2014/chart" uri="{C3380CC4-5D6E-409C-BE32-E72D297353CC}">
                <c16:uniqueId val="{0000000B-E783-4DA7-9ABD-265595826B9E}"/>
              </c:ext>
            </c:extLst>
          </c:dPt>
          <c:dPt>
            <c:idx val="9"/>
            <c:invertIfNegative val="0"/>
            <c:bubble3D val="0"/>
            <c:spPr>
              <a:solidFill>
                <a:srgbClr val="BCBBBB"/>
              </a:solidFill>
            </c:spPr>
            <c:extLst>
              <c:ext xmlns:c16="http://schemas.microsoft.com/office/drawing/2014/chart" uri="{C3380CC4-5D6E-409C-BE32-E72D297353CC}">
                <c16:uniqueId val="{0000000C-E783-4DA7-9ABD-265595826B9E}"/>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(38.0%)</c:v>
                </c:pt>
                <c:pt idx="1">
                  <c:v>Hawaiian Tropic (19.3%)</c:v>
                </c:pt>
                <c:pt idx="2">
                  <c:v>Banana Boat (15.9%)</c:v>
                </c:pt>
                <c:pt idx="3">
                  <c:v>Neutrogena (2.7%)</c:v>
                </c:pt>
                <c:pt idx="4">
                  <c:v>La Roche-Posay (1.9%)</c:v>
                </c:pt>
                <c:pt idx="5">
                  <c:v>EQUATE (6.3%)</c:v>
                </c:pt>
                <c:pt idx="6">
                  <c:v>Garnier (1.7%)</c:v>
                </c:pt>
                <c:pt idx="7">
                  <c:v>Eucerin (1.1%)</c:v>
                </c:pt>
                <c:pt idx="8">
                  <c:v>Caribbean Beach (6.6%)</c:v>
                </c:pt>
                <c:pt idx="9">
                  <c:v>L'Oreal Paris (0.9%)</c:v>
                </c:pt>
              </c:strCache>
            </c:strRef>
          </c:cat>
          <c:val>
            <c:numRef>
              <c:f>Sheet1!$B$2:$B$11</c:f>
              <c:numCache>
                <c:formatCode>General</c:formatCode>
                <c:ptCount val="10"/>
                <c:pt idx="0">
                  <c:v>0.42296944152012972</c:v>
                </c:pt>
                <c:pt idx="1">
                  <c:v>0.14681679686064586</c:v>
                </c:pt>
                <c:pt idx="2">
                  <c:v>0.10440597704790751</c:v>
                </c:pt>
                <c:pt idx="3">
                  <c:v>7.6354968125440556E-2</c:v>
                </c:pt>
                <c:pt idx="4">
                  <c:v>5.0151345961323847E-2</c:v>
                </c:pt>
                <c:pt idx="5">
                  <c:v>3.909409746925438E-2</c:v>
                </c:pt>
                <c:pt idx="6">
                  <c:v>3.6747618888007393E-2</c:v>
                </c:pt>
                <c:pt idx="7">
                  <c:v>3.3529270015261091E-2</c:v>
                </c:pt>
                <c:pt idx="8">
                  <c:v>2.693637298614637E-2</c:v>
                </c:pt>
                <c:pt idx="9">
                  <c:v>2.5871480036551826E-2</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1.7617522987326877E-2"/>
          <c:y val="0"/>
          <c:w val="0.93396238194190517"/>
          <c:h val="1"/>
        </c:manualLayout>
      </c:layout>
      <c:barChart>
        <c:barDir val="bar"/>
        <c:grouping val="clustered"/>
        <c:varyColors val="1"/>
        <c:ser>
          <c:idx val="0"/>
          <c:order val="0"/>
          <c:tx>
            <c:strRef>
              <c:f>Sheet1!$B$1</c:f>
              <c:strCache>
                <c:ptCount val="1"/>
                <c:pt idx="0">
                  <c:v>Garnier (1.7%)</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F369-46EE-B13A-AAF11CE81229}"/>
              </c:ext>
            </c:extLst>
          </c:dPt>
          <c:dPt>
            <c:idx val="4"/>
            <c:invertIfNegative val="0"/>
            <c:bubble3D val="0"/>
            <c:spPr>
              <a:solidFill>
                <a:srgbClr val="BCBBBB"/>
              </a:solidFill>
            </c:spPr>
            <c:extLst>
              <c:ext xmlns:c16="http://schemas.microsoft.com/office/drawing/2014/chart" uri="{C3380CC4-5D6E-409C-BE32-E72D297353CC}">
                <c16:uniqueId val="{00000009-F369-46EE-B13A-AAF11CE81229}"/>
              </c:ext>
            </c:extLst>
          </c:dPt>
          <c:dPt>
            <c:idx val="5"/>
            <c:invertIfNegative val="0"/>
            <c:bubble3D val="0"/>
            <c:spPr>
              <a:solidFill>
                <a:srgbClr val="BCBBBB"/>
              </a:solidFill>
            </c:spPr>
            <c:extLst>
              <c:ext xmlns:c16="http://schemas.microsoft.com/office/drawing/2014/chart" uri="{C3380CC4-5D6E-409C-BE32-E72D297353CC}">
                <c16:uniqueId val="{0000000A-F369-46EE-B13A-AAF11CE81229}"/>
              </c:ext>
            </c:extLst>
          </c:dPt>
          <c:dPt>
            <c:idx val="6"/>
            <c:invertIfNegative val="0"/>
            <c:bubble3D val="0"/>
            <c:spPr>
              <a:solidFill>
                <a:srgbClr val="BCBBBB"/>
              </a:solidFill>
            </c:spPr>
            <c:extLst>
              <c:ext xmlns:c16="http://schemas.microsoft.com/office/drawing/2014/chart" uri="{C3380CC4-5D6E-409C-BE32-E72D297353CC}">
                <c16:uniqueId val="{0000000B-F369-46EE-B13A-AAF11CE81229}"/>
              </c:ext>
            </c:extLst>
          </c:dPt>
          <c:dPt>
            <c:idx val="7"/>
            <c:invertIfNegative val="0"/>
            <c:bubble3D val="0"/>
            <c:spPr>
              <a:solidFill>
                <a:srgbClr val="BCBBBB"/>
              </a:solidFill>
            </c:spPr>
            <c:extLst>
              <c:ext xmlns:c16="http://schemas.microsoft.com/office/drawing/2014/chart" uri="{C3380CC4-5D6E-409C-BE32-E72D297353CC}">
                <c16:uniqueId val="{0000000C-F369-46EE-B13A-AAF11CE81229}"/>
              </c:ext>
            </c:extLst>
          </c:dPt>
          <c:dPt>
            <c:idx val="8"/>
            <c:invertIfNegative val="0"/>
            <c:bubble3D val="0"/>
            <c:spPr>
              <a:solidFill>
                <a:srgbClr val="BCBBBB"/>
              </a:solidFill>
            </c:spPr>
            <c:extLst>
              <c:ext xmlns:c16="http://schemas.microsoft.com/office/drawing/2014/chart" uri="{C3380CC4-5D6E-409C-BE32-E72D297353CC}">
                <c16:uniqueId val="{0000000D-F369-46EE-B13A-AAF11CE81229}"/>
              </c:ext>
            </c:extLst>
          </c:dPt>
          <c:dPt>
            <c:idx val="9"/>
            <c:invertIfNegative val="0"/>
            <c:bubble3D val="0"/>
            <c:spPr>
              <a:solidFill>
                <a:srgbClr val="BCBBBB"/>
              </a:solidFill>
            </c:spPr>
            <c:extLst>
              <c:ext xmlns:c16="http://schemas.microsoft.com/office/drawing/2014/chart" uri="{C3380CC4-5D6E-409C-BE32-E72D297353CC}">
                <c16:uniqueId val="{0000000E-F369-46EE-B13A-AAF11CE81229}"/>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(38.0%)</c:v>
                </c:pt>
                <c:pt idx="1">
                  <c:v>EQUATE (6.3%)</c:v>
                </c:pt>
                <c:pt idx="2">
                  <c:v>Caribbean Beach (6.6%)</c:v>
                </c:pt>
                <c:pt idx="3">
                  <c:v>Hawaiian Tropic (19.3%)</c:v>
                </c:pt>
                <c:pt idx="4">
                  <c:v>Nuvel (2.3%)</c:v>
                </c:pt>
                <c:pt idx="5">
                  <c:v>Banana Boat (15.9%)</c:v>
                </c:pt>
                <c:pt idx="6">
                  <c:v>Neutrogena (2.7%)</c:v>
                </c:pt>
                <c:pt idx="7">
                  <c:v>Isdin (1.8%)</c:v>
                </c:pt>
                <c:pt idx="8">
                  <c:v>L'Oreal Paris (0.9%)</c:v>
                </c:pt>
                <c:pt idx="9">
                  <c:v>Eucerin (1.1%)</c:v>
                </c:pt>
              </c:strCache>
            </c:strRef>
          </c:cat>
          <c:val>
            <c:numRef>
              <c:f>Sheet1!$B$2:$B$11</c:f>
              <c:numCache>
                <c:formatCode>General</c:formatCode>
                <c:ptCount val="10"/>
                <c:pt idx="0">
                  <c:v>0.41073430336091143</c:v>
                </c:pt>
                <c:pt idx="1">
                  <c:v>0.13923246032963585</c:v>
                </c:pt>
                <c:pt idx="2">
                  <c:v>0.13772003299382665</c:v>
                </c:pt>
                <c:pt idx="3">
                  <c:v>9.9142520861509847E-2</c:v>
                </c:pt>
                <c:pt idx="4">
                  <c:v>7.5252243510171596E-2</c:v>
                </c:pt>
                <c:pt idx="5">
                  <c:v>4.1198488194822094E-2</c:v>
                </c:pt>
                <c:pt idx="6">
                  <c:v>3.517829313026466E-2</c:v>
                </c:pt>
                <c:pt idx="7">
                  <c:v>1.4673313957433884E-2</c:v>
                </c:pt>
                <c:pt idx="8">
                  <c:v>1.4174972550902538E-2</c:v>
                </c:pt>
                <c:pt idx="9">
                  <c:v>1.1030213083269408E-2</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8.0876101325592739E-2"/>
          <c:y val="0"/>
          <c:w val="0.91912433105429026"/>
          <c:h val="1"/>
        </c:manualLayout>
      </c:layout>
      <c:barChart>
        <c:barDir val="bar"/>
        <c:grouping val="clustered"/>
        <c:varyColors val="1"/>
        <c:ser>
          <c:idx val="0"/>
          <c:order val="0"/>
          <c:tx>
            <c:strRef>
              <c:f>Sheet1!$B$1</c:f>
              <c:strCache>
                <c:ptCount val="1"/>
                <c:pt idx="0">
                  <c:v>Garnier (1.7%)</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E783-4DA7-9ABD-265595826B9E}"/>
              </c:ext>
            </c:extLst>
          </c:dPt>
          <c:dPt>
            <c:idx val="4"/>
            <c:invertIfNegative val="0"/>
            <c:bubble3D val="0"/>
            <c:spPr>
              <a:solidFill>
                <a:srgbClr val="BCBBBB"/>
              </a:solidFill>
            </c:spPr>
            <c:extLst>
              <c:ext xmlns:c16="http://schemas.microsoft.com/office/drawing/2014/chart" uri="{C3380CC4-5D6E-409C-BE32-E72D297353CC}">
                <c16:uniqueId val="{00000007-E783-4DA7-9ABD-265595826B9E}"/>
              </c:ext>
            </c:extLst>
          </c:dPt>
          <c:dPt>
            <c:idx val="5"/>
            <c:invertIfNegative val="0"/>
            <c:bubble3D val="0"/>
            <c:spPr>
              <a:solidFill>
                <a:srgbClr val="BCBBBB"/>
              </a:solidFill>
            </c:spPr>
            <c:extLst>
              <c:ext xmlns:c16="http://schemas.microsoft.com/office/drawing/2014/chart" uri="{C3380CC4-5D6E-409C-BE32-E72D297353CC}">
                <c16:uniqueId val="{00000008-E783-4DA7-9ABD-265595826B9E}"/>
              </c:ext>
            </c:extLst>
          </c:dPt>
          <c:dPt>
            <c:idx val="6"/>
            <c:invertIfNegative val="0"/>
            <c:bubble3D val="0"/>
            <c:spPr>
              <a:solidFill>
                <a:srgbClr val="BCBBBB"/>
              </a:solidFill>
            </c:spPr>
            <c:extLst>
              <c:ext xmlns:c16="http://schemas.microsoft.com/office/drawing/2014/chart" uri="{C3380CC4-5D6E-409C-BE32-E72D297353CC}">
                <c16:uniqueId val="{00000009-E783-4DA7-9ABD-265595826B9E}"/>
              </c:ext>
            </c:extLst>
          </c:dPt>
          <c:dPt>
            <c:idx val="7"/>
            <c:invertIfNegative val="0"/>
            <c:bubble3D val="0"/>
            <c:spPr>
              <a:solidFill>
                <a:srgbClr val="BCBBBB"/>
              </a:solidFill>
            </c:spPr>
            <c:extLst>
              <c:ext xmlns:c16="http://schemas.microsoft.com/office/drawing/2014/chart" uri="{C3380CC4-5D6E-409C-BE32-E72D297353CC}">
                <c16:uniqueId val="{0000000A-E783-4DA7-9ABD-265595826B9E}"/>
              </c:ext>
            </c:extLst>
          </c:dPt>
          <c:dPt>
            <c:idx val="8"/>
            <c:invertIfNegative val="0"/>
            <c:bubble3D val="0"/>
            <c:spPr>
              <a:solidFill>
                <a:srgbClr val="BCBBBB"/>
              </a:solidFill>
            </c:spPr>
            <c:extLst>
              <c:ext xmlns:c16="http://schemas.microsoft.com/office/drawing/2014/chart" uri="{C3380CC4-5D6E-409C-BE32-E72D297353CC}">
                <c16:uniqueId val="{0000000B-E783-4DA7-9ABD-265595826B9E}"/>
              </c:ext>
            </c:extLst>
          </c:dPt>
          <c:dPt>
            <c:idx val="9"/>
            <c:invertIfNegative val="0"/>
            <c:bubble3D val="0"/>
            <c:spPr>
              <a:solidFill>
                <a:srgbClr val="BCBBBB"/>
              </a:solidFill>
            </c:spPr>
            <c:extLst>
              <c:ext xmlns:c16="http://schemas.microsoft.com/office/drawing/2014/chart" uri="{C3380CC4-5D6E-409C-BE32-E72D297353CC}">
                <c16:uniqueId val="{0000000C-E783-4DA7-9ABD-265595826B9E}"/>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(38.0%)</c:v>
                </c:pt>
                <c:pt idx="1">
                  <c:v>Hawaiian Tropic (19.3%)</c:v>
                </c:pt>
                <c:pt idx="2">
                  <c:v>Caribbean Beach (6.6%)</c:v>
                </c:pt>
                <c:pt idx="3">
                  <c:v>EQUATE (6.3%)</c:v>
                </c:pt>
                <c:pt idx="4">
                  <c:v>Banana Boat (15.9%)</c:v>
                </c:pt>
                <c:pt idx="5">
                  <c:v>Nuvel (2.3%)</c:v>
                </c:pt>
                <c:pt idx="6">
                  <c:v>Neutrogena (2.7%)</c:v>
                </c:pt>
                <c:pt idx="7">
                  <c:v>L'Oreal Paris (0.9%)</c:v>
                </c:pt>
                <c:pt idx="8">
                  <c:v>Isdin (1.8%)</c:v>
                </c:pt>
                <c:pt idx="9">
                  <c:v>La Roche-Posay (1.9%)</c:v>
                </c:pt>
              </c:strCache>
            </c:strRef>
          </c:cat>
          <c:val>
            <c:numRef>
              <c:f>Sheet1!$B$2:$B$11</c:f>
              <c:numCache>
                <c:formatCode>General</c:formatCode>
                <c:ptCount val="10"/>
                <c:pt idx="0">
                  <c:v>0.47805116117933116</c:v>
                </c:pt>
                <c:pt idx="1">
                  <c:v>0.12882036659363241</c:v>
                </c:pt>
                <c:pt idx="2">
                  <c:v>9.2816922858705686E-2</c:v>
                </c:pt>
                <c:pt idx="3">
                  <c:v>8.8921689909894894E-2</c:v>
                </c:pt>
                <c:pt idx="4">
                  <c:v>4.9455320077708531E-2</c:v>
                </c:pt>
                <c:pt idx="5">
                  <c:v>4.7170272108998698E-2</c:v>
                </c:pt>
                <c:pt idx="6">
                  <c:v>4.479547084388201E-2</c:v>
                </c:pt>
                <c:pt idx="7">
                  <c:v>1.9836488029348974E-2</c:v>
                </c:pt>
                <c:pt idx="8">
                  <c:v>1.9554955055681281E-2</c:v>
                </c:pt>
                <c:pt idx="9">
                  <c:v>9.6675582696114388E-3</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1.7617522987326877E-2"/>
          <c:y val="0"/>
          <c:w val="0.93396238194190517"/>
          <c:h val="1"/>
        </c:manualLayout>
      </c:layout>
      <c:barChart>
        <c:barDir val="bar"/>
        <c:grouping val="clustered"/>
        <c:varyColors val="1"/>
        <c:ser>
          <c:idx val="0"/>
          <c:order val="0"/>
          <c:tx>
            <c:strRef>
              <c:f>Sheet1!$B$1</c:f>
              <c:strCache>
                <c:ptCount val="1"/>
                <c:pt idx="0">
                  <c:v>L'Oreal Paris (0.9%)</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F369-46EE-B13A-AAF11CE81229}"/>
              </c:ext>
            </c:extLst>
          </c:dPt>
          <c:dPt>
            <c:idx val="4"/>
            <c:invertIfNegative val="0"/>
            <c:bubble3D val="0"/>
            <c:spPr>
              <a:solidFill>
                <a:srgbClr val="BCBBBB"/>
              </a:solidFill>
            </c:spPr>
            <c:extLst>
              <c:ext xmlns:c16="http://schemas.microsoft.com/office/drawing/2014/chart" uri="{C3380CC4-5D6E-409C-BE32-E72D297353CC}">
                <c16:uniqueId val="{00000009-F369-46EE-B13A-AAF11CE81229}"/>
              </c:ext>
            </c:extLst>
          </c:dPt>
          <c:dPt>
            <c:idx val="5"/>
            <c:invertIfNegative val="0"/>
            <c:bubble3D val="0"/>
            <c:spPr>
              <a:solidFill>
                <a:srgbClr val="BCBBBB"/>
              </a:solidFill>
            </c:spPr>
            <c:extLst>
              <c:ext xmlns:c16="http://schemas.microsoft.com/office/drawing/2014/chart" uri="{C3380CC4-5D6E-409C-BE32-E72D297353CC}">
                <c16:uniqueId val="{0000000A-F369-46EE-B13A-AAF11CE81229}"/>
              </c:ext>
            </c:extLst>
          </c:dPt>
          <c:dPt>
            <c:idx val="6"/>
            <c:invertIfNegative val="0"/>
            <c:bubble3D val="0"/>
            <c:spPr>
              <a:solidFill>
                <a:srgbClr val="BCBBBB"/>
              </a:solidFill>
            </c:spPr>
            <c:extLst>
              <c:ext xmlns:c16="http://schemas.microsoft.com/office/drawing/2014/chart" uri="{C3380CC4-5D6E-409C-BE32-E72D297353CC}">
                <c16:uniqueId val="{0000000B-F369-46EE-B13A-AAF11CE81229}"/>
              </c:ext>
            </c:extLst>
          </c:dPt>
          <c:dPt>
            <c:idx val="7"/>
            <c:invertIfNegative val="0"/>
            <c:bubble3D val="0"/>
            <c:spPr>
              <a:solidFill>
                <a:srgbClr val="BCBBBB"/>
              </a:solidFill>
            </c:spPr>
            <c:extLst>
              <c:ext xmlns:c16="http://schemas.microsoft.com/office/drawing/2014/chart" uri="{C3380CC4-5D6E-409C-BE32-E72D297353CC}">
                <c16:uniqueId val="{0000000C-F369-46EE-B13A-AAF11CE81229}"/>
              </c:ext>
            </c:extLst>
          </c:dPt>
          <c:dPt>
            <c:idx val="8"/>
            <c:invertIfNegative val="0"/>
            <c:bubble3D val="0"/>
            <c:spPr>
              <a:solidFill>
                <a:srgbClr val="BCBBBB"/>
              </a:solidFill>
            </c:spPr>
            <c:extLst>
              <c:ext xmlns:c16="http://schemas.microsoft.com/office/drawing/2014/chart" uri="{C3380CC4-5D6E-409C-BE32-E72D297353CC}">
                <c16:uniqueId val="{0000000D-F369-46EE-B13A-AAF11CE81229}"/>
              </c:ext>
            </c:extLst>
          </c:dPt>
          <c:dPt>
            <c:idx val="9"/>
            <c:invertIfNegative val="0"/>
            <c:bubble3D val="0"/>
            <c:spPr>
              <a:solidFill>
                <a:srgbClr val="BCBBBB"/>
              </a:solidFill>
            </c:spPr>
            <c:extLst>
              <c:ext xmlns:c16="http://schemas.microsoft.com/office/drawing/2014/chart" uri="{C3380CC4-5D6E-409C-BE32-E72D297353CC}">
                <c16:uniqueId val="{0000000E-F369-46EE-B13A-AAF11CE81229}"/>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(38.0%)</c:v>
                </c:pt>
                <c:pt idx="1">
                  <c:v>Hawaiian Tropic (19.3%)</c:v>
                </c:pt>
                <c:pt idx="2">
                  <c:v>Banana Boat (15.9%)</c:v>
                </c:pt>
                <c:pt idx="3">
                  <c:v>Caribbean Beach (6.6%)</c:v>
                </c:pt>
                <c:pt idx="4">
                  <c:v>EQUATE (6.3%)</c:v>
                </c:pt>
                <c:pt idx="5">
                  <c:v>Garnier (1.7%)</c:v>
                </c:pt>
                <c:pt idx="6">
                  <c:v>Neutrogena (2.7%)</c:v>
                </c:pt>
                <c:pt idx="7">
                  <c:v>Nuvel (2.3%)</c:v>
                </c:pt>
                <c:pt idx="8">
                  <c:v>Isdin (1.8%)</c:v>
                </c:pt>
                <c:pt idx="9">
                  <c:v>La Roche-Posay (1.9%)</c:v>
                </c:pt>
              </c:strCache>
            </c:strRef>
          </c:cat>
          <c:val>
            <c:numRef>
              <c:f>Sheet1!$B$2:$B$11</c:f>
              <c:numCache>
                <c:formatCode>General</c:formatCode>
                <c:ptCount val="10"/>
                <c:pt idx="0">
                  <c:v>0.46055209910049438</c:v>
                </c:pt>
                <c:pt idx="1">
                  <c:v>0.13313442426668165</c:v>
                </c:pt>
                <c:pt idx="2">
                  <c:v>8.5161244396698907E-2</c:v>
                </c:pt>
                <c:pt idx="3">
                  <c:v>7.7241883549214727E-2</c:v>
                </c:pt>
                <c:pt idx="4">
                  <c:v>7.601057188943787E-2</c:v>
                </c:pt>
                <c:pt idx="5">
                  <c:v>4.7165487097271336E-2</c:v>
                </c:pt>
                <c:pt idx="6">
                  <c:v>4.1922241655936054E-2</c:v>
                </c:pt>
                <c:pt idx="7">
                  <c:v>2.5798460158035535E-2</c:v>
                </c:pt>
                <c:pt idx="8">
                  <c:v>1.873229632342327E-2</c:v>
                </c:pt>
                <c:pt idx="9">
                  <c:v>1.2084236173556166E-2</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8.0876101325592739E-2"/>
          <c:y val="0"/>
          <c:w val="0.91912433105429026"/>
          <c:h val="1"/>
        </c:manualLayout>
      </c:layout>
      <c:barChart>
        <c:barDir val="bar"/>
        <c:grouping val="clustered"/>
        <c:varyColors val="1"/>
        <c:ser>
          <c:idx val="0"/>
          <c:order val="0"/>
          <c:tx>
            <c:strRef>
              <c:f>Sheet1!$B$1</c:f>
              <c:strCache>
                <c:ptCount val="1"/>
                <c:pt idx="0">
                  <c:v>L'Oreal Paris (0.9%)</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E783-4DA7-9ABD-265595826B9E}"/>
              </c:ext>
            </c:extLst>
          </c:dPt>
          <c:dPt>
            <c:idx val="4"/>
            <c:invertIfNegative val="0"/>
            <c:bubble3D val="0"/>
            <c:spPr>
              <a:solidFill>
                <a:srgbClr val="BCBBBB"/>
              </a:solidFill>
            </c:spPr>
            <c:extLst>
              <c:ext xmlns:c16="http://schemas.microsoft.com/office/drawing/2014/chart" uri="{C3380CC4-5D6E-409C-BE32-E72D297353CC}">
                <c16:uniqueId val="{00000007-E783-4DA7-9ABD-265595826B9E}"/>
              </c:ext>
            </c:extLst>
          </c:dPt>
          <c:dPt>
            <c:idx val="5"/>
            <c:invertIfNegative val="0"/>
            <c:bubble3D val="0"/>
            <c:spPr>
              <a:solidFill>
                <a:srgbClr val="BCBBBB"/>
              </a:solidFill>
            </c:spPr>
            <c:extLst>
              <c:ext xmlns:c16="http://schemas.microsoft.com/office/drawing/2014/chart" uri="{C3380CC4-5D6E-409C-BE32-E72D297353CC}">
                <c16:uniqueId val="{00000008-E783-4DA7-9ABD-265595826B9E}"/>
              </c:ext>
            </c:extLst>
          </c:dPt>
          <c:dPt>
            <c:idx val="6"/>
            <c:invertIfNegative val="0"/>
            <c:bubble3D val="0"/>
            <c:spPr>
              <a:solidFill>
                <a:srgbClr val="BCBBBB"/>
              </a:solidFill>
            </c:spPr>
            <c:extLst>
              <c:ext xmlns:c16="http://schemas.microsoft.com/office/drawing/2014/chart" uri="{C3380CC4-5D6E-409C-BE32-E72D297353CC}">
                <c16:uniqueId val="{00000009-E783-4DA7-9ABD-265595826B9E}"/>
              </c:ext>
            </c:extLst>
          </c:dPt>
          <c:dPt>
            <c:idx val="7"/>
            <c:invertIfNegative val="0"/>
            <c:bubble3D val="0"/>
            <c:spPr>
              <a:solidFill>
                <a:srgbClr val="BCBBBB"/>
              </a:solidFill>
            </c:spPr>
            <c:extLst>
              <c:ext xmlns:c16="http://schemas.microsoft.com/office/drawing/2014/chart" uri="{C3380CC4-5D6E-409C-BE32-E72D297353CC}">
                <c16:uniqueId val="{0000000A-E783-4DA7-9ABD-265595826B9E}"/>
              </c:ext>
            </c:extLst>
          </c:dPt>
          <c:dPt>
            <c:idx val="8"/>
            <c:invertIfNegative val="0"/>
            <c:bubble3D val="0"/>
            <c:spPr>
              <a:solidFill>
                <a:srgbClr val="BCBBBB"/>
              </a:solidFill>
            </c:spPr>
            <c:extLst>
              <c:ext xmlns:c16="http://schemas.microsoft.com/office/drawing/2014/chart" uri="{C3380CC4-5D6E-409C-BE32-E72D297353CC}">
                <c16:uniqueId val="{0000000B-E783-4DA7-9ABD-265595826B9E}"/>
              </c:ext>
            </c:extLst>
          </c:dPt>
          <c:dPt>
            <c:idx val="9"/>
            <c:invertIfNegative val="0"/>
            <c:bubble3D val="0"/>
            <c:spPr>
              <a:solidFill>
                <a:srgbClr val="BCBBBB"/>
              </a:solidFill>
            </c:spPr>
            <c:extLst>
              <c:ext xmlns:c16="http://schemas.microsoft.com/office/drawing/2014/chart" uri="{C3380CC4-5D6E-409C-BE32-E72D297353CC}">
                <c16:uniqueId val="{0000000C-E783-4DA7-9ABD-265595826B9E}"/>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(38.0%)</c:v>
                </c:pt>
                <c:pt idx="1">
                  <c:v>Hawaiian Tropic (19.3%)</c:v>
                </c:pt>
                <c:pt idx="2">
                  <c:v>Banana Boat (15.9%)</c:v>
                </c:pt>
                <c:pt idx="3">
                  <c:v>Neutrogena (2.7%)</c:v>
                </c:pt>
                <c:pt idx="4">
                  <c:v>EQUATE (6.3%)</c:v>
                </c:pt>
                <c:pt idx="5">
                  <c:v>Garnier (1.7%)</c:v>
                </c:pt>
                <c:pt idx="6">
                  <c:v>Caribbean Beach (6.6%)</c:v>
                </c:pt>
                <c:pt idx="7">
                  <c:v>Isdin (1.8%)</c:v>
                </c:pt>
                <c:pt idx="8">
                  <c:v>La Roche-Posay (1.9%)</c:v>
                </c:pt>
                <c:pt idx="9">
                  <c:v>Eucerin (1.1%)</c:v>
                </c:pt>
              </c:strCache>
            </c:strRef>
          </c:cat>
          <c:val>
            <c:numRef>
              <c:f>Sheet1!$B$2:$B$11</c:f>
              <c:numCache>
                <c:formatCode>General</c:formatCode>
                <c:ptCount val="10"/>
                <c:pt idx="0">
                  <c:v>0.48601984938300519</c:v>
                </c:pt>
                <c:pt idx="1">
                  <c:v>0.15232755908994744</c:v>
                </c:pt>
                <c:pt idx="2">
                  <c:v>9.2372465774629209E-2</c:v>
                </c:pt>
                <c:pt idx="3">
                  <c:v>4.7496020483727079E-2</c:v>
                </c:pt>
                <c:pt idx="4">
                  <c:v>4.45819063984422E-2</c:v>
                </c:pt>
                <c:pt idx="5">
                  <c:v>4.3189503475049962E-2</c:v>
                </c:pt>
                <c:pt idx="6">
                  <c:v>4.0389281456761683E-2</c:v>
                </c:pt>
                <c:pt idx="7">
                  <c:v>3.0191217463738613E-2</c:v>
                </c:pt>
                <c:pt idx="8">
                  <c:v>2.0178975434452132E-2</c:v>
                </c:pt>
                <c:pt idx="9">
                  <c:v>1.5532612304611218E-2</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1.7617522987326877E-2"/>
          <c:y val="0"/>
          <c:w val="0.93396238194190517"/>
          <c:h val="1"/>
        </c:manualLayout>
      </c:layout>
      <c:barChart>
        <c:barDir val="bar"/>
        <c:grouping val="clustered"/>
        <c:varyColors val="1"/>
        <c:ser>
          <c:idx val="0"/>
          <c:order val="0"/>
          <c:tx>
            <c:strRef>
              <c:f>Sheet1!$B$1</c:f>
              <c:strCache>
                <c:ptCount val="1"/>
                <c:pt idx="0">
                  <c:v>Avene (0.5%)</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F369-46EE-B13A-AAF11CE81229}"/>
              </c:ext>
            </c:extLst>
          </c:dPt>
          <c:dPt>
            <c:idx val="4"/>
            <c:invertIfNegative val="0"/>
            <c:bubble3D val="0"/>
            <c:spPr>
              <a:solidFill>
                <a:srgbClr val="BCBBBB"/>
              </a:solidFill>
            </c:spPr>
            <c:extLst>
              <c:ext xmlns:c16="http://schemas.microsoft.com/office/drawing/2014/chart" uri="{C3380CC4-5D6E-409C-BE32-E72D297353CC}">
                <c16:uniqueId val="{00000009-F369-46EE-B13A-AAF11CE81229}"/>
              </c:ext>
            </c:extLst>
          </c:dPt>
          <c:dPt>
            <c:idx val="5"/>
            <c:invertIfNegative val="0"/>
            <c:bubble3D val="0"/>
            <c:spPr>
              <a:solidFill>
                <a:srgbClr val="BCBBBB"/>
              </a:solidFill>
            </c:spPr>
            <c:extLst>
              <c:ext xmlns:c16="http://schemas.microsoft.com/office/drawing/2014/chart" uri="{C3380CC4-5D6E-409C-BE32-E72D297353CC}">
                <c16:uniqueId val="{0000000A-F369-46EE-B13A-AAF11CE81229}"/>
              </c:ext>
            </c:extLst>
          </c:dPt>
          <c:dPt>
            <c:idx val="6"/>
            <c:invertIfNegative val="0"/>
            <c:bubble3D val="0"/>
            <c:spPr>
              <a:solidFill>
                <a:srgbClr val="BCBBBB"/>
              </a:solidFill>
            </c:spPr>
            <c:extLst>
              <c:ext xmlns:c16="http://schemas.microsoft.com/office/drawing/2014/chart" uri="{C3380CC4-5D6E-409C-BE32-E72D297353CC}">
                <c16:uniqueId val="{0000000B-F369-46EE-B13A-AAF11CE81229}"/>
              </c:ext>
            </c:extLst>
          </c:dPt>
          <c:dPt>
            <c:idx val="7"/>
            <c:invertIfNegative val="0"/>
            <c:bubble3D val="0"/>
            <c:spPr>
              <a:solidFill>
                <a:srgbClr val="BCBBBB"/>
              </a:solidFill>
            </c:spPr>
            <c:extLst>
              <c:ext xmlns:c16="http://schemas.microsoft.com/office/drawing/2014/chart" uri="{C3380CC4-5D6E-409C-BE32-E72D297353CC}">
                <c16:uniqueId val="{0000000C-F369-46EE-B13A-AAF11CE81229}"/>
              </c:ext>
            </c:extLst>
          </c:dPt>
          <c:dPt>
            <c:idx val="8"/>
            <c:invertIfNegative val="0"/>
            <c:bubble3D val="0"/>
            <c:spPr>
              <a:solidFill>
                <a:srgbClr val="BCBBBB"/>
              </a:solidFill>
            </c:spPr>
            <c:extLst>
              <c:ext xmlns:c16="http://schemas.microsoft.com/office/drawing/2014/chart" uri="{C3380CC4-5D6E-409C-BE32-E72D297353CC}">
                <c16:uniqueId val="{0000000D-F369-46EE-B13A-AAF11CE81229}"/>
              </c:ext>
            </c:extLst>
          </c:dPt>
          <c:dPt>
            <c:idx val="9"/>
            <c:invertIfNegative val="0"/>
            <c:bubble3D val="0"/>
            <c:spPr>
              <a:solidFill>
                <a:srgbClr val="BCBBBB"/>
              </a:solidFill>
            </c:spPr>
            <c:extLst>
              <c:ext xmlns:c16="http://schemas.microsoft.com/office/drawing/2014/chart" uri="{C3380CC4-5D6E-409C-BE32-E72D297353CC}">
                <c16:uniqueId val="{0000000E-F369-46EE-B13A-AAF11CE81229}"/>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(38.0%)</c:v>
                </c:pt>
                <c:pt idx="1">
                  <c:v>Banana Boat (15.9%)</c:v>
                </c:pt>
                <c:pt idx="2">
                  <c:v>Hawaiian Tropic (19.3%)</c:v>
                </c:pt>
                <c:pt idx="3">
                  <c:v>La Roche-Posay (1.9%)</c:v>
                </c:pt>
                <c:pt idx="4">
                  <c:v>Neutrogena (2.7%)</c:v>
                </c:pt>
                <c:pt idx="5">
                  <c:v>Isdin (1.8%)</c:v>
                </c:pt>
                <c:pt idx="6">
                  <c:v>EQUATE (6.3%)</c:v>
                </c:pt>
                <c:pt idx="7">
                  <c:v>Eucerin (1.1%)</c:v>
                </c:pt>
                <c:pt idx="8">
                  <c:v>Caribbean Beach (6.6%)</c:v>
                </c:pt>
                <c:pt idx="9">
                  <c:v>Garnier (1.7%)</c:v>
                </c:pt>
              </c:strCache>
            </c:strRef>
          </c:cat>
          <c:val>
            <c:numRef>
              <c:f>Sheet1!$B$2:$B$11</c:f>
              <c:numCache>
                <c:formatCode>General</c:formatCode>
                <c:ptCount val="10"/>
                <c:pt idx="0">
                  <c:v>0.42375871728897918</c:v>
                </c:pt>
                <c:pt idx="1">
                  <c:v>0.12542148645715442</c:v>
                </c:pt>
                <c:pt idx="2">
                  <c:v>0.10974797423796653</c:v>
                </c:pt>
                <c:pt idx="3">
                  <c:v>6.4134098540743478E-2</c:v>
                </c:pt>
                <c:pt idx="4">
                  <c:v>6.042013952835823E-2</c:v>
                </c:pt>
                <c:pt idx="5">
                  <c:v>5.1306054436378187E-2</c:v>
                </c:pt>
                <c:pt idx="6">
                  <c:v>4.0092387567938252E-2</c:v>
                </c:pt>
                <c:pt idx="7">
                  <c:v>2.9734349828676856E-2</c:v>
                </c:pt>
                <c:pt idx="8">
                  <c:v>2.8345699229777997E-2</c:v>
                </c:pt>
                <c:pt idx="9">
                  <c:v>2.6923061052725825E-2</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8.0876101325592739E-2"/>
          <c:y val="0"/>
          <c:w val="0.91912433105429026"/>
          <c:h val="1"/>
        </c:manualLayout>
      </c:layout>
      <c:barChart>
        <c:barDir val="bar"/>
        <c:grouping val="clustered"/>
        <c:varyColors val="1"/>
        <c:ser>
          <c:idx val="0"/>
          <c:order val="0"/>
          <c:tx>
            <c:strRef>
              <c:f>Sheet1!$B$1</c:f>
              <c:strCache>
                <c:ptCount val="1"/>
                <c:pt idx="0">
                  <c:v>Avene (0.5%)</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E783-4DA7-9ABD-265595826B9E}"/>
              </c:ext>
            </c:extLst>
          </c:dPt>
          <c:dPt>
            <c:idx val="4"/>
            <c:invertIfNegative val="0"/>
            <c:bubble3D val="0"/>
            <c:spPr>
              <a:solidFill>
                <a:srgbClr val="BCBBBB"/>
              </a:solidFill>
            </c:spPr>
            <c:extLst>
              <c:ext xmlns:c16="http://schemas.microsoft.com/office/drawing/2014/chart" uri="{C3380CC4-5D6E-409C-BE32-E72D297353CC}">
                <c16:uniqueId val="{00000007-E783-4DA7-9ABD-265595826B9E}"/>
              </c:ext>
            </c:extLst>
          </c:dPt>
          <c:dPt>
            <c:idx val="5"/>
            <c:invertIfNegative val="0"/>
            <c:bubble3D val="0"/>
            <c:spPr>
              <a:solidFill>
                <a:srgbClr val="BCBBBB"/>
              </a:solidFill>
            </c:spPr>
            <c:extLst>
              <c:ext xmlns:c16="http://schemas.microsoft.com/office/drawing/2014/chart" uri="{C3380CC4-5D6E-409C-BE32-E72D297353CC}">
                <c16:uniqueId val="{00000008-E783-4DA7-9ABD-265595826B9E}"/>
              </c:ext>
            </c:extLst>
          </c:dPt>
          <c:dPt>
            <c:idx val="6"/>
            <c:invertIfNegative val="0"/>
            <c:bubble3D val="0"/>
            <c:spPr>
              <a:solidFill>
                <a:srgbClr val="BCBBBB"/>
              </a:solidFill>
            </c:spPr>
            <c:extLst>
              <c:ext xmlns:c16="http://schemas.microsoft.com/office/drawing/2014/chart" uri="{C3380CC4-5D6E-409C-BE32-E72D297353CC}">
                <c16:uniqueId val="{00000009-E783-4DA7-9ABD-265595826B9E}"/>
              </c:ext>
            </c:extLst>
          </c:dPt>
          <c:dPt>
            <c:idx val="7"/>
            <c:invertIfNegative val="0"/>
            <c:bubble3D val="0"/>
            <c:spPr>
              <a:solidFill>
                <a:srgbClr val="BCBBBB"/>
              </a:solidFill>
            </c:spPr>
            <c:extLst>
              <c:ext xmlns:c16="http://schemas.microsoft.com/office/drawing/2014/chart" uri="{C3380CC4-5D6E-409C-BE32-E72D297353CC}">
                <c16:uniqueId val="{0000000A-E783-4DA7-9ABD-265595826B9E}"/>
              </c:ext>
            </c:extLst>
          </c:dPt>
          <c:dPt>
            <c:idx val="8"/>
            <c:invertIfNegative val="0"/>
            <c:bubble3D val="0"/>
            <c:spPr>
              <a:solidFill>
                <a:srgbClr val="BCBBBB"/>
              </a:solidFill>
            </c:spPr>
            <c:extLst>
              <c:ext xmlns:c16="http://schemas.microsoft.com/office/drawing/2014/chart" uri="{C3380CC4-5D6E-409C-BE32-E72D297353CC}">
                <c16:uniqueId val="{0000000B-E783-4DA7-9ABD-265595826B9E}"/>
              </c:ext>
            </c:extLst>
          </c:dPt>
          <c:dPt>
            <c:idx val="9"/>
            <c:invertIfNegative val="0"/>
            <c:bubble3D val="0"/>
            <c:spPr>
              <a:solidFill>
                <a:srgbClr val="BCBBBB"/>
              </a:solidFill>
            </c:spPr>
            <c:extLst>
              <c:ext xmlns:c16="http://schemas.microsoft.com/office/drawing/2014/chart" uri="{C3380CC4-5D6E-409C-BE32-E72D297353CC}">
                <c16:uniqueId val="{0000000C-E783-4DA7-9ABD-265595826B9E}"/>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(38.0%)</c:v>
                </c:pt>
                <c:pt idx="1">
                  <c:v>Banana Boat (15.9%)</c:v>
                </c:pt>
                <c:pt idx="2">
                  <c:v>Hawaiian Tropic (19.3%)</c:v>
                </c:pt>
                <c:pt idx="3">
                  <c:v>La Roche-Posay (1.9%)</c:v>
                </c:pt>
                <c:pt idx="4">
                  <c:v>Neutrogena (2.7%)</c:v>
                </c:pt>
                <c:pt idx="5">
                  <c:v>Isdin (1.8%)</c:v>
                </c:pt>
                <c:pt idx="6">
                  <c:v>EQUATE (6.3%)</c:v>
                </c:pt>
                <c:pt idx="7">
                  <c:v>Garnier (1.7%)</c:v>
                </c:pt>
                <c:pt idx="8">
                  <c:v>Caribbean Beach (6.6%)</c:v>
                </c:pt>
                <c:pt idx="9">
                  <c:v>Eucerin (1.1%)</c:v>
                </c:pt>
              </c:strCache>
            </c:strRef>
          </c:cat>
          <c:val>
            <c:numRef>
              <c:f>Sheet1!$B$2:$B$11</c:f>
              <c:numCache>
                <c:formatCode>General</c:formatCode>
                <c:ptCount val="10"/>
                <c:pt idx="0">
                  <c:v>0.40368892718960347</c:v>
                </c:pt>
                <c:pt idx="1">
                  <c:v>0.12000679981037958</c:v>
                </c:pt>
                <c:pt idx="2">
                  <c:v>0.11337476432102254</c:v>
                </c:pt>
                <c:pt idx="3">
                  <c:v>6.5766033054110343E-2</c:v>
                </c:pt>
                <c:pt idx="4">
                  <c:v>6.5114847815140417E-2</c:v>
                </c:pt>
                <c:pt idx="5">
                  <c:v>5.420802604702453E-2</c:v>
                </c:pt>
                <c:pt idx="6">
                  <c:v>4.1625724977990948E-2</c:v>
                </c:pt>
                <c:pt idx="7">
                  <c:v>3.1471654556084271E-2</c:v>
                </c:pt>
                <c:pt idx="8">
                  <c:v>2.8616474112980402E-2</c:v>
                </c:pt>
                <c:pt idx="9">
                  <c:v>2.7791005015177388E-2</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1.7617522987326877E-2"/>
          <c:y val="0"/>
          <c:w val="0.93396238194190517"/>
          <c:h val="1"/>
        </c:manualLayout>
      </c:layout>
      <c:barChart>
        <c:barDir val="bar"/>
        <c:grouping val="clustered"/>
        <c:varyColors val="1"/>
        <c:ser>
          <c:idx val="0"/>
          <c:order val="0"/>
          <c:tx>
            <c:strRef>
              <c:f>Sheet1!$B$1</c:f>
              <c:strCache>
                <c:ptCount val="1"/>
                <c:pt idx="0">
                  <c:v>Nuvel (2.3%)</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F369-46EE-B13A-AAF11CE81229}"/>
              </c:ext>
            </c:extLst>
          </c:dPt>
          <c:dPt>
            <c:idx val="4"/>
            <c:invertIfNegative val="0"/>
            <c:bubble3D val="0"/>
            <c:spPr>
              <a:solidFill>
                <a:srgbClr val="BCBBBB"/>
              </a:solidFill>
            </c:spPr>
            <c:extLst>
              <c:ext xmlns:c16="http://schemas.microsoft.com/office/drawing/2014/chart" uri="{C3380CC4-5D6E-409C-BE32-E72D297353CC}">
                <c16:uniqueId val="{00000009-F369-46EE-B13A-AAF11CE81229}"/>
              </c:ext>
            </c:extLst>
          </c:dPt>
          <c:dPt>
            <c:idx val="5"/>
            <c:invertIfNegative val="0"/>
            <c:bubble3D val="0"/>
            <c:spPr>
              <a:solidFill>
                <a:srgbClr val="BCBBBB"/>
              </a:solidFill>
            </c:spPr>
            <c:extLst>
              <c:ext xmlns:c16="http://schemas.microsoft.com/office/drawing/2014/chart" uri="{C3380CC4-5D6E-409C-BE32-E72D297353CC}">
                <c16:uniqueId val="{0000000A-F369-46EE-B13A-AAF11CE81229}"/>
              </c:ext>
            </c:extLst>
          </c:dPt>
          <c:dPt>
            <c:idx val="6"/>
            <c:invertIfNegative val="0"/>
            <c:bubble3D val="0"/>
            <c:spPr>
              <a:solidFill>
                <a:srgbClr val="BCBBBB"/>
              </a:solidFill>
            </c:spPr>
            <c:extLst>
              <c:ext xmlns:c16="http://schemas.microsoft.com/office/drawing/2014/chart" uri="{C3380CC4-5D6E-409C-BE32-E72D297353CC}">
                <c16:uniqueId val="{0000000B-F369-46EE-B13A-AAF11CE81229}"/>
              </c:ext>
            </c:extLst>
          </c:dPt>
          <c:dPt>
            <c:idx val="7"/>
            <c:invertIfNegative val="0"/>
            <c:bubble3D val="0"/>
            <c:spPr>
              <a:solidFill>
                <a:srgbClr val="BCBBBB"/>
              </a:solidFill>
            </c:spPr>
            <c:extLst>
              <c:ext xmlns:c16="http://schemas.microsoft.com/office/drawing/2014/chart" uri="{C3380CC4-5D6E-409C-BE32-E72D297353CC}">
                <c16:uniqueId val="{0000000C-F369-46EE-B13A-AAF11CE81229}"/>
              </c:ext>
            </c:extLst>
          </c:dPt>
          <c:dPt>
            <c:idx val="8"/>
            <c:invertIfNegative val="0"/>
            <c:bubble3D val="0"/>
            <c:spPr>
              <a:solidFill>
                <a:srgbClr val="BCBBBB"/>
              </a:solidFill>
            </c:spPr>
            <c:extLst>
              <c:ext xmlns:c16="http://schemas.microsoft.com/office/drawing/2014/chart" uri="{C3380CC4-5D6E-409C-BE32-E72D297353CC}">
                <c16:uniqueId val="{0000000D-F369-46EE-B13A-AAF11CE81229}"/>
              </c:ext>
            </c:extLst>
          </c:dPt>
          <c:dPt>
            <c:idx val="9"/>
            <c:invertIfNegative val="0"/>
            <c:bubble3D val="0"/>
            <c:spPr>
              <a:solidFill>
                <a:srgbClr val="BCBBBB"/>
              </a:solidFill>
            </c:spPr>
            <c:extLst>
              <c:ext xmlns:c16="http://schemas.microsoft.com/office/drawing/2014/chart" uri="{C3380CC4-5D6E-409C-BE32-E72D297353CC}">
                <c16:uniqueId val="{0000000E-F369-46EE-B13A-AAF11CE81229}"/>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(38.0%)</c:v>
                </c:pt>
                <c:pt idx="1">
                  <c:v>EQUATE (6.3%)</c:v>
                </c:pt>
                <c:pt idx="2">
                  <c:v>Caribbean Beach (6.6%)</c:v>
                </c:pt>
                <c:pt idx="3">
                  <c:v>Hawaiian Tropic (19.3%)</c:v>
                </c:pt>
                <c:pt idx="4">
                  <c:v>Banana Boat (15.9%)</c:v>
                </c:pt>
                <c:pt idx="5">
                  <c:v>Garnier (1.7%)</c:v>
                </c:pt>
                <c:pt idx="6">
                  <c:v>Neutrogena (2.7%)</c:v>
                </c:pt>
                <c:pt idx="7">
                  <c:v>Isdin (1.8%)</c:v>
                </c:pt>
                <c:pt idx="8">
                  <c:v>Eucerin (1.1%)</c:v>
                </c:pt>
                <c:pt idx="9">
                  <c:v>L'Oreal Paris (0.9%)</c:v>
                </c:pt>
              </c:strCache>
            </c:strRef>
          </c:cat>
          <c:val>
            <c:numRef>
              <c:f>Sheet1!$B$2:$B$11</c:f>
              <c:numCache>
                <c:formatCode>General</c:formatCode>
                <c:ptCount val="10"/>
                <c:pt idx="0">
                  <c:v>0.32575915459532057</c:v>
                </c:pt>
                <c:pt idx="1">
                  <c:v>0.19046127317355002</c:v>
                </c:pt>
                <c:pt idx="2">
                  <c:v>0.1740272334124944</c:v>
                </c:pt>
                <c:pt idx="3">
                  <c:v>0.11010084238438693</c:v>
                </c:pt>
                <c:pt idx="4">
                  <c:v>9.4677211499359842E-2</c:v>
                </c:pt>
                <c:pt idx="5">
                  <c:v>3.1086945248995919E-2</c:v>
                </c:pt>
                <c:pt idx="6">
                  <c:v>2.5338949906496631E-2</c:v>
                </c:pt>
                <c:pt idx="7">
                  <c:v>1.1174760443621069E-2</c:v>
                </c:pt>
                <c:pt idx="8">
                  <c:v>9.0305597344739457E-3</c:v>
                </c:pt>
                <c:pt idx="9">
                  <c:v>7.28877745345804E-3</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364410230249504"/>
          <c:y val="2.7170386339721821E-2"/>
          <c:w val="0.86774252569994759"/>
          <c:h val="0.85363091822778381"/>
        </c:manualLayout>
      </c:layout>
      <c:scatterChart>
        <c:scatterStyle val="lineMarker"/>
        <c:varyColors val="0"/>
        <c:ser>
          <c:idx val="0"/>
          <c:order val="0"/>
          <c:tx>
            <c:strRef>
              <c:f>Sheet1!$B$1</c:f>
              <c:strCache>
                <c:ptCount val="1"/>
                <c:pt idx="0">
                  <c:v>PE up</c:v>
                </c:pt>
              </c:strCache>
            </c:strRef>
          </c:tx>
          <c:spPr>
            <a:ln w="9525" cap="rnd">
              <a:noFill/>
              <a:round/>
            </a:ln>
            <a:effectLst/>
          </c:spPr>
          <c:marker>
            <c:symbol val="circle"/>
            <c:size val="9"/>
            <c:spPr>
              <a:solidFill>
                <a:schemeClr val="tx1"/>
              </a:solidFill>
              <a:ln w="19050">
                <a:solidFill>
                  <a:schemeClr val="bg1"/>
                </a:solidFill>
              </a:ln>
              <a:effectLst/>
            </c:spPr>
          </c:marker>
          <c:dPt>
            <c:idx val="0"/>
            <c:bubble3D val="0"/>
            <c:extLst>
              <c:ext xmlns:c16="http://schemas.microsoft.com/office/drawing/2014/chart" uri="{C3380CC4-5D6E-409C-BE32-E72D297353CC}">
                <c16:uniqueId val="{00000000-B0D5-4750-8C19-9F9BE9CE2B4F}"/>
              </c:ext>
            </c:extLst>
          </c:dPt>
          <c:dPt>
            <c:idx val="1"/>
            <c:bubble3D val="0"/>
            <c:extLst>
              <c:ext xmlns:c16="http://schemas.microsoft.com/office/drawing/2014/chart" uri="{C3380CC4-5D6E-409C-BE32-E72D297353CC}">
                <c16:uniqueId val="{00000001-B0D5-4750-8C19-9F9BE9CE2B4F}"/>
              </c:ext>
            </c:extLst>
          </c:dPt>
          <c:dPt>
            <c:idx val="2"/>
            <c:bubble3D val="0"/>
            <c:extLst>
              <c:ext xmlns:c16="http://schemas.microsoft.com/office/drawing/2014/chart" uri="{C3380CC4-5D6E-409C-BE32-E72D297353CC}">
                <c16:uniqueId val="{00000002-B0D5-4750-8C19-9F9BE9CE2B4F}"/>
              </c:ext>
            </c:extLst>
          </c:dPt>
          <c:dPt>
            <c:idx val="3"/>
            <c:bubble3D val="0"/>
            <c:extLst>
              <c:ext xmlns:c16="http://schemas.microsoft.com/office/drawing/2014/chart" uri="{C3380CC4-5D6E-409C-BE32-E72D297353CC}">
                <c16:uniqueId val="{00000003-B0D5-4750-8C19-9F9BE9CE2B4F}"/>
              </c:ext>
            </c:extLst>
          </c:dPt>
          <c:dPt>
            <c:idx val="4"/>
            <c:bubble3D val="0"/>
            <c:extLst>
              <c:ext xmlns:c16="http://schemas.microsoft.com/office/drawing/2014/chart" uri="{C3380CC4-5D6E-409C-BE32-E72D297353CC}">
                <c16:uniqueId val="{00000004-B0D5-4750-8C19-9F9BE9CE2B4F}"/>
              </c:ext>
            </c:extLst>
          </c:dPt>
          <c:dPt>
            <c:idx val="5"/>
            <c:bubble3D val="0"/>
            <c:extLst>
              <c:ext xmlns:c16="http://schemas.microsoft.com/office/drawing/2014/chart" uri="{C3380CC4-5D6E-409C-BE32-E72D297353CC}">
                <c16:uniqueId val="{00000005-B0D5-4750-8C19-9F9BE9CE2B4F}"/>
              </c:ext>
            </c:extLst>
          </c:dPt>
          <c:dPt>
            <c:idx val="6"/>
            <c:bubble3D val="0"/>
            <c:extLst>
              <c:ext xmlns:c16="http://schemas.microsoft.com/office/drawing/2014/chart" uri="{C3380CC4-5D6E-409C-BE32-E72D297353CC}">
                <c16:uniqueId val="{00000006-B0D5-4750-8C19-9F9BE9CE2B4F}"/>
              </c:ext>
            </c:extLst>
          </c:dPt>
          <c:dPt>
            <c:idx val="7"/>
            <c:bubble3D val="0"/>
            <c:extLst>
              <c:ext xmlns:c16="http://schemas.microsoft.com/office/drawing/2014/chart" uri="{C3380CC4-5D6E-409C-BE32-E72D297353CC}">
                <c16:uniqueId val="{00000007-B0D5-4750-8C19-9F9BE9CE2B4F}"/>
              </c:ext>
            </c:extLst>
          </c:dPt>
          <c:dPt>
            <c:idx val="9"/>
            <c:bubble3D val="0"/>
            <c:extLst>
              <c:ext xmlns:c16="http://schemas.microsoft.com/office/drawing/2014/chart" uri="{C3380CC4-5D6E-409C-BE32-E72D297353CC}">
                <c16:uniqueId val="{0000000C-B0D5-4750-8C19-9F9BE9CE2B4F}"/>
              </c:ext>
            </c:extLst>
          </c:dPt>
          <c:dPt>
            <c:idx val="12"/>
            <c:bubble3D val="0"/>
            <c:extLst>
              <c:ext xmlns:c16="http://schemas.microsoft.com/office/drawing/2014/chart" uri="{C3380CC4-5D6E-409C-BE32-E72D297353CC}">
                <c16:uniqueId val="{00000009-B0D5-4750-8C19-9F9BE9CE2B4F}"/>
              </c:ext>
            </c:extLst>
          </c:dPt>
          <c:dPt>
            <c:idx val="13"/>
            <c:bubble3D val="0"/>
            <c:extLst>
              <c:ext xmlns:c16="http://schemas.microsoft.com/office/drawing/2014/chart" uri="{C3380CC4-5D6E-409C-BE32-E72D297353CC}">
                <c16:uniqueId val="{0000000A-B0D5-4750-8C19-9F9BE9CE2B4F}"/>
              </c:ext>
            </c:extLst>
          </c:dPt>
          <c:dPt>
            <c:idx val="14"/>
            <c:bubble3D val="0"/>
            <c:extLst>
              <c:ext xmlns:c16="http://schemas.microsoft.com/office/drawing/2014/chart" uri="{C3380CC4-5D6E-409C-BE32-E72D297353CC}">
                <c16:uniqueId val="{0000000B-B0D5-4750-8C19-9F9BE9CE2B4F}"/>
              </c:ext>
            </c:extLst>
          </c:dPt>
          <c:dPt>
            <c:idx val="16"/>
            <c:bubble3D val="0"/>
            <c:extLst>
              <c:ext xmlns:c16="http://schemas.microsoft.com/office/drawing/2014/chart" uri="{C3380CC4-5D6E-409C-BE32-E72D297353CC}">
                <c16:uniqueId val="{00000012-B0D5-4750-8C19-9F9BE9CE2B4F}"/>
              </c:ext>
            </c:extLst>
          </c:dPt>
          <c:dLbls>
            <c:dLbl>
              <c:idx val="0"/>
              <c:tx>
                <c:rich>
                  <a:bodyPr/>
                  <a:lstStyle/>
                  <a:p>
                    <a:r>
                      <a:rPr lang="en-US"/>
                      <a:t>Hawaiian Tropic</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0-B0D5-4750-8C19-9F9BE9CE2B4F}"/>
                </c:ext>
              </c:extLst>
            </c:dLbl>
            <c:dLbl>
              <c:idx val="1"/>
              <c:tx>
                <c:rich>
                  <a:bodyPr/>
                  <a:lstStyle/>
                  <a:p>
                    <a:r>
                      <a:rPr lang="en-US"/>
                      <a:t>Beauty Care</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1-B0D5-4750-8C19-9F9BE9CE2B4F}"/>
                </c:ext>
              </c:extLst>
            </c:dLbl>
            <c:dLbl>
              <c:idx val="2"/>
              <c:tx>
                <c:rich>
                  <a:bodyPr/>
                  <a:lstStyle/>
                  <a:p>
                    <a:r>
                      <a:rPr lang="en-US"/>
                      <a:t>Banana Boat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2-B0D5-4750-8C19-9F9BE9CE2B4F}"/>
                </c:ext>
              </c:extLst>
            </c:dLbl>
            <c:dLbl>
              <c:idx val="3"/>
              <c:tx>
                <c:rich>
                  <a:bodyPr/>
                  <a:lstStyle/>
                  <a:p>
                    <a:r>
                      <a:rPr lang="en-US"/>
                      <a:t>Nivea</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3-B0D5-4750-8C19-9F9BE9CE2B4F}"/>
                </c:ext>
              </c:extLst>
            </c:dLbl>
            <c:dLbl>
              <c:idx val="4"/>
              <c:tx>
                <c:rich>
                  <a:bodyPr/>
                  <a:lstStyle/>
                  <a:p>
                    <a:r>
                      <a:rPr lang="en-US"/>
                      <a:t>Neutrogena</a:t>
                    </a:r>
                  </a:p>
                </c:rich>
              </c:tx>
              <c:dLblPos val="t"/>
              <c:showLegendKey val="0"/>
              <c:showVal val="0"/>
              <c:showCatName val="0"/>
              <c:showSerName val="0"/>
              <c:showPercent val="0"/>
              <c:showBubbleSize val="0"/>
              <c:extLst>
                <c:ext xmlns:c15="http://schemas.microsoft.com/office/drawing/2012/chart" uri="{CE6537A1-D6FC-4f65-9D91-7224C49458BB}">
                  <c15:layout>
                    <c:manualLayout>
                      <c:w val="5.6451516574947062E-2"/>
                      <c:h val="5.3314955203308069E-2"/>
                    </c:manualLayout>
                  </c15:layout>
                  <c15:showDataLabelsRange val="1"/>
                </c:ext>
                <c:ext xmlns:c16="http://schemas.microsoft.com/office/drawing/2014/chart" uri="{C3380CC4-5D6E-409C-BE32-E72D297353CC}">
                  <c16:uniqueId val="{00000004-B0D5-4750-8C19-9F9BE9CE2B4F}"/>
                </c:ext>
              </c:extLst>
            </c:dLbl>
            <c:dLbl>
              <c:idx val="5"/>
              <c:tx>
                <c:rich>
                  <a:bodyPr/>
                  <a:lstStyle/>
                  <a:p>
                    <a:r>
                      <a:rPr lang="en-US"/>
                      <a:t>Caribbean Beach</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5-B0D5-4750-8C19-9F9BE9CE2B4F}"/>
                </c:ext>
              </c:extLst>
            </c:dLbl>
            <c:dLbl>
              <c:idx val="6"/>
              <c:tx>
                <c:rich>
                  <a:bodyPr/>
                  <a:lstStyle/>
                  <a:p>
                    <a:r>
                      <a:rPr lang="en-US"/>
                      <a:t>Isdin</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6-B0D5-4750-8C19-9F9BE9CE2B4F}"/>
                </c:ext>
              </c:extLst>
            </c:dLbl>
            <c:dLbl>
              <c:idx val="7"/>
              <c:tx>
                <c:rich>
                  <a:bodyPr/>
                  <a:lstStyle/>
                  <a:p>
                    <a:r>
                      <a:rPr lang="en-US"/>
                      <a:t>Garnier</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7-B0D5-4750-8C19-9F9BE9CE2B4F}"/>
                </c:ext>
              </c:extLst>
            </c:dLbl>
            <c:dLbl>
              <c:idx val="8"/>
              <c:tx>
                <c:rich>
                  <a:bodyPr/>
                  <a:lstStyle/>
                  <a:p>
                    <a:r>
                      <a:rPr lang="en-US"/>
                      <a:t>L'Oreal Paris</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0-D362-4FD3-9AF9-43BE4338AF3D}"/>
                </c:ext>
              </c:extLst>
            </c:dLbl>
            <c:dLbl>
              <c:idx val="9"/>
              <c:tx>
                <c:rich>
                  <a:bodyPr/>
                  <a:lstStyle/>
                  <a:p>
                    <a:r>
                      <a:rPr lang="en-US"/>
                      <a:t>Avene</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C-B0D5-4750-8C19-9F9BE9CE2B4F}"/>
                </c:ext>
              </c:extLst>
            </c:dLbl>
            <c:dLbl>
              <c:idx val="10"/>
              <c:tx>
                <c:rich>
                  <a:bodyPr/>
                  <a:lstStyle/>
                  <a:p>
                    <a:r>
                      <a:rPr lang="en-US"/>
                      <a:t>Vaseline</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1-D362-4FD3-9AF9-43BE4338AF3D}"/>
                </c:ext>
              </c:extLst>
            </c:dLbl>
            <c:dLbl>
              <c:idx val="11"/>
              <c:tx>
                <c:rich>
                  <a:bodyPr/>
                  <a:lstStyle/>
                  <a:p>
                    <a:r>
                      <a:rPr lang="en-US"/>
                      <a:t>Eucerin</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2-D362-4FD3-9AF9-43BE4338AF3D}"/>
                </c:ext>
              </c:extLst>
            </c:dLbl>
            <c:dLbl>
              <c:idx val="12"/>
              <c:tx>
                <c:rich>
                  <a:bodyPr/>
                  <a:lstStyle/>
                  <a:p>
                    <a:r>
                      <a:rPr lang="en-US"/>
                      <a:t>La Roche-Posay</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9-B0D5-4750-8C19-9F9BE9CE2B4F}"/>
                </c:ext>
              </c:extLst>
            </c:dLbl>
            <c:dLbl>
              <c:idx val="13"/>
              <c:tx>
                <c:rich>
                  <a:bodyPr/>
                  <a:lstStyle/>
                  <a:p>
                    <a:r>
                      <a:rPr lang="en-US"/>
                      <a:t>Maltesers</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A-B0D5-4750-8C19-9F9BE9CE2B4F}"/>
                </c:ext>
              </c:extLst>
            </c:dLbl>
            <c:dLbl>
              <c:idx val="14"/>
              <c:tx>
                <c:rich>
                  <a:bodyPr/>
                  <a:lstStyle/>
                  <a:p>
                    <a:r>
                      <a:rPr lang="en-US"/>
                      <a:t>Mars</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B-B0D5-4750-8C19-9F9BE9CE2B4F}"/>
                </c:ext>
              </c:extLst>
            </c:dLbl>
            <c:dLbl>
              <c:idx val="15"/>
              <c:tx>
                <c:rich>
                  <a:bodyPr/>
                  <a:lstStyle/>
                  <a:p>
                    <a:r>
                      <a:rPr lang="en-US"/>
                      <a:t>Snickers </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2704-469A-BFAC-FD9CF5DB2713}"/>
                </c:ext>
              </c:extLst>
            </c:dLbl>
            <c:dLbl>
              <c:idx val="16"/>
              <c:tx>
                <c:rich>
                  <a:bodyPr/>
                  <a:lstStyle/>
                  <a:p>
                    <a:r>
                      <a:rPr lang="en-US"/>
                      <a:t>Tiffany</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B0D5-4750-8C19-9F9BE9CE2B4F}"/>
                </c:ext>
              </c:extLst>
            </c:dLbl>
            <c:dLbl>
              <c:idx val="17"/>
              <c:tx>
                <c:rich>
                  <a:bodyPr/>
                  <a:lstStyle/>
                  <a:p>
                    <a:r>
                      <a:rPr lang="en-US"/>
                      <a:t>Toblerone</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2704-469A-BFAC-FD9CF5DB2713}"/>
                </c:ext>
              </c:extLst>
            </c:dLbl>
            <c:dLbl>
              <c:idx val="18"/>
              <c:tx>
                <c:rich>
                  <a:bodyPr/>
                  <a:lstStyle/>
                  <a:p>
                    <a:r>
                      <a:rPr lang="en-US"/>
                      <a:t>Twix</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2704-469A-BFAC-FD9CF5DB2713}"/>
                </c:ext>
              </c:extLst>
            </c:dLbl>
            <c:spPr>
              <a:noFill/>
              <a:ln>
                <a:noFill/>
              </a:ln>
              <a:effectLst/>
            </c:spPr>
            <c:txPr>
              <a:bodyPr rot="0" spcFirstLastPara="1" vertOverflow="ellipsis" vert="horz" wrap="non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dLblPos val="t"/>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0"/>
              </c:ext>
            </c:extLst>
          </c:dLbls>
          <c:xVal>
            <c:numRef>
              <c:f>Sheet1!$A$2:$A$14</c:f>
              <c:numCache>
                <c:formatCode>General</c:formatCode>
                <c:ptCount val="13"/>
                <c:pt idx="0">
                  <c:v>-1.0310860770776382</c:v>
                </c:pt>
                <c:pt idx="1">
                  <c:v>-2.0405674432701595</c:v>
                </c:pt>
                <c:pt idx="2">
                  <c:v>-2.6114049847646084</c:v>
                </c:pt>
                <c:pt idx="3">
                  <c:v>-2.1500376961340839</c:v>
                </c:pt>
                <c:pt idx="4">
                  <c:v>-2.5501190662067463</c:v>
                </c:pt>
                <c:pt idx="5">
                  <c:v>-0.92686844529069512</c:v>
                </c:pt>
                <c:pt idx="6">
                  <c:v>-1.1238465385436831</c:v>
                </c:pt>
                <c:pt idx="7">
                  <c:v>-2.3255702429900147</c:v>
                </c:pt>
                <c:pt idx="8">
                  <c:v>-1.9319533657228816</c:v>
                </c:pt>
                <c:pt idx="9">
                  <c:v>-2.320534821779261</c:v>
                </c:pt>
                <c:pt idx="10">
                  <c:v>-2.4675547287377673</c:v>
                </c:pt>
                <c:pt idx="11">
                  <c:v>-1.7407684287728244</c:v>
                </c:pt>
                <c:pt idx="12">
                  <c:v>-1.1645288181168223</c:v>
                </c:pt>
              </c:numCache>
            </c:numRef>
          </c:xVal>
          <c:yVal>
            <c:numRef>
              <c:f>Sheet1!$B$2:$B$14</c:f>
              <c:numCache>
                <c:formatCode>General</c:formatCode>
                <c:ptCount val="13"/>
                <c:pt idx="0">
                  <c:v>-0.93599183184658574</c:v>
                </c:pt>
                <c:pt idx="1">
                  <c:v>-0.57924696385950625</c:v>
                </c:pt>
                <c:pt idx="2">
                  <c:v>-0.96996969519762599</c:v>
                </c:pt>
                <c:pt idx="3">
                  <c:v>-1.8495805662715863</c:v>
                </c:pt>
                <c:pt idx="4">
                  <c:v>-0.82049752513234042</c:v>
                </c:pt>
                <c:pt idx="5">
                  <c:v>-0.74639533552285553</c:v>
                </c:pt>
                <c:pt idx="6">
                  <c:v>-1.3985666078486745</c:v>
                </c:pt>
                <c:pt idx="7">
                  <c:v>-1.8229064242910398</c:v>
                </c:pt>
                <c:pt idx="8">
                  <c:v>-1.0826881318730208</c:v>
                </c:pt>
                <c:pt idx="9">
                  <c:v>-0.87353531055736244</c:v>
                </c:pt>
                <c:pt idx="10">
                  <c:v>-0.87172963207545384</c:v>
                </c:pt>
                <c:pt idx="11">
                  <c:v>-1.4267068714285782</c:v>
                </c:pt>
                <c:pt idx="12">
                  <c:v>-1.7538332702685544</c:v>
                </c:pt>
              </c:numCache>
            </c:numRef>
          </c:yVal>
          <c:smooth val="0"/>
          <c:extLst>
            <c:ext xmlns:c15="http://schemas.microsoft.com/office/drawing/2012/chart" uri="{02D57815-91ED-43cb-92C2-25804820EDAC}">
              <c15:datalabelsRange>
                <c15:f>Sheet1!$C$2:$C$16</c15:f>
                <c15:dlblRangeCache>
                  <c:ptCount val="15"/>
                  <c:pt idx="0">
                    <c:v>1</c:v>
                  </c:pt>
                  <c:pt idx="1">
                    <c:v>1</c:v>
                  </c:pt>
                  <c:pt idx="2">
                    <c:v>1</c:v>
                  </c:pt>
                  <c:pt idx="3">
                    <c:v>1</c:v>
                  </c:pt>
                  <c:pt idx="4">
                    <c:v>1</c:v>
                  </c:pt>
                  <c:pt idx="5">
                    <c:v>1</c:v>
                  </c:pt>
                  <c:pt idx="6">
                    <c:v>1</c:v>
                  </c:pt>
                  <c:pt idx="7">
                    <c:v>1</c:v>
                  </c:pt>
                  <c:pt idx="8">
                    <c:v>1</c:v>
                  </c:pt>
                  <c:pt idx="9">
                    <c:v>1</c:v>
                  </c:pt>
                  <c:pt idx="10">
                    <c:v>1</c:v>
                  </c:pt>
                  <c:pt idx="11">
                    <c:v>1</c:v>
                  </c:pt>
                  <c:pt idx="12">
                    <c:v>1</c:v>
                  </c:pt>
                  <c:pt idx="13">
                    <c:v>1</c:v>
                  </c:pt>
                  <c:pt idx="14">
                    <c:v>1</c:v>
                  </c:pt>
                </c15:dlblRangeCache>
              </c15:datalabelsRange>
            </c:ext>
            <c:ext xmlns:c16="http://schemas.microsoft.com/office/drawing/2014/chart" uri="{C3380CC4-5D6E-409C-BE32-E72D297353CC}">
              <c16:uniqueId val="{0000000E-B0D5-4750-8C19-9F9BE9CE2B4F}"/>
            </c:ext>
          </c:extLst>
        </c:ser>
        <c:dLbls>
          <c:dLblPos val="t"/>
          <c:showLegendKey val="0"/>
          <c:showVal val="1"/>
          <c:showCatName val="0"/>
          <c:showSerName val="0"/>
          <c:showPercent val="0"/>
          <c:showBubbleSize val="0"/>
        </c:dLbls>
        <c:axId val="1923850352"/>
        <c:axId val="1923855760"/>
      </c:scatterChart>
      <c:valAx>
        <c:axId val="1923850352"/>
        <c:scaling>
          <c:orientation val="maxMin"/>
          <c:max val="0"/>
        </c:scaling>
        <c:delete val="0"/>
        <c:axPos val="t"/>
        <c:numFmt formatCode="General" sourceLinked="1"/>
        <c:majorTickMark val="none"/>
        <c:minorTickMark val="none"/>
        <c:tickLblPos val="high"/>
        <c:spPr>
          <a:noFill/>
          <a:ln w="9525" cap="flat" cmpd="sng" algn="ctr">
            <a:solidFill>
              <a:schemeClr val="bg2">
                <a:lumMod val="90000"/>
              </a:schemeClr>
            </a:solidFill>
            <a:round/>
          </a:ln>
          <a:effectLst/>
        </c:spPr>
        <c:txPr>
          <a:bodyPr rot="-60000000" spcFirstLastPara="1" vertOverflow="ellipsis" vert="horz" wrap="square" anchor="ctr" anchorCtr="1"/>
          <a:lstStyle/>
          <a:p>
            <a:pPr>
              <a:defRPr sz="800" b="0" i="0" u="none" strike="noStrike" kern="1200" baseline="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crossAx val="1923855760"/>
        <c:crossesAt val="-1"/>
        <c:crossBetween val="midCat"/>
      </c:valAx>
      <c:valAx>
        <c:axId val="1923855760"/>
        <c:scaling>
          <c:orientation val="maxMin"/>
        </c:scaling>
        <c:delete val="0"/>
        <c:axPos val="r"/>
        <c:numFmt formatCode="General" sourceLinked="1"/>
        <c:majorTickMark val="none"/>
        <c:minorTickMark val="none"/>
        <c:tickLblPos val="high"/>
        <c:spPr>
          <a:noFill/>
          <a:ln w="9525" cap="flat" cmpd="sng" algn="ctr">
            <a:solidFill>
              <a:schemeClr val="bg2">
                <a:lumMod val="90000"/>
              </a:schemeClr>
            </a:solidFill>
            <a:round/>
          </a:ln>
          <a:effectLst/>
        </c:spPr>
        <c:txPr>
          <a:bodyPr rot="-60000000" spcFirstLastPara="1" vertOverflow="ellipsis" vert="horz" wrap="square" anchor="ctr" anchorCtr="1"/>
          <a:lstStyle/>
          <a:p>
            <a:pPr>
              <a:defRPr sz="800" b="0" i="0" u="none" strike="noStrike" kern="1200" baseline="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crossAx val="1923850352"/>
        <c:crossesAt val="-1"/>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8.0876101325592739E-2"/>
          <c:y val="0"/>
          <c:w val="0.91912433105429026"/>
          <c:h val="1"/>
        </c:manualLayout>
      </c:layout>
      <c:barChart>
        <c:barDir val="bar"/>
        <c:grouping val="clustered"/>
        <c:varyColors val="1"/>
        <c:ser>
          <c:idx val="0"/>
          <c:order val="0"/>
          <c:tx>
            <c:strRef>
              <c:f>Sheet1!$B$1</c:f>
              <c:strCache>
                <c:ptCount val="1"/>
                <c:pt idx="0">
                  <c:v>Nuvel (2.3%)</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E783-4DA7-9ABD-265595826B9E}"/>
              </c:ext>
            </c:extLst>
          </c:dPt>
          <c:dPt>
            <c:idx val="4"/>
            <c:invertIfNegative val="0"/>
            <c:bubble3D val="0"/>
            <c:spPr>
              <a:solidFill>
                <a:srgbClr val="BCBBBB"/>
              </a:solidFill>
            </c:spPr>
            <c:extLst>
              <c:ext xmlns:c16="http://schemas.microsoft.com/office/drawing/2014/chart" uri="{C3380CC4-5D6E-409C-BE32-E72D297353CC}">
                <c16:uniqueId val="{00000007-E783-4DA7-9ABD-265595826B9E}"/>
              </c:ext>
            </c:extLst>
          </c:dPt>
          <c:dPt>
            <c:idx val="5"/>
            <c:invertIfNegative val="0"/>
            <c:bubble3D val="0"/>
            <c:spPr>
              <a:solidFill>
                <a:srgbClr val="BCBBBB"/>
              </a:solidFill>
            </c:spPr>
            <c:extLst>
              <c:ext xmlns:c16="http://schemas.microsoft.com/office/drawing/2014/chart" uri="{C3380CC4-5D6E-409C-BE32-E72D297353CC}">
                <c16:uniqueId val="{00000008-E783-4DA7-9ABD-265595826B9E}"/>
              </c:ext>
            </c:extLst>
          </c:dPt>
          <c:dPt>
            <c:idx val="6"/>
            <c:invertIfNegative val="0"/>
            <c:bubble3D val="0"/>
            <c:spPr>
              <a:solidFill>
                <a:srgbClr val="BCBBBB"/>
              </a:solidFill>
            </c:spPr>
            <c:extLst>
              <c:ext xmlns:c16="http://schemas.microsoft.com/office/drawing/2014/chart" uri="{C3380CC4-5D6E-409C-BE32-E72D297353CC}">
                <c16:uniqueId val="{00000009-E783-4DA7-9ABD-265595826B9E}"/>
              </c:ext>
            </c:extLst>
          </c:dPt>
          <c:dPt>
            <c:idx val="7"/>
            <c:invertIfNegative val="0"/>
            <c:bubble3D val="0"/>
            <c:spPr>
              <a:solidFill>
                <a:srgbClr val="BCBBBB"/>
              </a:solidFill>
            </c:spPr>
            <c:extLst>
              <c:ext xmlns:c16="http://schemas.microsoft.com/office/drawing/2014/chart" uri="{C3380CC4-5D6E-409C-BE32-E72D297353CC}">
                <c16:uniqueId val="{0000000A-E783-4DA7-9ABD-265595826B9E}"/>
              </c:ext>
            </c:extLst>
          </c:dPt>
          <c:dPt>
            <c:idx val="8"/>
            <c:invertIfNegative val="0"/>
            <c:bubble3D val="0"/>
            <c:spPr>
              <a:solidFill>
                <a:srgbClr val="BCBBBB"/>
              </a:solidFill>
            </c:spPr>
            <c:extLst>
              <c:ext xmlns:c16="http://schemas.microsoft.com/office/drawing/2014/chart" uri="{C3380CC4-5D6E-409C-BE32-E72D297353CC}">
                <c16:uniqueId val="{0000000B-E783-4DA7-9ABD-265595826B9E}"/>
              </c:ext>
            </c:extLst>
          </c:dPt>
          <c:dPt>
            <c:idx val="9"/>
            <c:invertIfNegative val="0"/>
            <c:bubble3D val="0"/>
            <c:spPr>
              <a:solidFill>
                <a:srgbClr val="BCBBBB"/>
              </a:solidFill>
            </c:spPr>
            <c:extLst>
              <c:ext xmlns:c16="http://schemas.microsoft.com/office/drawing/2014/chart" uri="{C3380CC4-5D6E-409C-BE32-E72D297353CC}">
                <c16:uniqueId val="{0000000C-E783-4DA7-9ABD-265595826B9E}"/>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(38.0%)</c:v>
                </c:pt>
                <c:pt idx="1">
                  <c:v>EQUATE (6.3%)</c:v>
                </c:pt>
                <c:pt idx="2">
                  <c:v>Caribbean Beach (6.6%)</c:v>
                </c:pt>
                <c:pt idx="3">
                  <c:v>Hawaiian Tropic (19.3%)</c:v>
                </c:pt>
                <c:pt idx="4">
                  <c:v>Banana Boat (15.9%)</c:v>
                </c:pt>
                <c:pt idx="5">
                  <c:v>Garnier (1.7%)</c:v>
                </c:pt>
                <c:pt idx="6">
                  <c:v>Neutrogena (2.7%)</c:v>
                </c:pt>
                <c:pt idx="7">
                  <c:v>Isdin (1.8%)</c:v>
                </c:pt>
                <c:pt idx="8">
                  <c:v>Eucerin (1.1%)</c:v>
                </c:pt>
                <c:pt idx="9">
                  <c:v>L'Oreal Paris (0.9%)</c:v>
                </c:pt>
              </c:strCache>
            </c:strRef>
          </c:cat>
          <c:val>
            <c:numRef>
              <c:f>Sheet1!$B$2:$B$11</c:f>
              <c:numCache>
                <c:formatCode>General</c:formatCode>
                <c:ptCount val="10"/>
                <c:pt idx="0">
                  <c:v>0.29273710498982369</c:v>
                </c:pt>
                <c:pt idx="1">
                  <c:v>0.221292107102256</c:v>
                </c:pt>
                <c:pt idx="2">
                  <c:v>0.20648417299152219</c:v>
                </c:pt>
                <c:pt idx="3">
                  <c:v>0.11138838221841169</c:v>
                </c:pt>
                <c:pt idx="4">
                  <c:v>0.10864502403659261</c:v>
                </c:pt>
                <c:pt idx="5">
                  <c:v>1.7905928938641354E-2</c:v>
                </c:pt>
                <c:pt idx="6">
                  <c:v>1.6237115933768278E-2</c:v>
                </c:pt>
                <c:pt idx="7">
                  <c:v>5.7774653956017691E-3</c:v>
                </c:pt>
                <c:pt idx="8">
                  <c:v>5.2979020196104627E-3</c:v>
                </c:pt>
                <c:pt idx="9">
                  <c:v>3.7711357891766261E-3</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1.7617522987326877E-2"/>
          <c:y val="0"/>
          <c:w val="0.93396238194190517"/>
          <c:h val="1"/>
        </c:manualLayout>
      </c:layout>
      <c:barChart>
        <c:barDir val="bar"/>
        <c:grouping val="clustered"/>
        <c:varyColors val="1"/>
        <c:ser>
          <c:idx val="0"/>
          <c:order val="0"/>
          <c:tx>
            <c:strRef>
              <c:f>Sheet1!$B$1</c:f>
              <c:strCache>
                <c:ptCount val="1"/>
                <c:pt idx="0">
                  <c:v>Ocean Potion (0.1%)</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F369-46EE-B13A-AAF11CE81229}"/>
              </c:ext>
            </c:extLst>
          </c:dPt>
          <c:dPt>
            <c:idx val="4"/>
            <c:invertIfNegative val="0"/>
            <c:bubble3D val="0"/>
            <c:spPr>
              <a:solidFill>
                <a:srgbClr val="BCBBBB"/>
              </a:solidFill>
            </c:spPr>
            <c:extLst>
              <c:ext xmlns:c16="http://schemas.microsoft.com/office/drawing/2014/chart" uri="{C3380CC4-5D6E-409C-BE32-E72D297353CC}">
                <c16:uniqueId val="{00000009-F369-46EE-B13A-AAF11CE81229}"/>
              </c:ext>
            </c:extLst>
          </c:dPt>
          <c:dPt>
            <c:idx val="5"/>
            <c:invertIfNegative val="0"/>
            <c:bubble3D val="0"/>
            <c:spPr>
              <a:solidFill>
                <a:srgbClr val="BCBBBB"/>
              </a:solidFill>
            </c:spPr>
            <c:extLst>
              <c:ext xmlns:c16="http://schemas.microsoft.com/office/drawing/2014/chart" uri="{C3380CC4-5D6E-409C-BE32-E72D297353CC}">
                <c16:uniqueId val="{0000000A-F369-46EE-B13A-AAF11CE81229}"/>
              </c:ext>
            </c:extLst>
          </c:dPt>
          <c:dPt>
            <c:idx val="6"/>
            <c:invertIfNegative val="0"/>
            <c:bubble3D val="0"/>
            <c:spPr>
              <a:solidFill>
                <a:srgbClr val="BCBBBB"/>
              </a:solidFill>
            </c:spPr>
            <c:extLst>
              <c:ext xmlns:c16="http://schemas.microsoft.com/office/drawing/2014/chart" uri="{C3380CC4-5D6E-409C-BE32-E72D297353CC}">
                <c16:uniqueId val="{0000000B-F369-46EE-B13A-AAF11CE81229}"/>
              </c:ext>
            </c:extLst>
          </c:dPt>
          <c:dPt>
            <c:idx val="7"/>
            <c:invertIfNegative val="0"/>
            <c:bubble3D val="0"/>
            <c:spPr>
              <a:solidFill>
                <a:srgbClr val="BCBBBB"/>
              </a:solidFill>
            </c:spPr>
            <c:extLst>
              <c:ext xmlns:c16="http://schemas.microsoft.com/office/drawing/2014/chart" uri="{C3380CC4-5D6E-409C-BE32-E72D297353CC}">
                <c16:uniqueId val="{0000000C-F369-46EE-B13A-AAF11CE81229}"/>
              </c:ext>
            </c:extLst>
          </c:dPt>
          <c:dPt>
            <c:idx val="8"/>
            <c:invertIfNegative val="0"/>
            <c:bubble3D val="0"/>
            <c:spPr>
              <a:solidFill>
                <a:srgbClr val="BCBBBB"/>
              </a:solidFill>
            </c:spPr>
            <c:extLst>
              <c:ext xmlns:c16="http://schemas.microsoft.com/office/drawing/2014/chart" uri="{C3380CC4-5D6E-409C-BE32-E72D297353CC}">
                <c16:uniqueId val="{0000000D-F369-46EE-B13A-AAF11CE81229}"/>
              </c:ext>
            </c:extLst>
          </c:dPt>
          <c:dPt>
            <c:idx val="9"/>
            <c:invertIfNegative val="0"/>
            <c:bubble3D val="0"/>
            <c:spPr>
              <a:solidFill>
                <a:srgbClr val="BCBBBB"/>
              </a:solidFill>
            </c:spPr>
            <c:extLst>
              <c:ext xmlns:c16="http://schemas.microsoft.com/office/drawing/2014/chart" uri="{C3380CC4-5D6E-409C-BE32-E72D297353CC}">
                <c16:uniqueId val="{0000000E-F369-46EE-B13A-AAF11CE81229}"/>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(38.0%)</c:v>
                </c:pt>
                <c:pt idx="1">
                  <c:v>Hawaiian Tropic (19.3%)</c:v>
                </c:pt>
                <c:pt idx="2">
                  <c:v>EQUATE (6.3%)</c:v>
                </c:pt>
                <c:pt idx="3">
                  <c:v>Caribbean Beach (6.6%)</c:v>
                </c:pt>
                <c:pt idx="4">
                  <c:v>Banana Boat (15.9%)</c:v>
                </c:pt>
                <c:pt idx="5">
                  <c:v>Nuvel (2.3%)</c:v>
                </c:pt>
                <c:pt idx="6">
                  <c:v>Garnier (1.7%)</c:v>
                </c:pt>
                <c:pt idx="7">
                  <c:v>Neutrogena (2.7%)</c:v>
                </c:pt>
                <c:pt idx="8">
                  <c:v>Isdin (1.8%)</c:v>
                </c:pt>
                <c:pt idx="9">
                  <c:v>L'Oreal Paris (0.9%)</c:v>
                </c:pt>
              </c:strCache>
            </c:strRef>
          </c:cat>
          <c:val>
            <c:numRef>
              <c:f>Sheet1!$B$2:$B$11</c:f>
              <c:numCache>
                <c:formatCode>General</c:formatCode>
                <c:ptCount val="10"/>
                <c:pt idx="0">
                  <c:v>0.28683445585506079</c:v>
                </c:pt>
                <c:pt idx="1">
                  <c:v>0.16790072279518084</c:v>
                </c:pt>
                <c:pt idx="2">
                  <c:v>0.16007236733657526</c:v>
                </c:pt>
                <c:pt idx="3">
                  <c:v>0.14583866288230676</c:v>
                </c:pt>
                <c:pt idx="4">
                  <c:v>0.10832205166832599</c:v>
                </c:pt>
                <c:pt idx="5">
                  <c:v>4.6602041718493969E-2</c:v>
                </c:pt>
                <c:pt idx="6">
                  <c:v>2.1804965255889191E-2</c:v>
                </c:pt>
                <c:pt idx="7">
                  <c:v>2.15084825859112E-2</c:v>
                </c:pt>
                <c:pt idx="8">
                  <c:v>9.607134638562994E-3</c:v>
                </c:pt>
                <c:pt idx="9">
                  <c:v>6.3859393507706584E-3</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8.0876101325592739E-2"/>
          <c:y val="0"/>
          <c:w val="0.91912433105429026"/>
          <c:h val="1"/>
        </c:manualLayout>
      </c:layout>
      <c:barChart>
        <c:barDir val="bar"/>
        <c:grouping val="clustered"/>
        <c:varyColors val="1"/>
        <c:ser>
          <c:idx val="0"/>
          <c:order val="0"/>
          <c:tx>
            <c:strRef>
              <c:f>Sheet1!$B$1</c:f>
              <c:strCache>
                <c:ptCount val="1"/>
                <c:pt idx="0">
                  <c:v>Ocean Potion (0.1%)</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E783-4DA7-9ABD-265595826B9E}"/>
              </c:ext>
            </c:extLst>
          </c:dPt>
          <c:dPt>
            <c:idx val="4"/>
            <c:invertIfNegative val="0"/>
            <c:bubble3D val="0"/>
            <c:spPr>
              <a:solidFill>
                <a:srgbClr val="BCBBBB"/>
              </a:solidFill>
            </c:spPr>
            <c:extLst>
              <c:ext xmlns:c16="http://schemas.microsoft.com/office/drawing/2014/chart" uri="{C3380CC4-5D6E-409C-BE32-E72D297353CC}">
                <c16:uniqueId val="{00000007-E783-4DA7-9ABD-265595826B9E}"/>
              </c:ext>
            </c:extLst>
          </c:dPt>
          <c:dPt>
            <c:idx val="5"/>
            <c:invertIfNegative val="0"/>
            <c:bubble3D val="0"/>
            <c:spPr>
              <a:solidFill>
                <a:srgbClr val="BCBBBB"/>
              </a:solidFill>
            </c:spPr>
            <c:extLst>
              <c:ext xmlns:c16="http://schemas.microsoft.com/office/drawing/2014/chart" uri="{C3380CC4-5D6E-409C-BE32-E72D297353CC}">
                <c16:uniqueId val="{00000008-E783-4DA7-9ABD-265595826B9E}"/>
              </c:ext>
            </c:extLst>
          </c:dPt>
          <c:dPt>
            <c:idx val="6"/>
            <c:invertIfNegative val="0"/>
            <c:bubble3D val="0"/>
            <c:spPr>
              <a:solidFill>
                <a:srgbClr val="BCBBBB"/>
              </a:solidFill>
            </c:spPr>
            <c:extLst>
              <c:ext xmlns:c16="http://schemas.microsoft.com/office/drawing/2014/chart" uri="{C3380CC4-5D6E-409C-BE32-E72D297353CC}">
                <c16:uniqueId val="{00000009-E783-4DA7-9ABD-265595826B9E}"/>
              </c:ext>
            </c:extLst>
          </c:dPt>
          <c:dPt>
            <c:idx val="7"/>
            <c:invertIfNegative val="0"/>
            <c:bubble3D val="0"/>
            <c:spPr>
              <a:solidFill>
                <a:srgbClr val="BCBBBB"/>
              </a:solidFill>
            </c:spPr>
            <c:extLst>
              <c:ext xmlns:c16="http://schemas.microsoft.com/office/drawing/2014/chart" uri="{C3380CC4-5D6E-409C-BE32-E72D297353CC}">
                <c16:uniqueId val="{0000000A-E783-4DA7-9ABD-265595826B9E}"/>
              </c:ext>
            </c:extLst>
          </c:dPt>
          <c:dPt>
            <c:idx val="8"/>
            <c:invertIfNegative val="0"/>
            <c:bubble3D val="0"/>
            <c:spPr>
              <a:solidFill>
                <a:srgbClr val="BCBBBB"/>
              </a:solidFill>
            </c:spPr>
            <c:extLst>
              <c:ext xmlns:c16="http://schemas.microsoft.com/office/drawing/2014/chart" uri="{C3380CC4-5D6E-409C-BE32-E72D297353CC}">
                <c16:uniqueId val="{0000000B-E783-4DA7-9ABD-265595826B9E}"/>
              </c:ext>
            </c:extLst>
          </c:dPt>
          <c:dPt>
            <c:idx val="9"/>
            <c:invertIfNegative val="0"/>
            <c:bubble3D val="0"/>
            <c:spPr>
              <a:solidFill>
                <a:srgbClr val="BCBBBB"/>
              </a:solidFill>
            </c:spPr>
            <c:extLst>
              <c:ext xmlns:c16="http://schemas.microsoft.com/office/drawing/2014/chart" uri="{C3380CC4-5D6E-409C-BE32-E72D297353CC}">
                <c16:uniqueId val="{0000000C-E783-4DA7-9ABD-265595826B9E}"/>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(38.0%)</c:v>
                </c:pt>
                <c:pt idx="1">
                  <c:v>Hawaiian Tropic (19.3%)</c:v>
                </c:pt>
                <c:pt idx="2">
                  <c:v>Banana Boat (15.9%)</c:v>
                </c:pt>
                <c:pt idx="3">
                  <c:v>EQUATE (6.3%)</c:v>
                </c:pt>
                <c:pt idx="4">
                  <c:v>Caribbean Beach (6.6%)</c:v>
                </c:pt>
                <c:pt idx="5">
                  <c:v>Nuvel (2.3%)</c:v>
                </c:pt>
                <c:pt idx="6">
                  <c:v>Neutrogena (2.7%)</c:v>
                </c:pt>
                <c:pt idx="7">
                  <c:v>Garnier (1.7%)</c:v>
                </c:pt>
                <c:pt idx="8">
                  <c:v>Isdin (1.8%)</c:v>
                </c:pt>
                <c:pt idx="9">
                  <c:v>La Roche-Posay (1.9%)</c:v>
                </c:pt>
              </c:strCache>
            </c:strRef>
          </c:cat>
          <c:val>
            <c:numRef>
              <c:f>Sheet1!$B$2:$B$11</c:f>
              <c:numCache>
                <c:formatCode>General</c:formatCode>
                <c:ptCount val="10"/>
                <c:pt idx="0">
                  <c:v>0.32120320854370327</c:v>
                </c:pt>
                <c:pt idx="1">
                  <c:v>0.18629808901748873</c:v>
                </c:pt>
                <c:pt idx="2">
                  <c:v>0.16597454911819762</c:v>
                </c:pt>
                <c:pt idx="3">
                  <c:v>0.11323584850611716</c:v>
                </c:pt>
                <c:pt idx="4">
                  <c:v>0.10291817650531818</c:v>
                </c:pt>
                <c:pt idx="5">
                  <c:v>2.9842489962297793E-2</c:v>
                </c:pt>
                <c:pt idx="6">
                  <c:v>2.0301908815208363E-2</c:v>
                </c:pt>
                <c:pt idx="7">
                  <c:v>1.5706671579409609E-2</c:v>
                </c:pt>
                <c:pt idx="8">
                  <c:v>9.5886445916912207E-3</c:v>
                </c:pt>
                <c:pt idx="9">
                  <c:v>8.6569282159410441E-3</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1.7617522987326877E-2"/>
          <c:y val="0"/>
          <c:w val="0.93396238194190517"/>
          <c:h val="1"/>
        </c:manualLayout>
      </c:layout>
      <c:barChart>
        <c:barDir val="bar"/>
        <c:grouping val="clustered"/>
        <c:varyColors val="1"/>
        <c:ser>
          <c:idx val="0"/>
          <c:order val="0"/>
          <c:tx>
            <c:strRef>
              <c:f>Sheet1!$B$1</c:f>
              <c:strCache>
                <c:ptCount val="1"/>
                <c:pt idx="0">
                  <c:v>Vaseline (0.4%)</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F369-46EE-B13A-AAF11CE81229}"/>
              </c:ext>
            </c:extLst>
          </c:dPt>
          <c:dPt>
            <c:idx val="4"/>
            <c:invertIfNegative val="0"/>
            <c:bubble3D val="0"/>
            <c:spPr>
              <a:solidFill>
                <a:srgbClr val="BCBBBB"/>
              </a:solidFill>
            </c:spPr>
            <c:extLst>
              <c:ext xmlns:c16="http://schemas.microsoft.com/office/drawing/2014/chart" uri="{C3380CC4-5D6E-409C-BE32-E72D297353CC}">
                <c16:uniqueId val="{00000009-F369-46EE-B13A-AAF11CE81229}"/>
              </c:ext>
            </c:extLst>
          </c:dPt>
          <c:dPt>
            <c:idx val="5"/>
            <c:invertIfNegative val="0"/>
            <c:bubble3D val="0"/>
            <c:spPr>
              <a:solidFill>
                <a:srgbClr val="BCBBBB"/>
              </a:solidFill>
            </c:spPr>
            <c:extLst>
              <c:ext xmlns:c16="http://schemas.microsoft.com/office/drawing/2014/chart" uri="{C3380CC4-5D6E-409C-BE32-E72D297353CC}">
                <c16:uniqueId val="{0000000A-F369-46EE-B13A-AAF11CE81229}"/>
              </c:ext>
            </c:extLst>
          </c:dPt>
          <c:dPt>
            <c:idx val="6"/>
            <c:invertIfNegative val="0"/>
            <c:bubble3D val="0"/>
            <c:spPr>
              <a:solidFill>
                <a:srgbClr val="BCBBBB"/>
              </a:solidFill>
            </c:spPr>
            <c:extLst>
              <c:ext xmlns:c16="http://schemas.microsoft.com/office/drawing/2014/chart" uri="{C3380CC4-5D6E-409C-BE32-E72D297353CC}">
                <c16:uniqueId val="{0000000B-F369-46EE-B13A-AAF11CE81229}"/>
              </c:ext>
            </c:extLst>
          </c:dPt>
          <c:dPt>
            <c:idx val="7"/>
            <c:invertIfNegative val="0"/>
            <c:bubble3D val="0"/>
            <c:spPr>
              <a:solidFill>
                <a:srgbClr val="BCBBBB"/>
              </a:solidFill>
            </c:spPr>
            <c:extLst>
              <c:ext xmlns:c16="http://schemas.microsoft.com/office/drawing/2014/chart" uri="{C3380CC4-5D6E-409C-BE32-E72D297353CC}">
                <c16:uniqueId val="{0000000C-F369-46EE-B13A-AAF11CE81229}"/>
              </c:ext>
            </c:extLst>
          </c:dPt>
          <c:dPt>
            <c:idx val="8"/>
            <c:invertIfNegative val="0"/>
            <c:bubble3D val="0"/>
            <c:spPr>
              <a:solidFill>
                <a:srgbClr val="BCBBBB"/>
              </a:solidFill>
            </c:spPr>
            <c:extLst>
              <c:ext xmlns:c16="http://schemas.microsoft.com/office/drawing/2014/chart" uri="{C3380CC4-5D6E-409C-BE32-E72D297353CC}">
                <c16:uniqueId val="{0000000D-F369-46EE-B13A-AAF11CE81229}"/>
              </c:ext>
            </c:extLst>
          </c:dPt>
          <c:dPt>
            <c:idx val="9"/>
            <c:invertIfNegative val="0"/>
            <c:bubble3D val="0"/>
            <c:spPr>
              <a:solidFill>
                <a:srgbClr val="BCBBBB"/>
              </a:solidFill>
            </c:spPr>
            <c:extLst>
              <c:ext xmlns:c16="http://schemas.microsoft.com/office/drawing/2014/chart" uri="{C3380CC4-5D6E-409C-BE32-E72D297353CC}">
                <c16:uniqueId val="{0000000E-F369-46EE-B13A-AAF11CE81229}"/>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(38.0%)</c:v>
                </c:pt>
                <c:pt idx="1">
                  <c:v>Hawaiian Tropic (19.3%)</c:v>
                </c:pt>
                <c:pt idx="2">
                  <c:v>Caribbean Beach (6.6%)</c:v>
                </c:pt>
                <c:pt idx="3">
                  <c:v>EQUATE (6.3%)</c:v>
                </c:pt>
                <c:pt idx="4">
                  <c:v>Banana Boat (15.9%)</c:v>
                </c:pt>
                <c:pt idx="5">
                  <c:v>Neutrogena (2.7%)</c:v>
                </c:pt>
                <c:pt idx="6">
                  <c:v>Garnier (1.7%)</c:v>
                </c:pt>
                <c:pt idx="7">
                  <c:v>Nuvel (2.3%)</c:v>
                </c:pt>
                <c:pt idx="8">
                  <c:v>Isdin (1.8%)</c:v>
                </c:pt>
                <c:pt idx="9">
                  <c:v>L'Oreal Paris (0.9%)</c:v>
                </c:pt>
              </c:strCache>
            </c:strRef>
          </c:cat>
          <c:val>
            <c:numRef>
              <c:f>Sheet1!$B$2:$B$11</c:f>
              <c:numCache>
                <c:formatCode>General</c:formatCode>
                <c:ptCount val="10"/>
                <c:pt idx="0">
                  <c:v>0.35633637142906566</c:v>
                </c:pt>
                <c:pt idx="1">
                  <c:v>0.16746007787551193</c:v>
                </c:pt>
                <c:pt idx="2">
                  <c:v>9.7413762982010335E-2</c:v>
                </c:pt>
                <c:pt idx="3">
                  <c:v>9.3911562819442101E-2</c:v>
                </c:pt>
                <c:pt idx="4">
                  <c:v>8.8426065349495001E-2</c:v>
                </c:pt>
                <c:pt idx="5">
                  <c:v>4.2967159895053078E-2</c:v>
                </c:pt>
                <c:pt idx="6">
                  <c:v>3.5410771116927565E-2</c:v>
                </c:pt>
                <c:pt idx="7">
                  <c:v>3.3274035077029425E-2</c:v>
                </c:pt>
                <c:pt idx="8">
                  <c:v>2.9147111064518384E-2</c:v>
                </c:pt>
                <c:pt idx="9">
                  <c:v>1.6011686330442317E-2</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8.0876101325592739E-2"/>
          <c:y val="0"/>
          <c:w val="0.91912433105429026"/>
          <c:h val="1"/>
        </c:manualLayout>
      </c:layout>
      <c:barChart>
        <c:barDir val="bar"/>
        <c:grouping val="clustered"/>
        <c:varyColors val="1"/>
        <c:ser>
          <c:idx val="0"/>
          <c:order val="0"/>
          <c:tx>
            <c:strRef>
              <c:f>Sheet1!$B$1</c:f>
              <c:strCache>
                <c:ptCount val="1"/>
                <c:pt idx="0">
                  <c:v>Vaseline (0.4%)</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E783-4DA7-9ABD-265595826B9E}"/>
              </c:ext>
            </c:extLst>
          </c:dPt>
          <c:dPt>
            <c:idx val="4"/>
            <c:invertIfNegative val="0"/>
            <c:bubble3D val="0"/>
            <c:spPr>
              <a:solidFill>
                <a:srgbClr val="BCBBBB"/>
              </a:solidFill>
            </c:spPr>
            <c:extLst>
              <c:ext xmlns:c16="http://schemas.microsoft.com/office/drawing/2014/chart" uri="{C3380CC4-5D6E-409C-BE32-E72D297353CC}">
                <c16:uniqueId val="{00000007-E783-4DA7-9ABD-265595826B9E}"/>
              </c:ext>
            </c:extLst>
          </c:dPt>
          <c:dPt>
            <c:idx val="5"/>
            <c:invertIfNegative val="0"/>
            <c:bubble3D val="0"/>
            <c:spPr>
              <a:solidFill>
                <a:srgbClr val="BCBBBB"/>
              </a:solidFill>
            </c:spPr>
            <c:extLst>
              <c:ext xmlns:c16="http://schemas.microsoft.com/office/drawing/2014/chart" uri="{C3380CC4-5D6E-409C-BE32-E72D297353CC}">
                <c16:uniqueId val="{00000008-E783-4DA7-9ABD-265595826B9E}"/>
              </c:ext>
            </c:extLst>
          </c:dPt>
          <c:dPt>
            <c:idx val="6"/>
            <c:invertIfNegative val="0"/>
            <c:bubble3D val="0"/>
            <c:spPr>
              <a:solidFill>
                <a:srgbClr val="BCBBBB"/>
              </a:solidFill>
            </c:spPr>
            <c:extLst>
              <c:ext xmlns:c16="http://schemas.microsoft.com/office/drawing/2014/chart" uri="{C3380CC4-5D6E-409C-BE32-E72D297353CC}">
                <c16:uniqueId val="{00000009-E783-4DA7-9ABD-265595826B9E}"/>
              </c:ext>
            </c:extLst>
          </c:dPt>
          <c:dPt>
            <c:idx val="7"/>
            <c:invertIfNegative val="0"/>
            <c:bubble3D val="0"/>
            <c:spPr>
              <a:solidFill>
                <a:srgbClr val="BCBBBB"/>
              </a:solidFill>
            </c:spPr>
            <c:extLst>
              <c:ext xmlns:c16="http://schemas.microsoft.com/office/drawing/2014/chart" uri="{C3380CC4-5D6E-409C-BE32-E72D297353CC}">
                <c16:uniqueId val="{0000000A-E783-4DA7-9ABD-265595826B9E}"/>
              </c:ext>
            </c:extLst>
          </c:dPt>
          <c:dPt>
            <c:idx val="8"/>
            <c:invertIfNegative val="0"/>
            <c:bubble3D val="0"/>
            <c:spPr>
              <a:solidFill>
                <a:srgbClr val="BCBBBB"/>
              </a:solidFill>
            </c:spPr>
            <c:extLst>
              <c:ext xmlns:c16="http://schemas.microsoft.com/office/drawing/2014/chart" uri="{C3380CC4-5D6E-409C-BE32-E72D297353CC}">
                <c16:uniqueId val="{0000000B-E783-4DA7-9ABD-265595826B9E}"/>
              </c:ext>
            </c:extLst>
          </c:dPt>
          <c:dPt>
            <c:idx val="9"/>
            <c:invertIfNegative val="0"/>
            <c:bubble3D val="0"/>
            <c:spPr>
              <a:solidFill>
                <a:srgbClr val="BCBBBB"/>
              </a:solidFill>
            </c:spPr>
            <c:extLst>
              <c:ext xmlns:c16="http://schemas.microsoft.com/office/drawing/2014/chart" uri="{C3380CC4-5D6E-409C-BE32-E72D297353CC}">
                <c16:uniqueId val="{0000000C-E783-4DA7-9ABD-265595826B9E}"/>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(38.0%)</c:v>
                </c:pt>
                <c:pt idx="1">
                  <c:v>Hawaiian Tropic (19.3%)</c:v>
                </c:pt>
                <c:pt idx="2">
                  <c:v>Banana Boat (15.9%)</c:v>
                </c:pt>
                <c:pt idx="3">
                  <c:v>EQUATE (6.3%)</c:v>
                </c:pt>
                <c:pt idx="4">
                  <c:v>Caribbean Beach (6.6%)</c:v>
                </c:pt>
                <c:pt idx="5">
                  <c:v>Neutrogena (2.7%)</c:v>
                </c:pt>
                <c:pt idx="6">
                  <c:v>Garnier (1.7%)</c:v>
                </c:pt>
                <c:pt idx="7">
                  <c:v>Nuvel (2.3%)</c:v>
                </c:pt>
                <c:pt idx="8">
                  <c:v>Isdin (1.8%)</c:v>
                </c:pt>
                <c:pt idx="9">
                  <c:v>La Roche-Posay (1.9%)</c:v>
                </c:pt>
              </c:strCache>
            </c:strRef>
          </c:cat>
          <c:val>
            <c:numRef>
              <c:f>Sheet1!$B$2:$B$11</c:f>
              <c:numCache>
                <c:formatCode>General</c:formatCode>
                <c:ptCount val="10"/>
                <c:pt idx="0">
                  <c:v>0.36656224705100621</c:v>
                </c:pt>
                <c:pt idx="1">
                  <c:v>0.16401850209163013</c:v>
                </c:pt>
                <c:pt idx="2">
                  <c:v>0.11983996754020654</c:v>
                </c:pt>
                <c:pt idx="3">
                  <c:v>8.7109242322764707E-2</c:v>
                </c:pt>
                <c:pt idx="4">
                  <c:v>8.1820168061565834E-2</c:v>
                </c:pt>
                <c:pt idx="5">
                  <c:v>3.8166215010224845E-2</c:v>
                </c:pt>
                <c:pt idx="6">
                  <c:v>2.8297243001417761E-2</c:v>
                </c:pt>
                <c:pt idx="7">
                  <c:v>2.8180120829103487E-2</c:v>
                </c:pt>
                <c:pt idx="8">
                  <c:v>2.5858146545944351E-2</c:v>
                </c:pt>
                <c:pt idx="9">
                  <c:v>1.6284931141928669E-2</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1.7617522987326877E-2"/>
          <c:y val="0"/>
          <c:w val="0.93396238194190517"/>
          <c:h val="1"/>
        </c:manualLayout>
      </c:layout>
      <c:barChart>
        <c:barDir val="bar"/>
        <c:grouping val="clustered"/>
        <c:varyColors val="1"/>
        <c:ser>
          <c:idx val="0"/>
          <c:order val="0"/>
          <c:tx>
            <c:strRef>
              <c:f>Sheet1!$B$1</c:f>
              <c:strCache>
                <c:ptCount val="1"/>
                <c:pt idx="0">
                  <c:v>Eucerin (1.1%)</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F369-46EE-B13A-AAF11CE81229}"/>
              </c:ext>
            </c:extLst>
          </c:dPt>
          <c:dPt>
            <c:idx val="4"/>
            <c:invertIfNegative val="0"/>
            <c:bubble3D val="0"/>
            <c:spPr>
              <a:solidFill>
                <a:srgbClr val="BCBBBB"/>
              </a:solidFill>
            </c:spPr>
            <c:extLst>
              <c:ext xmlns:c16="http://schemas.microsoft.com/office/drawing/2014/chart" uri="{C3380CC4-5D6E-409C-BE32-E72D297353CC}">
                <c16:uniqueId val="{00000009-F369-46EE-B13A-AAF11CE81229}"/>
              </c:ext>
            </c:extLst>
          </c:dPt>
          <c:dPt>
            <c:idx val="5"/>
            <c:invertIfNegative val="0"/>
            <c:bubble3D val="0"/>
            <c:spPr>
              <a:solidFill>
                <a:srgbClr val="BCBBBB"/>
              </a:solidFill>
            </c:spPr>
            <c:extLst>
              <c:ext xmlns:c16="http://schemas.microsoft.com/office/drawing/2014/chart" uri="{C3380CC4-5D6E-409C-BE32-E72D297353CC}">
                <c16:uniqueId val="{0000000A-F369-46EE-B13A-AAF11CE81229}"/>
              </c:ext>
            </c:extLst>
          </c:dPt>
          <c:dPt>
            <c:idx val="6"/>
            <c:invertIfNegative val="0"/>
            <c:bubble3D val="0"/>
            <c:spPr>
              <a:solidFill>
                <a:srgbClr val="BCBBBB"/>
              </a:solidFill>
            </c:spPr>
            <c:extLst>
              <c:ext xmlns:c16="http://schemas.microsoft.com/office/drawing/2014/chart" uri="{C3380CC4-5D6E-409C-BE32-E72D297353CC}">
                <c16:uniqueId val="{0000000B-F369-46EE-B13A-AAF11CE81229}"/>
              </c:ext>
            </c:extLst>
          </c:dPt>
          <c:dPt>
            <c:idx val="7"/>
            <c:invertIfNegative val="0"/>
            <c:bubble3D val="0"/>
            <c:spPr>
              <a:solidFill>
                <a:srgbClr val="BCBBBB"/>
              </a:solidFill>
            </c:spPr>
            <c:extLst>
              <c:ext xmlns:c16="http://schemas.microsoft.com/office/drawing/2014/chart" uri="{C3380CC4-5D6E-409C-BE32-E72D297353CC}">
                <c16:uniqueId val="{0000000C-F369-46EE-B13A-AAF11CE81229}"/>
              </c:ext>
            </c:extLst>
          </c:dPt>
          <c:dPt>
            <c:idx val="8"/>
            <c:invertIfNegative val="0"/>
            <c:bubble3D val="0"/>
            <c:spPr>
              <a:solidFill>
                <a:srgbClr val="BCBBBB"/>
              </a:solidFill>
            </c:spPr>
            <c:extLst>
              <c:ext xmlns:c16="http://schemas.microsoft.com/office/drawing/2014/chart" uri="{C3380CC4-5D6E-409C-BE32-E72D297353CC}">
                <c16:uniqueId val="{0000000D-F369-46EE-B13A-AAF11CE81229}"/>
              </c:ext>
            </c:extLst>
          </c:dPt>
          <c:dPt>
            <c:idx val="9"/>
            <c:invertIfNegative val="0"/>
            <c:bubble3D val="0"/>
            <c:spPr>
              <a:solidFill>
                <a:srgbClr val="BCBBBB"/>
              </a:solidFill>
            </c:spPr>
            <c:extLst>
              <c:ext xmlns:c16="http://schemas.microsoft.com/office/drawing/2014/chart" uri="{C3380CC4-5D6E-409C-BE32-E72D297353CC}">
                <c16:uniqueId val="{0000000E-F369-46EE-B13A-AAF11CE81229}"/>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(38.0%)</c:v>
                </c:pt>
                <c:pt idx="1">
                  <c:v>Banana Boat (15.9%)</c:v>
                </c:pt>
                <c:pt idx="2">
                  <c:v>Hawaiian Tropic (19.3%)</c:v>
                </c:pt>
                <c:pt idx="3">
                  <c:v>Neutrogena (2.7%)</c:v>
                </c:pt>
                <c:pt idx="4">
                  <c:v>EQUATE (6.3%)</c:v>
                </c:pt>
                <c:pt idx="5">
                  <c:v>Isdin (1.8%)</c:v>
                </c:pt>
                <c:pt idx="6">
                  <c:v>La Roche-Posay (1.9%)</c:v>
                </c:pt>
                <c:pt idx="7">
                  <c:v>Caribbean Beach (6.6%)</c:v>
                </c:pt>
                <c:pt idx="8">
                  <c:v>Garnier (1.7%)</c:v>
                </c:pt>
                <c:pt idx="9">
                  <c:v>Nuvel (2.3%)</c:v>
                </c:pt>
              </c:strCache>
            </c:strRef>
          </c:cat>
          <c:val>
            <c:numRef>
              <c:f>Sheet1!$B$2:$B$11</c:f>
              <c:numCache>
                <c:formatCode>General</c:formatCode>
                <c:ptCount val="10"/>
                <c:pt idx="0">
                  <c:v>0.46541518835558876</c:v>
                </c:pt>
                <c:pt idx="1">
                  <c:v>9.1038811610862802E-2</c:v>
                </c:pt>
                <c:pt idx="2">
                  <c:v>8.3777563819860942E-2</c:v>
                </c:pt>
                <c:pt idx="3">
                  <c:v>7.9967455943247528E-2</c:v>
                </c:pt>
                <c:pt idx="4">
                  <c:v>6.4040933064505631E-2</c:v>
                </c:pt>
                <c:pt idx="5">
                  <c:v>4.4064925912357909E-2</c:v>
                </c:pt>
                <c:pt idx="6">
                  <c:v>4.312111291562773E-2</c:v>
                </c:pt>
                <c:pt idx="7">
                  <c:v>3.8527985065031758E-2</c:v>
                </c:pt>
                <c:pt idx="8">
                  <c:v>2.8497506315273577E-2</c:v>
                </c:pt>
                <c:pt idx="9">
                  <c:v>2.5462390028548113E-2</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8.0876101325592739E-2"/>
          <c:y val="0"/>
          <c:w val="0.91912433105429026"/>
          <c:h val="1"/>
        </c:manualLayout>
      </c:layout>
      <c:barChart>
        <c:barDir val="bar"/>
        <c:grouping val="clustered"/>
        <c:varyColors val="1"/>
        <c:ser>
          <c:idx val="0"/>
          <c:order val="0"/>
          <c:tx>
            <c:strRef>
              <c:f>Sheet1!$B$1</c:f>
              <c:strCache>
                <c:ptCount val="1"/>
                <c:pt idx="0">
                  <c:v>Eucerin (1.1%)</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E783-4DA7-9ABD-265595826B9E}"/>
              </c:ext>
            </c:extLst>
          </c:dPt>
          <c:dPt>
            <c:idx val="4"/>
            <c:invertIfNegative val="0"/>
            <c:bubble3D val="0"/>
            <c:spPr>
              <a:solidFill>
                <a:srgbClr val="BCBBBB"/>
              </a:solidFill>
            </c:spPr>
            <c:extLst>
              <c:ext xmlns:c16="http://schemas.microsoft.com/office/drawing/2014/chart" uri="{C3380CC4-5D6E-409C-BE32-E72D297353CC}">
                <c16:uniqueId val="{00000007-E783-4DA7-9ABD-265595826B9E}"/>
              </c:ext>
            </c:extLst>
          </c:dPt>
          <c:dPt>
            <c:idx val="5"/>
            <c:invertIfNegative val="0"/>
            <c:bubble3D val="0"/>
            <c:spPr>
              <a:solidFill>
                <a:srgbClr val="BCBBBB"/>
              </a:solidFill>
            </c:spPr>
            <c:extLst>
              <c:ext xmlns:c16="http://schemas.microsoft.com/office/drawing/2014/chart" uri="{C3380CC4-5D6E-409C-BE32-E72D297353CC}">
                <c16:uniqueId val="{00000008-E783-4DA7-9ABD-265595826B9E}"/>
              </c:ext>
            </c:extLst>
          </c:dPt>
          <c:dPt>
            <c:idx val="6"/>
            <c:invertIfNegative val="0"/>
            <c:bubble3D val="0"/>
            <c:spPr>
              <a:solidFill>
                <a:srgbClr val="BCBBBB"/>
              </a:solidFill>
            </c:spPr>
            <c:extLst>
              <c:ext xmlns:c16="http://schemas.microsoft.com/office/drawing/2014/chart" uri="{C3380CC4-5D6E-409C-BE32-E72D297353CC}">
                <c16:uniqueId val="{00000009-E783-4DA7-9ABD-265595826B9E}"/>
              </c:ext>
            </c:extLst>
          </c:dPt>
          <c:dPt>
            <c:idx val="7"/>
            <c:invertIfNegative val="0"/>
            <c:bubble3D val="0"/>
            <c:spPr>
              <a:solidFill>
                <a:srgbClr val="BCBBBB"/>
              </a:solidFill>
            </c:spPr>
            <c:extLst>
              <c:ext xmlns:c16="http://schemas.microsoft.com/office/drawing/2014/chart" uri="{C3380CC4-5D6E-409C-BE32-E72D297353CC}">
                <c16:uniqueId val="{0000000A-E783-4DA7-9ABD-265595826B9E}"/>
              </c:ext>
            </c:extLst>
          </c:dPt>
          <c:dPt>
            <c:idx val="8"/>
            <c:invertIfNegative val="0"/>
            <c:bubble3D val="0"/>
            <c:spPr>
              <a:solidFill>
                <a:srgbClr val="BCBBBB"/>
              </a:solidFill>
            </c:spPr>
            <c:extLst>
              <c:ext xmlns:c16="http://schemas.microsoft.com/office/drawing/2014/chart" uri="{C3380CC4-5D6E-409C-BE32-E72D297353CC}">
                <c16:uniqueId val="{0000000B-E783-4DA7-9ABD-265595826B9E}"/>
              </c:ext>
            </c:extLst>
          </c:dPt>
          <c:dPt>
            <c:idx val="9"/>
            <c:invertIfNegative val="0"/>
            <c:bubble3D val="0"/>
            <c:spPr>
              <a:solidFill>
                <a:srgbClr val="BCBBBB"/>
              </a:solidFill>
            </c:spPr>
            <c:extLst>
              <c:ext xmlns:c16="http://schemas.microsoft.com/office/drawing/2014/chart" uri="{C3380CC4-5D6E-409C-BE32-E72D297353CC}">
                <c16:uniqueId val="{0000000C-E783-4DA7-9ABD-265595826B9E}"/>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(38.0%)</c:v>
                </c:pt>
                <c:pt idx="1">
                  <c:v>Banana Boat (15.9%)</c:v>
                </c:pt>
                <c:pt idx="2">
                  <c:v>Neutrogena (2.7%)</c:v>
                </c:pt>
                <c:pt idx="3">
                  <c:v>Hawaiian Tropic (19.3%)</c:v>
                </c:pt>
                <c:pt idx="4">
                  <c:v>La Roche-Posay (1.9%)</c:v>
                </c:pt>
                <c:pt idx="5">
                  <c:v>EQUATE (6.3%)</c:v>
                </c:pt>
                <c:pt idx="6">
                  <c:v>Isdin (1.8%)</c:v>
                </c:pt>
                <c:pt idx="7">
                  <c:v>Caribbean Beach (6.6%)</c:v>
                </c:pt>
                <c:pt idx="8">
                  <c:v>Garnier (1.7%)</c:v>
                </c:pt>
                <c:pt idx="9">
                  <c:v>L'Oreal Paris (0.9%)</c:v>
                </c:pt>
              </c:strCache>
            </c:strRef>
          </c:cat>
          <c:val>
            <c:numRef>
              <c:f>Sheet1!$B$2:$B$11</c:f>
              <c:numCache>
                <c:formatCode>General</c:formatCode>
                <c:ptCount val="10"/>
                <c:pt idx="0">
                  <c:v>0.45365409472048379</c:v>
                </c:pt>
                <c:pt idx="1">
                  <c:v>9.6379427989555053E-2</c:v>
                </c:pt>
                <c:pt idx="2">
                  <c:v>8.6705095015938788E-2</c:v>
                </c:pt>
                <c:pt idx="3">
                  <c:v>8.1445895265938803E-2</c:v>
                </c:pt>
                <c:pt idx="4">
                  <c:v>5.6277188939837408E-2</c:v>
                </c:pt>
                <c:pt idx="5">
                  <c:v>5.6069153693308706E-2</c:v>
                </c:pt>
                <c:pt idx="6">
                  <c:v>5.3201576836368308E-2</c:v>
                </c:pt>
                <c:pt idx="7">
                  <c:v>2.9896972995207334E-2</c:v>
                </c:pt>
                <c:pt idx="8">
                  <c:v>2.5687700396917777E-2</c:v>
                </c:pt>
                <c:pt idx="9">
                  <c:v>2.1260929161323966E-2</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1.7617522987326877E-2"/>
          <c:y val="0"/>
          <c:w val="0.93396238194190517"/>
          <c:h val="1"/>
        </c:manualLayout>
      </c:layout>
      <c:barChart>
        <c:barDir val="bar"/>
        <c:grouping val="clustered"/>
        <c:varyColors val="1"/>
        <c:ser>
          <c:idx val="0"/>
          <c:order val="0"/>
          <c:tx>
            <c:strRef>
              <c:f>Sheet1!$B$1</c:f>
              <c:strCache>
                <c:ptCount val="1"/>
                <c:pt idx="0">
                  <c:v>La Roche-Posay (1.9%)</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F369-46EE-B13A-AAF11CE81229}"/>
              </c:ext>
            </c:extLst>
          </c:dPt>
          <c:dPt>
            <c:idx val="4"/>
            <c:invertIfNegative val="0"/>
            <c:bubble3D val="0"/>
            <c:spPr>
              <a:solidFill>
                <a:srgbClr val="BCBBBB"/>
              </a:solidFill>
            </c:spPr>
            <c:extLst>
              <c:ext xmlns:c16="http://schemas.microsoft.com/office/drawing/2014/chart" uri="{C3380CC4-5D6E-409C-BE32-E72D297353CC}">
                <c16:uniqueId val="{00000009-F369-46EE-B13A-AAF11CE81229}"/>
              </c:ext>
            </c:extLst>
          </c:dPt>
          <c:dPt>
            <c:idx val="5"/>
            <c:invertIfNegative val="0"/>
            <c:bubble3D val="0"/>
            <c:spPr>
              <a:solidFill>
                <a:srgbClr val="BCBBBB"/>
              </a:solidFill>
            </c:spPr>
            <c:extLst>
              <c:ext xmlns:c16="http://schemas.microsoft.com/office/drawing/2014/chart" uri="{C3380CC4-5D6E-409C-BE32-E72D297353CC}">
                <c16:uniqueId val="{0000000A-F369-46EE-B13A-AAF11CE81229}"/>
              </c:ext>
            </c:extLst>
          </c:dPt>
          <c:dPt>
            <c:idx val="6"/>
            <c:invertIfNegative val="0"/>
            <c:bubble3D val="0"/>
            <c:spPr>
              <a:solidFill>
                <a:srgbClr val="BCBBBB"/>
              </a:solidFill>
            </c:spPr>
            <c:extLst>
              <c:ext xmlns:c16="http://schemas.microsoft.com/office/drawing/2014/chart" uri="{C3380CC4-5D6E-409C-BE32-E72D297353CC}">
                <c16:uniqueId val="{0000000B-F369-46EE-B13A-AAF11CE81229}"/>
              </c:ext>
            </c:extLst>
          </c:dPt>
          <c:dPt>
            <c:idx val="7"/>
            <c:invertIfNegative val="0"/>
            <c:bubble3D val="0"/>
            <c:spPr>
              <a:solidFill>
                <a:srgbClr val="BCBBBB"/>
              </a:solidFill>
            </c:spPr>
            <c:extLst>
              <c:ext xmlns:c16="http://schemas.microsoft.com/office/drawing/2014/chart" uri="{C3380CC4-5D6E-409C-BE32-E72D297353CC}">
                <c16:uniqueId val="{0000000C-F369-46EE-B13A-AAF11CE81229}"/>
              </c:ext>
            </c:extLst>
          </c:dPt>
          <c:dPt>
            <c:idx val="8"/>
            <c:invertIfNegative val="0"/>
            <c:bubble3D val="0"/>
            <c:spPr>
              <a:solidFill>
                <a:srgbClr val="BCBBBB"/>
              </a:solidFill>
            </c:spPr>
            <c:extLst>
              <c:ext xmlns:c16="http://schemas.microsoft.com/office/drawing/2014/chart" uri="{C3380CC4-5D6E-409C-BE32-E72D297353CC}">
                <c16:uniqueId val="{0000000D-F369-46EE-B13A-AAF11CE81229}"/>
              </c:ext>
            </c:extLst>
          </c:dPt>
          <c:dPt>
            <c:idx val="9"/>
            <c:invertIfNegative val="0"/>
            <c:bubble3D val="0"/>
            <c:spPr>
              <a:solidFill>
                <a:srgbClr val="BCBBBB"/>
              </a:solidFill>
            </c:spPr>
            <c:extLst>
              <c:ext xmlns:c16="http://schemas.microsoft.com/office/drawing/2014/chart" uri="{C3380CC4-5D6E-409C-BE32-E72D297353CC}">
                <c16:uniqueId val="{0000000E-F369-46EE-B13A-AAF11CE81229}"/>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(38.0%)</c:v>
                </c:pt>
                <c:pt idx="1">
                  <c:v>Hawaiian Tropic (19.3%)</c:v>
                </c:pt>
                <c:pt idx="2">
                  <c:v>Banana Boat (15.9%)</c:v>
                </c:pt>
                <c:pt idx="3">
                  <c:v>Neutrogena (2.7%)</c:v>
                </c:pt>
                <c:pt idx="4">
                  <c:v>Isdin (1.8%)</c:v>
                </c:pt>
                <c:pt idx="5">
                  <c:v>Eucerin (1.1%)</c:v>
                </c:pt>
                <c:pt idx="6">
                  <c:v>Garnier (1.7%)</c:v>
                </c:pt>
                <c:pt idx="7">
                  <c:v>EQUATE (6.3%)</c:v>
                </c:pt>
                <c:pt idx="8">
                  <c:v>Caribbean Beach (6.6%)</c:v>
                </c:pt>
                <c:pt idx="9">
                  <c:v>L'Oreal Paris (0.9%)</c:v>
                </c:pt>
              </c:strCache>
            </c:strRef>
          </c:cat>
          <c:val>
            <c:numRef>
              <c:f>Sheet1!$B$2:$B$11</c:f>
              <c:numCache>
                <c:formatCode>General</c:formatCode>
                <c:ptCount val="10"/>
                <c:pt idx="0">
                  <c:v>0.5170416733603036</c:v>
                </c:pt>
                <c:pt idx="1">
                  <c:v>0.11593534779791523</c:v>
                </c:pt>
                <c:pt idx="2">
                  <c:v>9.918726314470179E-2</c:v>
                </c:pt>
                <c:pt idx="3">
                  <c:v>5.6730458440915732E-2</c:v>
                </c:pt>
                <c:pt idx="4">
                  <c:v>5.1854024725910879E-2</c:v>
                </c:pt>
                <c:pt idx="5">
                  <c:v>3.3675718676092696E-2</c:v>
                </c:pt>
                <c:pt idx="6">
                  <c:v>2.8540716423748252E-2</c:v>
                </c:pt>
                <c:pt idx="7">
                  <c:v>2.7158769754834149E-2</c:v>
                </c:pt>
                <c:pt idx="8">
                  <c:v>2.1075550874876989E-2</c:v>
                </c:pt>
                <c:pt idx="9">
                  <c:v>2.0179300540087215E-2</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8.0876101325592739E-2"/>
          <c:y val="0"/>
          <c:w val="0.91912433105429026"/>
          <c:h val="1"/>
        </c:manualLayout>
      </c:layout>
      <c:barChart>
        <c:barDir val="bar"/>
        <c:grouping val="clustered"/>
        <c:varyColors val="1"/>
        <c:ser>
          <c:idx val="0"/>
          <c:order val="0"/>
          <c:tx>
            <c:strRef>
              <c:f>Sheet1!$B$1</c:f>
              <c:strCache>
                <c:ptCount val="1"/>
                <c:pt idx="0">
                  <c:v>La Roche-Posay (1.9%)</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E783-4DA7-9ABD-265595826B9E}"/>
              </c:ext>
            </c:extLst>
          </c:dPt>
          <c:dPt>
            <c:idx val="4"/>
            <c:invertIfNegative val="0"/>
            <c:bubble3D val="0"/>
            <c:spPr>
              <a:solidFill>
                <a:srgbClr val="BCBBBB"/>
              </a:solidFill>
            </c:spPr>
            <c:extLst>
              <c:ext xmlns:c16="http://schemas.microsoft.com/office/drawing/2014/chart" uri="{C3380CC4-5D6E-409C-BE32-E72D297353CC}">
                <c16:uniqueId val="{00000007-E783-4DA7-9ABD-265595826B9E}"/>
              </c:ext>
            </c:extLst>
          </c:dPt>
          <c:dPt>
            <c:idx val="5"/>
            <c:invertIfNegative val="0"/>
            <c:bubble3D val="0"/>
            <c:spPr>
              <a:solidFill>
                <a:srgbClr val="BCBBBB"/>
              </a:solidFill>
            </c:spPr>
            <c:extLst>
              <c:ext xmlns:c16="http://schemas.microsoft.com/office/drawing/2014/chart" uri="{C3380CC4-5D6E-409C-BE32-E72D297353CC}">
                <c16:uniqueId val="{00000008-E783-4DA7-9ABD-265595826B9E}"/>
              </c:ext>
            </c:extLst>
          </c:dPt>
          <c:dPt>
            <c:idx val="6"/>
            <c:invertIfNegative val="0"/>
            <c:bubble3D val="0"/>
            <c:spPr>
              <a:solidFill>
                <a:srgbClr val="BCBBBB"/>
              </a:solidFill>
            </c:spPr>
            <c:extLst>
              <c:ext xmlns:c16="http://schemas.microsoft.com/office/drawing/2014/chart" uri="{C3380CC4-5D6E-409C-BE32-E72D297353CC}">
                <c16:uniqueId val="{00000009-E783-4DA7-9ABD-265595826B9E}"/>
              </c:ext>
            </c:extLst>
          </c:dPt>
          <c:dPt>
            <c:idx val="7"/>
            <c:invertIfNegative val="0"/>
            <c:bubble3D val="0"/>
            <c:spPr>
              <a:solidFill>
                <a:srgbClr val="BCBBBB"/>
              </a:solidFill>
            </c:spPr>
            <c:extLst>
              <c:ext xmlns:c16="http://schemas.microsoft.com/office/drawing/2014/chart" uri="{C3380CC4-5D6E-409C-BE32-E72D297353CC}">
                <c16:uniqueId val="{0000000A-E783-4DA7-9ABD-265595826B9E}"/>
              </c:ext>
            </c:extLst>
          </c:dPt>
          <c:dPt>
            <c:idx val="8"/>
            <c:invertIfNegative val="0"/>
            <c:bubble3D val="0"/>
            <c:spPr>
              <a:solidFill>
                <a:srgbClr val="BCBBBB"/>
              </a:solidFill>
            </c:spPr>
            <c:extLst>
              <c:ext xmlns:c16="http://schemas.microsoft.com/office/drawing/2014/chart" uri="{C3380CC4-5D6E-409C-BE32-E72D297353CC}">
                <c16:uniqueId val="{0000000B-E783-4DA7-9ABD-265595826B9E}"/>
              </c:ext>
            </c:extLst>
          </c:dPt>
          <c:dPt>
            <c:idx val="9"/>
            <c:invertIfNegative val="0"/>
            <c:bubble3D val="0"/>
            <c:spPr>
              <a:solidFill>
                <a:srgbClr val="BCBBBB"/>
              </a:solidFill>
            </c:spPr>
            <c:extLst>
              <c:ext xmlns:c16="http://schemas.microsoft.com/office/drawing/2014/chart" uri="{C3380CC4-5D6E-409C-BE32-E72D297353CC}">
                <c16:uniqueId val="{0000000C-E783-4DA7-9ABD-265595826B9E}"/>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(38.0%)</c:v>
                </c:pt>
                <c:pt idx="1">
                  <c:v>Banana Boat (15.9%)</c:v>
                </c:pt>
                <c:pt idx="2">
                  <c:v>Hawaiian Tropic (19.3%)</c:v>
                </c:pt>
                <c:pt idx="3">
                  <c:v>Neutrogena (2.7%)</c:v>
                </c:pt>
                <c:pt idx="4">
                  <c:v>Isdin (1.8%)</c:v>
                </c:pt>
                <c:pt idx="5">
                  <c:v>Eucerin (1.1%)</c:v>
                </c:pt>
                <c:pt idx="6">
                  <c:v>EQUATE (6.3%)</c:v>
                </c:pt>
                <c:pt idx="7">
                  <c:v>Garnier (1.7%)</c:v>
                </c:pt>
                <c:pt idx="8">
                  <c:v>L'Oreal Paris (0.9%)</c:v>
                </c:pt>
                <c:pt idx="9">
                  <c:v>Caribbean Beach (6.6%)</c:v>
                </c:pt>
              </c:strCache>
            </c:strRef>
          </c:cat>
          <c:val>
            <c:numRef>
              <c:f>Sheet1!$B$2:$B$11</c:f>
              <c:numCache>
                <c:formatCode>General</c:formatCode>
                <c:ptCount val="10"/>
                <c:pt idx="0">
                  <c:v>0.46519658578930861</c:v>
                </c:pt>
                <c:pt idx="1">
                  <c:v>0.15190543027728912</c:v>
                </c:pt>
                <c:pt idx="2">
                  <c:v>0.11590669449758037</c:v>
                </c:pt>
                <c:pt idx="3">
                  <c:v>5.7342018092577371E-2</c:v>
                </c:pt>
                <c:pt idx="4">
                  <c:v>5.6780527959565619E-2</c:v>
                </c:pt>
                <c:pt idx="5">
                  <c:v>4.2535750090516793E-2</c:v>
                </c:pt>
                <c:pt idx="6">
                  <c:v>2.721684937746555E-2</c:v>
                </c:pt>
                <c:pt idx="7">
                  <c:v>1.8734323676800179E-2</c:v>
                </c:pt>
                <c:pt idx="8">
                  <c:v>1.6810509592462927E-2</c:v>
                </c:pt>
                <c:pt idx="9">
                  <c:v>1.6528309805431251E-2</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21404322300372672"/>
          <c:y val="2.1747791014982559E-2"/>
          <c:w val="0.73951596763197525"/>
          <c:h val="0.86043888622930176"/>
        </c:manualLayout>
      </c:layout>
      <c:scatterChart>
        <c:scatterStyle val="lineMarker"/>
        <c:varyColors val="0"/>
        <c:ser>
          <c:idx val="2"/>
          <c:order val="0"/>
          <c:tx>
            <c:strRef>
              <c:f>Sheet1!$B$1</c:f>
              <c:strCache>
                <c:ptCount val="1"/>
                <c:pt idx="0">
                  <c:v>Hawaiian Tropic Ozono Lotion FPS50+ 120ml</c:v>
                </c:pt>
              </c:strCache>
            </c:strRef>
          </c:tx>
          <c:spPr>
            <a:ln w="19050" cap="rnd">
              <a:solidFill>
                <a:srgbClr val="00A097"/>
              </a:solidFill>
              <a:round/>
            </a:ln>
            <a:effectLst/>
          </c:spPr>
          <c:marker>
            <c:symbol val="circle"/>
            <c:size val="5"/>
            <c:spPr>
              <a:solidFill>
                <a:srgbClr val="00A097"/>
              </a:solidFill>
              <a:ln w="9525">
                <a:solidFill>
                  <a:srgbClr val="FFFFFF"/>
                </a:solidFill>
              </a:ln>
              <a:effectLst/>
            </c:spPr>
          </c:marker>
          <c:dLbls>
            <c:dLbl>
              <c:idx val="0"/>
              <c:tx>
                <c:rich>
                  <a:bodyPr/>
                  <a:lstStyle/>
                  <a:p>
                    <a:r>
                      <a:rPr lang="en-US"/>
                      <a:t>-0.6</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lstStyle/>
                  <a:p>
                    <a:r>
                      <a:rPr lang="en-US"/>
                      <a:t>-3.7</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lstStyle/>
                  <a:p>
                    <a:r>
                      <a:rPr lang="en-US"/>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lstStyle/>
                  <a:p>
                    <a:r>
                      <a:rPr lang="en-US"/>
                      <a:t>-1.6</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lstStyle/>
                  <a:p>
                    <a:r>
                      <a:rPr lang="en-US"/>
                      <a:t>-0.5</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Sheet1!$A$2:$A$6</c:f>
              <c:numCache>
                <c:formatCode>General</c:formatCode>
                <c:ptCount val="5"/>
                <c:pt idx="0">
                  <c:v>175</c:v>
                </c:pt>
                <c:pt idx="1">
                  <c:v>190</c:v>
                </c:pt>
                <c:pt idx="2">
                  <c:v>205</c:v>
                </c:pt>
                <c:pt idx="3">
                  <c:v>235</c:v>
                </c:pt>
                <c:pt idx="4">
                  <c:v>260</c:v>
                </c:pt>
              </c:numCache>
            </c:numRef>
          </c:xVal>
          <c:yVal>
            <c:numRef>
              <c:f>Sheet1!$B$2:$B$6</c:f>
              <c:numCache>
                <c:formatCode>General</c:formatCode>
                <c:ptCount val="5"/>
                <c:pt idx="0">
                  <c:v>0.32835423588678969</c:v>
                </c:pt>
                <c:pt idx="1">
                  <c:v>0.27291828729806827</c:v>
                </c:pt>
                <c:pt idx="2">
                  <c:v>0</c:v>
                </c:pt>
                <c:pt idx="3">
                  <c:v>-0.23503277551229251</c:v>
                </c:pt>
                <c:pt idx="4">
                  <c:v>-0.27585190696595918</c:v>
                </c:pt>
              </c:numCache>
            </c:numRef>
          </c:yVal>
          <c:smooth val="0"/>
          <c:extLst>
            <c:ext xmlns:c16="http://schemas.microsoft.com/office/drawing/2014/chart" uri="{C3380CC4-5D6E-409C-BE32-E72D297353CC}">
              <c16:uniqueId val="{0000007D-1ABB-4592-8776-98B59FCA8F1B}"/>
            </c:ext>
          </c:extLst>
        </c:ser>
        <c:ser>
          <c:idx val="3"/>
          <c:order val="1"/>
          <c:tx>
            <c:strRef>
              <c:f>Sheet1!$B$8</c:f>
              <c:strCache>
                <c:ptCount val="1"/>
                <c:pt idx="0">
                  <c:v>Hawaiian Tropic Ozono Spray FPS50+ 180ml</c:v>
                </c:pt>
              </c:strCache>
            </c:strRef>
          </c:tx>
          <c:spPr>
            <a:ln w="19050" cap="rnd">
              <a:solidFill>
                <a:srgbClr val="7ECAC4"/>
              </a:solidFill>
              <a:round/>
            </a:ln>
            <a:effectLst/>
          </c:spPr>
          <c:marker>
            <c:symbol val="circle"/>
            <c:size val="5"/>
            <c:spPr>
              <a:solidFill>
                <a:srgbClr val="7ECAC4"/>
              </a:solidFill>
              <a:ln w="9525">
                <a:solidFill>
                  <a:srgbClr val="FFFFFF"/>
                </a:solidFill>
              </a:ln>
              <a:effectLst/>
            </c:spPr>
          </c:marker>
          <c:dLbls>
            <c:dLbl>
              <c:idx val="0"/>
              <c:tx>
                <c:rich>
                  <a:bodyPr/>
                  <a:lstStyle/>
                  <a:p>
                    <a:r>
                      <a:rPr lang="en-US"/>
                      <a:t>-1.3</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lstStyle/>
                  <a:p>
                    <a:r>
                      <a:rPr lang="en-US"/>
                      <a:t>-0.8</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lstStyle/>
                  <a:p>
                    <a:r>
                      <a:rPr lang="en-US"/>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lstStyle/>
                  <a:p>
                    <a:r>
                      <a:rPr lang="en-US"/>
                      <a:t>-1.5</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lstStyle/>
                  <a:p>
                    <a:r>
                      <a:rPr lang="en-US"/>
                      <a:t>-1.1</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Sheet1!$A$9:$A$13</c:f>
              <c:numCache>
                <c:formatCode>General</c:formatCode>
                <c:ptCount val="5"/>
                <c:pt idx="0">
                  <c:v>330</c:v>
                </c:pt>
                <c:pt idx="1">
                  <c:v>350</c:v>
                </c:pt>
                <c:pt idx="2">
                  <c:v>385</c:v>
                </c:pt>
                <c:pt idx="3">
                  <c:v>430</c:v>
                </c:pt>
                <c:pt idx="4">
                  <c:v>465</c:v>
                </c:pt>
              </c:numCache>
            </c:numRef>
          </c:xVal>
          <c:yVal>
            <c:numRef>
              <c:f>Sheet1!$B$9:$B$13</c:f>
              <c:numCache>
                <c:formatCode>General</c:formatCode>
                <c:ptCount val="5"/>
                <c:pt idx="0">
                  <c:v>0.15102763498636482</c:v>
                </c:pt>
                <c:pt idx="1">
                  <c:v>7.2006364322012545E-2</c:v>
                </c:pt>
                <c:pt idx="2">
                  <c:v>0</c:v>
                </c:pt>
                <c:pt idx="3">
                  <c:v>-0.17885854584987304</c:v>
                </c:pt>
                <c:pt idx="4">
                  <c:v>-0.25509643460900039</c:v>
                </c:pt>
              </c:numCache>
            </c:numRef>
          </c:yVal>
          <c:smooth val="0"/>
          <c:extLst>
            <c:ext xmlns:c16="http://schemas.microsoft.com/office/drawing/2014/chart" uri="{C3380CC4-5D6E-409C-BE32-E72D297353CC}">
              <c16:uniqueId val="{0000007D-1ABB-4592-8776-98B59FCA8F1B}"/>
            </c:ext>
          </c:extLst>
        </c:ser>
        <c:ser>
          <c:idx val="4"/>
          <c:order val="2"/>
          <c:tx>
            <c:strRef>
              <c:f>Sheet1!$B$15</c:f>
              <c:strCache>
                <c:ptCount val="1"/>
                <c:pt idx="0">
                  <c:v>Hawaiian Tropic Ozono Duo Defense Lotion FPS50+ 180ml</c:v>
                </c:pt>
              </c:strCache>
            </c:strRef>
          </c:tx>
          <c:spPr>
            <a:ln w="19050" cap="rnd">
              <a:solidFill>
                <a:srgbClr val="006C6D"/>
              </a:solidFill>
              <a:round/>
            </a:ln>
            <a:effectLst/>
          </c:spPr>
          <c:marker>
            <c:symbol val="circle"/>
            <c:size val="5"/>
            <c:spPr>
              <a:solidFill>
                <a:srgbClr val="006C6D"/>
              </a:solidFill>
              <a:ln w="9525">
                <a:solidFill>
                  <a:srgbClr val="FFFFFF"/>
                </a:solidFill>
              </a:ln>
              <a:effectLst/>
            </c:spPr>
          </c:marker>
          <c:dLbls>
            <c:dLbl>
              <c:idx val="0"/>
              <c:tx>
                <c:rich>
                  <a:bodyPr/>
                  <a:lstStyle/>
                  <a:p>
                    <a:r>
                      <a:rPr lang="en-US"/>
                      <a:t>-2.6</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lstStyle/>
                  <a:p>
                    <a:r>
                      <a:rPr lang="en-US"/>
                      <a:t>-2.8</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lstStyle/>
                  <a:p>
                    <a:r>
                      <a:rPr lang="en-US"/>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lstStyle/>
                  <a:p>
                    <a:r>
                      <a:rPr lang="en-US"/>
                      <a:t>-1.3</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lstStyle/>
                  <a:p>
                    <a:r>
                      <a:rPr lang="en-US"/>
                      <a:t>-2.2</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Sheet1!$A$16:$A$20</c:f>
              <c:numCache>
                <c:formatCode>General</c:formatCode>
                <c:ptCount val="5"/>
                <c:pt idx="0">
                  <c:v>300</c:v>
                </c:pt>
                <c:pt idx="1">
                  <c:v>315</c:v>
                </c:pt>
                <c:pt idx="2">
                  <c:v>350</c:v>
                </c:pt>
                <c:pt idx="3">
                  <c:v>385</c:v>
                </c:pt>
                <c:pt idx="4">
                  <c:v>430</c:v>
                </c:pt>
              </c:numCache>
            </c:numRef>
          </c:xVal>
          <c:yVal>
            <c:numRef>
              <c:f>Sheet1!$B$16:$B$20</c:f>
              <c:numCache>
                <c:formatCode>General</c:formatCode>
                <c:ptCount val="5"/>
                <c:pt idx="0">
                  <c:v>0.4361906610533634</c:v>
                </c:pt>
                <c:pt idx="1">
                  <c:v>0.28028222239554718</c:v>
                </c:pt>
                <c:pt idx="2">
                  <c:v>0</c:v>
                </c:pt>
                <c:pt idx="3">
                  <c:v>-0.12938159167125093</c:v>
                </c:pt>
                <c:pt idx="4">
                  <c:v>-0.35352083719046129</c:v>
                </c:pt>
              </c:numCache>
            </c:numRef>
          </c:yVal>
          <c:smooth val="0"/>
          <c:extLst>
            <c:ext xmlns:c16="http://schemas.microsoft.com/office/drawing/2014/chart" uri="{C3380CC4-5D6E-409C-BE32-E72D297353CC}">
              <c16:uniqueId val="{0000007D-1ABB-4592-8776-98B59FCA8F1B}"/>
            </c:ext>
          </c:extLst>
        </c:ser>
        <c:ser>
          <c:idx val="5"/>
          <c:order val="3"/>
          <c:tx>
            <c:strRef>
              <c:f>Sheet1!$B$22</c:f>
              <c:strCache>
                <c:ptCount val="1"/>
                <c:pt idx="0">
                  <c:v>Hawaiian Tropic Ozono Lotion FPS50+ 240ml</c:v>
                </c:pt>
              </c:strCache>
            </c:strRef>
          </c:tx>
          <c:spPr>
            <a:ln w="19050" cap="rnd">
              <a:solidFill>
                <a:srgbClr val="92D050"/>
              </a:solidFill>
              <a:round/>
            </a:ln>
            <a:effectLst/>
          </c:spPr>
          <c:marker>
            <c:symbol val="circle"/>
            <c:size val="5"/>
            <c:spPr>
              <a:solidFill>
                <a:srgbClr val="92D050"/>
              </a:solidFill>
              <a:ln w="9525">
                <a:solidFill>
                  <a:srgbClr val="FFFFFF"/>
                </a:solidFill>
              </a:ln>
              <a:effectLst/>
            </c:spPr>
          </c:marker>
          <c:dLbls>
            <c:dLbl>
              <c:idx val="0"/>
              <c:tx>
                <c:rich>
                  <a:bodyPr/>
                  <a:lstStyle/>
                  <a:p>
                    <a:r>
                      <a:rPr lang="en-US"/>
                      <a:t>-1.9</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lstStyle/>
                  <a:p>
                    <a:r>
                      <a:rPr lang="en-US"/>
                      <a:t>-3.8</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lstStyle/>
                  <a:p>
                    <a:r>
                      <a:rPr lang="en-US"/>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lstStyle/>
                  <a:p>
                    <a:r>
                      <a:rPr lang="en-US"/>
                      <a:t>-2.0</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lstStyle/>
                  <a:p>
                    <a:r>
                      <a:rPr lang="en-US"/>
                      <a:t>-2.5</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Sheet1!$A$23:$A$27</c:f>
              <c:numCache>
                <c:formatCode>General</c:formatCode>
                <c:ptCount val="5"/>
                <c:pt idx="0">
                  <c:v>300</c:v>
                </c:pt>
                <c:pt idx="1">
                  <c:v>315</c:v>
                </c:pt>
                <c:pt idx="2">
                  <c:v>350</c:v>
                </c:pt>
                <c:pt idx="3">
                  <c:v>385</c:v>
                </c:pt>
                <c:pt idx="4">
                  <c:v>430</c:v>
                </c:pt>
              </c:numCache>
            </c:numRef>
          </c:xVal>
          <c:yVal>
            <c:numRef>
              <c:f>Sheet1!$B$23:$B$27</c:f>
              <c:numCache>
                <c:formatCode>General</c:formatCode>
                <c:ptCount val="5"/>
                <c:pt idx="0">
                  <c:v>0.51156104578026285</c:v>
                </c:pt>
                <c:pt idx="1">
                  <c:v>0.38321112198719531</c:v>
                </c:pt>
                <c:pt idx="2">
                  <c:v>0</c:v>
                </c:pt>
                <c:pt idx="3">
                  <c:v>-0.20124164710353476</c:v>
                </c:pt>
                <c:pt idx="4">
                  <c:v>-0.43062377707555061</c:v>
                </c:pt>
              </c:numCache>
            </c:numRef>
          </c:yVal>
          <c:smooth val="0"/>
          <c:extLst>
            <c:ext xmlns:c16="http://schemas.microsoft.com/office/drawing/2014/chart" uri="{C3380CC4-5D6E-409C-BE32-E72D297353CC}">
              <c16:uniqueId val="{0000007D-1ABB-4592-8776-98B59FCA8F1B}"/>
            </c:ext>
          </c:extLst>
        </c:ser>
        <c:dLbls>
          <c:dLblPos val="t"/>
          <c:showLegendKey val="0"/>
          <c:showVal val="1"/>
          <c:showCatName val="0"/>
          <c:showSerName val="0"/>
          <c:showPercent val="0"/>
          <c:showBubbleSize val="0"/>
        </c:dLbls>
        <c:axId val="104432768"/>
        <c:axId val="104434848"/>
      </c:scatterChart>
      <c:valAx>
        <c:axId val="104432768"/>
        <c:scaling>
          <c:orientation val="minMax"/>
          <c:max val="465"/>
          <c:min val="175"/>
        </c:scaling>
        <c:delete val="0"/>
        <c:axPos val="b"/>
        <c:title>
          <c:tx>
            <c:rich>
              <a:bodyPr/>
              <a:lstStyle/>
              <a:p>
                <a:pPr>
                  <a:defRPr sz="800">
                    <a:solidFill>
                      <a:srgbClr val="575555"/>
                    </a:solidFill>
                    <a:latin typeface="Nexa Bold"/>
                  </a:defRPr>
                </a:pPr>
                <a:r>
                  <a:rPr lang="de-DE"/>
                  <a:t>Tested Prices ($)</a:t>
                </a:r>
              </a:p>
            </c:rich>
          </c:tx>
          <c:overlay val="0"/>
        </c:title>
        <c:numFmt formatCode="#,##0" sourceLinked="0"/>
        <c:majorTickMark val="none"/>
        <c:minorTickMark val="none"/>
        <c:tickLblPos val="low"/>
        <c:spPr>
          <a:noFill/>
          <a:ln w="9525" cap="flat" cmpd="sng" algn="ctr">
            <a:solidFill>
              <a:srgbClr val="E6E5E5"/>
            </a:solidFill>
            <a:round/>
          </a:ln>
          <a:effectLst/>
        </c:spPr>
        <c:txPr>
          <a:bodyPr rot="-60000000" vert="horz"/>
          <a:lstStyle/>
          <a:p>
            <a:pPr>
              <a:defRPr sz="800" b="0">
                <a:latin typeface="Nexa Book" panose="00000400000000000000" pitchFamily="2" charset="0"/>
              </a:defRPr>
            </a:pPr>
            <a:endParaRPr lang="en-CH"/>
          </a:p>
        </c:txPr>
        <c:crossAx val="104434848"/>
        <c:crosses val="autoZero"/>
        <c:crossBetween val="midCat"/>
      </c:valAx>
      <c:valAx>
        <c:axId val="104434848"/>
        <c:scaling>
          <c:orientation val="minMax"/>
        </c:scaling>
        <c:delete val="0"/>
        <c:axPos val="l"/>
        <c:numFmt formatCode="0%" sourceLinked="0"/>
        <c:majorTickMark val="none"/>
        <c:minorTickMark val="none"/>
        <c:tickLblPos val="nextTo"/>
        <c:spPr>
          <a:noFill/>
          <a:ln w="9525" cap="flat" cmpd="sng" algn="ctr">
            <a:solidFill>
              <a:srgbClr val="E6E5E5">
                <a:lumMod val="90000"/>
              </a:srgbClr>
            </a:solidFill>
            <a:round/>
          </a:ln>
          <a:effectLst/>
        </c:spPr>
        <c:txPr>
          <a:bodyPr rot="-60000000" vert="horz"/>
          <a:lstStyle/>
          <a:p>
            <a:pPr>
              <a:defRPr sz="800">
                <a:latin typeface="Nexa Book" panose="00000400000000000000" pitchFamily="2" charset="0"/>
              </a:defRPr>
            </a:pPr>
            <a:endParaRPr lang="en-CH"/>
          </a:p>
        </c:txPr>
        <c:crossAx val="104432768"/>
        <c:crosses val="autoZero"/>
        <c:crossBetween val="midCat"/>
      </c:valAx>
      <c:spPr>
        <a:noFill/>
        <a:ln w="25400">
          <a:noFill/>
        </a:ln>
        <a:effectLst/>
      </c:spPr>
    </c:plotArea>
    <c:plotVisOnly val="1"/>
    <c:dispBlanksAs val="gap"/>
    <c:showDLblsOverMax val="0"/>
    <c:extLst/>
  </c:chart>
  <c:spPr>
    <a:noFill/>
    <a:ln>
      <a:noFill/>
    </a:ln>
    <a:effectLst/>
  </c:spPr>
  <c:txPr>
    <a:bodyPr/>
    <a:lstStyle/>
    <a:p>
      <a:pPr>
        <a:defRPr>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364410230249504"/>
          <c:y val="2.7170386339721821E-2"/>
          <c:w val="0.86774252569994759"/>
          <c:h val="0.85363091822778381"/>
        </c:manualLayout>
      </c:layout>
      <c:scatterChart>
        <c:scatterStyle val="lineMarker"/>
        <c:varyColors val="0"/>
        <c:ser>
          <c:idx val="0"/>
          <c:order val="0"/>
          <c:tx>
            <c:strRef>
              <c:f>Sheet1!$B$1</c:f>
              <c:strCache>
                <c:ptCount val="1"/>
                <c:pt idx="0">
                  <c:v>PE up</c:v>
                </c:pt>
              </c:strCache>
            </c:strRef>
          </c:tx>
          <c:spPr>
            <a:ln w="9525" cap="rnd">
              <a:noFill/>
              <a:round/>
            </a:ln>
            <a:effectLst/>
          </c:spPr>
          <c:marker>
            <c:symbol val="circle"/>
            <c:size val="9"/>
            <c:spPr>
              <a:solidFill>
                <a:schemeClr val="tx1"/>
              </a:solidFill>
              <a:ln w="19050">
                <a:solidFill>
                  <a:schemeClr val="bg1"/>
                </a:solidFill>
              </a:ln>
              <a:effectLst/>
            </c:spPr>
          </c:marker>
          <c:dPt>
            <c:idx val="0"/>
            <c:bubble3D val="0"/>
            <c:extLst>
              <c:ext xmlns:c16="http://schemas.microsoft.com/office/drawing/2014/chart" uri="{C3380CC4-5D6E-409C-BE32-E72D297353CC}">
                <c16:uniqueId val="{00000000-B0D5-4750-8C19-9F9BE9CE2B4F}"/>
              </c:ext>
            </c:extLst>
          </c:dPt>
          <c:dPt>
            <c:idx val="1"/>
            <c:bubble3D val="0"/>
            <c:extLst>
              <c:ext xmlns:c16="http://schemas.microsoft.com/office/drawing/2014/chart" uri="{C3380CC4-5D6E-409C-BE32-E72D297353CC}">
                <c16:uniqueId val="{00000001-B0D5-4750-8C19-9F9BE9CE2B4F}"/>
              </c:ext>
            </c:extLst>
          </c:dPt>
          <c:dPt>
            <c:idx val="2"/>
            <c:bubble3D val="0"/>
            <c:extLst>
              <c:ext xmlns:c16="http://schemas.microsoft.com/office/drawing/2014/chart" uri="{C3380CC4-5D6E-409C-BE32-E72D297353CC}">
                <c16:uniqueId val="{00000002-B0D5-4750-8C19-9F9BE9CE2B4F}"/>
              </c:ext>
            </c:extLst>
          </c:dPt>
          <c:dPt>
            <c:idx val="3"/>
            <c:bubble3D val="0"/>
            <c:extLst>
              <c:ext xmlns:c16="http://schemas.microsoft.com/office/drawing/2014/chart" uri="{C3380CC4-5D6E-409C-BE32-E72D297353CC}">
                <c16:uniqueId val="{00000003-B0D5-4750-8C19-9F9BE9CE2B4F}"/>
              </c:ext>
            </c:extLst>
          </c:dPt>
          <c:dPt>
            <c:idx val="4"/>
            <c:bubble3D val="0"/>
            <c:extLst>
              <c:ext xmlns:c16="http://schemas.microsoft.com/office/drawing/2014/chart" uri="{C3380CC4-5D6E-409C-BE32-E72D297353CC}">
                <c16:uniqueId val="{00000004-B0D5-4750-8C19-9F9BE9CE2B4F}"/>
              </c:ext>
            </c:extLst>
          </c:dPt>
          <c:dPt>
            <c:idx val="5"/>
            <c:bubble3D val="0"/>
            <c:extLst>
              <c:ext xmlns:c16="http://schemas.microsoft.com/office/drawing/2014/chart" uri="{C3380CC4-5D6E-409C-BE32-E72D297353CC}">
                <c16:uniqueId val="{00000005-B0D5-4750-8C19-9F9BE9CE2B4F}"/>
              </c:ext>
            </c:extLst>
          </c:dPt>
          <c:dPt>
            <c:idx val="6"/>
            <c:bubble3D val="0"/>
            <c:extLst>
              <c:ext xmlns:c16="http://schemas.microsoft.com/office/drawing/2014/chart" uri="{C3380CC4-5D6E-409C-BE32-E72D297353CC}">
                <c16:uniqueId val="{00000006-B0D5-4750-8C19-9F9BE9CE2B4F}"/>
              </c:ext>
            </c:extLst>
          </c:dPt>
          <c:dPt>
            <c:idx val="7"/>
            <c:bubble3D val="0"/>
            <c:extLst>
              <c:ext xmlns:c16="http://schemas.microsoft.com/office/drawing/2014/chart" uri="{C3380CC4-5D6E-409C-BE32-E72D297353CC}">
                <c16:uniqueId val="{00000007-B0D5-4750-8C19-9F9BE9CE2B4F}"/>
              </c:ext>
            </c:extLst>
          </c:dPt>
          <c:dPt>
            <c:idx val="9"/>
            <c:bubble3D val="0"/>
            <c:extLst>
              <c:ext xmlns:c16="http://schemas.microsoft.com/office/drawing/2014/chart" uri="{C3380CC4-5D6E-409C-BE32-E72D297353CC}">
                <c16:uniqueId val="{0000000C-B0D5-4750-8C19-9F9BE9CE2B4F}"/>
              </c:ext>
            </c:extLst>
          </c:dPt>
          <c:dPt>
            <c:idx val="12"/>
            <c:bubble3D val="0"/>
            <c:extLst>
              <c:ext xmlns:c16="http://schemas.microsoft.com/office/drawing/2014/chart" uri="{C3380CC4-5D6E-409C-BE32-E72D297353CC}">
                <c16:uniqueId val="{00000009-B0D5-4750-8C19-9F9BE9CE2B4F}"/>
              </c:ext>
            </c:extLst>
          </c:dPt>
          <c:dPt>
            <c:idx val="13"/>
            <c:bubble3D val="0"/>
            <c:extLst>
              <c:ext xmlns:c16="http://schemas.microsoft.com/office/drawing/2014/chart" uri="{C3380CC4-5D6E-409C-BE32-E72D297353CC}">
                <c16:uniqueId val="{0000000A-B0D5-4750-8C19-9F9BE9CE2B4F}"/>
              </c:ext>
            </c:extLst>
          </c:dPt>
          <c:dPt>
            <c:idx val="14"/>
            <c:bubble3D val="0"/>
            <c:extLst>
              <c:ext xmlns:c16="http://schemas.microsoft.com/office/drawing/2014/chart" uri="{C3380CC4-5D6E-409C-BE32-E72D297353CC}">
                <c16:uniqueId val="{0000000B-B0D5-4750-8C19-9F9BE9CE2B4F}"/>
              </c:ext>
            </c:extLst>
          </c:dPt>
          <c:dPt>
            <c:idx val="16"/>
            <c:bubble3D val="0"/>
            <c:extLst>
              <c:ext xmlns:c16="http://schemas.microsoft.com/office/drawing/2014/chart" uri="{C3380CC4-5D6E-409C-BE32-E72D297353CC}">
                <c16:uniqueId val="{00000012-B0D5-4750-8C19-9F9BE9CE2B4F}"/>
              </c:ext>
            </c:extLst>
          </c:dPt>
          <c:dLbls>
            <c:dLbl>
              <c:idx val="0"/>
              <c:tx>
                <c:rich>
                  <a:bodyPr/>
                  <a:lstStyle/>
                  <a:p>
                    <a:r>
                      <a:rPr lang="en-US"/>
                      <a:t>Banana Boat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0-B0D5-4750-8C19-9F9BE9CE2B4F}"/>
                </c:ext>
              </c:extLst>
            </c:dLbl>
            <c:dLbl>
              <c:idx val="1"/>
              <c:tx>
                <c:rich>
                  <a:bodyPr/>
                  <a:lstStyle/>
                  <a:p>
                    <a:r>
                      <a:rPr lang="en-US"/>
                      <a:t>EQUATE</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1-B0D5-4750-8C19-9F9BE9CE2B4F}"/>
                </c:ext>
              </c:extLst>
            </c:dLbl>
            <c:dLbl>
              <c:idx val="2"/>
              <c:tx>
                <c:rich>
                  <a:bodyPr/>
                  <a:lstStyle/>
                  <a:p>
                    <a:r>
                      <a:rPr lang="en-US"/>
                      <a:t>Nivea</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2-B0D5-4750-8C19-9F9BE9CE2B4F}"/>
                </c:ext>
              </c:extLst>
            </c:dLbl>
            <c:dLbl>
              <c:idx val="3"/>
              <c:tx>
                <c:rich>
                  <a:bodyPr/>
                  <a:lstStyle/>
                  <a:p>
                    <a:r>
                      <a:rPr lang="en-US"/>
                      <a:t>Caribbean Beach</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3-B0D5-4750-8C19-9F9BE9CE2B4F}"/>
                </c:ext>
              </c:extLst>
            </c:dLbl>
            <c:dLbl>
              <c:idx val="4"/>
              <c:tx>
                <c:rich>
                  <a:bodyPr/>
                  <a:lstStyle/>
                  <a:p>
                    <a:r>
                      <a:rPr lang="en-US"/>
                      <a:t>Nuvel</a:t>
                    </a:r>
                  </a:p>
                </c:rich>
              </c:tx>
              <c:dLblPos val="t"/>
              <c:showLegendKey val="0"/>
              <c:showVal val="0"/>
              <c:showCatName val="0"/>
              <c:showSerName val="0"/>
              <c:showPercent val="0"/>
              <c:showBubbleSize val="0"/>
              <c:extLst>
                <c:ext xmlns:c15="http://schemas.microsoft.com/office/drawing/2012/chart" uri="{CE6537A1-D6FC-4f65-9D91-7224C49458BB}">
                  <c15:layout>
                    <c:manualLayout>
                      <c:w val="5.6451516574947062E-2"/>
                      <c:h val="5.3314955203308069E-2"/>
                    </c:manualLayout>
                  </c15:layout>
                  <c15:showDataLabelsRange val="1"/>
                </c:ext>
                <c:ext xmlns:c16="http://schemas.microsoft.com/office/drawing/2014/chart" uri="{C3380CC4-5D6E-409C-BE32-E72D297353CC}">
                  <c16:uniqueId val="{00000004-B0D5-4750-8C19-9F9BE9CE2B4F}"/>
                </c:ext>
              </c:extLst>
            </c:dLbl>
            <c:dLbl>
              <c:idx val="5"/>
              <c:tx>
                <c:rich>
                  <a:bodyPr/>
                  <a:lstStyle/>
                  <a:p>
                    <a:r>
                      <a:rPr lang="en-US"/>
                      <a:t>Godiva </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5-B0D5-4750-8C19-9F9BE9CE2B4F}"/>
                </c:ext>
              </c:extLst>
            </c:dLbl>
            <c:dLbl>
              <c:idx val="6"/>
              <c:tx>
                <c:rich>
                  <a:bodyPr/>
                  <a:lstStyle/>
                  <a:p>
                    <a:r>
                      <a:rPr lang="en-US"/>
                      <a:t>Hershey's</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6-B0D5-4750-8C19-9F9BE9CE2B4F}"/>
                </c:ext>
              </c:extLst>
            </c:dLbl>
            <c:dLbl>
              <c:idx val="7"/>
              <c:tx>
                <c:rich>
                  <a:bodyPr/>
                  <a:lstStyle/>
                  <a:p>
                    <a:r>
                      <a:rPr lang="en-US"/>
                      <a:t>Hershey's Kisses</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7-B0D5-4750-8C19-9F9BE9CE2B4F}"/>
                </c:ext>
              </c:extLst>
            </c:dLbl>
            <c:dLbl>
              <c:idx val="8"/>
              <c:tx>
                <c:rich>
                  <a:bodyPr/>
                  <a:lstStyle/>
                  <a:p>
                    <a:r>
                      <a:rPr lang="en-US"/>
                      <a:t>Reeses</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0-D362-4FD3-9AF9-43BE4338AF3D}"/>
                </c:ext>
              </c:extLst>
            </c:dLbl>
            <c:dLbl>
              <c:idx val="9"/>
              <c:tx>
                <c:rich>
                  <a:bodyPr/>
                  <a:lstStyle/>
                  <a:p>
                    <a:r>
                      <a:rPr lang="en-US"/>
                      <a:t>Kinder</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C-B0D5-4750-8C19-9F9BE9CE2B4F}"/>
                </c:ext>
              </c:extLst>
            </c:dLbl>
            <c:dLbl>
              <c:idx val="10"/>
              <c:tx>
                <c:rich>
                  <a:bodyPr/>
                  <a:lstStyle/>
                  <a:p>
                    <a:r>
                      <a:rPr lang="en-US"/>
                      <a:t>Kit Kat </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1-D362-4FD3-9AF9-43BE4338AF3D}"/>
                </c:ext>
              </c:extLst>
            </c:dLbl>
            <c:dLbl>
              <c:idx val="11"/>
              <c:tx>
                <c:rich>
                  <a:bodyPr/>
                  <a:lstStyle/>
                  <a:p>
                    <a:r>
                      <a:rPr lang="en-US"/>
                      <a:t>M&amp;M's</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2-D362-4FD3-9AF9-43BE4338AF3D}"/>
                </c:ext>
              </c:extLst>
            </c:dLbl>
            <c:dLbl>
              <c:idx val="12"/>
              <c:tx>
                <c:rich>
                  <a:bodyPr/>
                  <a:lstStyle/>
                  <a:p>
                    <a:r>
                      <a:rPr lang="en-US"/>
                      <a:t>Mackintosh</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9-B0D5-4750-8C19-9F9BE9CE2B4F}"/>
                </c:ext>
              </c:extLst>
            </c:dLbl>
            <c:dLbl>
              <c:idx val="13"/>
              <c:tx>
                <c:rich>
                  <a:bodyPr/>
                  <a:lstStyle/>
                  <a:p>
                    <a:r>
                      <a:rPr lang="en-US"/>
                      <a:t>Maltesers</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A-B0D5-4750-8C19-9F9BE9CE2B4F}"/>
                </c:ext>
              </c:extLst>
            </c:dLbl>
            <c:dLbl>
              <c:idx val="14"/>
              <c:tx>
                <c:rich>
                  <a:bodyPr/>
                  <a:lstStyle/>
                  <a:p>
                    <a:r>
                      <a:rPr lang="en-US"/>
                      <a:t>Mars</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B-B0D5-4750-8C19-9F9BE9CE2B4F}"/>
                </c:ext>
              </c:extLst>
            </c:dLbl>
            <c:dLbl>
              <c:idx val="15"/>
              <c:tx>
                <c:rich>
                  <a:bodyPr/>
                  <a:lstStyle/>
                  <a:p>
                    <a:r>
                      <a:rPr lang="en-US"/>
                      <a:t>Snickers </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2704-469A-BFAC-FD9CF5DB2713}"/>
                </c:ext>
              </c:extLst>
            </c:dLbl>
            <c:dLbl>
              <c:idx val="16"/>
              <c:tx>
                <c:rich>
                  <a:bodyPr/>
                  <a:lstStyle/>
                  <a:p>
                    <a:r>
                      <a:rPr lang="en-US"/>
                      <a:t>Tiffany</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B0D5-4750-8C19-9F9BE9CE2B4F}"/>
                </c:ext>
              </c:extLst>
            </c:dLbl>
            <c:dLbl>
              <c:idx val="17"/>
              <c:tx>
                <c:rich>
                  <a:bodyPr/>
                  <a:lstStyle/>
                  <a:p>
                    <a:r>
                      <a:rPr lang="en-US"/>
                      <a:t>Toblerone</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2704-469A-BFAC-FD9CF5DB2713}"/>
                </c:ext>
              </c:extLst>
            </c:dLbl>
            <c:dLbl>
              <c:idx val="18"/>
              <c:tx>
                <c:rich>
                  <a:bodyPr/>
                  <a:lstStyle/>
                  <a:p>
                    <a:r>
                      <a:rPr lang="en-US"/>
                      <a:t>Twix</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2704-469A-BFAC-FD9CF5DB2713}"/>
                </c:ext>
              </c:extLst>
            </c:dLbl>
            <c:spPr>
              <a:noFill/>
              <a:ln>
                <a:noFill/>
              </a:ln>
              <a:effectLst/>
            </c:spPr>
            <c:txPr>
              <a:bodyPr rot="0" spcFirstLastPara="1" vertOverflow="ellipsis" vert="horz" wrap="non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dLblPos val="t"/>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0"/>
              </c:ext>
            </c:extLst>
          </c:dLbls>
          <c:xVal>
            <c:numRef>
              <c:f>Sheet1!$A$2:$A$6</c:f>
              <c:numCache>
                <c:formatCode>General</c:formatCode>
                <c:ptCount val="5"/>
                <c:pt idx="0">
                  <c:v>-2.6892356509182744</c:v>
                </c:pt>
                <c:pt idx="1">
                  <c:v>-0.92980018595900304</c:v>
                </c:pt>
                <c:pt idx="2">
                  <c:v>-3.4086581209416575</c:v>
                </c:pt>
                <c:pt idx="3">
                  <c:v>-0.91832950229865173</c:v>
                </c:pt>
                <c:pt idx="4">
                  <c:v>-1.1288296022868922</c:v>
                </c:pt>
              </c:numCache>
            </c:numRef>
          </c:xVal>
          <c:yVal>
            <c:numRef>
              <c:f>Sheet1!$B$2:$B$6</c:f>
              <c:numCache>
                <c:formatCode>General</c:formatCode>
                <c:ptCount val="5"/>
                <c:pt idx="0">
                  <c:v>-1.349012417507965</c:v>
                </c:pt>
                <c:pt idx="1">
                  <c:v>-1.8746919745653341</c:v>
                </c:pt>
                <c:pt idx="2">
                  <c:v>-1.4583517568209319</c:v>
                </c:pt>
                <c:pt idx="3">
                  <c:v>-0.71061543143240635</c:v>
                </c:pt>
                <c:pt idx="4">
                  <c:v>-0.6518875136731126</c:v>
                </c:pt>
              </c:numCache>
            </c:numRef>
          </c:yVal>
          <c:smooth val="0"/>
          <c:extLst>
            <c:ext xmlns:c15="http://schemas.microsoft.com/office/drawing/2012/chart" uri="{02D57815-91ED-43cb-92C2-25804820EDAC}">
              <c15:datalabelsRange>
                <c15:f>Sheet1!$C$2:$C$16</c15:f>
                <c15:dlblRangeCache>
                  <c:ptCount val="15"/>
                  <c:pt idx="0">
                    <c:v>1</c:v>
                  </c:pt>
                  <c:pt idx="1">
                    <c:v>1</c:v>
                  </c:pt>
                  <c:pt idx="2">
                    <c:v>1</c:v>
                  </c:pt>
                  <c:pt idx="3">
                    <c:v>1</c:v>
                  </c:pt>
                  <c:pt idx="4">
                    <c:v>1</c:v>
                  </c:pt>
                  <c:pt idx="5">
                    <c:v>1</c:v>
                  </c:pt>
                  <c:pt idx="6">
                    <c:v>1</c:v>
                  </c:pt>
                  <c:pt idx="7">
                    <c:v>1</c:v>
                  </c:pt>
                  <c:pt idx="8">
                    <c:v>1</c:v>
                  </c:pt>
                  <c:pt idx="9">
                    <c:v>1</c:v>
                  </c:pt>
                  <c:pt idx="10">
                    <c:v>1</c:v>
                  </c:pt>
                  <c:pt idx="11">
                    <c:v>1</c:v>
                  </c:pt>
                  <c:pt idx="12">
                    <c:v>1</c:v>
                  </c:pt>
                  <c:pt idx="13">
                    <c:v>1</c:v>
                  </c:pt>
                  <c:pt idx="14">
                    <c:v>1</c:v>
                  </c:pt>
                </c15:dlblRangeCache>
              </c15:datalabelsRange>
            </c:ext>
            <c:ext xmlns:c16="http://schemas.microsoft.com/office/drawing/2014/chart" uri="{C3380CC4-5D6E-409C-BE32-E72D297353CC}">
              <c16:uniqueId val="{0000000E-B0D5-4750-8C19-9F9BE9CE2B4F}"/>
            </c:ext>
          </c:extLst>
        </c:ser>
        <c:dLbls>
          <c:dLblPos val="t"/>
          <c:showLegendKey val="0"/>
          <c:showVal val="1"/>
          <c:showCatName val="0"/>
          <c:showSerName val="0"/>
          <c:showPercent val="0"/>
          <c:showBubbleSize val="0"/>
        </c:dLbls>
        <c:axId val="1923850352"/>
        <c:axId val="1923855760"/>
      </c:scatterChart>
      <c:valAx>
        <c:axId val="1923850352"/>
        <c:scaling>
          <c:orientation val="maxMin"/>
          <c:max val="0"/>
        </c:scaling>
        <c:delete val="0"/>
        <c:axPos val="t"/>
        <c:numFmt formatCode="General" sourceLinked="1"/>
        <c:majorTickMark val="none"/>
        <c:minorTickMark val="none"/>
        <c:tickLblPos val="high"/>
        <c:spPr>
          <a:noFill/>
          <a:ln w="9525" cap="flat" cmpd="sng" algn="ctr">
            <a:solidFill>
              <a:schemeClr val="bg2">
                <a:lumMod val="90000"/>
              </a:schemeClr>
            </a:solidFill>
            <a:round/>
          </a:ln>
          <a:effectLst/>
        </c:spPr>
        <c:txPr>
          <a:bodyPr rot="-60000000" spcFirstLastPara="1" vertOverflow="ellipsis" vert="horz" wrap="square" anchor="ctr" anchorCtr="1"/>
          <a:lstStyle/>
          <a:p>
            <a:pPr>
              <a:defRPr sz="800" b="0" i="0" u="none" strike="noStrike" kern="1200" baseline="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crossAx val="1923855760"/>
        <c:crossesAt val="-1"/>
        <c:crossBetween val="midCat"/>
      </c:valAx>
      <c:valAx>
        <c:axId val="1923855760"/>
        <c:scaling>
          <c:orientation val="maxMin"/>
        </c:scaling>
        <c:delete val="0"/>
        <c:axPos val="r"/>
        <c:numFmt formatCode="General" sourceLinked="1"/>
        <c:majorTickMark val="none"/>
        <c:minorTickMark val="none"/>
        <c:tickLblPos val="high"/>
        <c:spPr>
          <a:noFill/>
          <a:ln w="9525" cap="flat" cmpd="sng" algn="ctr">
            <a:solidFill>
              <a:schemeClr val="bg2">
                <a:lumMod val="90000"/>
              </a:schemeClr>
            </a:solidFill>
            <a:round/>
          </a:ln>
          <a:effectLst/>
        </c:spPr>
        <c:txPr>
          <a:bodyPr rot="-60000000" spcFirstLastPara="1" vertOverflow="ellipsis" vert="horz" wrap="square" anchor="ctr" anchorCtr="1"/>
          <a:lstStyle/>
          <a:p>
            <a:pPr>
              <a:defRPr sz="800" b="0" i="0" u="none" strike="noStrike" kern="1200" baseline="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crossAx val="1923850352"/>
        <c:crossesAt val="-1"/>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Sheet1!$A$2:$A$19</c:f>
              <c:strCache>
                <c:ptCount val="18"/>
                <c:pt idx="0">
                  <c:v>175</c:v>
                </c:pt>
                <c:pt idx="1">
                  <c:v>180</c:v>
                </c:pt>
                <c:pt idx="2">
                  <c:v>185</c:v>
                </c:pt>
                <c:pt idx="3">
                  <c:v>190</c:v>
                </c:pt>
                <c:pt idx="4">
                  <c:v>195</c:v>
                </c:pt>
                <c:pt idx="5">
                  <c:v>200</c:v>
                </c:pt>
                <c:pt idx="6">
                  <c:v>205</c:v>
                </c:pt>
                <c:pt idx="7">
                  <c:v>210</c:v>
                </c:pt>
                <c:pt idx="8">
                  <c:v>215</c:v>
                </c:pt>
                <c:pt idx="9">
                  <c:v>220</c:v>
                </c:pt>
                <c:pt idx="10">
                  <c:v>225</c:v>
                </c:pt>
                <c:pt idx="11">
                  <c:v>230</c:v>
                </c:pt>
                <c:pt idx="12">
                  <c:v>235</c:v>
                </c:pt>
                <c:pt idx="13">
                  <c:v>240</c:v>
                </c:pt>
                <c:pt idx="14">
                  <c:v>245</c:v>
                </c:pt>
                <c:pt idx="15">
                  <c:v>250</c:v>
                </c:pt>
                <c:pt idx="16">
                  <c:v>255</c:v>
                </c:pt>
                <c:pt idx="17">
                  <c:v>260</c:v>
                </c:pt>
              </c:strCache>
            </c:strRef>
          </c:cat>
          <c:val>
            <c:numRef>
              <c:f>Sheet1!$B$2:$B$19</c:f>
              <c:numCache>
                <c:formatCode>General</c:formatCode>
                <c:ptCount val="18"/>
                <c:pt idx="0">
                  <c:v>132.83542358867899</c:v>
                </c:pt>
                <c:pt idx="1">
                  <c:v>130.94231443807277</c:v>
                </c:pt>
                <c:pt idx="2">
                  <c:v>129.09497622571462</c:v>
                </c:pt>
                <c:pt idx="3">
                  <c:v>127.29182872980687</c:v>
                </c:pt>
                <c:pt idx="4">
                  <c:v>116.66384312506545</c:v>
                </c:pt>
                <c:pt idx="5">
                  <c:v>107.655486934891</c:v>
                </c:pt>
                <c:pt idx="6">
                  <c:v>100</c:v>
                </c:pt>
                <c:pt idx="7">
                  <c:v>93.46385798005727</c:v>
                </c:pt>
                <c:pt idx="8">
                  <c:v>87.847857170339736</c:v>
                </c:pt>
                <c:pt idx="9">
                  <c:v>84.601740742080665</c:v>
                </c:pt>
                <c:pt idx="10">
                  <c:v>81.655129956503885</c:v>
                </c:pt>
                <c:pt idx="11">
                  <c:v>78.965327858888372</c:v>
                </c:pt>
                <c:pt idx="12">
                  <c:v>76.496722448770768</c:v>
                </c:pt>
                <c:pt idx="13">
                  <c:v>75.653153244708008</c:v>
                </c:pt>
                <c:pt idx="14">
                  <c:v>74.82347601868436</c:v>
                </c:pt>
                <c:pt idx="15">
                  <c:v>74.007388661167639</c:v>
                </c:pt>
                <c:pt idx="16">
                  <c:v>73.204595918584943</c:v>
                </c:pt>
                <c:pt idx="17">
                  <c:v>72.414809303404084</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Sheet1!$A$2:$A$19</c:f>
              <c:strCache>
                <c:ptCount val="18"/>
                <c:pt idx="0">
                  <c:v>175</c:v>
                </c:pt>
                <c:pt idx="1">
                  <c:v>180</c:v>
                </c:pt>
                <c:pt idx="2">
                  <c:v>185</c:v>
                </c:pt>
                <c:pt idx="3">
                  <c:v>190</c:v>
                </c:pt>
                <c:pt idx="4">
                  <c:v>195</c:v>
                </c:pt>
                <c:pt idx="5">
                  <c:v>200</c:v>
                </c:pt>
                <c:pt idx="6">
                  <c:v>205</c:v>
                </c:pt>
                <c:pt idx="7">
                  <c:v>210</c:v>
                </c:pt>
                <c:pt idx="8">
                  <c:v>215</c:v>
                </c:pt>
                <c:pt idx="9">
                  <c:v>220</c:v>
                </c:pt>
                <c:pt idx="10">
                  <c:v>225</c:v>
                </c:pt>
                <c:pt idx="11">
                  <c:v>230</c:v>
                </c:pt>
                <c:pt idx="12">
                  <c:v>235</c:v>
                </c:pt>
                <c:pt idx="13">
                  <c:v>240</c:v>
                </c:pt>
                <c:pt idx="14">
                  <c:v>245</c:v>
                </c:pt>
                <c:pt idx="15">
                  <c:v>250</c:v>
                </c:pt>
                <c:pt idx="16">
                  <c:v>255</c:v>
                </c:pt>
                <c:pt idx="17">
                  <c:v>260</c:v>
                </c:pt>
              </c:strCache>
            </c:strRef>
          </c:cat>
          <c:val>
            <c:numRef>
              <c:f>Sheet1!$C$2:$C$19</c:f>
              <c:numCache>
                <c:formatCode>General</c:formatCode>
                <c:ptCount val="18"/>
                <c:pt idx="0">
                  <c:v>113.54594682069052</c:v>
                </c:pt>
                <c:pt idx="1">
                  <c:v>115.09621195252862</c:v>
                </c:pt>
                <c:pt idx="2">
                  <c:v>116.59546030378011</c:v>
                </c:pt>
                <c:pt idx="3">
                  <c:v>118.04561518313986</c:v>
                </c:pt>
                <c:pt idx="4">
                  <c:v>111.0129401884144</c:v>
                </c:pt>
                <c:pt idx="5">
                  <c:v>105.04767529926018</c:v>
                </c:pt>
                <c:pt idx="6">
                  <c:v>100</c:v>
                </c:pt>
                <c:pt idx="7">
                  <c:v>95.728570365964956</c:v>
                </c:pt>
                <c:pt idx="8">
                  <c:v>92.105582863380292</c:v>
                </c:pt>
                <c:pt idx="9">
                  <c:v>90.749739283590486</c:v>
                </c:pt>
                <c:pt idx="10">
                  <c:v>89.565484853028181</c:v>
                </c:pt>
                <c:pt idx="11">
                  <c:v>88.526641123335352</c:v>
                </c:pt>
                <c:pt idx="12">
                  <c:v>87.611027213014111</c:v>
                </c:pt>
                <c:pt idx="13">
                  <c:v>88.4777105101535</c:v>
                </c:pt>
                <c:pt idx="14">
                  <c:v>89.319889611350519</c:v>
                </c:pt>
                <c:pt idx="15">
                  <c:v>90.138221367688914</c:v>
                </c:pt>
                <c:pt idx="16">
                  <c:v>90.933341014547381</c:v>
                </c:pt>
                <c:pt idx="17">
                  <c:v>91.705862936567584</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Sheet1!$A$2:$A$19</c:f>
              <c:strCache>
                <c:ptCount val="18"/>
                <c:pt idx="0">
                  <c:v>175</c:v>
                </c:pt>
                <c:pt idx="1">
                  <c:v>180</c:v>
                </c:pt>
                <c:pt idx="2">
                  <c:v>185</c:v>
                </c:pt>
                <c:pt idx="3">
                  <c:v>190</c:v>
                </c:pt>
                <c:pt idx="4">
                  <c:v>195</c:v>
                </c:pt>
                <c:pt idx="5">
                  <c:v>200</c:v>
                </c:pt>
                <c:pt idx="6">
                  <c:v>205</c:v>
                </c:pt>
                <c:pt idx="7">
                  <c:v>210</c:v>
                </c:pt>
                <c:pt idx="8">
                  <c:v>215</c:v>
                </c:pt>
                <c:pt idx="9">
                  <c:v>220</c:v>
                </c:pt>
                <c:pt idx="10">
                  <c:v>225</c:v>
                </c:pt>
                <c:pt idx="11">
                  <c:v>230</c:v>
                </c:pt>
                <c:pt idx="12">
                  <c:v>235</c:v>
                </c:pt>
                <c:pt idx="13">
                  <c:v>240</c:v>
                </c:pt>
                <c:pt idx="14">
                  <c:v>245</c:v>
                </c:pt>
                <c:pt idx="15">
                  <c:v>250</c:v>
                </c:pt>
                <c:pt idx="16">
                  <c:v>255</c:v>
                </c:pt>
                <c:pt idx="17">
                  <c:v>260</c:v>
                </c:pt>
              </c:strCache>
            </c:strRef>
          </c:cat>
          <c:val>
            <c:numRef>
              <c:f>Sheet1!$D$2:$D$19</c:f>
              <c:numCache>
                <c:formatCode>General</c:formatCode>
                <c:ptCount val="18"/>
                <c:pt idx="0">
                  <c:v>101.51687701403478</c:v>
                </c:pt>
                <c:pt idx="1">
                  <c:v>105.2154735188734</c:v>
                </c:pt>
                <c:pt idx="2">
                  <c:v>108.80386754275324</c:v>
                </c:pt>
                <c:pt idx="3">
                  <c:v>112.28606084446302</c:v>
                </c:pt>
                <c:pt idx="4">
                  <c:v>107.49524962347297</c:v>
                </c:pt>
                <c:pt idx="5">
                  <c:v>103.42517284835833</c:v>
                </c:pt>
                <c:pt idx="6">
                  <c:v>100</c:v>
                </c:pt>
                <c:pt idx="7">
                  <c:v>97.136513097337712</c:v>
                </c:pt>
                <c:pt idx="8">
                  <c:v>94.751806764365767</c:v>
                </c:pt>
                <c:pt idx="9">
                  <c:v>94.574997446298624</c:v>
                </c:pt>
                <c:pt idx="10">
                  <c:v>94.489658184556873</c:v>
                </c:pt>
                <c:pt idx="11">
                  <c:v>94.480010310288307</c:v>
                </c:pt>
                <c:pt idx="12">
                  <c:v>94.532319431077894</c:v>
                </c:pt>
                <c:pt idx="13">
                  <c:v>96.462647148041043</c:v>
                </c:pt>
                <c:pt idx="14">
                  <c:v>98.344937942617193</c:v>
                </c:pt>
                <c:pt idx="15">
                  <c:v>100.18042051556519</c:v>
                </c:pt>
                <c:pt idx="16">
                  <c:v>101.97028563216341</c:v>
                </c:pt>
                <c:pt idx="17">
                  <c:v>103.71568734044709</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Sheet1!$A$2:$A$19</c:f>
              <c:strCache>
                <c:ptCount val="18"/>
                <c:pt idx="0">
                  <c:v>175</c:v>
                </c:pt>
                <c:pt idx="1">
                  <c:v>180</c:v>
                </c:pt>
                <c:pt idx="2">
                  <c:v>185</c:v>
                </c:pt>
                <c:pt idx="3">
                  <c:v>190</c:v>
                </c:pt>
                <c:pt idx="4">
                  <c:v>195</c:v>
                </c:pt>
                <c:pt idx="5">
                  <c:v>200</c:v>
                </c:pt>
                <c:pt idx="6">
                  <c:v>205</c:v>
                </c:pt>
                <c:pt idx="7">
                  <c:v>210</c:v>
                </c:pt>
                <c:pt idx="8">
                  <c:v>215</c:v>
                </c:pt>
                <c:pt idx="9">
                  <c:v>220</c:v>
                </c:pt>
                <c:pt idx="10">
                  <c:v>225</c:v>
                </c:pt>
                <c:pt idx="11">
                  <c:v>230</c:v>
                </c:pt>
                <c:pt idx="12">
                  <c:v>235</c:v>
                </c:pt>
                <c:pt idx="13">
                  <c:v>240</c:v>
                </c:pt>
                <c:pt idx="14">
                  <c:v>245</c:v>
                </c:pt>
                <c:pt idx="15">
                  <c:v>250</c:v>
                </c:pt>
                <c:pt idx="16">
                  <c:v>255</c:v>
                </c:pt>
                <c:pt idx="17">
                  <c:v>260</c:v>
                </c:pt>
              </c:strCache>
            </c:strRef>
          </c:cat>
          <c:val>
            <c:numRef>
              <c:f>Sheet1!$E$2:$E$19</c:f>
              <c:numCache>
                <c:formatCode>General</c:formatCode>
                <c:ptCount val="18"/>
                <c:pt idx="0">
                  <c:v>0.55567371751840622</c:v>
                </c:pt>
                <c:pt idx="1">
                  <c:v>0.56801611425400589</c:v>
                </c:pt>
                <c:pt idx="2">
                  <c:v>0.57969135440930297</c:v>
                </c:pt>
                <c:pt idx="3">
                  <c:v>0.59075210824063729</c:v>
                </c:pt>
                <c:pt idx="4">
                  <c:v>0.60124564392677471</c:v>
                </c:pt>
                <c:pt idx="5">
                  <c:v>0.61121450282860534</c:v>
                </c:pt>
                <c:pt idx="6">
                  <c:v>0.62069707593034651</c:v>
                </c:pt>
                <c:pt idx="7">
                  <c:v>0.62972809793200524</c:v>
                </c:pt>
                <c:pt idx="8">
                  <c:v>0.63833907239870258</c:v>
                </c:pt>
                <c:pt idx="9">
                  <c:v>0.6465586389350958</c:v>
                </c:pt>
                <c:pt idx="10">
                  <c:v>0.6544128914032048</c:v>
                </c:pt>
                <c:pt idx="11">
                  <c:v>0.66192565463357</c:v>
                </c:pt>
                <c:pt idx="12">
                  <c:v>0.66911872581157905</c:v>
                </c:pt>
                <c:pt idx="13">
                  <c:v>0.67601208569050442</c:v>
                </c:pt>
                <c:pt idx="14">
                  <c:v>0.6826240839417187</c:v>
                </c:pt>
                <c:pt idx="15">
                  <c:v>0.68897160226288434</c:v>
                </c:pt>
                <c:pt idx="16">
                  <c:v>0.69507019829694527</c:v>
                </c:pt>
                <c:pt idx="17">
                  <c:v>0.70093423294508095</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rPr lang="de-DE"/>
                  <a:t>Shelf Price/Unit ($)</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ax val="160"/>
          <c:min val="6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8"/>
          <c:min val="0.4"/>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4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Hawaiian Tropic Ozono Lotion FPS50+ 120ml (0.9%)</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Lotion FPS50+ 125ml (4.5%)</c:v>
                </c:pt>
                <c:pt idx="1">
                  <c:v>Hawaiian Tropic Ozono Lotion FPS50+ 240ml (4.4%)</c:v>
                </c:pt>
                <c:pt idx="2">
                  <c:v>Nivea Sun Protection &amp; Hydration Cream FPS50+ 200ml (9.5%)</c:v>
                </c:pt>
                <c:pt idx="3">
                  <c:v>Hawaiian Tropic Sheer Touch Lotion FPS50 120ml (1.4%)</c:v>
                </c:pt>
                <c:pt idx="4">
                  <c:v>Hawaiian Tropic Sheer Touch Lotion FPS50+ 240ml (4.4%)</c:v>
                </c:pt>
                <c:pt idx="5">
                  <c:v>Nivea Sun Protection Sensitive Skin Gel FPS50+ 200ml (5.1%)</c:v>
                </c:pt>
                <c:pt idx="6">
                  <c:v>Equate Sport Lotion FPS30 237ml (2.0%)</c:v>
                </c:pt>
                <c:pt idx="7">
                  <c:v>Equate Ultra Spray FPS50 156g (1.7%)</c:v>
                </c:pt>
                <c:pt idx="8">
                  <c:v>Hawaiian Tropic Island Sport Lotion FPS50 240ml (3.6%)</c:v>
                </c:pt>
                <c:pt idx="9">
                  <c:v>Hawaiian Tropic Sheer Touch Lotion FPS30 240ml (1.7%)</c:v>
                </c:pt>
              </c:strCache>
            </c:strRef>
          </c:cat>
          <c:val>
            <c:numRef>
              <c:f>Sheet1!$B$2:$B$11</c:f>
              <c:numCache>
                <c:formatCode>General</c:formatCode>
                <c:ptCount val="10"/>
                <c:pt idx="0">
                  <c:v>7.3216372976632541E-2</c:v>
                </c:pt>
                <c:pt idx="1">
                  <c:v>5.8405947993093586E-2</c:v>
                </c:pt>
                <c:pt idx="2">
                  <c:v>5.7428675433102212E-2</c:v>
                </c:pt>
                <c:pt idx="3">
                  <c:v>5.6911441820269248E-2</c:v>
                </c:pt>
                <c:pt idx="4">
                  <c:v>5.2764403654343116E-2</c:v>
                </c:pt>
                <c:pt idx="5">
                  <c:v>3.6873576767789004E-2</c:v>
                </c:pt>
                <c:pt idx="6">
                  <c:v>3.6573571718160044E-2</c:v>
                </c:pt>
                <c:pt idx="7">
                  <c:v>3.6536983019542016E-2</c:v>
                </c:pt>
                <c:pt idx="8">
                  <c:v>3.5738731052237072E-2</c:v>
                </c:pt>
                <c:pt idx="9">
                  <c:v>3.3367881223986005E-2</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4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Hawaiian Tropic Ozono Lotion FPS50+ 120ml (0.9%)</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Lotion FPS50+ 125ml (4.5%)</c:v>
                </c:pt>
                <c:pt idx="1">
                  <c:v>Nivea Sun Protection &amp; Hydration Cream FPS50+ 200ml (9.5%)</c:v>
                </c:pt>
                <c:pt idx="2">
                  <c:v>Hawaiian Tropic Sheer Touch Lotion FPS50 120ml (1.4%)</c:v>
                </c:pt>
                <c:pt idx="3">
                  <c:v>Hawaiian Tropic Ozono Lotion FPS50+ 240ml (4.4%)</c:v>
                </c:pt>
                <c:pt idx="4">
                  <c:v>Equate Ultra Spray FPS50 156g (1.7%)</c:v>
                </c:pt>
                <c:pt idx="5">
                  <c:v>Hawaiian Tropic Sheer Touch Lotion FPS50+ 240ml (4.4%)</c:v>
                </c:pt>
                <c:pt idx="6">
                  <c:v>Equate Sport Lotion FPS30 237ml (2.0%)</c:v>
                </c:pt>
                <c:pt idx="7">
                  <c:v>Nivea Sun Protection Sensitive Skin Gel FPS50+ 200ml (5.1%)</c:v>
                </c:pt>
                <c:pt idx="8">
                  <c:v>Caribbean Beach Advanced Protection Cream FPS50+ 150g (1.0%)</c:v>
                </c:pt>
                <c:pt idx="9">
                  <c:v>Hawaiian Tropic Island Sport Lotion FPS50 240ml (3.6%)</c:v>
                </c:pt>
              </c:strCache>
            </c:strRef>
          </c:cat>
          <c:val>
            <c:numRef>
              <c:f>Sheet1!$B$2:$B$11</c:f>
              <c:numCache>
                <c:formatCode>General</c:formatCode>
                <c:ptCount val="10"/>
                <c:pt idx="0">
                  <c:v>8.2008618058319938E-2</c:v>
                </c:pt>
                <c:pt idx="1">
                  <c:v>5.839054803224733E-2</c:v>
                </c:pt>
                <c:pt idx="2">
                  <c:v>4.8468983826226615E-2</c:v>
                </c:pt>
                <c:pt idx="3">
                  <c:v>4.8465418508674023E-2</c:v>
                </c:pt>
                <c:pt idx="4">
                  <c:v>4.3026484267955606E-2</c:v>
                </c:pt>
                <c:pt idx="5">
                  <c:v>3.762274448088173E-2</c:v>
                </c:pt>
                <c:pt idx="6">
                  <c:v>3.7266316772098095E-2</c:v>
                </c:pt>
                <c:pt idx="7">
                  <c:v>3.2160967478221648E-2</c:v>
                </c:pt>
                <c:pt idx="8">
                  <c:v>3.1688687184809092E-2</c:v>
                </c:pt>
                <c:pt idx="9">
                  <c:v>2.8733003052168873E-2</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4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Sheet1!$A$2:$A$29</c:f>
              <c:strCache>
                <c:ptCount val="28"/>
                <c:pt idx="0">
                  <c:v>330</c:v>
                </c:pt>
                <c:pt idx="1">
                  <c:v>335</c:v>
                </c:pt>
                <c:pt idx="2">
                  <c:v>340</c:v>
                </c:pt>
                <c:pt idx="3">
                  <c:v>345</c:v>
                </c:pt>
                <c:pt idx="4">
                  <c:v>350</c:v>
                </c:pt>
                <c:pt idx="5">
                  <c:v>355</c:v>
                </c:pt>
                <c:pt idx="6">
                  <c:v>360</c:v>
                </c:pt>
                <c:pt idx="7">
                  <c:v>365</c:v>
                </c:pt>
                <c:pt idx="8">
                  <c:v>370</c:v>
                </c:pt>
                <c:pt idx="9">
                  <c:v>375</c:v>
                </c:pt>
                <c:pt idx="10">
                  <c:v>380</c:v>
                </c:pt>
                <c:pt idx="11">
                  <c:v>385</c:v>
                </c:pt>
                <c:pt idx="12">
                  <c:v>390</c:v>
                </c:pt>
                <c:pt idx="13">
                  <c:v>395</c:v>
                </c:pt>
                <c:pt idx="14">
                  <c:v>400</c:v>
                </c:pt>
                <c:pt idx="15">
                  <c:v>405</c:v>
                </c:pt>
                <c:pt idx="16">
                  <c:v>410</c:v>
                </c:pt>
                <c:pt idx="17">
                  <c:v>415</c:v>
                </c:pt>
                <c:pt idx="18">
                  <c:v>420</c:v>
                </c:pt>
                <c:pt idx="19">
                  <c:v>425</c:v>
                </c:pt>
                <c:pt idx="20">
                  <c:v>430</c:v>
                </c:pt>
                <c:pt idx="21">
                  <c:v>435</c:v>
                </c:pt>
                <c:pt idx="22">
                  <c:v>440</c:v>
                </c:pt>
                <c:pt idx="23">
                  <c:v>445</c:v>
                </c:pt>
                <c:pt idx="24">
                  <c:v>450</c:v>
                </c:pt>
                <c:pt idx="25">
                  <c:v>455</c:v>
                </c:pt>
                <c:pt idx="26">
                  <c:v>460</c:v>
                </c:pt>
                <c:pt idx="27">
                  <c:v>465</c:v>
                </c:pt>
              </c:strCache>
            </c:strRef>
          </c:cat>
          <c:val>
            <c:numRef>
              <c:f>Sheet1!$B$2:$B$29</c:f>
              <c:numCache>
                <c:formatCode>General</c:formatCode>
                <c:ptCount val="28"/>
                <c:pt idx="0">
                  <c:v>115.10276349863638</c:v>
                </c:pt>
                <c:pt idx="1">
                  <c:v>112.68041637566628</c:v>
                </c:pt>
                <c:pt idx="2">
                  <c:v>110.75676527026059</c:v>
                </c:pt>
                <c:pt idx="3">
                  <c:v>108.93349978822431</c:v>
                </c:pt>
                <c:pt idx="4">
                  <c:v>107.20063643220126</c:v>
                </c:pt>
                <c:pt idx="5">
                  <c:v>106.02087424959362</c:v>
                </c:pt>
                <c:pt idx="6">
                  <c:v>104.90008239270685</c:v>
                </c:pt>
                <c:pt idx="7">
                  <c:v>103.83235307926803</c:v>
                </c:pt>
                <c:pt idx="8">
                  <c:v>102.81260091494471</c:v>
                </c:pt>
                <c:pt idx="9">
                  <c:v>101.83642675634155</c:v>
                </c:pt>
                <c:pt idx="10">
                  <c:v>100.90000650948502</c:v>
                </c:pt>
                <c:pt idx="11">
                  <c:v>100</c:v>
                </c:pt>
                <c:pt idx="12">
                  <c:v>97.54189562696601</c:v>
                </c:pt>
                <c:pt idx="13">
                  <c:v>95.227106752545879</c:v>
                </c:pt>
                <c:pt idx="14">
                  <c:v>93.042712107498943</c:v>
                </c:pt>
                <c:pt idx="15">
                  <c:v>90.97726110693975</c:v>
                </c:pt>
                <c:pt idx="16">
                  <c:v>89.020580171229909</c:v>
                </c:pt>
                <c:pt idx="17">
                  <c:v>87.163607137376815</c:v>
                </c:pt>
                <c:pt idx="18">
                  <c:v>85.398249467132274</c:v>
                </c:pt>
                <c:pt idx="19">
                  <c:v>83.717262606183496</c:v>
                </c:pt>
                <c:pt idx="20">
                  <c:v>82.1141454150127</c:v>
                </c:pt>
                <c:pt idx="21">
                  <c:v>80.952447557230627</c:v>
                </c:pt>
                <c:pt idx="22">
                  <c:v>79.816296036686623</c:v>
                </c:pt>
                <c:pt idx="23">
                  <c:v>78.704840425735583</c:v>
                </c:pt>
                <c:pt idx="24">
                  <c:v>77.617271524289691</c:v>
                </c:pt>
                <c:pt idx="25">
                  <c:v>76.552818673460621</c:v>
                </c:pt>
                <c:pt idx="26">
                  <c:v>75.510747280861551</c:v>
                </c:pt>
                <c:pt idx="27">
                  <c:v>74.490356539099977</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Sheet1!$A$2:$A$29</c:f>
              <c:strCache>
                <c:ptCount val="28"/>
                <c:pt idx="0">
                  <c:v>330</c:v>
                </c:pt>
                <c:pt idx="1">
                  <c:v>335</c:v>
                </c:pt>
                <c:pt idx="2">
                  <c:v>340</c:v>
                </c:pt>
                <c:pt idx="3">
                  <c:v>345</c:v>
                </c:pt>
                <c:pt idx="4">
                  <c:v>350</c:v>
                </c:pt>
                <c:pt idx="5">
                  <c:v>355</c:v>
                </c:pt>
                <c:pt idx="6">
                  <c:v>360</c:v>
                </c:pt>
                <c:pt idx="7">
                  <c:v>365</c:v>
                </c:pt>
                <c:pt idx="8">
                  <c:v>370</c:v>
                </c:pt>
                <c:pt idx="9">
                  <c:v>375</c:v>
                </c:pt>
                <c:pt idx="10">
                  <c:v>380</c:v>
                </c:pt>
                <c:pt idx="11">
                  <c:v>385</c:v>
                </c:pt>
                <c:pt idx="12">
                  <c:v>390</c:v>
                </c:pt>
                <c:pt idx="13">
                  <c:v>395</c:v>
                </c:pt>
                <c:pt idx="14">
                  <c:v>400</c:v>
                </c:pt>
                <c:pt idx="15">
                  <c:v>405</c:v>
                </c:pt>
                <c:pt idx="16">
                  <c:v>410</c:v>
                </c:pt>
                <c:pt idx="17">
                  <c:v>415</c:v>
                </c:pt>
                <c:pt idx="18">
                  <c:v>420</c:v>
                </c:pt>
                <c:pt idx="19">
                  <c:v>425</c:v>
                </c:pt>
                <c:pt idx="20">
                  <c:v>430</c:v>
                </c:pt>
                <c:pt idx="21">
                  <c:v>435</c:v>
                </c:pt>
                <c:pt idx="22">
                  <c:v>440</c:v>
                </c:pt>
                <c:pt idx="23">
                  <c:v>445</c:v>
                </c:pt>
                <c:pt idx="24">
                  <c:v>450</c:v>
                </c:pt>
                <c:pt idx="25">
                  <c:v>455</c:v>
                </c:pt>
                <c:pt idx="26">
                  <c:v>460</c:v>
                </c:pt>
                <c:pt idx="27">
                  <c:v>465</c:v>
                </c:pt>
              </c:strCache>
            </c:strRef>
          </c:cat>
          <c:val>
            <c:numRef>
              <c:f>Sheet1!$C$2:$C$29</c:f>
              <c:numCache>
                <c:formatCode>General</c:formatCode>
                <c:ptCount val="28"/>
                <c:pt idx="0">
                  <c:v>98.734159265507017</c:v>
                </c:pt>
                <c:pt idx="1">
                  <c:v>98.112988762841042</c:v>
                </c:pt>
                <c:pt idx="2">
                  <c:v>97.868658658378109</c:v>
                </c:pt>
                <c:pt idx="3">
                  <c:v>97.664646358050163</c:v>
                </c:pt>
                <c:pt idx="4">
                  <c:v>97.495755237270728</c:v>
                </c:pt>
                <c:pt idx="5">
                  <c:v>97.794133190025477</c:v>
                </c:pt>
                <c:pt idx="6">
                  <c:v>98.117091053642497</c:v>
                </c:pt>
                <c:pt idx="7">
                  <c:v>98.461315022299502</c:v>
                </c:pt>
                <c:pt idx="8">
                  <c:v>98.823976366793715</c:v>
                </c:pt>
                <c:pt idx="9">
                  <c:v>99.202651942208234</c:v>
                </c:pt>
                <c:pt idx="10">
                  <c:v>99.595258757867427</c:v>
                </c:pt>
                <c:pt idx="11">
                  <c:v>100</c:v>
                </c:pt>
                <c:pt idx="12">
                  <c:v>98.798930460920204</c:v>
                </c:pt>
                <c:pt idx="13">
                  <c:v>97.681702347246883</c:v>
                </c:pt>
                <c:pt idx="14">
                  <c:v>96.640406297203285</c:v>
                </c:pt>
                <c:pt idx="15">
                  <c:v>95.668018022545525</c:v>
                </c:pt>
                <c:pt idx="16">
                  <c:v>94.758286100274333</c:v>
                </c:pt>
                <c:pt idx="17">
                  <c:v>93.905635207129805</c:v>
                </c:pt>
                <c:pt idx="18">
                  <c:v>93.10508261760593</c:v>
                </c:pt>
                <c:pt idx="19">
                  <c:v>92.352166065549852</c:v>
                </c:pt>
                <c:pt idx="20">
                  <c:v>91.642881330833674</c:v>
                </c:pt>
                <c:pt idx="21">
                  <c:v>91.391351893304432</c:v>
                </c:pt>
                <c:pt idx="22">
                  <c:v>91.139007542050962</c:v>
                </c:pt>
                <c:pt idx="23">
                  <c:v>90.885855791053373</c:v>
                </c:pt>
                <c:pt idx="24">
                  <c:v>90.631908347654218</c:v>
                </c:pt>
                <c:pt idx="25">
                  <c:v>90.377180604243307</c:v>
                </c:pt>
                <c:pt idx="26">
                  <c:v>90.121691174423745</c:v>
                </c:pt>
                <c:pt idx="27">
                  <c:v>89.865461470498616</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Sheet1!$A$2:$A$29</c:f>
              <c:strCache>
                <c:ptCount val="28"/>
                <c:pt idx="0">
                  <c:v>330</c:v>
                </c:pt>
                <c:pt idx="1">
                  <c:v>335</c:v>
                </c:pt>
                <c:pt idx="2">
                  <c:v>340</c:v>
                </c:pt>
                <c:pt idx="3">
                  <c:v>345</c:v>
                </c:pt>
                <c:pt idx="4">
                  <c:v>350</c:v>
                </c:pt>
                <c:pt idx="5">
                  <c:v>355</c:v>
                </c:pt>
                <c:pt idx="6">
                  <c:v>360</c:v>
                </c:pt>
                <c:pt idx="7">
                  <c:v>365</c:v>
                </c:pt>
                <c:pt idx="8">
                  <c:v>370</c:v>
                </c:pt>
                <c:pt idx="9">
                  <c:v>375</c:v>
                </c:pt>
                <c:pt idx="10">
                  <c:v>380</c:v>
                </c:pt>
                <c:pt idx="11">
                  <c:v>385</c:v>
                </c:pt>
                <c:pt idx="12">
                  <c:v>390</c:v>
                </c:pt>
                <c:pt idx="13">
                  <c:v>395</c:v>
                </c:pt>
                <c:pt idx="14">
                  <c:v>400</c:v>
                </c:pt>
                <c:pt idx="15">
                  <c:v>405</c:v>
                </c:pt>
                <c:pt idx="16">
                  <c:v>410</c:v>
                </c:pt>
                <c:pt idx="17">
                  <c:v>415</c:v>
                </c:pt>
                <c:pt idx="18">
                  <c:v>420</c:v>
                </c:pt>
                <c:pt idx="19">
                  <c:v>425</c:v>
                </c:pt>
                <c:pt idx="20">
                  <c:v>430</c:v>
                </c:pt>
                <c:pt idx="21">
                  <c:v>435</c:v>
                </c:pt>
                <c:pt idx="22">
                  <c:v>440</c:v>
                </c:pt>
                <c:pt idx="23">
                  <c:v>445</c:v>
                </c:pt>
                <c:pt idx="24">
                  <c:v>450</c:v>
                </c:pt>
                <c:pt idx="25">
                  <c:v>455</c:v>
                </c:pt>
                <c:pt idx="26">
                  <c:v>460</c:v>
                </c:pt>
                <c:pt idx="27">
                  <c:v>465</c:v>
                </c:pt>
              </c:strCache>
            </c:strRef>
          </c:cat>
          <c:val>
            <c:numRef>
              <c:f>Sheet1!$D$2:$D$29</c:f>
              <c:numCache>
                <c:formatCode>General</c:formatCode>
                <c:ptCount val="28"/>
                <c:pt idx="0">
                  <c:v>93.327752829039113</c:v>
                </c:pt>
                <c:pt idx="1">
                  <c:v>93.301549303438136</c:v>
                </c:pt>
                <c:pt idx="2">
                  <c:v>93.613532839081188</c:v>
                </c:pt>
                <c:pt idx="3">
                  <c:v>93.945924271494363</c:v>
                </c:pt>
                <c:pt idx="4">
                  <c:v>94.295121301813793</c:v>
                </c:pt>
                <c:pt idx="5">
                  <c:v>95.080741997430678</c:v>
                </c:pt>
                <c:pt idx="6">
                  <c:v>95.879682850621677</c:v>
                </c:pt>
                <c:pt idx="7">
                  <c:v>96.689485018108357</c:v>
                </c:pt>
                <c:pt idx="8">
                  <c:v>97.508063204048341</c:v>
                </c:pt>
                <c:pt idx="9">
                  <c:v>98.33364492308587</c:v>
                </c:pt>
                <c:pt idx="10">
                  <c:v>99.164720222278447</c:v>
                </c:pt>
                <c:pt idx="11">
                  <c:v>100</c:v>
                </c:pt>
                <c:pt idx="12">
                  <c:v>99.219428857785942</c:v>
                </c:pt>
                <c:pt idx="13">
                  <c:v>98.502553370133995</c:v>
                </c:pt>
                <c:pt idx="14">
                  <c:v>97.843179858593047</c:v>
                </c:pt>
                <c:pt idx="15">
                  <c:v>97.235797616811965</c:v>
                </c:pt>
                <c:pt idx="16">
                  <c:v>96.675495041616529</c:v>
                </c:pt>
                <c:pt idx="17">
                  <c:v>96.157886767759365</c:v>
                </c:pt>
                <c:pt idx="18">
                  <c:v>95.679050377336694</c:v>
                </c:pt>
                <c:pt idx="19">
                  <c:v>95.235471401488581</c:v>
                </c:pt>
                <c:pt idx="20">
                  <c:v>94.823995484236491</c:v>
                </c:pt>
                <c:pt idx="21">
                  <c:v>94.874713473900343</c:v>
                </c:pt>
                <c:pt idx="22">
                  <c:v>94.915852684839351</c:v>
                </c:pt>
                <c:pt idx="23">
                  <c:v>94.947705224527368</c:v>
                </c:pt>
                <c:pt idx="24">
                  <c:v>94.970555142559931</c:v>
                </c:pt>
                <c:pt idx="25">
                  <c:v>94.984678642668484</c:v>
                </c:pt>
                <c:pt idx="26">
                  <c:v>94.990344283794371</c:v>
                </c:pt>
                <c:pt idx="27">
                  <c:v>94.987813172152784</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Sheet1!$A$2:$A$29</c:f>
              <c:strCache>
                <c:ptCount val="28"/>
                <c:pt idx="0">
                  <c:v>330</c:v>
                </c:pt>
                <c:pt idx="1">
                  <c:v>335</c:v>
                </c:pt>
                <c:pt idx="2">
                  <c:v>340</c:v>
                </c:pt>
                <c:pt idx="3">
                  <c:v>345</c:v>
                </c:pt>
                <c:pt idx="4">
                  <c:v>350</c:v>
                </c:pt>
                <c:pt idx="5">
                  <c:v>355</c:v>
                </c:pt>
                <c:pt idx="6">
                  <c:v>360</c:v>
                </c:pt>
                <c:pt idx="7">
                  <c:v>365</c:v>
                </c:pt>
                <c:pt idx="8">
                  <c:v>370</c:v>
                </c:pt>
                <c:pt idx="9">
                  <c:v>375</c:v>
                </c:pt>
                <c:pt idx="10">
                  <c:v>380</c:v>
                </c:pt>
                <c:pt idx="11">
                  <c:v>385</c:v>
                </c:pt>
                <c:pt idx="12">
                  <c:v>390</c:v>
                </c:pt>
                <c:pt idx="13">
                  <c:v>395</c:v>
                </c:pt>
                <c:pt idx="14">
                  <c:v>400</c:v>
                </c:pt>
                <c:pt idx="15">
                  <c:v>405</c:v>
                </c:pt>
                <c:pt idx="16">
                  <c:v>410</c:v>
                </c:pt>
                <c:pt idx="17">
                  <c:v>415</c:v>
                </c:pt>
                <c:pt idx="18">
                  <c:v>420</c:v>
                </c:pt>
                <c:pt idx="19">
                  <c:v>425</c:v>
                </c:pt>
                <c:pt idx="20">
                  <c:v>430</c:v>
                </c:pt>
                <c:pt idx="21">
                  <c:v>435</c:v>
                </c:pt>
                <c:pt idx="22">
                  <c:v>440</c:v>
                </c:pt>
                <c:pt idx="23">
                  <c:v>445</c:v>
                </c:pt>
                <c:pt idx="24">
                  <c:v>450</c:v>
                </c:pt>
                <c:pt idx="25">
                  <c:v>455</c:v>
                </c:pt>
                <c:pt idx="26">
                  <c:v>460</c:v>
                </c:pt>
                <c:pt idx="27">
                  <c:v>465</c:v>
                </c:pt>
              </c:strCache>
            </c:strRef>
          </c:cat>
          <c:val>
            <c:numRef>
              <c:f>Sheet1!$E$2:$E$29</c:f>
              <c:numCache>
                <c:formatCode>General</c:formatCode>
                <c:ptCount val="28"/>
                <c:pt idx="0">
                  <c:v>0.71433377037211498</c:v>
                </c:pt>
                <c:pt idx="1">
                  <c:v>0.71859744544118775</c:v>
                </c:pt>
                <c:pt idx="2">
                  <c:v>0.72273571830234684</c:v>
                </c:pt>
                <c:pt idx="3">
                  <c:v>0.72675404122550125</c:v>
                </c:pt>
                <c:pt idx="4">
                  <c:v>0.73065755492227991</c:v>
                </c:pt>
                <c:pt idx="5">
                  <c:v>0.73445111048675471</c:v>
                </c:pt>
                <c:pt idx="6">
                  <c:v>0.73813928950777208</c:v>
                </c:pt>
                <c:pt idx="7">
                  <c:v>0.74172642252821352</c:v>
                </c:pt>
                <c:pt idx="8">
                  <c:v>0.7452166060075619</c:v>
                </c:pt>
                <c:pt idx="9">
                  <c:v>0.74861371792746101</c:v>
                </c:pt>
                <c:pt idx="10">
                  <c:v>0.75192143216525764</c:v>
                </c:pt>
                <c:pt idx="11">
                  <c:v>0.75514323174752718</c:v>
                </c:pt>
                <c:pt idx="12">
                  <c:v>0.75828242108409716</c:v>
                </c:pt>
                <c:pt idx="13">
                  <c:v>0.76134213727290623</c:v>
                </c:pt>
                <c:pt idx="14">
                  <c:v>0.76432536055699474</c:v>
                </c:pt>
                <c:pt idx="15">
                  <c:v>0.76723492400690851</c:v>
                </c:pt>
                <c:pt idx="16">
                  <c:v>0.77007352249462913</c:v>
                </c:pt>
                <c:pt idx="17">
                  <c:v>0.77284372101879006</c:v>
                </c:pt>
                <c:pt idx="18">
                  <c:v>0.77554796243523316</c:v>
                </c:pt>
                <c:pt idx="19">
                  <c:v>0.77818857464187741</c:v>
                </c:pt>
                <c:pt idx="20">
                  <c:v>0.78076777726232072</c:v>
                </c:pt>
                <c:pt idx="21">
                  <c:v>0.783287687868501</c:v>
                </c:pt>
                <c:pt idx="22">
                  <c:v>0.78575032777908616</c:v>
                </c:pt>
                <c:pt idx="23">
                  <c:v>0.78815762746696161</c:v>
                </c:pt>
                <c:pt idx="24">
                  <c:v>0.79051143160621751</c:v>
                </c:pt>
                <c:pt idx="25">
                  <c:v>0.79281350378636906</c:v>
                </c:pt>
                <c:pt idx="26">
                  <c:v>0.79506553091912591</c:v>
                </c:pt>
                <c:pt idx="27">
                  <c:v>0.79726912736085576</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rPr lang="de-DE"/>
                  <a:t>Shelf Price/Unit ($)</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ax val="140"/>
          <c:min val="6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1"/>
          <c:min val="0.6"/>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4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Hawaiian Tropic Ozono Spray FPS50+ 180ml (0.5%)</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Cream FPS50+ 200ml (9.5%)</c:v>
                </c:pt>
                <c:pt idx="1">
                  <c:v>Hawaiian Tropic Ozono Lotion FPS50+ 240ml (4.4%)</c:v>
                </c:pt>
                <c:pt idx="2">
                  <c:v>Hawaiian Tropic Sheer Touch Lotion FPS50+ 240ml (4.4%)</c:v>
                </c:pt>
                <c:pt idx="3">
                  <c:v>Hawaiian Tropic Island Sport Lotion FPS50 240ml (3.6%)</c:v>
                </c:pt>
                <c:pt idx="4">
                  <c:v>Nivea Sun Protect &amp; Refresh Sport Lotion FPS50 200ml (5.8%)</c:v>
                </c:pt>
                <c:pt idx="5">
                  <c:v>Nivea Sun Protection &amp; Hydration Lotion FPS50+ 125ml (4.5%)</c:v>
                </c:pt>
                <c:pt idx="6">
                  <c:v>Nivea Sun Protection Sensitive Skin Gel FPS50+ 200ml (5.1%)</c:v>
                </c:pt>
                <c:pt idx="7">
                  <c:v>Banana Boat Aqua Protect Sport Lotion FPS50+ 236ml (3.1%)</c:v>
                </c:pt>
                <c:pt idx="8">
                  <c:v>Banana Boat Aqua Protect Cream FPS50+ 236ml (2.7%)</c:v>
                </c:pt>
                <c:pt idx="9">
                  <c:v>Banana Boat Advanced Protection Lotion FPS50+ 240ml (2.8%)</c:v>
                </c:pt>
              </c:strCache>
            </c:strRef>
          </c:cat>
          <c:val>
            <c:numRef>
              <c:f>Sheet1!$B$2:$B$11</c:f>
              <c:numCache>
                <c:formatCode>General</c:formatCode>
                <c:ptCount val="10"/>
                <c:pt idx="0">
                  <c:v>8.7145120105106624E-2</c:v>
                </c:pt>
                <c:pt idx="1">
                  <c:v>6.890100005579361E-2</c:v>
                </c:pt>
                <c:pt idx="2">
                  <c:v>5.0832625317474296E-2</c:v>
                </c:pt>
                <c:pt idx="3">
                  <c:v>4.9697988530796863E-2</c:v>
                </c:pt>
                <c:pt idx="4">
                  <c:v>4.5591696076043159E-2</c:v>
                </c:pt>
                <c:pt idx="5">
                  <c:v>4.2078687933204233E-2</c:v>
                </c:pt>
                <c:pt idx="6">
                  <c:v>4.1889627766186606E-2</c:v>
                </c:pt>
                <c:pt idx="7">
                  <c:v>3.6743806568491966E-2</c:v>
                </c:pt>
                <c:pt idx="8">
                  <c:v>3.4277049026956947E-2</c:v>
                </c:pt>
                <c:pt idx="9">
                  <c:v>3.4218576744294155E-2</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4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Hawaiian Tropic Ozono Spray FPS50+ 180ml (0.5%)</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Cream FPS50+ 200ml (9.5%)</c:v>
                </c:pt>
                <c:pt idx="1">
                  <c:v>Hawaiian Tropic Ozono Lotion FPS50+ 240ml (4.4%)</c:v>
                </c:pt>
                <c:pt idx="2">
                  <c:v>Hawaiian Tropic Sheer Touch Lotion FPS50+ 240ml (4.4%)</c:v>
                </c:pt>
                <c:pt idx="3">
                  <c:v>Hawaiian Tropic Island Sport Lotion FPS50 240ml (3.6%)</c:v>
                </c:pt>
                <c:pt idx="4">
                  <c:v>Nivea Sun Protect &amp; Refresh Sport Lotion FPS50 200ml (5.8%)</c:v>
                </c:pt>
                <c:pt idx="5">
                  <c:v>Nivea Sun Protection &amp; Hydration Lotion FPS50+ 125ml (4.5%)</c:v>
                </c:pt>
                <c:pt idx="6">
                  <c:v>Nivea Sun Protection Sensitive Skin Gel FPS50+ 200ml (5.1%)</c:v>
                </c:pt>
                <c:pt idx="7">
                  <c:v>Banana Boat Advanced Protection Lotion FPS50+ 240ml (2.8%)</c:v>
                </c:pt>
                <c:pt idx="8">
                  <c:v>Equate Sport Lotion FPS30 237ml (2.0%)</c:v>
                </c:pt>
                <c:pt idx="9">
                  <c:v>Banana Boat Aqua Protect Cream FPS50+ 236ml (2.7%)</c:v>
                </c:pt>
              </c:strCache>
            </c:strRef>
          </c:cat>
          <c:val>
            <c:numRef>
              <c:f>Sheet1!$B$2:$B$11</c:f>
              <c:numCache>
                <c:formatCode>General</c:formatCode>
                <c:ptCount val="10"/>
                <c:pt idx="0">
                  <c:v>6.7710086344853829E-2</c:v>
                </c:pt>
                <c:pt idx="1">
                  <c:v>6.6275125159735632E-2</c:v>
                </c:pt>
                <c:pt idx="2">
                  <c:v>4.7643092900261259E-2</c:v>
                </c:pt>
                <c:pt idx="3">
                  <c:v>4.1750240419136608E-2</c:v>
                </c:pt>
                <c:pt idx="4">
                  <c:v>3.9161405974009487E-2</c:v>
                </c:pt>
                <c:pt idx="5">
                  <c:v>3.5036968557311726E-2</c:v>
                </c:pt>
                <c:pt idx="6">
                  <c:v>3.4150694705498037E-2</c:v>
                </c:pt>
                <c:pt idx="7">
                  <c:v>2.4991211572638002E-2</c:v>
                </c:pt>
                <c:pt idx="8">
                  <c:v>2.3820877523105164E-2</c:v>
                </c:pt>
                <c:pt idx="9">
                  <c:v>2.3713270076625045E-2</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4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Sheet1!$A$2:$A$28</c:f>
              <c:strCache>
                <c:ptCount val="27"/>
                <c:pt idx="0">
                  <c:v>300</c:v>
                </c:pt>
                <c:pt idx="1">
                  <c:v>305</c:v>
                </c:pt>
                <c:pt idx="2">
                  <c:v>310</c:v>
                </c:pt>
                <c:pt idx="3">
                  <c:v>315</c:v>
                </c:pt>
                <c:pt idx="4">
                  <c:v>320</c:v>
                </c:pt>
                <c:pt idx="5">
                  <c:v>325</c:v>
                </c:pt>
                <c:pt idx="6">
                  <c:v>330</c:v>
                </c:pt>
                <c:pt idx="7">
                  <c:v>335</c:v>
                </c:pt>
                <c:pt idx="8">
                  <c:v>340</c:v>
                </c:pt>
                <c:pt idx="9">
                  <c:v>345</c:v>
                </c:pt>
                <c:pt idx="10">
                  <c:v>350</c:v>
                </c:pt>
                <c:pt idx="11">
                  <c:v>355</c:v>
                </c:pt>
                <c:pt idx="12">
                  <c:v>360</c:v>
                </c:pt>
                <c:pt idx="13">
                  <c:v>365</c:v>
                </c:pt>
                <c:pt idx="14">
                  <c:v>370</c:v>
                </c:pt>
                <c:pt idx="15">
                  <c:v>375</c:v>
                </c:pt>
                <c:pt idx="16">
                  <c:v>380</c:v>
                </c:pt>
                <c:pt idx="17">
                  <c:v>385</c:v>
                </c:pt>
                <c:pt idx="18">
                  <c:v>390</c:v>
                </c:pt>
                <c:pt idx="19">
                  <c:v>395</c:v>
                </c:pt>
                <c:pt idx="20">
                  <c:v>400</c:v>
                </c:pt>
                <c:pt idx="21">
                  <c:v>405</c:v>
                </c:pt>
                <c:pt idx="22">
                  <c:v>410</c:v>
                </c:pt>
                <c:pt idx="23">
                  <c:v>415</c:v>
                </c:pt>
                <c:pt idx="24">
                  <c:v>420</c:v>
                </c:pt>
                <c:pt idx="25">
                  <c:v>425</c:v>
                </c:pt>
                <c:pt idx="26">
                  <c:v>430</c:v>
                </c:pt>
              </c:strCache>
            </c:strRef>
          </c:cat>
          <c:val>
            <c:numRef>
              <c:f>Sheet1!$B$2:$B$28</c:f>
              <c:numCache>
                <c:formatCode>General</c:formatCode>
                <c:ptCount val="27"/>
                <c:pt idx="0">
                  <c:v>143.61906610533632</c:v>
                </c:pt>
                <c:pt idx="1">
                  <c:v>137.50053911221084</c:v>
                </c:pt>
                <c:pt idx="2">
                  <c:v>132.38373140195296</c:v>
                </c:pt>
                <c:pt idx="3">
                  <c:v>128.02822223955474</c:v>
                </c:pt>
                <c:pt idx="4">
                  <c:v>121.63071142286319</c:v>
                </c:pt>
                <c:pt idx="5">
                  <c:v>116.15614005975988</c:v>
                </c:pt>
                <c:pt idx="6">
                  <c:v>111.41658529361631</c:v>
                </c:pt>
                <c:pt idx="7">
                  <c:v>107.26778656337292</c:v>
                </c:pt>
                <c:pt idx="8">
                  <c:v>104.70728137754917</c:v>
                </c:pt>
                <c:pt idx="9">
                  <c:v>102.28903369392354</c:v>
                </c:pt>
                <c:pt idx="10">
                  <c:v>100</c:v>
                </c:pt>
                <c:pt idx="11">
                  <c:v>97.719211203683415</c:v>
                </c:pt>
                <c:pt idx="12">
                  <c:v>95.615542067789534</c:v>
                </c:pt>
                <c:pt idx="13">
                  <c:v>93.665886642206218</c:v>
                </c:pt>
                <c:pt idx="14">
                  <c:v>91.850829723662457</c:v>
                </c:pt>
                <c:pt idx="15">
                  <c:v>90.154010019143399</c:v>
                </c:pt>
                <c:pt idx="16">
                  <c:v>88.561593697069114</c:v>
                </c:pt>
                <c:pt idx="17">
                  <c:v>87.061840832874921</c:v>
                </c:pt>
                <c:pt idx="18">
                  <c:v>83.809865808011793</c:v>
                </c:pt>
                <c:pt idx="19">
                  <c:v>80.790775821716863</c:v>
                </c:pt>
                <c:pt idx="20">
                  <c:v>77.98352907295768</c:v>
                </c:pt>
                <c:pt idx="21">
                  <c:v>75.369185428675024</c:v>
                </c:pt>
                <c:pt idx="22">
                  <c:v>72.930669208672015</c:v>
                </c:pt>
                <c:pt idx="23">
                  <c:v>70.652564830715519</c:v>
                </c:pt>
                <c:pt idx="24">
                  <c:v>68.520940153565888</c:v>
                </c:pt>
                <c:pt idx="25">
                  <c:v>66.523192906847498</c:v>
                </c:pt>
                <c:pt idx="26">
                  <c:v>64.647916280953893</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Sheet1!$A$2:$A$28</c:f>
              <c:strCache>
                <c:ptCount val="27"/>
                <c:pt idx="0">
                  <c:v>300</c:v>
                </c:pt>
                <c:pt idx="1">
                  <c:v>305</c:v>
                </c:pt>
                <c:pt idx="2">
                  <c:v>310</c:v>
                </c:pt>
                <c:pt idx="3">
                  <c:v>315</c:v>
                </c:pt>
                <c:pt idx="4">
                  <c:v>320</c:v>
                </c:pt>
                <c:pt idx="5">
                  <c:v>325</c:v>
                </c:pt>
                <c:pt idx="6">
                  <c:v>330</c:v>
                </c:pt>
                <c:pt idx="7">
                  <c:v>335</c:v>
                </c:pt>
                <c:pt idx="8">
                  <c:v>340</c:v>
                </c:pt>
                <c:pt idx="9">
                  <c:v>345</c:v>
                </c:pt>
                <c:pt idx="10">
                  <c:v>350</c:v>
                </c:pt>
                <c:pt idx="11">
                  <c:v>355</c:v>
                </c:pt>
                <c:pt idx="12">
                  <c:v>360</c:v>
                </c:pt>
                <c:pt idx="13">
                  <c:v>365</c:v>
                </c:pt>
                <c:pt idx="14">
                  <c:v>370</c:v>
                </c:pt>
                <c:pt idx="15">
                  <c:v>375</c:v>
                </c:pt>
                <c:pt idx="16">
                  <c:v>380</c:v>
                </c:pt>
                <c:pt idx="17">
                  <c:v>385</c:v>
                </c:pt>
                <c:pt idx="18">
                  <c:v>390</c:v>
                </c:pt>
                <c:pt idx="19">
                  <c:v>395</c:v>
                </c:pt>
                <c:pt idx="20">
                  <c:v>400</c:v>
                </c:pt>
                <c:pt idx="21">
                  <c:v>405</c:v>
                </c:pt>
                <c:pt idx="22">
                  <c:v>410</c:v>
                </c:pt>
                <c:pt idx="23">
                  <c:v>415</c:v>
                </c:pt>
                <c:pt idx="24">
                  <c:v>420</c:v>
                </c:pt>
                <c:pt idx="25">
                  <c:v>425</c:v>
                </c:pt>
                <c:pt idx="26">
                  <c:v>430</c:v>
                </c:pt>
              </c:strCache>
            </c:strRef>
          </c:cat>
          <c:val>
            <c:numRef>
              <c:f>Sheet1!$C$2:$C$28</c:f>
              <c:numCache>
                <c:formatCode>General</c:formatCode>
                <c:ptCount val="27"/>
                <c:pt idx="0">
                  <c:v>123.19877497781427</c:v>
                </c:pt>
                <c:pt idx="1">
                  <c:v>119.90253077659246</c:v>
                </c:pt>
                <c:pt idx="2">
                  <c:v>117.32087702402359</c:v>
                </c:pt>
                <c:pt idx="3">
                  <c:v>115.27977311281821</c:v>
                </c:pt>
                <c:pt idx="4">
                  <c:v>111.24979288106441</c:v>
                </c:pt>
                <c:pt idx="5">
                  <c:v>107.89514398828246</c:v>
                </c:pt>
                <c:pt idx="6">
                  <c:v>105.07796679192739</c:v>
                </c:pt>
                <c:pt idx="7">
                  <c:v>102.69151390753318</c:v>
                </c:pt>
                <c:pt idx="8">
                  <c:v>101.72920030494011</c:v>
                </c:pt>
                <c:pt idx="9">
                  <c:v>100.83435732776375</c:v>
                </c:pt>
                <c:pt idx="10">
                  <c:v>100</c:v>
                </c:pt>
                <c:pt idx="11">
                  <c:v>99.110033079395436</c:v>
                </c:pt>
                <c:pt idx="12">
                  <c:v>98.337298287347849</c:v>
                </c:pt>
                <c:pt idx="13">
                  <c:v>97.66526222590204</c:v>
                </c:pt>
                <c:pt idx="14">
                  <c:v>97.079978115874539</c:v>
                </c:pt>
                <c:pt idx="15">
                  <c:v>96.569665938114497</c:v>
                </c:pt>
                <c:pt idx="16">
                  <c:v>96.124358106976544</c:v>
                </c:pt>
                <c:pt idx="17">
                  <c:v>95.735602407857883</c:v>
                </c:pt>
                <c:pt idx="18">
                  <c:v>93.350589919222742</c:v>
                </c:pt>
                <c:pt idx="19">
                  <c:v>91.136033920234894</c:v>
                </c:pt>
                <c:pt idx="20">
                  <c:v>89.077793222217039</c:v>
                </c:pt>
                <c:pt idx="21">
                  <c:v>87.162967643383212</c:v>
                </c:pt>
                <c:pt idx="22">
                  <c:v>85.37976832008151</c:v>
                </c:pt>
                <c:pt idx="23">
                  <c:v>83.717407001505634</c:v>
                </c:pt>
                <c:pt idx="24">
                  <c:v>82.166001349322741</c:v>
                </c:pt>
                <c:pt idx="25">
                  <c:v>80.716493357085511</c:v>
                </c:pt>
                <c:pt idx="26">
                  <c:v>79.360578329495056</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Sheet1!$A$2:$A$28</c:f>
              <c:strCache>
                <c:ptCount val="27"/>
                <c:pt idx="0">
                  <c:v>300</c:v>
                </c:pt>
                <c:pt idx="1">
                  <c:v>305</c:v>
                </c:pt>
                <c:pt idx="2">
                  <c:v>310</c:v>
                </c:pt>
                <c:pt idx="3">
                  <c:v>315</c:v>
                </c:pt>
                <c:pt idx="4">
                  <c:v>320</c:v>
                </c:pt>
                <c:pt idx="5">
                  <c:v>325</c:v>
                </c:pt>
                <c:pt idx="6">
                  <c:v>330</c:v>
                </c:pt>
                <c:pt idx="7">
                  <c:v>335</c:v>
                </c:pt>
                <c:pt idx="8">
                  <c:v>340</c:v>
                </c:pt>
                <c:pt idx="9">
                  <c:v>345</c:v>
                </c:pt>
                <c:pt idx="10">
                  <c:v>350</c:v>
                </c:pt>
                <c:pt idx="11">
                  <c:v>355</c:v>
                </c:pt>
                <c:pt idx="12">
                  <c:v>360</c:v>
                </c:pt>
                <c:pt idx="13">
                  <c:v>365</c:v>
                </c:pt>
                <c:pt idx="14">
                  <c:v>370</c:v>
                </c:pt>
                <c:pt idx="15">
                  <c:v>375</c:v>
                </c:pt>
                <c:pt idx="16">
                  <c:v>380</c:v>
                </c:pt>
                <c:pt idx="17">
                  <c:v>385</c:v>
                </c:pt>
                <c:pt idx="18">
                  <c:v>390</c:v>
                </c:pt>
                <c:pt idx="19">
                  <c:v>395</c:v>
                </c:pt>
                <c:pt idx="20">
                  <c:v>400</c:v>
                </c:pt>
                <c:pt idx="21">
                  <c:v>405</c:v>
                </c:pt>
                <c:pt idx="22">
                  <c:v>410</c:v>
                </c:pt>
                <c:pt idx="23">
                  <c:v>415</c:v>
                </c:pt>
                <c:pt idx="24">
                  <c:v>420</c:v>
                </c:pt>
                <c:pt idx="25">
                  <c:v>425</c:v>
                </c:pt>
                <c:pt idx="26">
                  <c:v>430</c:v>
                </c:pt>
              </c:strCache>
            </c:strRef>
          </c:cat>
          <c:val>
            <c:numRef>
              <c:f>Sheet1!$D$2:$D$28</c:f>
              <c:numCache>
                <c:formatCode>General</c:formatCode>
                <c:ptCount val="27"/>
                <c:pt idx="0">
                  <c:v>114.45203050395156</c:v>
                </c:pt>
                <c:pt idx="1">
                  <c:v>112.36853606117729</c:v>
                </c:pt>
                <c:pt idx="2">
                  <c:v>110.87549514026939</c:v>
                </c:pt>
                <c:pt idx="3">
                  <c:v>109.82769586018813</c:v>
                </c:pt>
                <c:pt idx="4">
                  <c:v>106.80980754221643</c:v>
                </c:pt>
                <c:pt idx="5">
                  <c:v>104.36129149154256</c:v>
                </c:pt>
                <c:pt idx="6">
                  <c:v>102.36572151078079</c:v>
                </c:pt>
                <c:pt idx="7">
                  <c:v>100.73240772875309</c:v>
                </c:pt>
                <c:pt idx="8">
                  <c:v>100.45436275541687</c:v>
                </c:pt>
                <c:pt idx="9">
                  <c:v>100.21168563124105</c:v>
                </c:pt>
                <c:pt idx="10">
                  <c:v>100</c:v>
                </c:pt>
                <c:pt idx="11">
                  <c:v>99.703752524977602</c:v>
                </c:pt>
                <c:pt idx="12">
                  <c:v>99.499179519507081</c:v>
                </c:pt>
                <c:pt idx="13">
                  <c:v>99.372558446473718</c:v>
                </c:pt>
                <c:pt idx="14">
                  <c:v>99.312280332460844</c:v>
                </c:pt>
                <c:pt idx="15">
                  <c:v>99.308523034523049</c:v>
                </c:pt>
                <c:pt idx="16">
                  <c:v>99.352970746060294</c:v>
                </c:pt>
                <c:pt idx="17">
                  <c:v>99.43857545432455</c:v>
                </c:pt>
                <c:pt idx="18">
                  <c:v>97.426360642906076</c:v>
                </c:pt>
                <c:pt idx="19">
                  <c:v>95.557510829132198</c:v>
                </c:pt>
                <c:pt idx="20">
                  <c:v>93.820899628788524</c:v>
                </c:pt>
                <c:pt idx="21">
                  <c:v>92.206262508235881</c:v>
                </c:pt>
                <c:pt idx="22">
                  <c:v>90.704115168962545</c:v>
                </c:pt>
                <c:pt idx="23">
                  <c:v>89.305684562783469</c:v>
                </c:pt>
                <c:pt idx="24">
                  <c:v>88.002850579073197</c:v>
                </c:pt>
                <c:pt idx="25">
                  <c:v>86.788096325820291</c:v>
                </c:pt>
                <c:pt idx="26">
                  <c:v>85.65446508375922</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Sheet1!$A$2:$A$28</c:f>
              <c:strCache>
                <c:ptCount val="27"/>
                <c:pt idx="0">
                  <c:v>300</c:v>
                </c:pt>
                <c:pt idx="1">
                  <c:v>305</c:v>
                </c:pt>
                <c:pt idx="2">
                  <c:v>310</c:v>
                </c:pt>
                <c:pt idx="3">
                  <c:v>315</c:v>
                </c:pt>
                <c:pt idx="4">
                  <c:v>320</c:v>
                </c:pt>
                <c:pt idx="5">
                  <c:v>325</c:v>
                </c:pt>
                <c:pt idx="6">
                  <c:v>330</c:v>
                </c:pt>
                <c:pt idx="7">
                  <c:v>335</c:v>
                </c:pt>
                <c:pt idx="8">
                  <c:v>340</c:v>
                </c:pt>
                <c:pt idx="9">
                  <c:v>345</c:v>
                </c:pt>
                <c:pt idx="10">
                  <c:v>350</c:v>
                </c:pt>
                <c:pt idx="11">
                  <c:v>355</c:v>
                </c:pt>
                <c:pt idx="12">
                  <c:v>360</c:v>
                </c:pt>
                <c:pt idx="13">
                  <c:v>365</c:v>
                </c:pt>
                <c:pt idx="14">
                  <c:v>370</c:v>
                </c:pt>
                <c:pt idx="15">
                  <c:v>375</c:v>
                </c:pt>
                <c:pt idx="16">
                  <c:v>380</c:v>
                </c:pt>
                <c:pt idx="17">
                  <c:v>385</c:v>
                </c:pt>
                <c:pt idx="18">
                  <c:v>390</c:v>
                </c:pt>
                <c:pt idx="19">
                  <c:v>395</c:v>
                </c:pt>
                <c:pt idx="20">
                  <c:v>400</c:v>
                </c:pt>
                <c:pt idx="21">
                  <c:v>405</c:v>
                </c:pt>
                <c:pt idx="22">
                  <c:v>410</c:v>
                </c:pt>
                <c:pt idx="23">
                  <c:v>415</c:v>
                </c:pt>
                <c:pt idx="24">
                  <c:v>420</c:v>
                </c:pt>
                <c:pt idx="25">
                  <c:v>425</c:v>
                </c:pt>
                <c:pt idx="26">
                  <c:v>430</c:v>
                </c:pt>
              </c:strCache>
            </c:strRef>
          </c:cat>
          <c:val>
            <c:numRef>
              <c:f>Sheet1!$E$2:$E$28</c:f>
              <c:numCache>
                <c:formatCode>General</c:formatCode>
                <c:ptCount val="27"/>
                <c:pt idx="0">
                  <c:v>0.6540033302671191</c:v>
                </c:pt>
                <c:pt idx="1">
                  <c:v>0.65967540682011727</c:v>
                </c:pt>
                <c:pt idx="2">
                  <c:v>0.66516451316172831</c:v>
                </c:pt>
                <c:pt idx="3">
                  <c:v>0.67047936215916104</c:v>
                </c:pt>
                <c:pt idx="4">
                  <c:v>0.67562812212542411</c:v>
                </c:pt>
                <c:pt idx="5">
                  <c:v>0.68061845870810989</c:v>
                </c:pt>
                <c:pt idx="6">
                  <c:v>0.68545757297010834</c:v>
                </c:pt>
                <c:pt idx="7">
                  <c:v>0.69015223606010667</c:v>
                </c:pt>
                <c:pt idx="8">
                  <c:v>0.69470882082392871</c:v>
                </c:pt>
                <c:pt idx="9">
                  <c:v>0.69913333066706007</c:v>
                </c:pt>
                <c:pt idx="10">
                  <c:v>0.70343142594324493</c:v>
                </c:pt>
                <c:pt idx="11">
                  <c:v>0.70760844811305845</c:v>
                </c:pt>
                <c:pt idx="12">
                  <c:v>0.71166944188926584</c:v>
                </c:pt>
                <c:pt idx="13">
                  <c:v>0.71561917556201582</c:v>
                </c:pt>
                <c:pt idx="14">
                  <c:v>0.71946215967604255</c:v>
                </c:pt>
                <c:pt idx="15">
                  <c:v>0.72320266421369528</c:v>
                </c:pt>
                <c:pt idx="16">
                  <c:v>0.72684473442140995</c:v>
                </c:pt>
                <c:pt idx="17">
                  <c:v>0.7303922054029498</c:v>
                </c:pt>
                <c:pt idx="18">
                  <c:v>0.73384871559009168</c:v>
                </c:pt>
                <c:pt idx="19">
                  <c:v>0.73721771919021706</c:v>
                </c:pt>
                <c:pt idx="20">
                  <c:v>0.74050249770033938</c:v>
                </c:pt>
                <c:pt idx="21">
                  <c:v>0.74370617056823651</c:v>
                </c:pt>
                <c:pt idx="22">
                  <c:v>0.74683170507350194</c:v>
                </c:pt>
                <c:pt idx="23">
                  <c:v>0.74988192549430299</c:v>
                </c:pt>
                <c:pt idx="24">
                  <c:v>0.75285952161937075</c:v>
                </c:pt>
                <c:pt idx="25">
                  <c:v>0.7557670566591429</c:v>
                </c:pt>
                <c:pt idx="26">
                  <c:v>0.75860697460496684</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rPr lang="de-DE"/>
                  <a:t>Shelf Price/Unit ($)</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ax val="170"/>
          <c:min val="5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9"/>
          <c:min val="0.5"/>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4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Hawaiian Tropic Ozono Duo Defense Lotion FPS50+ 180ml (0.5%)</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Cream FPS50+ 200ml (9.5%)</c:v>
                </c:pt>
                <c:pt idx="1">
                  <c:v>Hawaiian Tropic Ozono Lotion FPS50+ 240ml (4.4%)</c:v>
                </c:pt>
                <c:pt idx="2">
                  <c:v>Hawaiian Tropic Sheer Touch Lotion FPS50+ 240ml (4.4%)</c:v>
                </c:pt>
                <c:pt idx="3">
                  <c:v>Hawaiian Tropic Island Sport Lotion FPS50 240ml (3.6%)</c:v>
                </c:pt>
                <c:pt idx="4">
                  <c:v>Hawaiian Tropic Sheer Touch Lotion FPS30 240ml (1.7%)</c:v>
                </c:pt>
                <c:pt idx="5">
                  <c:v>Nivea Sun Protection &amp; Hydration Lotion FPS50+ 125ml (4.5%)</c:v>
                </c:pt>
                <c:pt idx="6">
                  <c:v>Nivea Sun Protection Sensitive Skin Gel FPS50+ 200ml (5.1%)</c:v>
                </c:pt>
                <c:pt idx="7">
                  <c:v>Banana Boat Advanced Protection Lotion FPS50+ 240ml (2.8%)</c:v>
                </c:pt>
                <c:pt idx="8">
                  <c:v>Equate Sport Lotion FPS30 237ml (2.0%)</c:v>
                </c:pt>
                <c:pt idx="9">
                  <c:v>Banana Boat Aqua Protect Sport Lotion FPS50+ 236ml (3.1%)</c:v>
                </c:pt>
              </c:strCache>
            </c:strRef>
          </c:cat>
          <c:val>
            <c:numRef>
              <c:f>Sheet1!$B$2:$B$11</c:f>
              <c:numCache>
                <c:formatCode>General</c:formatCode>
                <c:ptCount val="10"/>
                <c:pt idx="0">
                  <c:v>9.9056279609424466E-2</c:v>
                </c:pt>
                <c:pt idx="1">
                  <c:v>8.3691960549898151E-2</c:v>
                </c:pt>
                <c:pt idx="2">
                  <c:v>7.8404832656276444E-2</c:v>
                </c:pt>
                <c:pt idx="3">
                  <c:v>5.3727300574208235E-2</c:v>
                </c:pt>
                <c:pt idx="4">
                  <c:v>5.0133655676962388E-2</c:v>
                </c:pt>
                <c:pt idx="5">
                  <c:v>4.8075662815136359E-2</c:v>
                </c:pt>
                <c:pt idx="6">
                  <c:v>4.1831359846726618E-2</c:v>
                </c:pt>
                <c:pt idx="7">
                  <c:v>3.6424646061217571E-2</c:v>
                </c:pt>
                <c:pt idx="8">
                  <c:v>3.5482674717082656E-2</c:v>
                </c:pt>
                <c:pt idx="9">
                  <c:v>3.2117020579078913E-2</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4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Hawaiian Tropic Ozono Duo Defense Lotion FPS50+ 180ml (0.5%)</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Hawaiian Tropic Sheer Touch Lotion FPS50+ 240ml (4.4%)</c:v>
                </c:pt>
                <c:pt idx="1">
                  <c:v>Nivea Sun Protection &amp; Hydration Cream FPS50+ 200ml (9.5%)</c:v>
                </c:pt>
                <c:pt idx="2">
                  <c:v>Hawaiian Tropic Ozono Lotion FPS50+ 240ml (4.4%)</c:v>
                </c:pt>
                <c:pt idx="3">
                  <c:v>Hawaiian Tropic Island Sport Lotion FPS50 240ml (3.6%)</c:v>
                </c:pt>
                <c:pt idx="4">
                  <c:v>Hawaiian Tropic Sheer Touch Lotion FPS30 240ml (1.7%)</c:v>
                </c:pt>
                <c:pt idx="5">
                  <c:v>Nivea Sun Protection Sensitive Skin Gel FPS50+ 200ml (5.1%)</c:v>
                </c:pt>
                <c:pt idx="6">
                  <c:v>Nivea Sun Protection &amp; Hydration Lotion FPS50+ 125ml (4.5%)</c:v>
                </c:pt>
                <c:pt idx="7">
                  <c:v>Banana Boat Advanced Protection Lotion FPS50+ 240ml (2.8%)</c:v>
                </c:pt>
                <c:pt idx="8">
                  <c:v>Nivea Sun Protect &amp; Refresh Sport Lotion FPS50 200ml (5.8%)</c:v>
                </c:pt>
                <c:pt idx="9">
                  <c:v>Hawaiian Tropic Silk Hydration Lotion FPS50 180ml (1.0%)</c:v>
                </c:pt>
              </c:strCache>
            </c:strRef>
          </c:cat>
          <c:val>
            <c:numRef>
              <c:f>Sheet1!$B$2:$B$11</c:f>
              <c:numCache>
                <c:formatCode>General</c:formatCode>
                <c:ptCount val="10"/>
                <c:pt idx="0">
                  <c:v>9.9029746467752505E-2</c:v>
                </c:pt>
                <c:pt idx="1">
                  <c:v>9.8050984716824385E-2</c:v>
                </c:pt>
                <c:pt idx="2">
                  <c:v>9.5694750957749555E-2</c:v>
                </c:pt>
                <c:pt idx="3">
                  <c:v>6.76926399141701E-2</c:v>
                </c:pt>
                <c:pt idx="4">
                  <c:v>4.3069663677976426E-2</c:v>
                </c:pt>
                <c:pt idx="5">
                  <c:v>4.135337307955355E-2</c:v>
                </c:pt>
                <c:pt idx="6">
                  <c:v>3.5747823637044519E-2</c:v>
                </c:pt>
                <c:pt idx="7">
                  <c:v>3.4633327712798465E-2</c:v>
                </c:pt>
                <c:pt idx="8">
                  <c:v>2.9983254748547863E-2</c:v>
                </c:pt>
                <c:pt idx="9">
                  <c:v>2.796883096937159E-2</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4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Sheet1!$A$2:$A$28</c:f>
              <c:strCache>
                <c:ptCount val="27"/>
                <c:pt idx="0">
                  <c:v>300</c:v>
                </c:pt>
                <c:pt idx="1">
                  <c:v>305</c:v>
                </c:pt>
                <c:pt idx="2">
                  <c:v>310</c:v>
                </c:pt>
                <c:pt idx="3">
                  <c:v>315</c:v>
                </c:pt>
                <c:pt idx="4">
                  <c:v>320</c:v>
                </c:pt>
                <c:pt idx="5">
                  <c:v>325</c:v>
                </c:pt>
                <c:pt idx="6">
                  <c:v>330</c:v>
                </c:pt>
                <c:pt idx="7">
                  <c:v>335</c:v>
                </c:pt>
                <c:pt idx="8">
                  <c:v>340</c:v>
                </c:pt>
                <c:pt idx="9">
                  <c:v>345</c:v>
                </c:pt>
                <c:pt idx="10">
                  <c:v>350</c:v>
                </c:pt>
                <c:pt idx="11">
                  <c:v>355</c:v>
                </c:pt>
                <c:pt idx="12">
                  <c:v>360</c:v>
                </c:pt>
                <c:pt idx="13">
                  <c:v>365</c:v>
                </c:pt>
                <c:pt idx="14">
                  <c:v>370</c:v>
                </c:pt>
                <c:pt idx="15">
                  <c:v>375</c:v>
                </c:pt>
                <c:pt idx="16">
                  <c:v>380</c:v>
                </c:pt>
                <c:pt idx="17">
                  <c:v>385</c:v>
                </c:pt>
                <c:pt idx="18">
                  <c:v>390</c:v>
                </c:pt>
                <c:pt idx="19">
                  <c:v>395</c:v>
                </c:pt>
                <c:pt idx="20">
                  <c:v>400</c:v>
                </c:pt>
                <c:pt idx="21">
                  <c:v>405</c:v>
                </c:pt>
                <c:pt idx="22">
                  <c:v>410</c:v>
                </c:pt>
                <c:pt idx="23">
                  <c:v>415</c:v>
                </c:pt>
                <c:pt idx="24">
                  <c:v>420</c:v>
                </c:pt>
                <c:pt idx="25">
                  <c:v>425</c:v>
                </c:pt>
                <c:pt idx="26">
                  <c:v>430</c:v>
                </c:pt>
              </c:strCache>
            </c:strRef>
          </c:cat>
          <c:val>
            <c:numRef>
              <c:f>Sheet1!$B$2:$B$28</c:f>
              <c:numCache>
                <c:formatCode>General</c:formatCode>
                <c:ptCount val="27"/>
                <c:pt idx="0">
                  <c:v>151.15610457802629</c:v>
                </c:pt>
                <c:pt idx="1">
                  <c:v>146.29729736206068</c:v>
                </c:pt>
                <c:pt idx="2">
                  <c:v>142.05749974114866</c:v>
                </c:pt>
                <c:pt idx="3">
                  <c:v>138.32111219871956</c:v>
                </c:pt>
                <c:pt idx="4">
                  <c:v>129.40820298501973</c:v>
                </c:pt>
                <c:pt idx="5">
                  <c:v>121.49147422598506</c:v>
                </c:pt>
                <c:pt idx="6">
                  <c:v>114.48153939770751</c:v>
                </c:pt>
                <c:pt idx="7">
                  <c:v>108.28213002274339</c:v>
                </c:pt>
                <c:pt idx="8">
                  <c:v>105.38057926455906</c:v>
                </c:pt>
                <c:pt idx="9">
                  <c:v>102.62329069219062</c:v>
                </c:pt>
                <c:pt idx="10">
                  <c:v>100</c:v>
                </c:pt>
                <c:pt idx="11">
                  <c:v>96.342187076578384</c:v>
                </c:pt>
                <c:pt idx="12">
                  <c:v>92.988422344296396</c:v>
                </c:pt>
                <c:pt idx="13">
                  <c:v>89.912101840768614</c:v>
                </c:pt>
                <c:pt idx="14">
                  <c:v>87.086926149472106</c:v>
                </c:pt>
                <c:pt idx="15">
                  <c:v>84.487765137005169</c:v>
                </c:pt>
                <c:pt idx="16">
                  <c:v>82.091205680950125</c:v>
                </c:pt>
                <c:pt idx="17">
                  <c:v>79.875835289646545</c:v>
                </c:pt>
                <c:pt idx="18">
                  <c:v>76.495159572291456</c:v>
                </c:pt>
                <c:pt idx="19">
                  <c:v>73.366037032678435</c:v>
                </c:pt>
                <c:pt idx="20">
                  <c:v>70.468342829960349</c:v>
                </c:pt>
                <c:pt idx="21">
                  <c:v>67.782744834941425</c:v>
                </c:pt>
                <c:pt idx="22">
                  <c:v>65.290925232429331</c:v>
                </c:pt>
                <c:pt idx="23">
                  <c:v>62.975737388174579</c:v>
                </c:pt>
                <c:pt idx="24">
                  <c:v>60.821298522054057</c:v>
                </c:pt>
                <c:pt idx="25">
                  <c:v>58.81302520511548</c:v>
                </c:pt>
                <c:pt idx="26">
                  <c:v>56.937622292444935</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Sheet1!$A$2:$A$28</c:f>
              <c:strCache>
                <c:ptCount val="27"/>
                <c:pt idx="0">
                  <c:v>300</c:v>
                </c:pt>
                <c:pt idx="1">
                  <c:v>305</c:v>
                </c:pt>
                <c:pt idx="2">
                  <c:v>310</c:v>
                </c:pt>
                <c:pt idx="3">
                  <c:v>315</c:v>
                </c:pt>
                <c:pt idx="4">
                  <c:v>320</c:v>
                </c:pt>
                <c:pt idx="5">
                  <c:v>325</c:v>
                </c:pt>
                <c:pt idx="6">
                  <c:v>330</c:v>
                </c:pt>
                <c:pt idx="7">
                  <c:v>335</c:v>
                </c:pt>
                <c:pt idx="8">
                  <c:v>340</c:v>
                </c:pt>
                <c:pt idx="9">
                  <c:v>345</c:v>
                </c:pt>
                <c:pt idx="10">
                  <c:v>350</c:v>
                </c:pt>
                <c:pt idx="11">
                  <c:v>355</c:v>
                </c:pt>
                <c:pt idx="12">
                  <c:v>360</c:v>
                </c:pt>
                <c:pt idx="13">
                  <c:v>365</c:v>
                </c:pt>
                <c:pt idx="14">
                  <c:v>370</c:v>
                </c:pt>
                <c:pt idx="15">
                  <c:v>375</c:v>
                </c:pt>
                <c:pt idx="16">
                  <c:v>380</c:v>
                </c:pt>
                <c:pt idx="17">
                  <c:v>385</c:v>
                </c:pt>
                <c:pt idx="18">
                  <c:v>390</c:v>
                </c:pt>
                <c:pt idx="19">
                  <c:v>395</c:v>
                </c:pt>
                <c:pt idx="20">
                  <c:v>400</c:v>
                </c:pt>
                <c:pt idx="21">
                  <c:v>405</c:v>
                </c:pt>
                <c:pt idx="22">
                  <c:v>410</c:v>
                </c:pt>
                <c:pt idx="23">
                  <c:v>415</c:v>
                </c:pt>
                <c:pt idx="24">
                  <c:v>420</c:v>
                </c:pt>
                <c:pt idx="25">
                  <c:v>425</c:v>
                </c:pt>
                <c:pt idx="26">
                  <c:v>430</c:v>
                </c:pt>
              </c:strCache>
            </c:strRef>
          </c:cat>
          <c:val>
            <c:numRef>
              <c:f>Sheet1!$C$2:$C$28</c:f>
              <c:numCache>
                <c:formatCode>General</c:formatCode>
                <c:ptCount val="27"/>
                <c:pt idx="0">
                  <c:v>130.61256811041224</c:v>
                </c:pt>
                <c:pt idx="1">
                  <c:v>128.39199505308406</c:v>
                </c:pt>
                <c:pt idx="2">
                  <c:v>126.59823253720084</c:v>
                </c:pt>
                <c:pt idx="3">
                  <c:v>125.14989260314999</c:v>
                </c:pt>
                <c:pt idx="4">
                  <c:v>118.8231686819537</c:v>
                </c:pt>
                <c:pt idx="5">
                  <c:v>113.19261569430637</c:v>
                </c:pt>
                <c:pt idx="6">
                  <c:v>108.21176356510401</c:v>
                </c:pt>
                <c:pt idx="7">
                  <c:v>103.82325187459733</c:v>
                </c:pt>
                <c:pt idx="8">
                  <c:v>102.48664225119957</c:v>
                </c:pt>
                <c:pt idx="9">
                  <c:v>101.21371679242226</c:v>
                </c:pt>
                <c:pt idx="10">
                  <c:v>100</c:v>
                </c:pt>
                <c:pt idx="11">
                  <c:v>97.667505141032848</c:v>
                </c:pt>
                <c:pt idx="12">
                  <c:v>95.548459587233552</c:v>
                </c:pt>
                <c:pt idx="13">
                  <c:v>93.627344969316738</c:v>
                </c:pt>
                <c:pt idx="14">
                  <c:v>91.887570147780991</c:v>
                </c:pt>
                <c:pt idx="15">
                  <c:v>90.312405143793612</c:v>
                </c:pt>
                <c:pt idx="16">
                  <c:v>88.885644054507992</c:v>
                </c:pt>
                <c:pt idx="17">
                  <c:v>87.592024903779802</c:v>
                </c:pt>
                <c:pt idx="18">
                  <c:v>84.923735789344363</c:v>
                </c:pt>
                <c:pt idx="19">
                  <c:v>82.448373087576613</c:v>
                </c:pt>
                <c:pt idx="20">
                  <c:v>80.152872410066877</c:v>
                </c:pt>
                <c:pt idx="21">
                  <c:v>78.024064681239963</c:v>
                </c:pt>
                <c:pt idx="22">
                  <c:v>76.048976067944409</c:v>
                </c:pt>
                <c:pt idx="23">
                  <c:v>74.215070929814203</c:v>
                </c:pt>
                <c:pt idx="24">
                  <c:v>72.510432402467487</c:v>
                </c:pt>
                <c:pt idx="25">
                  <c:v>70.923882974819733</c:v>
                </c:pt>
                <c:pt idx="26">
                  <c:v>69.445052483997941</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Sheet1!$A$2:$A$28</c:f>
              <c:strCache>
                <c:ptCount val="27"/>
                <c:pt idx="0">
                  <c:v>300</c:v>
                </c:pt>
                <c:pt idx="1">
                  <c:v>305</c:v>
                </c:pt>
                <c:pt idx="2">
                  <c:v>310</c:v>
                </c:pt>
                <c:pt idx="3">
                  <c:v>315</c:v>
                </c:pt>
                <c:pt idx="4">
                  <c:v>320</c:v>
                </c:pt>
                <c:pt idx="5">
                  <c:v>325</c:v>
                </c:pt>
                <c:pt idx="6">
                  <c:v>330</c:v>
                </c:pt>
                <c:pt idx="7">
                  <c:v>335</c:v>
                </c:pt>
                <c:pt idx="8">
                  <c:v>340</c:v>
                </c:pt>
                <c:pt idx="9">
                  <c:v>345</c:v>
                </c:pt>
                <c:pt idx="10">
                  <c:v>350</c:v>
                </c:pt>
                <c:pt idx="11">
                  <c:v>355</c:v>
                </c:pt>
                <c:pt idx="12">
                  <c:v>360</c:v>
                </c:pt>
                <c:pt idx="13">
                  <c:v>365</c:v>
                </c:pt>
                <c:pt idx="14">
                  <c:v>370</c:v>
                </c:pt>
                <c:pt idx="15">
                  <c:v>375</c:v>
                </c:pt>
                <c:pt idx="16">
                  <c:v>380</c:v>
                </c:pt>
                <c:pt idx="17">
                  <c:v>385</c:v>
                </c:pt>
                <c:pt idx="18">
                  <c:v>390</c:v>
                </c:pt>
                <c:pt idx="19">
                  <c:v>395</c:v>
                </c:pt>
                <c:pt idx="20">
                  <c:v>400</c:v>
                </c:pt>
                <c:pt idx="21">
                  <c:v>405</c:v>
                </c:pt>
                <c:pt idx="22">
                  <c:v>410</c:v>
                </c:pt>
                <c:pt idx="23">
                  <c:v>415</c:v>
                </c:pt>
                <c:pt idx="24">
                  <c:v>420</c:v>
                </c:pt>
                <c:pt idx="25">
                  <c:v>425</c:v>
                </c:pt>
                <c:pt idx="26">
                  <c:v>430</c:v>
                </c:pt>
              </c:strCache>
            </c:strRef>
          </c:cat>
          <c:val>
            <c:numRef>
              <c:f>Sheet1!$D$2:$D$28</c:f>
              <c:numCache>
                <c:formatCode>General</c:formatCode>
                <c:ptCount val="27"/>
                <c:pt idx="0">
                  <c:v>120.24044632467752</c:v>
                </c:pt>
                <c:pt idx="1">
                  <c:v>119.36759091630226</c:v>
                </c:pt>
                <c:pt idx="2">
                  <c:v>118.81370881873569</c:v>
                </c:pt>
                <c:pt idx="3">
                  <c:v>118.51773229469509</c:v>
                </c:pt>
                <c:pt idx="4">
                  <c:v>113.52764113870786</c:v>
                </c:pt>
                <c:pt idx="5">
                  <c:v>109.06726910257478</c:v>
                </c:pt>
                <c:pt idx="6">
                  <c:v>105.11566652550776</c:v>
                </c:pt>
                <c:pt idx="7">
                  <c:v>101.63811123949972</c:v>
                </c:pt>
                <c:pt idx="8">
                  <c:v>101.06992309334062</c:v>
                </c:pt>
                <c:pt idx="9">
                  <c:v>100.52435688284773</c:v>
                </c:pt>
                <c:pt idx="10">
                  <c:v>100</c:v>
                </c:pt>
                <c:pt idx="11">
                  <c:v>98.312654719519102</c:v>
                </c:pt>
                <c:pt idx="12">
                  <c:v>96.792169860468263</c:v>
                </c:pt>
                <c:pt idx="13">
                  <c:v>95.428964995801664</c:v>
                </c:pt>
                <c:pt idx="14">
                  <c:v>94.211612657338264</c:v>
                </c:pt>
                <c:pt idx="15">
                  <c:v>93.127822648597572</c:v>
                </c:pt>
                <c:pt idx="16">
                  <c:v>92.165176563657937</c:v>
                </c:pt>
                <c:pt idx="17">
                  <c:v>91.311627601088048</c:v>
                </c:pt>
                <c:pt idx="18">
                  <c:v>89.011482180494596</c:v>
                </c:pt>
                <c:pt idx="19">
                  <c:v>86.870906063095916</c:v>
                </c:pt>
                <c:pt idx="20">
                  <c:v>84.881093216011124</c:v>
                </c:pt>
                <c:pt idx="21">
                  <c:v>83.032562225414111</c:v>
                </c:pt>
                <c:pt idx="22">
                  <c:v>81.315513353424066</c:v>
                </c:pt>
                <c:pt idx="23">
                  <c:v>79.720130841649535</c:v>
                </c:pt>
                <c:pt idx="24">
                  <c:v>78.236821889996861</c:v>
                </c:pt>
                <c:pt idx="25">
                  <c:v>76.8563922907137</c:v>
                </c:pt>
                <c:pt idx="26">
                  <c:v>75.570164616453695</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Sheet1!$A$2:$A$28</c:f>
              <c:strCache>
                <c:ptCount val="27"/>
                <c:pt idx="0">
                  <c:v>300</c:v>
                </c:pt>
                <c:pt idx="1">
                  <c:v>305</c:v>
                </c:pt>
                <c:pt idx="2">
                  <c:v>310</c:v>
                </c:pt>
                <c:pt idx="3">
                  <c:v>315</c:v>
                </c:pt>
                <c:pt idx="4">
                  <c:v>320</c:v>
                </c:pt>
                <c:pt idx="5">
                  <c:v>325</c:v>
                </c:pt>
                <c:pt idx="6">
                  <c:v>330</c:v>
                </c:pt>
                <c:pt idx="7">
                  <c:v>335</c:v>
                </c:pt>
                <c:pt idx="8">
                  <c:v>340</c:v>
                </c:pt>
                <c:pt idx="9">
                  <c:v>345</c:v>
                </c:pt>
                <c:pt idx="10">
                  <c:v>350</c:v>
                </c:pt>
                <c:pt idx="11">
                  <c:v>355</c:v>
                </c:pt>
                <c:pt idx="12">
                  <c:v>360</c:v>
                </c:pt>
                <c:pt idx="13">
                  <c:v>365</c:v>
                </c:pt>
                <c:pt idx="14">
                  <c:v>370</c:v>
                </c:pt>
                <c:pt idx="15">
                  <c:v>375</c:v>
                </c:pt>
                <c:pt idx="16">
                  <c:v>380</c:v>
                </c:pt>
                <c:pt idx="17">
                  <c:v>385</c:v>
                </c:pt>
                <c:pt idx="18">
                  <c:v>390</c:v>
                </c:pt>
                <c:pt idx="19">
                  <c:v>395</c:v>
                </c:pt>
                <c:pt idx="20">
                  <c:v>400</c:v>
                </c:pt>
                <c:pt idx="21">
                  <c:v>405</c:v>
                </c:pt>
                <c:pt idx="22">
                  <c:v>410</c:v>
                </c:pt>
                <c:pt idx="23">
                  <c:v>415</c:v>
                </c:pt>
                <c:pt idx="24">
                  <c:v>420</c:v>
                </c:pt>
                <c:pt idx="25">
                  <c:v>425</c:v>
                </c:pt>
                <c:pt idx="26">
                  <c:v>430</c:v>
                </c:pt>
              </c:strCache>
            </c:strRef>
          </c:cat>
          <c:val>
            <c:numRef>
              <c:f>Sheet1!$E$2:$E$28</c:f>
              <c:numCache>
                <c:formatCode>General</c:formatCode>
                <c:ptCount val="27"/>
                <c:pt idx="0">
                  <c:v>0.64821761915017651</c:v>
                </c:pt>
                <c:pt idx="1">
                  <c:v>0.653984543426403</c:v>
                </c:pt>
                <c:pt idx="2">
                  <c:v>0.65956543788726751</c:v>
                </c:pt>
                <c:pt idx="3">
                  <c:v>0.66496916109540627</c:v>
                </c:pt>
                <c:pt idx="4">
                  <c:v>0.67020401795329032</c:v>
                </c:pt>
                <c:pt idx="5">
                  <c:v>0.67527780229247047</c:v>
                </c:pt>
                <c:pt idx="6">
                  <c:v>0.6801978355910695</c:v>
                </c:pt>
                <c:pt idx="7">
                  <c:v>0.68497100222403862</c:v>
                </c:pt>
                <c:pt idx="8">
                  <c:v>0.68960378160309688</c:v>
                </c:pt>
                <c:pt idx="9">
                  <c:v>0.69410227752189257</c:v>
                </c:pt>
                <c:pt idx="10">
                  <c:v>0.69847224498586558</c:v>
                </c:pt>
                <c:pt idx="11">
                  <c:v>0.70271911477479698</c:v>
                </c:pt>
                <c:pt idx="12">
                  <c:v>0.70684801595848057</c:v>
                </c:pt>
                <c:pt idx="13">
                  <c:v>0.71086379656178877</c:v>
                </c:pt>
                <c:pt idx="14">
                  <c:v>0.71477104255419699</c:v>
                </c:pt>
                <c:pt idx="15">
                  <c:v>0.71857409532014127</c:v>
                </c:pt>
                <c:pt idx="16">
                  <c:v>0.72227706775013922</c:v>
                </c:pt>
                <c:pt idx="17">
                  <c:v>0.72588385907805963</c:v>
                </c:pt>
                <c:pt idx="18">
                  <c:v>0.72939816857705886</c:v>
                </c:pt>
                <c:pt idx="19">
                  <c:v>0.73282350821532372</c:v>
                </c:pt>
                <c:pt idx="20">
                  <c:v>0.73616321436263232</c:v>
                </c:pt>
                <c:pt idx="21">
                  <c:v>0.73942045862976036</c:v>
                </c:pt>
                <c:pt idx="22">
                  <c:v>0.74259825791476319</c:v>
                </c:pt>
                <c:pt idx="23">
                  <c:v>0.74569948372301909</c:v>
                </c:pt>
                <c:pt idx="24">
                  <c:v>0.74872687082155465</c:v>
                </c:pt>
                <c:pt idx="25">
                  <c:v>0.75168302528247743</c:v>
                </c:pt>
                <c:pt idx="26">
                  <c:v>0.75457043196523943</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rPr lang="de-DE"/>
                  <a:t>Shelf Price/Unit ($)</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ax val="180"/>
          <c:min val="5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9"/>
          <c:min val="0.5"/>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1.7617522987326877E-2"/>
          <c:y val="0"/>
          <c:w val="0.93396238194190517"/>
          <c:h val="1"/>
        </c:manualLayout>
      </c:layout>
      <c:barChart>
        <c:barDir val="bar"/>
        <c:grouping val="clustered"/>
        <c:varyColors val="1"/>
        <c:ser>
          <c:idx val="0"/>
          <c:order val="0"/>
          <c:tx>
            <c:strRef>
              <c:f>Sheet1!$B$1</c:f>
              <c:strCache>
                <c:ptCount val="1"/>
                <c:pt idx="0">
                  <c:v>Hawaiian Tropic (19.3%)</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F369-46EE-B13A-AAF11CE81229}"/>
              </c:ext>
            </c:extLst>
          </c:dPt>
          <c:dPt>
            <c:idx val="4"/>
            <c:invertIfNegative val="0"/>
            <c:bubble3D val="0"/>
            <c:spPr>
              <a:solidFill>
                <a:srgbClr val="BCBBBB"/>
              </a:solidFill>
            </c:spPr>
            <c:extLst>
              <c:ext xmlns:c16="http://schemas.microsoft.com/office/drawing/2014/chart" uri="{C3380CC4-5D6E-409C-BE32-E72D297353CC}">
                <c16:uniqueId val="{00000009-F369-46EE-B13A-AAF11CE81229}"/>
              </c:ext>
            </c:extLst>
          </c:dPt>
          <c:dPt>
            <c:idx val="5"/>
            <c:invertIfNegative val="0"/>
            <c:bubble3D val="0"/>
            <c:spPr>
              <a:solidFill>
                <a:srgbClr val="BCBBBB"/>
              </a:solidFill>
            </c:spPr>
            <c:extLst>
              <c:ext xmlns:c16="http://schemas.microsoft.com/office/drawing/2014/chart" uri="{C3380CC4-5D6E-409C-BE32-E72D297353CC}">
                <c16:uniqueId val="{0000000A-F369-46EE-B13A-AAF11CE81229}"/>
              </c:ext>
            </c:extLst>
          </c:dPt>
          <c:dPt>
            <c:idx val="6"/>
            <c:invertIfNegative val="0"/>
            <c:bubble3D val="0"/>
            <c:spPr>
              <a:solidFill>
                <a:srgbClr val="BCBBBB"/>
              </a:solidFill>
            </c:spPr>
            <c:extLst>
              <c:ext xmlns:c16="http://schemas.microsoft.com/office/drawing/2014/chart" uri="{C3380CC4-5D6E-409C-BE32-E72D297353CC}">
                <c16:uniqueId val="{0000000B-F369-46EE-B13A-AAF11CE81229}"/>
              </c:ext>
            </c:extLst>
          </c:dPt>
          <c:dPt>
            <c:idx val="7"/>
            <c:invertIfNegative val="0"/>
            <c:bubble3D val="0"/>
            <c:spPr>
              <a:solidFill>
                <a:srgbClr val="BCBBBB"/>
              </a:solidFill>
            </c:spPr>
            <c:extLst>
              <c:ext xmlns:c16="http://schemas.microsoft.com/office/drawing/2014/chart" uri="{C3380CC4-5D6E-409C-BE32-E72D297353CC}">
                <c16:uniqueId val="{0000000C-F369-46EE-B13A-AAF11CE81229}"/>
              </c:ext>
            </c:extLst>
          </c:dPt>
          <c:dPt>
            <c:idx val="8"/>
            <c:invertIfNegative val="0"/>
            <c:bubble3D val="0"/>
            <c:spPr>
              <a:solidFill>
                <a:srgbClr val="BCBBBB"/>
              </a:solidFill>
            </c:spPr>
            <c:extLst>
              <c:ext xmlns:c16="http://schemas.microsoft.com/office/drawing/2014/chart" uri="{C3380CC4-5D6E-409C-BE32-E72D297353CC}">
                <c16:uniqueId val="{0000000D-F369-46EE-B13A-AAF11CE81229}"/>
              </c:ext>
            </c:extLst>
          </c:dPt>
          <c:dPt>
            <c:idx val="9"/>
            <c:invertIfNegative val="0"/>
            <c:bubble3D val="0"/>
            <c:spPr>
              <a:solidFill>
                <a:srgbClr val="BCBBBB"/>
              </a:solidFill>
            </c:spPr>
            <c:extLst>
              <c:ext xmlns:c16="http://schemas.microsoft.com/office/drawing/2014/chart" uri="{C3380CC4-5D6E-409C-BE32-E72D297353CC}">
                <c16:uniqueId val="{0000000E-F369-46EE-B13A-AAF11CE81229}"/>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(38.0%)</c:v>
                </c:pt>
                <c:pt idx="1">
                  <c:v>Banana Boat (15.9%)</c:v>
                </c:pt>
                <c:pt idx="2">
                  <c:v>Caribbean Beach (6.6%)</c:v>
                </c:pt>
                <c:pt idx="3">
                  <c:v>EQUATE (6.3%)</c:v>
                </c:pt>
                <c:pt idx="4">
                  <c:v>Nuvel (2.3%)</c:v>
                </c:pt>
                <c:pt idx="5">
                  <c:v>Neutrogena (2.7%)</c:v>
                </c:pt>
                <c:pt idx="6">
                  <c:v>Garnier (1.7%)</c:v>
                </c:pt>
                <c:pt idx="7">
                  <c:v>Isdin (1.8%)</c:v>
                </c:pt>
                <c:pt idx="8">
                  <c:v>La Roche-Posay (1.9%)</c:v>
                </c:pt>
                <c:pt idx="9">
                  <c:v>L'Oreal Paris (0.9%)</c:v>
                </c:pt>
              </c:strCache>
            </c:strRef>
          </c:cat>
          <c:val>
            <c:numRef>
              <c:f>Sheet1!$B$2:$B$11</c:f>
              <c:numCache>
                <c:formatCode>General</c:formatCode>
                <c:ptCount val="10"/>
                <c:pt idx="0">
                  <c:v>0.43399816208037645</c:v>
                </c:pt>
                <c:pt idx="1">
                  <c:v>0.24582036449147132</c:v>
                </c:pt>
                <c:pt idx="2">
                  <c:v>0.12545551903920546</c:v>
                </c:pt>
                <c:pt idx="3">
                  <c:v>0.10448273950634922</c:v>
                </c:pt>
                <c:pt idx="4">
                  <c:v>2.4254673354699004E-2</c:v>
                </c:pt>
                <c:pt idx="5">
                  <c:v>2.3168265424140886E-2</c:v>
                </c:pt>
                <c:pt idx="6">
                  <c:v>1.2806255841047498E-2</c:v>
                </c:pt>
                <c:pt idx="7">
                  <c:v>9.546089724928767E-3</c:v>
                </c:pt>
                <c:pt idx="8">
                  <c:v>6.555308085941557E-3</c:v>
                </c:pt>
                <c:pt idx="9">
                  <c:v>5.1017780244389721E-3</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5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Hawaiian Tropic Ozono Lotion FPS50+ 240ml (4.4%)</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Cream FPS50+ 200ml (9.5%)</c:v>
                </c:pt>
                <c:pt idx="1">
                  <c:v>Hawaiian Tropic Sheer Touch Lotion FPS50+ 240ml (4.4%)</c:v>
                </c:pt>
                <c:pt idx="2">
                  <c:v>Hawaiian Tropic Island Sport Lotion FPS50 240ml (3.6%)</c:v>
                </c:pt>
                <c:pt idx="3">
                  <c:v>Banana Boat Advanced Protection Lotion FPS50+ 240ml (2.8%)</c:v>
                </c:pt>
                <c:pt idx="4">
                  <c:v>Hawaiian Tropic Sheer Touch Lotion FPS30 240ml (1.7%)</c:v>
                </c:pt>
                <c:pt idx="5">
                  <c:v>Nivea Sun Protection Sensitive Skin Gel FPS50+ 200ml (5.1%)</c:v>
                </c:pt>
                <c:pt idx="6">
                  <c:v>Nivea Sun Protection &amp; Hydration Lotion FPS50+ 125ml (4.5%)</c:v>
                </c:pt>
                <c:pt idx="7">
                  <c:v>Banana Boat Aqua Protect Sport Lotion FPS50+ 236ml (3.1%)</c:v>
                </c:pt>
                <c:pt idx="8">
                  <c:v>Banana Boat Aqua Protect Cream FPS50+ 236ml (2.7%)</c:v>
                </c:pt>
                <c:pt idx="9">
                  <c:v>Equate Sport Lotion FPS30 237ml (2.0%)</c:v>
                </c:pt>
              </c:strCache>
            </c:strRef>
          </c:cat>
          <c:val>
            <c:numRef>
              <c:f>Sheet1!$B$2:$B$11</c:f>
              <c:numCache>
                <c:formatCode>General</c:formatCode>
                <c:ptCount val="10"/>
                <c:pt idx="0">
                  <c:v>0.10813920196907559</c:v>
                </c:pt>
                <c:pt idx="1">
                  <c:v>9.5057948357324715E-2</c:v>
                </c:pt>
                <c:pt idx="2">
                  <c:v>6.5944132191829027E-2</c:v>
                </c:pt>
                <c:pt idx="3">
                  <c:v>5.8791534003782932E-2</c:v>
                </c:pt>
                <c:pt idx="4">
                  <c:v>5.8302261810764804E-2</c:v>
                </c:pt>
                <c:pt idx="5">
                  <c:v>4.9212861636708446E-2</c:v>
                </c:pt>
                <c:pt idx="6">
                  <c:v>4.6099477097015659E-2</c:v>
                </c:pt>
                <c:pt idx="7">
                  <c:v>4.1599164517806479E-2</c:v>
                </c:pt>
                <c:pt idx="8">
                  <c:v>4.0229557597482785E-2</c:v>
                </c:pt>
                <c:pt idx="9">
                  <c:v>3.9549321616897851E-2</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5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Hawaiian Tropic Ozono Lotion FPS50+ 240ml (4.4%)</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Hawaiian Tropic Sheer Touch Lotion FPS50+ 240ml (4.4%)</c:v>
                </c:pt>
                <c:pt idx="1">
                  <c:v>Nivea Sun Protection &amp; Hydration Cream FPS50+ 200ml (9.5%)</c:v>
                </c:pt>
                <c:pt idx="2">
                  <c:v>Hawaiian Tropic Island Sport Lotion FPS50 240ml (3.6%)</c:v>
                </c:pt>
                <c:pt idx="3">
                  <c:v>Hawaiian Tropic Sheer Touch Lotion FPS30 240ml (1.7%)</c:v>
                </c:pt>
                <c:pt idx="4">
                  <c:v>Banana Boat Advanced Protection Lotion FPS50+ 240ml (2.8%)</c:v>
                </c:pt>
                <c:pt idx="5">
                  <c:v>Nivea Sun Protection Sensitive Skin Gel FPS50+ 200ml (5.1%)</c:v>
                </c:pt>
                <c:pt idx="6">
                  <c:v>Nivea Sun Protection &amp; Hydration Lotion FPS50+ 125ml (4.5%)</c:v>
                </c:pt>
                <c:pt idx="7">
                  <c:v>Banana Boat Aqua Protect Sport Lotion FPS50+ 236ml (3.1%)</c:v>
                </c:pt>
                <c:pt idx="8">
                  <c:v>Banana Boat Aqua Protect Cream FPS50+ 236ml (2.7%)</c:v>
                </c:pt>
                <c:pt idx="9">
                  <c:v>Nivea Sun Protect &amp; Refresh Sport Lotion FPS50 200ml (5.8%)</c:v>
                </c:pt>
              </c:strCache>
            </c:strRef>
          </c:cat>
          <c:val>
            <c:numRef>
              <c:f>Sheet1!$B$2:$B$11</c:f>
              <c:numCache>
                <c:formatCode>General</c:formatCode>
                <c:ptCount val="10"/>
                <c:pt idx="0">
                  <c:v>0.11842019880470257</c:v>
                </c:pt>
                <c:pt idx="1">
                  <c:v>0.11534886312269954</c:v>
                </c:pt>
                <c:pt idx="2">
                  <c:v>9.3776651445373033E-2</c:v>
                </c:pt>
                <c:pt idx="3">
                  <c:v>5.6137914934776392E-2</c:v>
                </c:pt>
                <c:pt idx="4">
                  <c:v>5.2748331940214548E-2</c:v>
                </c:pt>
                <c:pt idx="5">
                  <c:v>4.9253951314445946E-2</c:v>
                </c:pt>
                <c:pt idx="6">
                  <c:v>3.5847792232701306E-2</c:v>
                </c:pt>
                <c:pt idx="7">
                  <c:v>3.5130543004066199E-2</c:v>
                </c:pt>
                <c:pt idx="8">
                  <c:v>3.4038747872252056E-2</c:v>
                </c:pt>
                <c:pt idx="9">
                  <c:v>3.3952425526699387E-2</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5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21404322300372672"/>
          <c:y val="2.1747791014982559E-2"/>
          <c:w val="0.73951596763197525"/>
          <c:h val="0.86043888622930176"/>
        </c:manualLayout>
      </c:layout>
      <c:scatterChart>
        <c:scatterStyle val="lineMarker"/>
        <c:varyColors val="0"/>
        <c:ser>
          <c:idx val="2"/>
          <c:order val="0"/>
          <c:tx>
            <c:strRef>
              <c:f>Sheet1!$B$1</c:f>
              <c:strCache>
                <c:ptCount val="1"/>
                <c:pt idx="0">
                  <c:v>Hawaiian Tropic Ozono Lotion FPS50+ 300ml</c:v>
                </c:pt>
              </c:strCache>
            </c:strRef>
          </c:tx>
          <c:spPr>
            <a:ln w="19050" cap="rnd">
              <a:solidFill>
                <a:srgbClr val="00A097"/>
              </a:solidFill>
              <a:round/>
            </a:ln>
            <a:effectLst/>
          </c:spPr>
          <c:marker>
            <c:symbol val="circle"/>
            <c:size val="5"/>
            <c:spPr>
              <a:solidFill>
                <a:srgbClr val="00A097"/>
              </a:solidFill>
              <a:ln w="9525">
                <a:solidFill>
                  <a:srgbClr val="FFFFFF"/>
                </a:solidFill>
              </a:ln>
              <a:effectLst/>
            </c:spPr>
          </c:marker>
          <c:dLbls>
            <c:dLbl>
              <c:idx val="0"/>
              <c:tx>
                <c:rich>
                  <a:bodyPr/>
                  <a:lstStyle/>
                  <a:p>
                    <a:r>
                      <a:rPr lang="en-US"/>
                      <a:t>-2.7</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lstStyle/>
                  <a:p>
                    <a:r>
                      <a:rPr lang="en-US"/>
                      <a:t>-3.3</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lstStyle/>
                  <a:p>
                    <a:r>
                      <a:rPr lang="en-US"/>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lstStyle/>
                  <a:p>
                    <a:r>
                      <a:rPr lang="en-US"/>
                      <a:t>-2.8</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lstStyle/>
                  <a:p>
                    <a:r>
                      <a:rPr lang="en-US"/>
                      <a:t>-1.0</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Sheet1!$A$2:$A$6</c:f>
              <c:numCache>
                <c:formatCode>General</c:formatCode>
                <c:ptCount val="5"/>
                <c:pt idx="0">
                  <c:v>335</c:v>
                </c:pt>
                <c:pt idx="1">
                  <c:v>360</c:v>
                </c:pt>
                <c:pt idx="2">
                  <c:v>395</c:v>
                </c:pt>
                <c:pt idx="3">
                  <c:v>430</c:v>
                </c:pt>
                <c:pt idx="4">
                  <c:v>495</c:v>
                </c:pt>
              </c:numCache>
            </c:numRef>
          </c:xVal>
          <c:yVal>
            <c:numRef>
              <c:f>Sheet1!$B$2:$B$6</c:f>
              <c:numCache>
                <c:formatCode>General</c:formatCode>
                <c:ptCount val="5"/>
                <c:pt idx="0">
                  <c:v>0.53416090584499409</c:v>
                </c:pt>
                <c:pt idx="1">
                  <c:v>0.29329140772513579</c:v>
                </c:pt>
                <c:pt idx="2">
                  <c:v>0</c:v>
                </c:pt>
                <c:pt idx="3">
                  <c:v>-0.24970077895652801</c:v>
                </c:pt>
                <c:pt idx="4">
                  <c:v>-0.36315469315924664</c:v>
                </c:pt>
              </c:numCache>
            </c:numRef>
          </c:yVal>
          <c:smooth val="0"/>
          <c:extLst>
            <c:ext xmlns:c16="http://schemas.microsoft.com/office/drawing/2014/chart" uri="{C3380CC4-5D6E-409C-BE32-E72D297353CC}">
              <c16:uniqueId val="{0000007D-1ABB-4592-8776-98B59FCA8F1B}"/>
            </c:ext>
          </c:extLst>
        </c:ser>
        <c:ser>
          <c:idx val="3"/>
          <c:order val="1"/>
          <c:tx>
            <c:strRef>
              <c:f>Sheet1!$B$8</c:f>
              <c:strCache>
                <c:ptCount val="1"/>
                <c:pt idx="0">
                  <c:v>Hawaiian Tropic Ozono Stick FPS50+ 42g</c:v>
                </c:pt>
              </c:strCache>
            </c:strRef>
          </c:tx>
          <c:spPr>
            <a:ln w="19050" cap="rnd">
              <a:solidFill>
                <a:srgbClr val="7ECAC4"/>
              </a:solidFill>
              <a:round/>
            </a:ln>
            <a:effectLst/>
          </c:spPr>
          <c:marker>
            <c:symbol val="circle"/>
            <c:size val="5"/>
            <c:spPr>
              <a:solidFill>
                <a:srgbClr val="7ECAC4"/>
              </a:solidFill>
              <a:ln w="9525">
                <a:solidFill>
                  <a:srgbClr val="FFFFFF"/>
                </a:solidFill>
              </a:ln>
              <a:effectLst/>
            </c:spPr>
          </c:marker>
          <c:dLbls>
            <c:dLbl>
              <c:idx val="0"/>
              <c:tx>
                <c:rich>
                  <a:bodyPr/>
                  <a:lstStyle/>
                  <a:p>
                    <a:r>
                      <a:rPr lang="en-US"/>
                      <a:t>-1.7</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lstStyle/>
                  <a:p>
                    <a:r>
                      <a:rPr lang="en-US"/>
                      <a:t>-1.3</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lstStyle/>
                  <a:p>
                    <a:r>
                      <a:rPr lang="en-US"/>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lstStyle/>
                  <a:p>
                    <a:r>
                      <a:rPr lang="en-US"/>
                      <a:t>-0.9</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lstStyle/>
                  <a:p>
                    <a:r>
                      <a:rPr lang="en-US"/>
                      <a:t>-1.0</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Sheet1!$A$9:$A$13</c:f>
              <c:numCache>
                <c:formatCode>General</c:formatCode>
                <c:ptCount val="5"/>
                <c:pt idx="0">
                  <c:v>215</c:v>
                </c:pt>
                <c:pt idx="1">
                  <c:v>225</c:v>
                </c:pt>
                <c:pt idx="2">
                  <c:v>240</c:v>
                </c:pt>
                <c:pt idx="3">
                  <c:v>270</c:v>
                </c:pt>
                <c:pt idx="4">
                  <c:v>290</c:v>
                </c:pt>
              </c:numCache>
            </c:numRef>
          </c:xVal>
          <c:yVal>
            <c:numRef>
              <c:f>Sheet1!$B$9:$B$13</c:f>
              <c:numCache>
                <c:formatCode>General</c:formatCode>
                <c:ptCount val="5"/>
                <c:pt idx="0">
                  <c:v>0.16085075636101692</c:v>
                </c:pt>
                <c:pt idx="1">
                  <c:v>7.8658626337304763E-2</c:v>
                </c:pt>
                <c:pt idx="2">
                  <c:v>0</c:v>
                </c:pt>
                <c:pt idx="3">
                  <c:v>-0.10765488442470464</c:v>
                </c:pt>
                <c:pt idx="4">
                  <c:v>-0.17293898563758678</c:v>
                </c:pt>
              </c:numCache>
            </c:numRef>
          </c:yVal>
          <c:smooth val="0"/>
          <c:extLst>
            <c:ext xmlns:c16="http://schemas.microsoft.com/office/drawing/2014/chart" uri="{C3380CC4-5D6E-409C-BE32-E72D297353CC}">
              <c16:uniqueId val="{0000007D-1ABB-4592-8776-98B59FCA8F1B}"/>
            </c:ext>
          </c:extLst>
        </c:ser>
        <c:ser>
          <c:idx val="4"/>
          <c:order val="2"/>
          <c:tx>
            <c:strRef>
              <c:f>Sheet1!$B$15</c:f>
              <c:strCache>
                <c:ptCount val="1"/>
                <c:pt idx="0">
                  <c:v>Hawaiian Tropic Ozono Ultra-Light FPS50+ 140ml</c:v>
                </c:pt>
              </c:strCache>
            </c:strRef>
          </c:tx>
          <c:spPr>
            <a:ln w="19050" cap="rnd">
              <a:solidFill>
                <a:srgbClr val="006C6D"/>
              </a:solidFill>
              <a:round/>
            </a:ln>
            <a:effectLst/>
          </c:spPr>
          <c:marker>
            <c:symbol val="circle"/>
            <c:size val="5"/>
            <c:spPr>
              <a:solidFill>
                <a:srgbClr val="006C6D"/>
              </a:solidFill>
              <a:ln w="9525">
                <a:solidFill>
                  <a:srgbClr val="FFFFFF"/>
                </a:solidFill>
              </a:ln>
              <a:effectLst/>
            </c:spPr>
          </c:marker>
          <c:dLbls>
            <c:dLbl>
              <c:idx val="0"/>
              <c:tx>
                <c:rich>
                  <a:bodyPr/>
                  <a:lstStyle/>
                  <a:p>
                    <a:r>
                      <a:rPr lang="en-US"/>
                      <a:t>-0.7</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lstStyle/>
                  <a:p>
                    <a:r>
                      <a:rPr lang="en-US"/>
                      <a:t>-3.5</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lstStyle/>
                  <a:p>
                    <a:r>
                      <a:rPr lang="en-US"/>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lstStyle/>
                  <a:p>
                    <a:r>
                      <a:rPr lang="en-US"/>
                      <a:t>-2.1</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lstStyle/>
                  <a:p>
                    <a:r>
                      <a:rPr lang="en-US"/>
                      <a:t>-1.5</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Sheet1!$A$16:$A$20</c:f>
              <c:numCache>
                <c:formatCode>General</c:formatCode>
                <c:ptCount val="5"/>
                <c:pt idx="0">
                  <c:v>235</c:v>
                </c:pt>
                <c:pt idx="1">
                  <c:v>260</c:v>
                </c:pt>
                <c:pt idx="2">
                  <c:v>275</c:v>
                </c:pt>
                <c:pt idx="3">
                  <c:v>305</c:v>
                </c:pt>
                <c:pt idx="4">
                  <c:v>330</c:v>
                </c:pt>
              </c:numCache>
            </c:numRef>
          </c:xVal>
          <c:yVal>
            <c:numRef>
              <c:f>Sheet1!$B$16:$B$20</c:f>
              <c:numCache>
                <c:formatCode>General</c:formatCode>
                <c:ptCount val="5"/>
                <c:pt idx="0">
                  <c:v>0.26670208348156366</c:v>
                </c:pt>
                <c:pt idx="1">
                  <c:v>0.1916262303349543</c:v>
                </c:pt>
                <c:pt idx="2">
                  <c:v>0</c:v>
                </c:pt>
                <c:pt idx="3">
                  <c:v>-0.22520162169235955</c:v>
                </c:pt>
                <c:pt idx="4">
                  <c:v>-0.31948819412436513</c:v>
                </c:pt>
              </c:numCache>
            </c:numRef>
          </c:yVal>
          <c:smooth val="0"/>
          <c:extLst>
            <c:ext xmlns:c16="http://schemas.microsoft.com/office/drawing/2014/chart" uri="{C3380CC4-5D6E-409C-BE32-E72D297353CC}">
              <c16:uniqueId val="{0000007D-1ABB-4592-8776-98B59FCA8F1B}"/>
            </c:ext>
          </c:extLst>
        </c:ser>
        <c:dLbls>
          <c:dLblPos val="t"/>
          <c:showLegendKey val="0"/>
          <c:showVal val="1"/>
          <c:showCatName val="0"/>
          <c:showSerName val="0"/>
          <c:showPercent val="0"/>
          <c:showBubbleSize val="0"/>
        </c:dLbls>
        <c:axId val="104432768"/>
        <c:axId val="104434848"/>
      </c:scatterChart>
      <c:valAx>
        <c:axId val="104432768"/>
        <c:scaling>
          <c:orientation val="minMax"/>
          <c:max val="495"/>
          <c:min val="215"/>
        </c:scaling>
        <c:delete val="0"/>
        <c:axPos val="b"/>
        <c:title>
          <c:tx>
            <c:rich>
              <a:bodyPr/>
              <a:lstStyle/>
              <a:p>
                <a:pPr>
                  <a:defRPr sz="800">
                    <a:solidFill>
                      <a:srgbClr val="575555"/>
                    </a:solidFill>
                    <a:latin typeface="Nexa Bold"/>
                  </a:defRPr>
                </a:pPr>
                <a:r>
                  <a:rPr lang="de-DE"/>
                  <a:t>Tested Prices ($)</a:t>
                </a:r>
              </a:p>
            </c:rich>
          </c:tx>
          <c:overlay val="0"/>
        </c:title>
        <c:numFmt formatCode="#,##0" sourceLinked="0"/>
        <c:majorTickMark val="none"/>
        <c:minorTickMark val="none"/>
        <c:tickLblPos val="low"/>
        <c:spPr>
          <a:noFill/>
          <a:ln w="9525" cap="flat" cmpd="sng" algn="ctr">
            <a:solidFill>
              <a:srgbClr val="E6E5E5"/>
            </a:solidFill>
            <a:round/>
          </a:ln>
          <a:effectLst/>
        </c:spPr>
        <c:txPr>
          <a:bodyPr rot="-60000000" vert="horz"/>
          <a:lstStyle/>
          <a:p>
            <a:pPr>
              <a:defRPr sz="800" b="0">
                <a:latin typeface="Nexa Book" panose="00000400000000000000" pitchFamily="2" charset="0"/>
              </a:defRPr>
            </a:pPr>
            <a:endParaRPr lang="en-CH"/>
          </a:p>
        </c:txPr>
        <c:crossAx val="104434848"/>
        <c:crosses val="autoZero"/>
        <c:crossBetween val="midCat"/>
      </c:valAx>
      <c:valAx>
        <c:axId val="104434848"/>
        <c:scaling>
          <c:orientation val="minMax"/>
        </c:scaling>
        <c:delete val="0"/>
        <c:axPos val="l"/>
        <c:numFmt formatCode="0%" sourceLinked="0"/>
        <c:majorTickMark val="none"/>
        <c:minorTickMark val="none"/>
        <c:tickLblPos val="nextTo"/>
        <c:spPr>
          <a:noFill/>
          <a:ln w="9525" cap="flat" cmpd="sng" algn="ctr">
            <a:solidFill>
              <a:srgbClr val="E6E5E5">
                <a:lumMod val="90000"/>
              </a:srgbClr>
            </a:solidFill>
            <a:round/>
          </a:ln>
          <a:effectLst/>
        </c:spPr>
        <c:txPr>
          <a:bodyPr rot="-60000000" vert="horz"/>
          <a:lstStyle/>
          <a:p>
            <a:pPr>
              <a:defRPr sz="800">
                <a:latin typeface="Nexa Book" panose="00000400000000000000" pitchFamily="2" charset="0"/>
              </a:defRPr>
            </a:pPr>
            <a:endParaRPr lang="en-CH"/>
          </a:p>
        </c:txPr>
        <c:crossAx val="104432768"/>
        <c:crosses val="autoZero"/>
        <c:crossBetween val="midCat"/>
      </c:valAx>
      <c:spPr>
        <a:noFill/>
        <a:ln w="25400">
          <a:noFill/>
        </a:ln>
        <a:effectLst/>
      </c:spPr>
    </c:plotArea>
    <c:plotVisOnly val="1"/>
    <c:dispBlanksAs val="gap"/>
    <c:showDLblsOverMax val="0"/>
    <c:extLst/>
  </c:chart>
  <c:spPr>
    <a:noFill/>
    <a:ln>
      <a:noFill/>
    </a:ln>
    <a:effectLst/>
  </c:spPr>
  <c:txPr>
    <a:bodyPr/>
    <a:lstStyle/>
    <a:p>
      <a:pPr>
        <a:defRPr>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5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Sheet1!$A$2:$A$34</c:f>
              <c:strCache>
                <c:ptCount val="33"/>
                <c:pt idx="0">
                  <c:v>335</c:v>
                </c:pt>
                <c:pt idx="1">
                  <c:v>340</c:v>
                </c:pt>
                <c:pt idx="2">
                  <c:v>345</c:v>
                </c:pt>
                <c:pt idx="3">
                  <c:v>350</c:v>
                </c:pt>
                <c:pt idx="4">
                  <c:v>355</c:v>
                </c:pt>
                <c:pt idx="5">
                  <c:v>360</c:v>
                </c:pt>
                <c:pt idx="6">
                  <c:v>365</c:v>
                </c:pt>
                <c:pt idx="7">
                  <c:v>370</c:v>
                </c:pt>
                <c:pt idx="8">
                  <c:v>375</c:v>
                </c:pt>
                <c:pt idx="9">
                  <c:v>380</c:v>
                </c:pt>
                <c:pt idx="10">
                  <c:v>385</c:v>
                </c:pt>
                <c:pt idx="11">
                  <c:v>390</c:v>
                </c:pt>
                <c:pt idx="12">
                  <c:v>395</c:v>
                </c:pt>
                <c:pt idx="13">
                  <c:v>400</c:v>
                </c:pt>
                <c:pt idx="14">
                  <c:v>405</c:v>
                </c:pt>
                <c:pt idx="15">
                  <c:v>410</c:v>
                </c:pt>
                <c:pt idx="16">
                  <c:v>415</c:v>
                </c:pt>
                <c:pt idx="17">
                  <c:v>420</c:v>
                </c:pt>
                <c:pt idx="18">
                  <c:v>425</c:v>
                </c:pt>
                <c:pt idx="19">
                  <c:v>430</c:v>
                </c:pt>
                <c:pt idx="20">
                  <c:v>435</c:v>
                </c:pt>
                <c:pt idx="21">
                  <c:v>440</c:v>
                </c:pt>
                <c:pt idx="22">
                  <c:v>445</c:v>
                </c:pt>
                <c:pt idx="23">
                  <c:v>450</c:v>
                </c:pt>
                <c:pt idx="24">
                  <c:v>455</c:v>
                </c:pt>
                <c:pt idx="25">
                  <c:v>460</c:v>
                </c:pt>
                <c:pt idx="26">
                  <c:v>465</c:v>
                </c:pt>
                <c:pt idx="27">
                  <c:v>470</c:v>
                </c:pt>
                <c:pt idx="28">
                  <c:v>475</c:v>
                </c:pt>
                <c:pt idx="29">
                  <c:v>480</c:v>
                </c:pt>
                <c:pt idx="30">
                  <c:v>485</c:v>
                </c:pt>
                <c:pt idx="31">
                  <c:v>490</c:v>
                </c:pt>
                <c:pt idx="32">
                  <c:v>495</c:v>
                </c:pt>
              </c:strCache>
            </c:strRef>
          </c:cat>
          <c:val>
            <c:numRef>
              <c:f>Sheet1!$B$2:$B$34</c:f>
              <c:numCache>
                <c:formatCode>General</c:formatCode>
                <c:ptCount val="33"/>
                <c:pt idx="0">
                  <c:v>153.41609058449933</c:v>
                </c:pt>
                <c:pt idx="1">
                  <c:v>148.67065575501528</c:v>
                </c:pt>
                <c:pt idx="2">
                  <c:v>144.22781855645067</c:v>
                </c:pt>
                <c:pt idx="3">
                  <c:v>140.05978487636193</c:v>
                </c:pt>
                <c:pt idx="4">
                  <c:v>134.4119893390486</c:v>
                </c:pt>
                <c:pt idx="5">
                  <c:v>129.32914077251365</c:v>
                </c:pt>
                <c:pt idx="6">
                  <c:v>124.73910920665017</c:v>
                </c:pt>
                <c:pt idx="7">
                  <c:v>120.57698747757837</c:v>
                </c:pt>
                <c:pt idx="8">
                  <c:v>116.78562865924303</c:v>
                </c:pt>
                <c:pt idx="9">
                  <c:v>113.3155237980247</c:v>
                </c:pt>
                <c:pt idx="10">
                  <c:v>110.12426489633181</c:v>
                </c:pt>
                <c:pt idx="11">
                  <c:v>104.84634744993421</c:v>
                </c:pt>
                <c:pt idx="12">
                  <c:v>100</c:v>
                </c:pt>
                <c:pt idx="13">
                  <c:v>95.54189322012617</c:v>
                </c:pt>
                <c:pt idx="14">
                  <c:v>91.433059157531261</c:v>
                </c:pt>
                <c:pt idx="15">
                  <c:v>87.638594541065004</c:v>
                </c:pt>
                <c:pt idx="16">
                  <c:v>84.127330438060881</c:v>
                </c:pt>
                <c:pt idx="17">
                  <c:v>80.871490179384537</c:v>
                </c:pt>
                <c:pt idx="18">
                  <c:v>77.846351285874746</c:v>
                </c:pt>
                <c:pt idx="19">
                  <c:v>75.029922104347207</c:v>
                </c:pt>
                <c:pt idx="20">
                  <c:v>73.990436121353753</c:v>
                </c:pt>
                <c:pt idx="21">
                  <c:v>72.973585013963501</c:v>
                </c:pt>
                <c:pt idx="22">
                  <c:v>71.978613789978766</c:v>
                </c:pt>
                <c:pt idx="23">
                  <c:v>71.004803858203218</c:v>
                </c:pt>
                <c:pt idx="24">
                  <c:v>70.051470732728376</c:v>
                </c:pt>
                <c:pt idx="25">
                  <c:v>69.117961909544206</c:v>
                </c:pt>
                <c:pt idx="26">
                  <c:v>68.20365490108405</c:v>
                </c:pt>
                <c:pt idx="27">
                  <c:v>67.409204917234433</c:v>
                </c:pt>
                <c:pt idx="28">
                  <c:v>66.632013045506</c:v>
                </c:pt>
                <c:pt idx="29">
                  <c:v>65.871494232132221</c:v>
                </c:pt>
                <c:pt idx="30">
                  <c:v>65.127091073803101</c:v>
                </c:pt>
                <c:pt idx="31">
                  <c:v>64.398272186562764</c:v>
                </c:pt>
                <c:pt idx="32">
                  <c:v>63.684530684075312</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Sheet1!$A$2:$A$34</c:f>
              <c:strCache>
                <c:ptCount val="33"/>
                <c:pt idx="0">
                  <c:v>335</c:v>
                </c:pt>
                <c:pt idx="1">
                  <c:v>340</c:v>
                </c:pt>
                <c:pt idx="2">
                  <c:v>345</c:v>
                </c:pt>
                <c:pt idx="3">
                  <c:v>350</c:v>
                </c:pt>
                <c:pt idx="4">
                  <c:v>355</c:v>
                </c:pt>
                <c:pt idx="5">
                  <c:v>360</c:v>
                </c:pt>
                <c:pt idx="6">
                  <c:v>365</c:v>
                </c:pt>
                <c:pt idx="7">
                  <c:v>370</c:v>
                </c:pt>
                <c:pt idx="8">
                  <c:v>375</c:v>
                </c:pt>
                <c:pt idx="9">
                  <c:v>380</c:v>
                </c:pt>
                <c:pt idx="10">
                  <c:v>385</c:v>
                </c:pt>
                <c:pt idx="11">
                  <c:v>390</c:v>
                </c:pt>
                <c:pt idx="12">
                  <c:v>395</c:v>
                </c:pt>
                <c:pt idx="13">
                  <c:v>400</c:v>
                </c:pt>
                <c:pt idx="14">
                  <c:v>405</c:v>
                </c:pt>
                <c:pt idx="15">
                  <c:v>410</c:v>
                </c:pt>
                <c:pt idx="16">
                  <c:v>415</c:v>
                </c:pt>
                <c:pt idx="17">
                  <c:v>420</c:v>
                </c:pt>
                <c:pt idx="18">
                  <c:v>425</c:v>
                </c:pt>
                <c:pt idx="19">
                  <c:v>430</c:v>
                </c:pt>
                <c:pt idx="20">
                  <c:v>435</c:v>
                </c:pt>
                <c:pt idx="21">
                  <c:v>440</c:v>
                </c:pt>
                <c:pt idx="22">
                  <c:v>445</c:v>
                </c:pt>
                <c:pt idx="23">
                  <c:v>450</c:v>
                </c:pt>
                <c:pt idx="24">
                  <c:v>455</c:v>
                </c:pt>
                <c:pt idx="25">
                  <c:v>460</c:v>
                </c:pt>
                <c:pt idx="26">
                  <c:v>465</c:v>
                </c:pt>
                <c:pt idx="27">
                  <c:v>470</c:v>
                </c:pt>
                <c:pt idx="28">
                  <c:v>475</c:v>
                </c:pt>
                <c:pt idx="29">
                  <c:v>480</c:v>
                </c:pt>
                <c:pt idx="30">
                  <c:v>485</c:v>
                </c:pt>
                <c:pt idx="31">
                  <c:v>490</c:v>
                </c:pt>
                <c:pt idx="32">
                  <c:v>495</c:v>
                </c:pt>
              </c:strCache>
            </c:strRef>
          </c:cat>
          <c:val>
            <c:numRef>
              <c:f>Sheet1!$C$2:$C$34</c:f>
              <c:numCache>
                <c:formatCode>General</c:formatCode>
                <c:ptCount val="33"/>
                <c:pt idx="0">
                  <c:v>130.44205098217114</c:v>
                </c:pt>
                <c:pt idx="1">
                  <c:v>128.2614866845324</c:v>
                </c:pt>
                <c:pt idx="2">
                  <c:v>126.22820509886871</c:v>
                </c:pt>
                <c:pt idx="3">
                  <c:v>124.32870907101568</c:v>
                </c:pt>
                <c:pt idx="4">
                  <c:v>120.99200419934471</c:v>
                </c:pt>
                <c:pt idx="5">
                  <c:v>118.03128739708558</c:v>
                </c:pt>
                <c:pt idx="6">
                  <c:v>115.4006627510948</c:v>
                </c:pt>
                <c:pt idx="7">
                  <c:v>113.05747570990326</c:v>
                </c:pt>
                <c:pt idx="8">
                  <c:v>110.96326005082607</c:v>
                </c:pt>
                <c:pt idx="9">
                  <c:v>109.08409235234227</c:v>
                </c:pt>
                <c:pt idx="10">
                  <c:v>107.39053519008411</c:v>
                </c:pt>
                <c:pt idx="11">
                  <c:v>103.54429370675953</c:v>
                </c:pt>
                <c:pt idx="12">
                  <c:v>100</c:v>
                </c:pt>
                <c:pt idx="13">
                  <c:v>96.729547837453183</c:v>
                </c:pt>
                <c:pt idx="14">
                  <c:v>93.707210438114103</c:v>
                </c:pt>
                <c:pt idx="15">
                  <c:v>90.909591925409202</c:v>
                </c:pt>
                <c:pt idx="16">
                  <c:v>88.315523325652904</c:v>
                </c:pt>
                <c:pt idx="17">
                  <c:v>85.905923209262596</c:v>
                </c:pt>
                <c:pt idx="18">
                  <c:v>83.663638605314546</c:v>
                </c:pt>
                <c:pt idx="19">
                  <c:v>81.573277938812794</c:v>
                </c:pt>
                <c:pt idx="20">
                  <c:v>81.371487893182064</c:v>
                </c:pt>
                <c:pt idx="21">
                  <c:v>81.168792356548849</c:v>
                </c:pt>
                <c:pt idx="22">
                  <c:v>80.965194463449976</c:v>
                </c:pt>
                <c:pt idx="23">
                  <c:v>80.760700829313649</c:v>
                </c:pt>
                <c:pt idx="24">
                  <c:v>80.555321195151336</c:v>
                </c:pt>
                <c:pt idx="25">
                  <c:v>80.349068099790017</c:v>
                </c:pt>
                <c:pt idx="26">
                  <c:v>80.141956577857769</c:v>
                </c:pt>
                <c:pt idx="27">
                  <c:v>80.054875679713618</c:v>
                </c:pt>
                <c:pt idx="28">
                  <c:v>79.968556479252015</c:v>
                </c:pt>
                <c:pt idx="29">
                  <c:v>79.882939493178057</c:v>
                </c:pt>
                <c:pt idx="30">
                  <c:v>79.797969749513925</c:v>
                </c:pt>
                <c:pt idx="31">
                  <c:v>79.713596502416735</c:v>
                </c:pt>
                <c:pt idx="32">
                  <c:v>79.629772961085479</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Sheet1!$A$2:$A$34</c:f>
              <c:strCache>
                <c:ptCount val="33"/>
                <c:pt idx="0">
                  <c:v>335</c:v>
                </c:pt>
                <c:pt idx="1">
                  <c:v>340</c:v>
                </c:pt>
                <c:pt idx="2">
                  <c:v>345</c:v>
                </c:pt>
                <c:pt idx="3">
                  <c:v>350</c:v>
                </c:pt>
                <c:pt idx="4">
                  <c:v>355</c:v>
                </c:pt>
                <c:pt idx="5">
                  <c:v>360</c:v>
                </c:pt>
                <c:pt idx="6">
                  <c:v>365</c:v>
                </c:pt>
                <c:pt idx="7">
                  <c:v>370</c:v>
                </c:pt>
                <c:pt idx="8">
                  <c:v>375</c:v>
                </c:pt>
                <c:pt idx="9">
                  <c:v>380</c:v>
                </c:pt>
                <c:pt idx="10">
                  <c:v>385</c:v>
                </c:pt>
                <c:pt idx="11">
                  <c:v>390</c:v>
                </c:pt>
                <c:pt idx="12">
                  <c:v>395</c:v>
                </c:pt>
                <c:pt idx="13">
                  <c:v>400</c:v>
                </c:pt>
                <c:pt idx="14">
                  <c:v>405</c:v>
                </c:pt>
                <c:pt idx="15">
                  <c:v>410</c:v>
                </c:pt>
                <c:pt idx="16">
                  <c:v>415</c:v>
                </c:pt>
                <c:pt idx="17">
                  <c:v>420</c:v>
                </c:pt>
                <c:pt idx="18">
                  <c:v>425</c:v>
                </c:pt>
                <c:pt idx="19">
                  <c:v>430</c:v>
                </c:pt>
                <c:pt idx="20">
                  <c:v>435</c:v>
                </c:pt>
                <c:pt idx="21">
                  <c:v>440</c:v>
                </c:pt>
                <c:pt idx="22">
                  <c:v>445</c:v>
                </c:pt>
                <c:pt idx="23">
                  <c:v>450</c:v>
                </c:pt>
                <c:pt idx="24">
                  <c:v>455</c:v>
                </c:pt>
                <c:pt idx="25">
                  <c:v>460</c:v>
                </c:pt>
                <c:pt idx="26">
                  <c:v>465</c:v>
                </c:pt>
                <c:pt idx="27">
                  <c:v>470</c:v>
                </c:pt>
                <c:pt idx="28">
                  <c:v>475</c:v>
                </c:pt>
                <c:pt idx="29">
                  <c:v>480</c:v>
                </c:pt>
                <c:pt idx="30">
                  <c:v>485</c:v>
                </c:pt>
                <c:pt idx="31">
                  <c:v>490</c:v>
                </c:pt>
                <c:pt idx="32">
                  <c:v>495</c:v>
                </c:pt>
              </c:strCache>
            </c:strRef>
          </c:cat>
          <c:val>
            <c:numRef>
              <c:f>Sheet1!$D$2:$D$34</c:f>
              <c:numCache>
                <c:formatCode>General</c:formatCode>
                <c:ptCount val="33"/>
                <c:pt idx="0">
                  <c:v>117.98005990558711</c:v>
                </c:pt>
                <c:pt idx="1">
                  <c:v>117.19238594995576</c:v>
                </c:pt>
                <c:pt idx="2">
                  <c:v>116.46638132363323</c:v>
                </c:pt>
                <c:pt idx="3">
                  <c:v>115.79654031616884</c:v>
                </c:pt>
                <c:pt idx="4">
                  <c:v>113.7143456099999</c:v>
                </c:pt>
                <c:pt idx="5">
                  <c:v>111.90355670762284</c:v>
                </c:pt>
                <c:pt idx="6">
                  <c:v>110.33299677129116</c:v>
                </c:pt>
                <c:pt idx="7">
                  <c:v>108.97246311090483</c:v>
                </c:pt>
                <c:pt idx="8">
                  <c:v>107.79391837153676</c:v>
                </c:pt>
                <c:pt idx="9">
                  <c:v>106.77212218609904</c:v>
                </c:pt>
                <c:pt idx="10">
                  <c:v>105.88484992309199</c:v>
                </c:pt>
                <c:pt idx="11">
                  <c:v>102.82823102624157</c:v>
                </c:pt>
                <c:pt idx="12">
                  <c:v>100</c:v>
                </c:pt>
                <c:pt idx="13">
                  <c:v>97.380914497909004</c:v>
                </c:pt>
                <c:pt idx="14">
                  <c:v>94.952925377809578</c:v>
                </c:pt>
                <c:pt idx="15">
                  <c:v>92.699282623035558</c:v>
                </c:pt>
                <c:pt idx="16">
                  <c:v>90.604570756596587</c:v>
                </c:pt>
                <c:pt idx="17">
                  <c:v>88.65469324315643</c:v>
                </c:pt>
                <c:pt idx="18">
                  <c:v>86.836821848309967</c:v>
                </c:pt>
                <c:pt idx="19">
                  <c:v>85.139323645267226</c:v>
                </c:pt>
                <c:pt idx="20">
                  <c:v>85.383970981802662</c:v>
                </c:pt>
                <c:pt idx="21">
                  <c:v>85.61515761948219</c:v>
                </c:pt>
                <c:pt idx="22">
                  <c:v>85.833290292997589</c:v>
                </c:pt>
                <c:pt idx="23">
                  <c:v>86.038761715945952</c:v>
                </c:pt>
                <c:pt idx="24">
                  <c:v>86.231951258144093</c:v>
                </c:pt>
                <c:pt idx="25">
                  <c:v>86.413225573255431</c:v>
                </c:pt>
                <c:pt idx="26">
                  <c:v>86.582939181680402</c:v>
                </c:pt>
                <c:pt idx="27">
                  <c:v>86.871917762310389</c:v>
                </c:pt>
                <c:pt idx="28">
                  <c:v>87.152885829948332</c:v>
                </c:pt>
                <c:pt idx="29">
                  <c:v>87.426063457836364</c:v>
                </c:pt>
                <c:pt idx="30">
                  <c:v>87.691662904505023</c:v>
                </c:pt>
                <c:pt idx="31">
                  <c:v>87.949889047272023</c:v>
                </c:pt>
                <c:pt idx="32">
                  <c:v>88.200939778835618</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Sheet1!$A$2:$A$34</c:f>
              <c:strCache>
                <c:ptCount val="33"/>
                <c:pt idx="0">
                  <c:v>335</c:v>
                </c:pt>
                <c:pt idx="1">
                  <c:v>340</c:v>
                </c:pt>
                <c:pt idx="2">
                  <c:v>345</c:v>
                </c:pt>
                <c:pt idx="3">
                  <c:v>350</c:v>
                </c:pt>
                <c:pt idx="4">
                  <c:v>355</c:v>
                </c:pt>
                <c:pt idx="5">
                  <c:v>360</c:v>
                </c:pt>
                <c:pt idx="6">
                  <c:v>365</c:v>
                </c:pt>
                <c:pt idx="7">
                  <c:v>370</c:v>
                </c:pt>
                <c:pt idx="8">
                  <c:v>375</c:v>
                </c:pt>
                <c:pt idx="9">
                  <c:v>380</c:v>
                </c:pt>
                <c:pt idx="10">
                  <c:v>385</c:v>
                </c:pt>
                <c:pt idx="11">
                  <c:v>390</c:v>
                </c:pt>
                <c:pt idx="12">
                  <c:v>395</c:v>
                </c:pt>
                <c:pt idx="13">
                  <c:v>400</c:v>
                </c:pt>
                <c:pt idx="14">
                  <c:v>405</c:v>
                </c:pt>
                <c:pt idx="15">
                  <c:v>410</c:v>
                </c:pt>
                <c:pt idx="16">
                  <c:v>415</c:v>
                </c:pt>
                <c:pt idx="17">
                  <c:v>420</c:v>
                </c:pt>
                <c:pt idx="18">
                  <c:v>425</c:v>
                </c:pt>
                <c:pt idx="19">
                  <c:v>430</c:v>
                </c:pt>
                <c:pt idx="20">
                  <c:v>435</c:v>
                </c:pt>
                <c:pt idx="21">
                  <c:v>440</c:v>
                </c:pt>
                <c:pt idx="22">
                  <c:v>445</c:v>
                </c:pt>
                <c:pt idx="23">
                  <c:v>450</c:v>
                </c:pt>
                <c:pt idx="24">
                  <c:v>455</c:v>
                </c:pt>
                <c:pt idx="25">
                  <c:v>460</c:v>
                </c:pt>
                <c:pt idx="26">
                  <c:v>465</c:v>
                </c:pt>
                <c:pt idx="27">
                  <c:v>470</c:v>
                </c:pt>
                <c:pt idx="28">
                  <c:v>475</c:v>
                </c:pt>
                <c:pt idx="29">
                  <c:v>480</c:v>
                </c:pt>
                <c:pt idx="30">
                  <c:v>485</c:v>
                </c:pt>
                <c:pt idx="31">
                  <c:v>490</c:v>
                </c:pt>
                <c:pt idx="32">
                  <c:v>495</c:v>
                </c:pt>
              </c:strCache>
            </c:strRef>
          </c:cat>
          <c:val>
            <c:numRef>
              <c:f>Sheet1!$E$2:$E$34</c:f>
              <c:numCache>
                <c:formatCode>General</c:formatCode>
                <c:ptCount val="33"/>
                <c:pt idx="0">
                  <c:v>0.5963071087019437</c:v>
                </c:pt>
                <c:pt idx="1">
                  <c:v>0.60224376886809172</c:v>
                </c:pt>
                <c:pt idx="2">
                  <c:v>0.6080083519279742</c:v>
                </c:pt>
                <c:pt idx="3">
                  <c:v>0.61360823261471764</c:v>
                </c:pt>
                <c:pt idx="4">
                  <c:v>0.61905037018352438</c:v>
                </c:pt>
                <c:pt idx="5">
                  <c:v>0.62434133726430874</c:v>
                </c:pt>
                <c:pt idx="6">
                  <c:v>0.62948734634287973</c:v>
                </c:pt>
                <c:pt idx="7">
                  <c:v>0.63449427409500314</c:v>
                </c:pt>
                <c:pt idx="8">
                  <c:v>0.63936768377373643</c:v>
                </c:pt>
                <c:pt idx="9">
                  <c:v>0.64411284582934514</c:v>
                </c:pt>
                <c:pt idx="10">
                  <c:v>0.64873475692247051</c:v>
                </c:pt>
                <c:pt idx="11">
                  <c:v>0.65323815747474656</c:v>
                </c:pt>
                <c:pt idx="12">
                  <c:v>0.6576275478864585</c:v>
                </c:pt>
                <c:pt idx="13">
                  <c:v>0.6619072035378778</c:v>
                </c:pt>
                <c:pt idx="14">
                  <c:v>0.66608118867938571</c:v>
                </c:pt>
                <c:pt idx="15">
                  <c:v>0.67015336930524683</c:v>
                </c:pt>
                <c:pt idx="16">
                  <c:v>0.67412742509674983</c:v>
                </c:pt>
                <c:pt idx="17">
                  <c:v>0.67800686051226455</c:v>
                </c:pt>
                <c:pt idx="18">
                  <c:v>0.68179501509447338</c:v>
                </c:pt>
                <c:pt idx="19">
                  <c:v>0.685495073058491</c:v>
                </c:pt>
                <c:pt idx="20">
                  <c:v>0.68911007221873832</c:v>
                </c:pt>
                <c:pt idx="21">
                  <c:v>0.69264291230716168</c:v>
                </c:pt>
                <c:pt idx="22">
                  <c:v>0.69609636273067688</c:v>
                </c:pt>
                <c:pt idx="23">
                  <c:v>0.69947306981144708</c:v>
                </c:pt>
                <c:pt idx="24">
                  <c:v>0.70277556354978266</c:v>
                </c:pt>
                <c:pt idx="25">
                  <c:v>0.70600626394598076</c:v>
                </c:pt>
                <c:pt idx="26">
                  <c:v>0.70916748691430365</c:v>
                </c:pt>
                <c:pt idx="27">
                  <c:v>0.71226144981947048</c:v>
                </c:pt>
                <c:pt idx="28">
                  <c:v>0.71529027666347611</c:v>
                </c:pt>
                <c:pt idx="29">
                  <c:v>0.71825600294823166</c:v>
                </c:pt>
                <c:pt idx="30">
                  <c:v>0.72116058023742513</c:v>
                </c:pt>
                <c:pt idx="31">
                  <c:v>0.72400588043908398</c:v>
                </c:pt>
                <c:pt idx="32">
                  <c:v>0.72679369982858821</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rPr lang="de-DE"/>
                  <a:t>Shelf Price/Unit ($)</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ax val="180"/>
          <c:min val="5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9"/>
          <c:min val="0.5"/>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5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Hawaiian Tropic Ozono Lotion FPS50+ 300ml (0.0%)</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Hawaiian Tropic Sheer Touch Lotion FPS50+ 240ml (4.4%)</c:v>
                </c:pt>
                <c:pt idx="1">
                  <c:v>Hawaiian Tropic Ozono Lotion FPS50+ 240ml (4.4%)</c:v>
                </c:pt>
                <c:pt idx="2">
                  <c:v>Hawaiian Tropic Island Sport Lotion FPS50 240ml (3.6%)</c:v>
                </c:pt>
                <c:pt idx="3">
                  <c:v>Nivea Sun Protection &amp; Hydration Cream FPS50+ 200ml (9.5%)</c:v>
                </c:pt>
                <c:pt idx="4">
                  <c:v>Nivea Sun Protection Sensitive Skin Gel FPS50+ 200ml (5.1%)</c:v>
                </c:pt>
                <c:pt idx="5">
                  <c:v>Banana Boat Advanced Protection Lotion FPS50+ 240ml (2.8%)</c:v>
                </c:pt>
                <c:pt idx="6">
                  <c:v>Hawaiian Tropic Sheer Touch Lotion FPS30 240ml (1.7%)</c:v>
                </c:pt>
                <c:pt idx="7">
                  <c:v>Banana Boat Aqua Protect Cream FPS50+ 236ml (2.7%)</c:v>
                </c:pt>
                <c:pt idx="8">
                  <c:v>Nivea Sun Protection &amp; Hydration Lotion FPS50+ 125ml (4.5%)</c:v>
                </c:pt>
                <c:pt idx="9">
                  <c:v>Nivea Sun Protect &amp; Refresh Sport Lotion FPS50 200ml (5.8%)</c:v>
                </c:pt>
              </c:strCache>
            </c:strRef>
          </c:cat>
          <c:val>
            <c:numRef>
              <c:f>Sheet1!$B$2:$B$11</c:f>
              <c:numCache>
                <c:formatCode>General</c:formatCode>
                <c:ptCount val="10"/>
                <c:pt idx="0">
                  <c:v>0.10022840746312309</c:v>
                </c:pt>
                <c:pt idx="1">
                  <c:v>9.911227986781676E-2</c:v>
                </c:pt>
                <c:pt idx="2">
                  <c:v>9.2167786256561565E-2</c:v>
                </c:pt>
                <c:pt idx="3">
                  <c:v>9.1020736858619236E-2</c:v>
                </c:pt>
                <c:pt idx="4">
                  <c:v>5.63467870988167E-2</c:v>
                </c:pt>
                <c:pt idx="5">
                  <c:v>4.6690864097451927E-2</c:v>
                </c:pt>
                <c:pt idx="6">
                  <c:v>3.9846689011407838E-2</c:v>
                </c:pt>
                <c:pt idx="7">
                  <c:v>3.7905111432734492E-2</c:v>
                </c:pt>
                <c:pt idx="8">
                  <c:v>3.5519361079713339E-2</c:v>
                </c:pt>
                <c:pt idx="9">
                  <c:v>3.1979064188157651E-2</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5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Hawaiian Tropic Ozono Lotion FPS50+ 300ml (0.0%)</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Hawaiian Tropic Sheer Touch Lotion FPS50+ 240ml (4.4%)</c:v>
                </c:pt>
                <c:pt idx="1">
                  <c:v>Hawaiian Tropic Ozono Lotion FPS50+ 240ml (4.4%)</c:v>
                </c:pt>
                <c:pt idx="2">
                  <c:v>Hawaiian Tropic Island Sport Lotion FPS50 240ml (3.6%)</c:v>
                </c:pt>
                <c:pt idx="3">
                  <c:v>Nivea Sun Protection &amp; Hydration Cream FPS50+ 200ml (9.5%)</c:v>
                </c:pt>
                <c:pt idx="4">
                  <c:v>Nivea Sun Protection Sensitive Skin Gel FPS50+ 200ml (5.1%)</c:v>
                </c:pt>
                <c:pt idx="5">
                  <c:v>Banana Boat Advanced Protection Lotion FPS50+ 240ml (2.8%)</c:v>
                </c:pt>
                <c:pt idx="6">
                  <c:v>Nivea Sun Protect &amp; Refresh Sport Lotion FPS50 200ml (5.8%)</c:v>
                </c:pt>
                <c:pt idx="7">
                  <c:v>Banana Boat Aqua Protect Cream FPS50+ 236ml (2.7%)</c:v>
                </c:pt>
                <c:pt idx="8">
                  <c:v>Nivea Sun Protection &amp; Hydration Lotion FPS50+ 125ml (4.5%)</c:v>
                </c:pt>
                <c:pt idx="9">
                  <c:v>Hawaiian Tropic Sheer Touch Lotion FPS30 240ml (1.7%)</c:v>
                </c:pt>
              </c:strCache>
            </c:strRef>
          </c:cat>
          <c:val>
            <c:numRef>
              <c:f>Sheet1!$B$2:$B$11</c:f>
              <c:numCache>
                <c:formatCode>General</c:formatCode>
                <c:ptCount val="10"/>
                <c:pt idx="0">
                  <c:v>9.6958617768118649E-2</c:v>
                </c:pt>
                <c:pt idx="1">
                  <c:v>9.0629844650903818E-2</c:v>
                </c:pt>
                <c:pt idx="2">
                  <c:v>8.7085547920877568E-2</c:v>
                </c:pt>
                <c:pt idx="3">
                  <c:v>7.569857474930218E-2</c:v>
                </c:pt>
                <c:pt idx="4">
                  <c:v>5.0297106875612382E-2</c:v>
                </c:pt>
                <c:pt idx="5">
                  <c:v>3.9563060107327221E-2</c:v>
                </c:pt>
                <c:pt idx="6">
                  <c:v>3.5632659359172286E-2</c:v>
                </c:pt>
                <c:pt idx="7">
                  <c:v>3.3092194128029183E-2</c:v>
                </c:pt>
                <c:pt idx="8">
                  <c:v>3.1074939160959911E-2</c:v>
                </c:pt>
                <c:pt idx="9">
                  <c:v>2.7240050183467601E-2</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5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Sheet1!$A$2:$A$17</c:f>
              <c:strCache>
                <c:ptCount val="16"/>
                <c:pt idx="0">
                  <c:v>215</c:v>
                </c:pt>
                <c:pt idx="1">
                  <c:v>220</c:v>
                </c:pt>
                <c:pt idx="2">
                  <c:v>225</c:v>
                </c:pt>
                <c:pt idx="3">
                  <c:v>230</c:v>
                </c:pt>
                <c:pt idx="4">
                  <c:v>235</c:v>
                </c:pt>
                <c:pt idx="5">
                  <c:v>240</c:v>
                </c:pt>
                <c:pt idx="6">
                  <c:v>245</c:v>
                </c:pt>
                <c:pt idx="7">
                  <c:v>250</c:v>
                </c:pt>
                <c:pt idx="8">
                  <c:v>255</c:v>
                </c:pt>
                <c:pt idx="9">
                  <c:v>260</c:v>
                </c:pt>
                <c:pt idx="10">
                  <c:v>265</c:v>
                </c:pt>
                <c:pt idx="11">
                  <c:v>270</c:v>
                </c:pt>
                <c:pt idx="12">
                  <c:v>275</c:v>
                </c:pt>
                <c:pt idx="13">
                  <c:v>280</c:v>
                </c:pt>
                <c:pt idx="14">
                  <c:v>285</c:v>
                </c:pt>
                <c:pt idx="15">
                  <c:v>290</c:v>
                </c:pt>
              </c:strCache>
            </c:strRef>
          </c:cat>
          <c:val>
            <c:numRef>
              <c:f>Sheet1!$B$2:$B$17</c:f>
              <c:numCache>
                <c:formatCode>General</c:formatCode>
                <c:ptCount val="16"/>
                <c:pt idx="0">
                  <c:v>116.08507563610175</c:v>
                </c:pt>
                <c:pt idx="1">
                  <c:v>111.78950202142501</c:v>
                </c:pt>
                <c:pt idx="2">
                  <c:v>107.8658626337305</c:v>
                </c:pt>
                <c:pt idx="3">
                  <c:v>104.26247988501855</c:v>
                </c:pt>
                <c:pt idx="4">
                  <c:v>100.93704290525326</c:v>
                </c:pt>
                <c:pt idx="5">
                  <c:v>100</c:v>
                </c:pt>
                <c:pt idx="6">
                  <c:v>99.076616117204949</c:v>
                </c:pt>
                <c:pt idx="7">
                  <c:v>98.166610394104424</c:v>
                </c:pt>
                <c:pt idx="8">
                  <c:v>97.269708396660064</c:v>
                </c:pt>
                <c:pt idx="9">
                  <c:v>96.385641972092188</c:v>
                </c:pt>
                <c:pt idx="10">
                  <c:v>92.558779660240376</c:v>
                </c:pt>
                <c:pt idx="11">
                  <c:v>89.234511557529558</c:v>
                </c:pt>
                <c:pt idx="12">
                  <c:v>86.300742442397706</c:v>
                </c:pt>
                <c:pt idx="13">
                  <c:v>85.069270518385864</c:v>
                </c:pt>
                <c:pt idx="14">
                  <c:v>83.871560717023158</c:v>
                </c:pt>
                <c:pt idx="15">
                  <c:v>82.706101436241354</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Sheet1!$A$2:$A$17</c:f>
              <c:strCache>
                <c:ptCount val="16"/>
                <c:pt idx="0">
                  <c:v>215</c:v>
                </c:pt>
                <c:pt idx="1">
                  <c:v>220</c:v>
                </c:pt>
                <c:pt idx="2">
                  <c:v>225</c:v>
                </c:pt>
                <c:pt idx="3">
                  <c:v>230</c:v>
                </c:pt>
                <c:pt idx="4">
                  <c:v>235</c:v>
                </c:pt>
                <c:pt idx="5">
                  <c:v>240</c:v>
                </c:pt>
                <c:pt idx="6">
                  <c:v>245</c:v>
                </c:pt>
                <c:pt idx="7">
                  <c:v>250</c:v>
                </c:pt>
                <c:pt idx="8">
                  <c:v>255</c:v>
                </c:pt>
                <c:pt idx="9">
                  <c:v>260</c:v>
                </c:pt>
                <c:pt idx="10">
                  <c:v>265</c:v>
                </c:pt>
                <c:pt idx="11">
                  <c:v>270</c:v>
                </c:pt>
                <c:pt idx="12">
                  <c:v>275</c:v>
                </c:pt>
                <c:pt idx="13">
                  <c:v>280</c:v>
                </c:pt>
                <c:pt idx="14">
                  <c:v>285</c:v>
                </c:pt>
                <c:pt idx="15">
                  <c:v>290</c:v>
                </c:pt>
              </c:strCache>
            </c:strRef>
          </c:cat>
          <c:val>
            <c:numRef>
              <c:f>Sheet1!$C$2:$C$17</c:f>
              <c:numCache>
                <c:formatCode>General</c:formatCode>
                <c:ptCount val="16"/>
                <c:pt idx="0">
                  <c:v>103.96585007468676</c:v>
                </c:pt>
                <c:pt idx="1">
                  <c:v>102.4665709006583</c:v>
                </c:pt>
                <c:pt idx="2">
                  <c:v>101.1335423064008</c:v>
                </c:pt>
                <c:pt idx="3">
                  <c:v>99.94116974965894</c:v>
                </c:pt>
                <c:pt idx="4">
                  <c:v>98.868571229706802</c:v>
                </c:pt>
                <c:pt idx="5">
                  <c:v>100</c:v>
                </c:pt>
                <c:pt idx="6">
                  <c:v>101.10627075457563</c:v>
                </c:pt>
                <c:pt idx="7">
                  <c:v>102.18797752187459</c:v>
                </c:pt>
                <c:pt idx="8">
                  <c:v>103.24569572488113</c:v>
                </c:pt>
                <c:pt idx="9">
                  <c:v>104.27998280823884</c:v>
                </c:pt>
                <c:pt idx="10">
                  <c:v>102.10944878956734</c:v>
                </c:pt>
                <c:pt idx="11">
                  <c:v>100.33375680463837</c:v>
                </c:pt>
                <c:pt idx="12">
                  <c:v>98.85898766012437</c:v>
                </c:pt>
                <c:pt idx="13">
                  <c:v>99.205215761277813</c:v>
                </c:pt>
                <c:pt idx="14">
                  <c:v>99.540545265477604</c:v>
                </c:pt>
                <c:pt idx="15">
                  <c:v>99.865256565653425</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Sheet1!$A$2:$A$17</c:f>
              <c:strCache>
                <c:ptCount val="16"/>
                <c:pt idx="0">
                  <c:v>215</c:v>
                </c:pt>
                <c:pt idx="1">
                  <c:v>220</c:v>
                </c:pt>
                <c:pt idx="2">
                  <c:v>225</c:v>
                </c:pt>
                <c:pt idx="3">
                  <c:v>230</c:v>
                </c:pt>
                <c:pt idx="4">
                  <c:v>235</c:v>
                </c:pt>
                <c:pt idx="5">
                  <c:v>240</c:v>
                </c:pt>
                <c:pt idx="6">
                  <c:v>245</c:v>
                </c:pt>
                <c:pt idx="7">
                  <c:v>250</c:v>
                </c:pt>
                <c:pt idx="8">
                  <c:v>255</c:v>
                </c:pt>
                <c:pt idx="9">
                  <c:v>260</c:v>
                </c:pt>
                <c:pt idx="10">
                  <c:v>265</c:v>
                </c:pt>
                <c:pt idx="11">
                  <c:v>270</c:v>
                </c:pt>
                <c:pt idx="12">
                  <c:v>275</c:v>
                </c:pt>
                <c:pt idx="13">
                  <c:v>280</c:v>
                </c:pt>
                <c:pt idx="14">
                  <c:v>285</c:v>
                </c:pt>
                <c:pt idx="15">
                  <c:v>290</c:v>
                </c:pt>
              </c:strCache>
            </c:strRef>
          </c:cat>
          <c:val>
            <c:numRef>
              <c:f>Sheet1!$D$2:$D$17</c:f>
              <c:numCache>
                <c:formatCode>General</c:formatCode>
                <c:ptCount val="16"/>
                <c:pt idx="0">
                  <c:v>91.446510832759287</c:v>
                </c:pt>
                <c:pt idx="1">
                  <c:v>92.808023999065469</c:v>
                </c:pt>
                <c:pt idx="2">
                  <c:v>94.129419605167314</c:v>
                </c:pt>
                <c:pt idx="3">
                  <c:v>95.410772279617078</c:v>
                </c:pt>
                <c:pt idx="4">
                  <c:v>96.652351080655947</c:v>
                </c:pt>
                <c:pt idx="5">
                  <c:v>100</c:v>
                </c:pt>
                <c:pt idx="6">
                  <c:v>103.28233440325214</c:v>
                </c:pt>
                <c:pt idx="7">
                  <c:v>106.50078902461711</c:v>
                </c:pt>
                <c:pt idx="8">
                  <c:v>109.65675815616245</c:v>
                </c:pt>
                <c:pt idx="9">
                  <c:v>112.75159683978313</c:v>
                </c:pt>
                <c:pt idx="10">
                  <c:v>112.20398795493942</c:v>
                </c:pt>
                <c:pt idx="11">
                  <c:v>111.96208734958304</c:v>
                </c:pt>
                <c:pt idx="12">
                  <c:v>111.94449546602267</c:v>
                </c:pt>
                <c:pt idx="13">
                  <c:v>113.95821732509816</c:v>
                </c:pt>
                <c:pt idx="14">
                  <c:v>115.9140499914509</c:v>
                </c:pt>
                <c:pt idx="15">
                  <c:v>117.81413972113724</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Sheet1!$A$2:$A$17</c:f>
              <c:strCache>
                <c:ptCount val="16"/>
                <c:pt idx="0">
                  <c:v>215</c:v>
                </c:pt>
                <c:pt idx="1">
                  <c:v>220</c:v>
                </c:pt>
                <c:pt idx="2">
                  <c:v>225</c:v>
                </c:pt>
                <c:pt idx="3">
                  <c:v>230</c:v>
                </c:pt>
                <c:pt idx="4">
                  <c:v>235</c:v>
                </c:pt>
                <c:pt idx="5">
                  <c:v>240</c:v>
                </c:pt>
                <c:pt idx="6">
                  <c:v>245</c:v>
                </c:pt>
                <c:pt idx="7">
                  <c:v>250</c:v>
                </c:pt>
                <c:pt idx="8">
                  <c:v>255</c:v>
                </c:pt>
                <c:pt idx="9">
                  <c:v>260</c:v>
                </c:pt>
                <c:pt idx="10">
                  <c:v>265</c:v>
                </c:pt>
                <c:pt idx="11">
                  <c:v>270</c:v>
                </c:pt>
                <c:pt idx="12">
                  <c:v>275</c:v>
                </c:pt>
                <c:pt idx="13">
                  <c:v>280</c:v>
                </c:pt>
                <c:pt idx="14">
                  <c:v>285</c:v>
                </c:pt>
                <c:pt idx="15">
                  <c:v>290</c:v>
                </c:pt>
              </c:strCache>
            </c:strRef>
          </c:cat>
          <c:val>
            <c:numRef>
              <c:f>Sheet1!$E$2:$E$17</c:f>
              <c:numCache>
                <c:formatCode>General</c:formatCode>
                <c:ptCount val="16"/>
                <c:pt idx="0">
                  <c:v>0.43157202125949479</c:v>
                </c:pt>
                <c:pt idx="1">
                  <c:v>0.44449083895814256</c:v>
                </c:pt>
                <c:pt idx="2">
                  <c:v>0.45683548698129506</c:v>
                </c:pt>
                <c:pt idx="3">
                  <c:v>0.46864341117735386</c:v>
                </c:pt>
                <c:pt idx="4">
                  <c:v>0.47994887051400587</c:v>
                </c:pt>
                <c:pt idx="5">
                  <c:v>0.490783269044964</c:v>
                </c:pt>
                <c:pt idx="6">
                  <c:v>0.50117544722771989</c:v>
                </c:pt>
                <c:pt idx="7">
                  <c:v>0.51115193828316552</c:v>
                </c:pt>
                <c:pt idx="8">
                  <c:v>0.52073719439526023</c:v>
                </c:pt>
                <c:pt idx="9">
                  <c:v>0.52995378681073613</c:v>
                </c:pt>
                <c:pt idx="10">
                  <c:v>0.53882258328600507</c:v>
                </c:pt>
                <c:pt idx="11">
                  <c:v>0.54736290581774583</c:v>
                </c:pt>
                <c:pt idx="12">
                  <c:v>0.55559267116651412</c:v>
                </c:pt>
                <c:pt idx="13">
                  <c:v>0.56352851632425494</c:v>
                </c:pt>
                <c:pt idx="14">
                  <c:v>0.5711859107747066</c:v>
                </c:pt>
                <c:pt idx="15">
                  <c:v>0.57857925714065994</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rPr lang="de-DE"/>
                  <a:t>Shelf Price/Unit ($)</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ax val="140"/>
          <c:min val="7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7"/>
          <c:min val="0.3"/>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5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Hawaiian Tropic Ozono Stick FPS50+ 42g (0.0%)</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Lotion FPS50+ 125ml (4.5%)</c:v>
                </c:pt>
                <c:pt idx="1">
                  <c:v>Equate Ultra Spray FPS50 156g (1.7%)</c:v>
                </c:pt>
                <c:pt idx="2">
                  <c:v>Nivea Sun Protection &amp; Hydration Cream FPS50+ 200ml (9.5%)</c:v>
                </c:pt>
                <c:pt idx="3">
                  <c:v>Equate Sport Lotion FPS30 237ml (2.0%)</c:v>
                </c:pt>
                <c:pt idx="4">
                  <c:v>Hawaiian Tropic Ozono Lotion FPS50+ 240ml (4.4%)</c:v>
                </c:pt>
                <c:pt idx="5">
                  <c:v>Caribbean Beach Advanced Protection Cream FPS50+ 150g (1.0%)</c:v>
                </c:pt>
                <c:pt idx="6">
                  <c:v>Equate Kids Lotion FPS50 237ml (1.4%)</c:v>
                </c:pt>
                <c:pt idx="7">
                  <c:v>Nivea Sun Protect &amp; Refresh Sport Lotion FPS50 200ml (5.8%)</c:v>
                </c:pt>
                <c:pt idx="8">
                  <c:v>Hawaiian Tropic Sheer Touch Lotion FPS50 120ml (1.4%)</c:v>
                </c:pt>
                <c:pt idx="9">
                  <c:v>Caribbean Beach Ultra Cream FPS50+ 250g (1.2%)</c:v>
                </c:pt>
              </c:strCache>
            </c:strRef>
          </c:cat>
          <c:val>
            <c:numRef>
              <c:f>Sheet1!$B$2:$B$11</c:f>
              <c:numCache>
                <c:formatCode>General</c:formatCode>
                <c:ptCount val="10"/>
                <c:pt idx="0">
                  <c:v>5.8125290130522519E-2</c:v>
                </c:pt>
                <c:pt idx="1">
                  <c:v>4.3848892284299196E-2</c:v>
                </c:pt>
                <c:pt idx="2">
                  <c:v>3.7712295010347952E-2</c:v>
                </c:pt>
                <c:pt idx="3">
                  <c:v>3.5579824319085095E-2</c:v>
                </c:pt>
                <c:pt idx="4">
                  <c:v>3.2757464081595994E-2</c:v>
                </c:pt>
                <c:pt idx="5">
                  <c:v>3.1413043269982552E-2</c:v>
                </c:pt>
                <c:pt idx="6">
                  <c:v>3.0517236299881862E-2</c:v>
                </c:pt>
                <c:pt idx="7">
                  <c:v>2.7300943609072897E-2</c:v>
                </c:pt>
                <c:pt idx="8">
                  <c:v>2.2423912778479816E-2</c:v>
                </c:pt>
                <c:pt idx="9">
                  <c:v>2.1407766230214672E-2</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5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Hawaiian Tropic Ozono Stick FPS50+ 42g (0.0%)</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Hawaiian Tropic Ozono Lotion FPS50+ 240ml (4.4%)</c:v>
                </c:pt>
                <c:pt idx="1">
                  <c:v>Nivea Sun Protection &amp; Hydration Lotion FPS50+ 125ml (4.5%)</c:v>
                </c:pt>
                <c:pt idx="2">
                  <c:v>Equate Kids Lotion FPS50 237ml (1.4%)</c:v>
                </c:pt>
                <c:pt idx="3">
                  <c:v>Nivea Sun Protection &amp; Hydration Cream FPS50+ 200ml (9.5%)</c:v>
                </c:pt>
                <c:pt idx="4">
                  <c:v>Equate Ultra Spray FPS50 156g (1.7%)</c:v>
                </c:pt>
                <c:pt idx="5">
                  <c:v>Equate Sport Lotion FPS30 237ml (2.0%)</c:v>
                </c:pt>
                <c:pt idx="6">
                  <c:v>Caribbean Beach Advanced Protection Cream FPS50+ 150g (1.0%)</c:v>
                </c:pt>
                <c:pt idx="7">
                  <c:v>Hawaiian Tropic Sheer Touch Lotion FPS50 120ml (1.4%)</c:v>
                </c:pt>
                <c:pt idx="8">
                  <c:v>Nivea Sun Protect &amp; Refresh Sport Lotion FPS50 200ml (5.8%)</c:v>
                </c:pt>
                <c:pt idx="9">
                  <c:v>Hawaiian Tropic Sheer Touch Lotion FPS50+ 240ml (4.4%)</c:v>
                </c:pt>
              </c:strCache>
            </c:strRef>
          </c:cat>
          <c:val>
            <c:numRef>
              <c:f>Sheet1!$B$2:$B$11</c:f>
              <c:numCache>
                <c:formatCode>General</c:formatCode>
                <c:ptCount val="10"/>
                <c:pt idx="0">
                  <c:v>5.0084359541581823E-2</c:v>
                </c:pt>
                <c:pt idx="1">
                  <c:v>5.0045720258919763E-2</c:v>
                </c:pt>
                <c:pt idx="2">
                  <c:v>4.792657538857014E-2</c:v>
                </c:pt>
                <c:pt idx="3">
                  <c:v>4.3818771793610982E-2</c:v>
                </c:pt>
                <c:pt idx="4">
                  <c:v>4.2703504259794509E-2</c:v>
                </c:pt>
                <c:pt idx="5">
                  <c:v>3.8124169227271541E-2</c:v>
                </c:pt>
                <c:pt idx="6">
                  <c:v>3.0969491385507506E-2</c:v>
                </c:pt>
                <c:pt idx="7">
                  <c:v>2.971925916243761E-2</c:v>
                </c:pt>
                <c:pt idx="8">
                  <c:v>2.6303982188447372E-2</c:v>
                </c:pt>
                <c:pt idx="9">
                  <c:v>2.4725210232361072E-2</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5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Sheet1!$A$2:$A$21</c:f>
              <c:strCache>
                <c:ptCount val="20"/>
                <c:pt idx="0">
                  <c:v>235</c:v>
                </c:pt>
                <c:pt idx="1">
                  <c:v>240</c:v>
                </c:pt>
                <c:pt idx="2">
                  <c:v>245</c:v>
                </c:pt>
                <c:pt idx="3">
                  <c:v>250</c:v>
                </c:pt>
                <c:pt idx="4">
                  <c:v>255</c:v>
                </c:pt>
                <c:pt idx="5">
                  <c:v>260</c:v>
                </c:pt>
                <c:pt idx="6">
                  <c:v>265</c:v>
                </c:pt>
                <c:pt idx="7">
                  <c:v>270</c:v>
                </c:pt>
                <c:pt idx="8">
                  <c:v>275</c:v>
                </c:pt>
                <c:pt idx="9">
                  <c:v>280</c:v>
                </c:pt>
                <c:pt idx="10">
                  <c:v>285</c:v>
                </c:pt>
                <c:pt idx="11">
                  <c:v>290</c:v>
                </c:pt>
                <c:pt idx="12">
                  <c:v>295</c:v>
                </c:pt>
                <c:pt idx="13">
                  <c:v>300</c:v>
                </c:pt>
                <c:pt idx="14">
                  <c:v>305</c:v>
                </c:pt>
                <c:pt idx="15">
                  <c:v>310</c:v>
                </c:pt>
                <c:pt idx="16">
                  <c:v>315</c:v>
                </c:pt>
                <c:pt idx="17">
                  <c:v>320</c:v>
                </c:pt>
                <c:pt idx="18">
                  <c:v>325</c:v>
                </c:pt>
                <c:pt idx="19">
                  <c:v>330</c:v>
                </c:pt>
              </c:strCache>
            </c:strRef>
          </c:cat>
          <c:val>
            <c:numRef>
              <c:f>Sheet1!$B$2:$B$21</c:f>
              <c:numCache>
                <c:formatCode>General</c:formatCode>
                <c:ptCount val="20"/>
                <c:pt idx="0">
                  <c:v>126.67020834815634</c:v>
                </c:pt>
                <c:pt idx="1">
                  <c:v>125.11118118900113</c:v>
                </c:pt>
                <c:pt idx="2">
                  <c:v>123.58164913089675</c:v>
                </c:pt>
                <c:pt idx="3">
                  <c:v>122.08086119822798</c:v>
                </c:pt>
                <c:pt idx="4">
                  <c:v>120.60808838637394</c:v>
                </c:pt>
                <c:pt idx="5">
                  <c:v>119.16262303349538</c:v>
                </c:pt>
                <c:pt idx="6">
                  <c:v>111.46654331806741</c:v>
                </c:pt>
                <c:pt idx="7">
                  <c:v>105.20927876405628</c:v>
                </c:pt>
                <c:pt idx="8">
                  <c:v>100</c:v>
                </c:pt>
                <c:pt idx="9">
                  <c:v>98.386543640391267</c:v>
                </c:pt>
                <c:pt idx="10">
                  <c:v>96.831357960028058</c:v>
                </c:pt>
                <c:pt idx="11">
                  <c:v>95.330748374780754</c:v>
                </c:pt>
                <c:pt idx="12">
                  <c:v>86.702518919231082</c:v>
                </c:pt>
                <c:pt idx="13">
                  <c:v>79.968581854442661</c:v>
                </c:pt>
                <c:pt idx="14">
                  <c:v>77.479837830764041</c:v>
                </c:pt>
                <c:pt idx="15">
                  <c:v>75.33236024183023</c:v>
                </c:pt>
                <c:pt idx="16">
                  <c:v>73.4433881899418</c:v>
                </c:pt>
                <c:pt idx="17">
                  <c:v>71.459438873181426</c:v>
                </c:pt>
                <c:pt idx="18">
                  <c:v>69.673493830898124</c:v>
                </c:pt>
                <c:pt idx="19">
                  <c:v>68.051180587563479</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Sheet1!$A$2:$A$21</c:f>
              <c:strCache>
                <c:ptCount val="20"/>
                <c:pt idx="0">
                  <c:v>235</c:v>
                </c:pt>
                <c:pt idx="1">
                  <c:v>240</c:v>
                </c:pt>
                <c:pt idx="2">
                  <c:v>245</c:v>
                </c:pt>
                <c:pt idx="3">
                  <c:v>250</c:v>
                </c:pt>
                <c:pt idx="4">
                  <c:v>255</c:v>
                </c:pt>
                <c:pt idx="5">
                  <c:v>260</c:v>
                </c:pt>
                <c:pt idx="6">
                  <c:v>265</c:v>
                </c:pt>
                <c:pt idx="7">
                  <c:v>270</c:v>
                </c:pt>
                <c:pt idx="8">
                  <c:v>275</c:v>
                </c:pt>
                <c:pt idx="9">
                  <c:v>280</c:v>
                </c:pt>
                <c:pt idx="10">
                  <c:v>285</c:v>
                </c:pt>
                <c:pt idx="11">
                  <c:v>290</c:v>
                </c:pt>
                <c:pt idx="12">
                  <c:v>295</c:v>
                </c:pt>
                <c:pt idx="13">
                  <c:v>300</c:v>
                </c:pt>
                <c:pt idx="14">
                  <c:v>305</c:v>
                </c:pt>
                <c:pt idx="15">
                  <c:v>310</c:v>
                </c:pt>
                <c:pt idx="16">
                  <c:v>315</c:v>
                </c:pt>
                <c:pt idx="17">
                  <c:v>320</c:v>
                </c:pt>
                <c:pt idx="18">
                  <c:v>325</c:v>
                </c:pt>
                <c:pt idx="19">
                  <c:v>330</c:v>
                </c:pt>
              </c:strCache>
            </c:strRef>
          </c:cat>
          <c:val>
            <c:numRef>
              <c:f>Sheet1!$C$2:$C$21</c:f>
              <c:numCache>
                <c:formatCode>General</c:formatCode>
                <c:ptCount val="20"/>
                <c:pt idx="0">
                  <c:v>108.29472873851876</c:v>
                </c:pt>
                <c:pt idx="1">
                  <c:v>109.23057641597819</c:v>
                </c:pt>
                <c:pt idx="2">
                  <c:v>110.13603748026529</c:v>
                </c:pt>
                <c:pt idx="3">
                  <c:v>111.0120436352054</c:v>
                </c:pt>
                <c:pt idx="4">
                  <c:v>111.85949185947047</c:v>
                </c:pt>
                <c:pt idx="5">
                  <c:v>112.6792458446799</c:v>
                </c:pt>
                <c:pt idx="6">
                  <c:v>107.42353461967402</c:v>
                </c:pt>
                <c:pt idx="7">
                  <c:v>103.30127953435209</c:v>
                </c:pt>
                <c:pt idx="8">
                  <c:v>100</c:v>
                </c:pt>
                <c:pt idx="9">
                  <c:v>100.17065210823992</c:v>
                </c:pt>
                <c:pt idx="10">
                  <c:v>100.34313477637311</c:v>
                </c:pt>
                <c:pt idx="11">
                  <c:v>100.51672491436609</c:v>
                </c:pt>
                <c:pt idx="12">
                  <c:v>92.990706359736237</c:v>
                </c:pt>
                <c:pt idx="13">
                  <c:v>87.21809696877196</c:v>
                </c:pt>
                <c:pt idx="14">
                  <c:v>85.908672173194702</c:v>
                </c:pt>
                <c:pt idx="15">
                  <c:v>84.893606889335715</c:v>
                </c:pt>
                <c:pt idx="16">
                  <c:v>84.096685174092173</c:v>
                </c:pt>
                <c:pt idx="17">
                  <c:v>83.121651176686015</c:v>
                </c:pt>
                <c:pt idx="18">
                  <c:v>82.308476106292488</c:v>
                </c:pt>
                <c:pt idx="19">
                  <c:v>81.626720685865735</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Sheet1!$A$2:$A$21</c:f>
              <c:strCache>
                <c:ptCount val="20"/>
                <c:pt idx="0">
                  <c:v>235</c:v>
                </c:pt>
                <c:pt idx="1">
                  <c:v>240</c:v>
                </c:pt>
                <c:pt idx="2">
                  <c:v>245</c:v>
                </c:pt>
                <c:pt idx="3">
                  <c:v>250</c:v>
                </c:pt>
                <c:pt idx="4">
                  <c:v>255</c:v>
                </c:pt>
                <c:pt idx="5">
                  <c:v>260</c:v>
                </c:pt>
                <c:pt idx="6">
                  <c:v>265</c:v>
                </c:pt>
                <c:pt idx="7">
                  <c:v>270</c:v>
                </c:pt>
                <c:pt idx="8">
                  <c:v>275</c:v>
                </c:pt>
                <c:pt idx="9">
                  <c:v>280</c:v>
                </c:pt>
                <c:pt idx="10">
                  <c:v>285</c:v>
                </c:pt>
                <c:pt idx="11">
                  <c:v>290</c:v>
                </c:pt>
                <c:pt idx="12">
                  <c:v>295</c:v>
                </c:pt>
                <c:pt idx="13">
                  <c:v>300</c:v>
                </c:pt>
                <c:pt idx="14">
                  <c:v>305</c:v>
                </c:pt>
                <c:pt idx="15">
                  <c:v>310</c:v>
                </c:pt>
                <c:pt idx="16">
                  <c:v>315</c:v>
                </c:pt>
                <c:pt idx="17">
                  <c:v>320</c:v>
                </c:pt>
                <c:pt idx="18">
                  <c:v>325</c:v>
                </c:pt>
                <c:pt idx="19">
                  <c:v>330</c:v>
                </c:pt>
              </c:strCache>
            </c:strRef>
          </c:cat>
          <c:val>
            <c:numRef>
              <c:f>Sheet1!$D$2:$D$21</c:f>
              <c:numCache>
                <c:formatCode>General</c:formatCode>
                <c:ptCount val="20"/>
                <c:pt idx="0">
                  <c:v>66.459530585957395</c:v>
                </c:pt>
                <c:pt idx="1">
                  <c:v>73.075264661375058</c:v>
                </c:pt>
                <c:pt idx="2">
                  <c:v>79.524714097542628</c:v>
                </c:pt>
                <c:pt idx="3">
                  <c:v>85.81260853253896</c:v>
                </c:pt>
                <c:pt idx="4">
                  <c:v>91.943515871472684</c:v>
                </c:pt>
                <c:pt idx="5">
                  <c:v>97.921848297474199</c:v>
                </c:pt>
                <c:pt idx="6">
                  <c:v>98.220579234421891</c:v>
                </c:pt>
                <c:pt idx="7">
                  <c:v>98.958083175267291</c:v>
                </c:pt>
                <c:pt idx="8">
                  <c:v>100</c:v>
                </c:pt>
                <c:pt idx="9">
                  <c:v>104.23235434098844</c:v>
                </c:pt>
                <c:pt idx="10">
                  <c:v>108.33817113938036</c:v>
                </c:pt>
                <c:pt idx="11">
                  <c:v>112.32348401702895</c:v>
                </c:pt>
                <c:pt idx="12">
                  <c:v>107.30885365213199</c:v>
                </c:pt>
                <c:pt idx="13">
                  <c:v>103.72595629911028</c:v>
                </c:pt>
                <c:pt idx="14">
                  <c:v>105.101448366882</c:v>
                </c:pt>
                <c:pt idx="15">
                  <c:v>106.66439925000775</c:v>
                </c:pt>
                <c:pt idx="16">
                  <c:v>108.35353981702764</c:v>
                </c:pt>
                <c:pt idx="17">
                  <c:v>109.67244069946078</c:v>
                </c:pt>
                <c:pt idx="18">
                  <c:v>111.07123387890209</c:v>
                </c:pt>
                <c:pt idx="19">
                  <c:v>112.52837588707398</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Sheet1!$A$2:$A$21</c:f>
              <c:strCache>
                <c:ptCount val="20"/>
                <c:pt idx="0">
                  <c:v>235</c:v>
                </c:pt>
                <c:pt idx="1">
                  <c:v>240</c:v>
                </c:pt>
                <c:pt idx="2">
                  <c:v>245</c:v>
                </c:pt>
                <c:pt idx="3">
                  <c:v>250</c:v>
                </c:pt>
                <c:pt idx="4">
                  <c:v>255</c:v>
                </c:pt>
                <c:pt idx="5">
                  <c:v>260</c:v>
                </c:pt>
                <c:pt idx="6">
                  <c:v>265</c:v>
                </c:pt>
                <c:pt idx="7">
                  <c:v>270</c:v>
                </c:pt>
                <c:pt idx="8">
                  <c:v>275</c:v>
                </c:pt>
                <c:pt idx="9">
                  <c:v>280</c:v>
                </c:pt>
                <c:pt idx="10">
                  <c:v>285</c:v>
                </c:pt>
                <c:pt idx="11">
                  <c:v>290</c:v>
                </c:pt>
                <c:pt idx="12">
                  <c:v>295</c:v>
                </c:pt>
                <c:pt idx="13">
                  <c:v>300</c:v>
                </c:pt>
                <c:pt idx="14">
                  <c:v>305</c:v>
                </c:pt>
                <c:pt idx="15">
                  <c:v>310</c:v>
                </c:pt>
                <c:pt idx="16">
                  <c:v>315</c:v>
                </c:pt>
                <c:pt idx="17">
                  <c:v>320</c:v>
                </c:pt>
                <c:pt idx="18">
                  <c:v>325</c:v>
                </c:pt>
                <c:pt idx="19">
                  <c:v>330</c:v>
                </c:pt>
              </c:strCache>
            </c:strRef>
          </c:cat>
          <c:val>
            <c:numRef>
              <c:f>Sheet1!$E$2:$E$21</c:f>
              <c:numCache>
                <c:formatCode>General</c:formatCode>
                <c:ptCount val="20"/>
                <c:pt idx="0">
                  <c:v>0.18787798021385654</c:v>
                </c:pt>
                <c:pt idx="1">
                  <c:v>0.20479718895940088</c:v>
                </c:pt>
                <c:pt idx="2">
                  <c:v>0.22102581775614819</c:v>
                </c:pt>
                <c:pt idx="3">
                  <c:v>0.23660530140102487</c:v>
                </c:pt>
                <c:pt idx="4">
                  <c:v>0.25157382490296565</c:v>
                </c:pt>
                <c:pt idx="5">
                  <c:v>0.26596663596252401</c:v>
                </c:pt>
                <c:pt idx="6">
                  <c:v>0.27981632207643875</c:v>
                </c:pt>
                <c:pt idx="7">
                  <c:v>0.29315305685280096</c:v>
                </c:pt>
                <c:pt idx="8">
                  <c:v>0.30600481945547708</c:v>
                </c:pt>
                <c:pt idx="9">
                  <c:v>0.31839759053662936</c:v>
                </c:pt>
                <c:pt idx="10">
                  <c:v>0.33035552754475872</c:v>
                </c:pt>
                <c:pt idx="11">
                  <c:v>0.34190112189743543</c:v>
                </c:pt>
                <c:pt idx="12">
                  <c:v>0.35305534017036017</c:v>
                </c:pt>
                <c:pt idx="13">
                  <c:v>0.36383775116752093</c:v>
                </c:pt>
                <c:pt idx="14">
                  <c:v>0.37426664049264341</c:v>
                </c:pt>
                <c:pt idx="15">
                  <c:v>0.38435911403308465</c:v>
                </c:pt>
                <c:pt idx="16">
                  <c:v>0.39413119158811499</c:v>
                </c:pt>
                <c:pt idx="17">
                  <c:v>0.40359789171955063</c:v>
                </c:pt>
                <c:pt idx="18">
                  <c:v>0.41277330877001916</c:v>
                </c:pt>
                <c:pt idx="19">
                  <c:v>0.42167068287956427</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rPr lang="de-DE"/>
                  <a:t>Shelf Price/Unit ($)</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ax val="150"/>
          <c:min val="5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5"/>
          <c:min val="0.2"/>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8.0876101325592739E-2"/>
          <c:y val="0"/>
          <c:w val="0.91912433105429026"/>
          <c:h val="1"/>
        </c:manualLayout>
      </c:layout>
      <c:barChart>
        <c:barDir val="bar"/>
        <c:grouping val="clustered"/>
        <c:varyColors val="1"/>
        <c:ser>
          <c:idx val="0"/>
          <c:order val="0"/>
          <c:tx>
            <c:strRef>
              <c:f>Sheet1!$B$1</c:f>
              <c:strCache>
                <c:ptCount val="1"/>
                <c:pt idx="0">
                  <c:v>Hawaiian Tropic (19.3%)</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E783-4DA7-9ABD-265595826B9E}"/>
              </c:ext>
            </c:extLst>
          </c:dPt>
          <c:dPt>
            <c:idx val="4"/>
            <c:invertIfNegative val="0"/>
            <c:bubble3D val="0"/>
            <c:spPr>
              <a:solidFill>
                <a:srgbClr val="BCBBBB"/>
              </a:solidFill>
            </c:spPr>
            <c:extLst>
              <c:ext xmlns:c16="http://schemas.microsoft.com/office/drawing/2014/chart" uri="{C3380CC4-5D6E-409C-BE32-E72D297353CC}">
                <c16:uniqueId val="{00000007-E783-4DA7-9ABD-265595826B9E}"/>
              </c:ext>
            </c:extLst>
          </c:dPt>
          <c:dPt>
            <c:idx val="5"/>
            <c:invertIfNegative val="0"/>
            <c:bubble3D val="0"/>
            <c:spPr>
              <a:solidFill>
                <a:srgbClr val="BCBBBB"/>
              </a:solidFill>
            </c:spPr>
            <c:extLst>
              <c:ext xmlns:c16="http://schemas.microsoft.com/office/drawing/2014/chart" uri="{C3380CC4-5D6E-409C-BE32-E72D297353CC}">
                <c16:uniqueId val="{00000008-E783-4DA7-9ABD-265595826B9E}"/>
              </c:ext>
            </c:extLst>
          </c:dPt>
          <c:dPt>
            <c:idx val="6"/>
            <c:invertIfNegative val="0"/>
            <c:bubble3D val="0"/>
            <c:spPr>
              <a:solidFill>
                <a:srgbClr val="BCBBBB"/>
              </a:solidFill>
            </c:spPr>
            <c:extLst>
              <c:ext xmlns:c16="http://schemas.microsoft.com/office/drawing/2014/chart" uri="{C3380CC4-5D6E-409C-BE32-E72D297353CC}">
                <c16:uniqueId val="{00000009-E783-4DA7-9ABD-265595826B9E}"/>
              </c:ext>
            </c:extLst>
          </c:dPt>
          <c:dPt>
            <c:idx val="7"/>
            <c:invertIfNegative val="0"/>
            <c:bubble3D val="0"/>
            <c:spPr>
              <a:solidFill>
                <a:srgbClr val="BCBBBB"/>
              </a:solidFill>
            </c:spPr>
            <c:extLst>
              <c:ext xmlns:c16="http://schemas.microsoft.com/office/drawing/2014/chart" uri="{C3380CC4-5D6E-409C-BE32-E72D297353CC}">
                <c16:uniqueId val="{0000000A-E783-4DA7-9ABD-265595826B9E}"/>
              </c:ext>
            </c:extLst>
          </c:dPt>
          <c:dPt>
            <c:idx val="8"/>
            <c:invertIfNegative val="0"/>
            <c:bubble3D val="0"/>
            <c:spPr>
              <a:solidFill>
                <a:srgbClr val="BCBBBB"/>
              </a:solidFill>
            </c:spPr>
            <c:extLst>
              <c:ext xmlns:c16="http://schemas.microsoft.com/office/drawing/2014/chart" uri="{C3380CC4-5D6E-409C-BE32-E72D297353CC}">
                <c16:uniqueId val="{0000000B-E783-4DA7-9ABD-265595826B9E}"/>
              </c:ext>
            </c:extLst>
          </c:dPt>
          <c:dPt>
            <c:idx val="9"/>
            <c:invertIfNegative val="0"/>
            <c:bubble3D val="0"/>
            <c:spPr>
              <a:solidFill>
                <a:srgbClr val="BCBBBB"/>
              </a:solidFill>
            </c:spPr>
            <c:extLst>
              <c:ext xmlns:c16="http://schemas.microsoft.com/office/drawing/2014/chart" uri="{C3380CC4-5D6E-409C-BE32-E72D297353CC}">
                <c16:uniqueId val="{0000000C-E783-4DA7-9ABD-265595826B9E}"/>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(38.0%)</c:v>
                </c:pt>
                <c:pt idx="1">
                  <c:v>Banana Boat (15.9%)</c:v>
                </c:pt>
                <c:pt idx="2">
                  <c:v>Caribbean Beach (6.6%)</c:v>
                </c:pt>
                <c:pt idx="3">
                  <c:v>EQUATE (6.3%)</c:v>
                </c:pt>
                <c:pt idx="4">
                  <c:v>Neutrogena (2.7%)</c:v>
                </c:pt>
                <c:pt idx="5">
                  <c:v>Nuvel (2.3%)</c:v>
                </c:pt>
                <c:pt idx="6">
                  <c:v>Garnier (1.7%)</c:v>
                </c:pt>
                <c:pt idx="7">
                  <c:v>Isdin (1.8%)</c:v>
                </c:pt>
                <c:pt idx="8">
                  <c:v>La Roche-Posay (1.9%)</c:v>
                </c:pt>
                <c:pt idx="9">
                  <c:v>L'Oreal Paris (0.9%)</c:v>
                </c:pt>
              </c:strCache>
            </c:strRef>
          </c:cat>
          <c:val>
            <c:numRef>
              <c:f>Sheet1!$B$2:$B$11</c:f>
              <c:numCache>
                <c:formatCode>General</c:formatCode>
                <c:ptCount val="10"/>
                <c:pt idx="0">
                  <c:v>0.4728999012395142</c:v>
                </c:pt>
                <c:pt idx="1">
                  <c:v>0.2532537459360768</c:v>
                </c:pt>
                <c:pt idx="2">
                  <c:v>9.2789684832174826E-2</c:v>
                </c:pt>
                <c:pt idx="3">
                  <c:v>8.0377549900842934E-2</c:v>
                </c:pt>
                <c:pt idx="4">
                  <c:v>2.8125109395658057E-2</c:v>
                </c:pt>
                <c:pt idx="5">
                  <c:v>1.7405717850739612E-2</c:v>
                </c:pt>
                <c:pt idx="6">
                  <c:v>1.3950494898928785E-2</c:v>
                </c:pt>
                <c:pt idx="7">
                  <c:v>1.3366172706267233E-2</c:v>
                </c:pt>
                <c:pt idx="8">
                  <c:v>9.0637345129133285E-3</c:v>
                </c:pt>
                <c:pt idx="9">
                  <c:v>6.8651484196283197E-3</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6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Hawaiian Tropic Ozono Ultra-Light FPS50+ 140ml (0.0%)</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Lotion FPS50+ 125ml (4.5%)</c:v>
                </c:pt>
                <c:pt idx="1">
                  <c:v>Nivea Sun Protection &amp; Hydration Cream FPS50+ 200ml (9.5%)</c:v>
                </c:pt>
                <c:pt idx="2">
                  <c:v>Equate Ultra Spray FPS50 156g (1.7%)</c:v>
                </c:pt>
                <c:pt idx="3">
                  <c:v>Equate Sport Lotion FPS30 237ml (2.0%)</c:v>
                </c:pt>
                <c:pt idx="4">
                  <c:v>Hawaiian Tropic Ozono Lotion FPS50+ 240ml (4.4%)</c:v>
                </c:pt>
                <c:pt idx="5">
                  <c:v>Nivea Sun Protect &amp; Refresh Sport Lotion FPS50 200ml (5.8%)</c:v>
                </c:pt>
                <c:pt idx="6">
                  <c:v>Hawaiian Tropic Sheer Touch Lotion FPS50 120ml (1.4%)</c:v>
                </c:pt>
                <c:pt idx="7">
                  <c:v>Equate Kids Lotion FPS50 237ml (1.4%)</c:v>
                </c:pt>
                <c:pt idx="8">
                  <c:v>Hawaiian Tropic Sheer Touch Lotion FPS50+ 240ml (4.4%)</c:v>
                </c:pt>
                <c:pt idx="9">
                  <c:v>Caribbean Beach Advanced Protection Cream FPS50+ 150g (1.0%)</c:v>
                </c:pt>
              </c:strCache>
            </c:strRef>
          </c:cat>
          <c:val>
            <c:numRef>
              <c:f>Sheet1!$B$2:$B$11</c:f>
              <c:numCache>
                <c:formatCode>General</c:formatCode>
                <c:ptCount val="10"/>
                <c:pt idx="0">
                  <c:v>8.5498220346965095E-2</c:v>
                </c:pt>
                <c:pt idx="1">
                  <c:v>6.7876285373889247E-2</c:v>
                </c:pt>
                <c:pt idx="2">
                  <c:v>4.863253137527631E-2</c:v>
                </c:pt>
                <c:pt idx="3">
                  <c:v>4.5290462023747098E-2</c:v>
                </c:pt>
                <c:pt idx="4">
                  <c:v>4.069769772902878E-2</c:v>
                </c:pt>
                <c:pt idx="5">
                  <c:v>3.8094246310490402E-2</c:v>
                </c:pt>
                <c:pt idx="6">
                  <c:v>3.4693981213287171E-2</c:v>
                </c:pt>
                <c:pt idx="7">
                  <c:v>3.0535227132124552E-2</c:v>
                </c:pt>
                <c:pt idx="8">
                  <c:v>2.921381277974263E-2</c:v>
                </c:pt>
                <c:pt idx="9">
                  <c:v>2.8528568997866887E-2</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6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Hawaiian Tropic Ozono Ultra-Light FPS50+ 140ml (0.0%)</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Cream FPS50+ 200ml (9.5%)</c:v>
                </c:pt>
                <c:pt idx="1">
                  <c:v>Nivea Sun Protection &amp; Hydration Lotion FPS50+ 125ml (4.5%)</c:v>
                </c:pt>
                <c:pt idx="2">
                  <c:v>Hawaiian Tropic Sheer Touch Lotion FPS50+ 240ml (4.4%)</c:v>
                </c:pt>
                <c:pt idx="3">
                  <c:v>Hawaiian Tropic Ozono Lotion FPS50+ 240ml (4.4%)</c:v>
                </c:pt>
                <c:pt idx="4">
                  <c:v>Nivea Sun Protect &amp; Refresh Sport Lotion FPS50 200ml (5.8%)</c:v>
                </c:pt>
                <c:pt idx="5">
                  <c:v>Nivea Sun Protection Sensitive Skin Gel FPS50+ 200ml (5.1%)</c:v>
                </c:pt>
                <c:pt idx="6">
                  <c:v>Hawaiian Tropic Island Sport Lotion FPS50 240ml (3.6%)</c:v>
                </c:pt>
                <c:pt idx="7">
                  <c:v>Hawaiian Tropic Sheer Touch Lotion FPS50 120ml (1.4%)</c:v>
                </c:pt>
                <c:pt idx="8">
                  <c:v>Banana Boat Advanced Protection Lotion FPS50+ 240ml (2.8%)</c:v>
                </c:pt>
                <c:pt idx="9">
                  <c:v>Nivea Sun Babies &amp; Kids Lotion FPS50+ 200ml (2.3%)</c:v>
                </c:pt>
              </c:strCache>
            </c:strRef>
          </c:cat>
          <c:val>
            <c:numRef>
              <c:f>Sheet1!$B$2:$B$11</c:f>
              <c:numCache>
                <c:formatCode>General</c:formatCode>
                <c:ptCount val="10"/>
                <c:pt idx="0">
                  <c:v>7.4242504930962211E-2</c:v>
                </c:pt>
                <c:pt idx="1">
                  <c:v>5.952499408792486E-2</c:v>
                </c:pt>
                <c:pt idx="2">
                  <c:v>5.4785783365159747E-2</c:v>
                </c:pt>
                <c:pt idx="3">
                  <c:v>5.2195161492670818E-2</c:v>
                </c:pt>
                <c:pt idx="4">
                  <c:v>4.4040783622318579E-2</c:v>
                </c:pt>
                <c:pt idx="5">
                  <c:v>4.3851416054485781E-2</c:v>
                </c:pt>
                <c:pt idx="6">
                  <c:v>4.0505474035249969E-2</c:v>
                </c:pt>
                <c:pt idx="7">
                  <c:v>3.1578884851119336E-2</c:v>
                </c:pt>
                <c:pt idx="8">
                  <c:v>3.0242321866609481E-2</c:v>
                </c:pt>
                <c:pt idx="9">
                  <c:v>2.5668711639904893E-2</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6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21404322300372672"/>
          <c:y val="2.1747791014982559E-2"/>
          <c:w val="0.73951596763197525"/>
          <c:h val="0.86043888622930176"/>
        </c:manualLayout>
      </c:layout>
      <c:scatterChart>
        <c:scatterStyle val="lineMarker"/>
        <c:varyColors val="0"/>
        <c:ser>
          <c:idx val="2"/>
          <c:order val="0"/>
          <c:tx>
            <c:strRef>
              <c:f>Sheet1!$B$1</c:f>
              <c:strCache>
                <c:ptCount val="1"/>
                <c:pt idx="0">
                  <c:v>Hawaiian Tropic Island Sport Spray FPS50 220ml</c:v>
                </c:pt>
              </c:strCache>
            </c:strRef>
          </c:tx>
          <c:spPr>
            <a:ln w="19050" cap="rnd">
              <a:solidFill>
                <a:srgbClr val="00A097"/>
              </a:solidFill>
              <a:round/>
            </a:ln>
            <a:effectLst/>
          </c:spPr>
          <c:marker>
            <c:symbol val="circle"/>
            <c:size val="5"/>
            <c:spPr>
              <a:solidFill>
                <a:srgbClr val="00A097"/>
              </a:solidFill>
              <a:ln w="9525">
                <a:solidFill>
                  <a:srgbClr val="FFFFFF"/>
                </a:solidFill>
              </a:ln>
              <a:effectLst/>
            </c:spPr>
          </c:marker>
          <c:dLbls>
            <c:dLbl>
              <c:idx val="0"/>
              <c:tx>
                <c:rich>
                  <a:bodyPr/>
                  <a:lstStyle/>
                  <a:p>
                    <a:r>
                      <a:rPr lang="en-US"/>
                      <a:t>-1.4</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lstStyle/>
                  <a:p>
                    <a:r>
                      <a:rPr lang="en-US"/>
                      <a:t>-1.1</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lstStyle/>
                  <a:p>
                    <a:r>
                      <a:rPr lang="en-US"/>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lstStyle/>
                  <a:p>
                    <a:r>
                      <a:rPr lang="en-US"/>
                      <a:t>-1.4</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lstStyle/>
                  <a:p>
                    <a:r>
                      <a:rPr lang="en-US"/>
                      <a:t>-1.1</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Sheet1!$A$2:$A$6</c:f>
              <c:numCache>
                <c:formatCode>General</c:formatCode>
                <c:ptCount val="5"/>
                <c:pt idx="0">
                  <c:v>330</c:v>
                </c:pt>
                <c:pt idx="1">
                  <c:v>350</c:v>
                </c:pt>
                <c:pt idx="2">
                  <c:v>385</c:v>
                </c:pt>
                <c:pt idx="3">
                  <c:v>430</c:v>
                </c:pt>
                <c:pt idx="4">
                  <c:v>465</c:v>
                </c:pt>
              </c:numCache>
            </c:numRef>
          </c:xVal>
          <c:yVal>
            <c:numRef>
              <c:f>Sheet1!$B$2:$B$6</c:f>
              <c:numCache>
                <c:formatCode>General</c:formatCode>
                <c:ptCount val="5"/>
                <c:pt idx="0">
                  <c:v>0.18725002171000557</c:v>
                </c:pt>
                <c:pt idx="1">
                  <c:v>0.1018070445693995</c:v>
                </c:pt>
                <c:pt idx="2">
                  <c:v>0</c:v>
                </c:pt>
                <c:pt idx="3">
                  <c:v>-0.16069068707273479</c:v>
                </c:pt>
                <c:pt idx="4">
                  <c:v>-0.23784033301305843</c:v>
                </c:pt>
              </c:numCache>
            </c:numRef>
          </c:yVal>
          <c:smooth val="0"/>
          <c:extLst>
            <c:ext xmlns:c16="http://schemas.microsoft.com/office/drawing/2014/chart" uri="{C3380CC4-5D6E-409C-BE32-E72D297353CC}">
              <c16:uniqueId val="{0000007D-1ABB-4592-8776-98B59FCA8F1B}"/>
            </c:ext>
          </c:extLst>
        </c:ser>
        <c:ser>
          <c:idx val="3"/>
          <c:order val="1"/>
          <c:tx>
            <c:strRef>
              <c:f>Sheet1!$B$8</c:f>
              <c:strCache>
                <c:ptCount val="1"/>
                <c:pt idx="0">
                  <c:v>Hawaiian Tropic Island Sport Lotion FPS50 240ml</c:v>
                </c:pt>
              </c:strCache>
            </c:strRef>
          </c:tx>
          <c:spPr>
            <a:ln w="19050" cap="rnd">
              <a:solidFill>
                <a:srgbClr val="7ECAC4"/>
              </a:solidFill>
              <a:round/>
            </a:ln>
            <a:effectLst/>
          </c:spPr>
          <c:marker>
            <c:symbol val="circle"/>
            <c:size val="5"/>
            <c:spPr>
              <a:solidFill>
                <a:srgbClr val="7ECAC4"/>
              </a:solidFill>
              <a:ln w="9525">
                <a:solidFill>
                  <a:srgbClr val="FFFFFF"/>
                </a:solidFill>
              </a:ln>
              <a:effectLst/>
            </c:spPr>
          </c:marker>
          <c:dLbls>
            <c:dLbl>
              <c:idx val="0"/>
              <c:tx>
                <c:rich>
                  <a:bodyPr/>
                  <a:lstStyle/>
                  <a:p>
                    <a:r>
                      <a:rPr lang="en-US"/>
                      <a:t>-1.6</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lstStyle/>
                  <a:p>
                    <a:r>
                      <a:rPr lang="en-US"/>
                      <a:t>-3.7</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lstStyle/>
                  <a:p>
                    <a:r>
                      <a:rPr lang="en-US"/>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lstStyle/>
                  <a:p>
                    <a:r>
                      <a:rPr lang="en-US"/>
                      <a:t>-2.1</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lstStyle/>
                  <a:p>
                    <a:r>
                      <a:rPr lang="en-US"/>
                      <a:t>-2.6</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Sheet1!$A$9:$A$13</c:f>
              <c:numCache>
                <c:formatCode>General</c:formatCode>
                <c:ptCount val="5"/>
                <c:pt idx="0">
                  <c:v>300</c:v>
                </c:pt>
                <c:pt idx="1">
                  <c:v>315</c:v>
                </c:pt>
                <c:pt idx="2">
                  <c:v>350</c:v>
                </c:pt>
                <c:pt idx="3">
                  <c:v>385</c:v>
                </c:pt>
                <c:pt idx="4">
                  <c:v>430</c:v>
                </c:pt>
              </c:numCache>
            </c:numRef>
          </c:xVal>
          <c:yVal>
            <c:numRef>
              <c:f>Sheet1!$B$9:$B$13</c:f>
              <c:numCache>
                <c:formatCode>General</c:formatCode>
                <c:ptCount val="5"/>
                <c:pt idx="0">
                  <c:v>0.47893926300174172</c:v>
                </c:pt>
                <c:pt idx="1">
                  <c:v>0.37161636440989188</c:v>
                </c:pt>
                <c:pt idx="2">
                  <c:v>0</c:v>
                </c:pt>
                <c:pt idx="3">
                  <c:v>-0.21344585892039791</c:v>
                </c:pt>
                <c:pt idx="4">
                  <c:v>-0.44816025615982097</c:v>
                </c:pt>
              </c:numCache>
            </c:numRef>
          </c:yVal>
          <c:smooth val="0"/>
          <c:extLst>
            <c:ext xmlns:c16="http://schemas.microsoft.com/office/drawing/2014/chart" uri="{C3380CC4-5D6E-409C-BE32-E72D297353CC}">
              <c16:uniqueId val="{0000007D-1ABB-4592-8776-98B59FCA8F1B}"/>
            </c:ext>
          </c:extLst>
        </c:ser>
        <c:dLbls>
          <c:dLblPos val="t"/>
          <c:showLegendKey val="0"/>
          <c:showVal val="1"/>
          <c:showCatName val="0"/>
          <c:showSerName val="0"/>
          <c:showPercent val="0"/>
          <c:showBubbleSize val="0"/>
        </c:dLbls>
        <c:axId val="104432768"/>
        <c:axId val="104434848"/>
      </c:scatterChart>
      <c:valAx>
        <c:axId val="104432768"/>
        <c:scaling>
          <c:orientation val="minMax"/>
          <c:max val="465"/>
          <c:min val="300"/>
        </c:scaling>
        <c:delete val="0"/>
        <c:axPos val="b"/>
        <c:title>
          <c:tx>
            <c:rich>
              <a:bodyPr/>
              <a:lstStyle/>
              <a:p>
                <a:pPr>
                  <a:defRPr sz="800">
                    <a:solidFill>
                      <a:srgbClr val="575555"/>
                    </a:solidFill>
                    <a:latin typeface="Nexa Bold"/>
                  </a:defRPr>
                </a:pPr>
                <a:r>
                  <a:rPr lang="de-DE"/>
                  <a:t>Tested Prices ($)</a:t>
                </a:r>
              </a:p>
            </c:rich>
          </c:tx>
          <c:overlay val="0"/>
        </c:title>
        <c:numFmt formatCode="#,##0" sourceLinked="0"/>
        <c:majorTickMark val="none"/>
        <c:minorTickMark val="none"/>
        <c:tickLblPos val="low"/>
        <c:spPr>
          <a:noFill/>
          <a:ln w="9525" cap="flat" cmpd="sng" algn="ctr">
            <a:solidFill>
              <a:srgbClr val="E6E5E5"/>
            </a:solidFill>
            <a:round/>
          </a:ln>
          <a:effectLst/>
        </c:spPr>
        <c:txPr>
          <a:bodyPr rot="-60000000" vert="horz"/>
          <a:lstStyle/>
          <a:p>
            <a:pPr>
              <a:defRPr sz="800" b="0">
                <a:latin typeface="Nexa Book" panose="00000400000000000000" pitchFamily="2" charset="0"/>
              </a:defRPr>
            </a:pPr>
            <a:endParaRPr lang="en-CH"/>
          </a:p>
        </c:txPr>
        <c:crossAx val="104434848"/>
        <c:crosses val="autoZero"/>
        <c:crossBetween val="midCat"/>
      </c:valAx>
      <c:valAx>
        <c:axId val="104434848"/>
        <c:scaling>
          <c:orientation val="minMax"/>
        </c:scaling>
        <c:delete val="0"/>
        <c:axPos val="l"/>
        <c:numFmt formatCode="0%" sourceLinked="0"/>
        <c:majorTickMark val="none"/>
        <c:minorTickMark val="none"/>
        <c:tickLblPos val="nextTo"/>
        <c:spPr>
          <a:noFill/>
          <a:ln w="9525" cap="flat" cmpd="sng" algn="ctr">
            <a:solidFill>
              <a:srgbClr val="E6E5E5">
                <a:lumMod val="90000"/>
              </a:srgbClr>
            </a:solidFill>
            <a:round/>
          </a:ln>
          <a:effectLst/>
        </c:spPr>
        <c:txPr>
          <a:bodyPr rot="-60000000" vert="horz"/>
          <a:lstStyle/>
          <a:p>
            <a:pPr>
              <a:defRPr sz="800">
                <a:latin typeface="Nexa Book" panose="00000400000000000000" pitchFamily="2" charset="0"/>
              </a:defRPr>
            </a:pPr>
            <a:endParaRPr lang="en-CH"/>
          </a:p>
        </c:txPr>
        <c:crossAx val="104432768"/>
        <c:crosses val="autoZero"/>
        <c:crossBetween val="midCat"/>
      </c:valAx>
      <c:spPr>
        <a:noFill/>
        <a:ln w="25400">
          <a:noFill/>
        </a:ln>
        <a:effectLst/>
      </c:spPr>
    </c:plotArea>
    <c:plotVisOnly val="1"/>
    <c:dispBlanksAs val="gap"/>
    <c:showDLblsOverMax val="0"/>
    <c:extLst/>
  </c:chart>
  <c:spPr>
    <a:noFill/>
    <a:ln>
      <a:noFill/>
    </a:ln>
    <a:effectLst/>
  </c:spPr>
  <c:txPr>
    <a:bodyPr/>
    <a:lstStyle/>
    <a:p>
      <a:pPr>
        <a:defRPr>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6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Sheet1!$A$2:$A$29</c:f>
              <c:strCache>
                <c:ptCount val="28"/>
                <c:pt idx="0">
                  <c:v>330</c:v>
                </c:pt>
                <c:pt idx="1">
                  <c:v>335</c:v>
                </c:pt>
                <c:pt idx="2">
                  <c:v>340</c:v>
                </c:pt>
                <c:pt idx="3">
                  <c:v>345</c:v>
                </c:pt>
                <c:pt idx="4">
                  <c:v>350</c:v>
                </c:pt>
                <c:pt idx="5">
                  <c:v>355</c:v>
                </c:pt>
                <c:pt idx="6">
                  <c:v>360</c:v>
                </c:pt>
                <c:pt idx="7">
                  <c:v>365</c:v>
                </c:pt>
                <c:pt idx="8">
                  <c:v>370</c:v>
                </c:pt>
                <c:pt idx="9">
                  <c:v>375</c:v>
                </c:pt>
                <c:pt idx="10">
                  <c:v>380</c:v>
                </c:pt>
                <c:pt idx="11">
                  <c:v>385</c:v>
                </c:pt>
                <c:pt idx="12">
                  <c:v>390</c:v>
                </c:pt>
                <c:pt idx="13">
                  <c:v>395</c:v>
                </c:pt>
                <c:pt idx="14">
                  <c:v>400</c:v>
                </c:pt>
                <c:pt idx="15">
                  <c:v>405</c:v>
                </c:pt>
                <c:pt idx="16">
                  <c:v>410</c:v>
                </c:pt>
                <c:pt idx="17">
                  <c:v>415</c:v>
                </c:pt>
                <c:pt idx="18">
                  <c:v>420</c:v>
                </c:pt>
                <c:pt idx="19">
                  <c:v>425</c:v>
                </c:pt>
                <c:pt idx="20">
                  <c:v>430</c:v>
                </c:pt>
                <c:pt idx="21">
                  <c:v>435</c:v>
                </c:pt>
                <c:pt idx="22">
                  <c:v>440</c:v>
                </c:pt>
                <c:pt idx="23">
                  <c:v>445</c:v>
                </c:pt>
                <c:pt idx="24">
                  <c:v>450</c:v>
                </c:pt>
                <c:pt idx="25">
                  <c:v>455</c:v>
                </c:pt>
                <c:pt idx="26">
                  <c:v>460</c:v>
                </c:pt>
                <c:pt idx="27">
                  <c:v>465</c:v>
                </c:pt>
              </c:strCache>
            </c:strRef>
          </c:cat>
          <c:val>
            <c:numRef>
              <c:f>Sheet1!$B$2:$B$29</c:f>
              <c:numCache>
                <c:formatCode>General</c:formatCode>
                <c:ptCount val="28"/>
                <c:pt idx="0">
                  <c:v>118.72500217100053</c:v>
                </c:pt>
                <c:pt idx="1">
                  <c:v>115.72938568747115</c:v>
                </c:pt>
                <c:pt idx="2">
                  <c:v>113.78693471835824</c:v>
                </c:pt>
                <c:pt idx="3">
                  <c:v>111.94037558818847</c:v>
                </c:pt>
                <c:pt idx="4">
                  <c:v>110.18070445693999</c:v>
                </c:pt>
                <c:pt idx="5">
                  <c:v>108.45437877968436</c:v>
                </c:pt>
                <c:pt idx="6">
                  <c:v>106.83738460093859</c:v>
                </c:pt>
                <c:pt idx="7">
                  <c:v>105.31668513684218</c:v>
                </c:pt>
                <c:pt idx="8">
                  <c:v>103.88127061122469</c:v>
                </c:pt>
                <c:pt idx="9">
                  <c:v>102.52180110146018</c:v>
                </c:pt>
                <c:pt idx="10">
                  <c:v>101.23031639649179</c:v>
                </c:pt>
                <c:pt idx="11">
                  <c:v>100</c:v>
                </c:pt>
                <c:pt idx="12">
                  <c:v>97.823366899951296</c:v>
                </c:pt>
                <c:pt idx="13">
                  <c:v>95.765209002469021</c:v>
                </c:pt>
                <c:pt idx="14">
                  <c:v>93.815114428957827</c:v>
                </c:pt>
                <c:pt idx="15">
                  <c:v>91.963841865684429</c:v>
                </c:pt>
                <c:pt idx="16">
                  <c:v>90.203169401810584</c:v>
                </c:pt>
                <c:pt idx="17">
                  <c:v>88.525764599504015</c:v>
                </c:pt>
                <c:pt idx="18">
                  <c:v>86.925072665612419</c:v>
                </c:pt>
                <c:pt idx="19">
                  <c:v>85.395220062021053</c:v>
                </c:pt>
                <c:pt idx="20">
                  <c:v>83.930931292726456</c:v>
                </c:pt>
                <c:pt idx="21">
                  <c:v>82.759854390316931</c:v>
                </c:pt>
                <c:pt idx="22">
                  <c:v>81.612900903420439</c:v>
                </c:pt>
                <c:pt idx="23">
                  <c:v>80.489355044999897</c:v>
                </c:pt>
                <c:pt idx="24">
                  <c:v>79.388531647076803</c:v>
                </c:pt>
                <c:pt idx="25">
                  <c:v>78.309774348525039</c:v>
                </c:pt>
                <c:pt idx="26">
                  <c:v>77.252453917740382</c:v>
                </c:pt>
                <c:pt idx="27">
                  <c:v>76.215966698694118</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Sheet1!$A$2:$A$29</c:f>
              <c:strCache>
                <c:ptCount val="28"/>
                <c:pt idx="0">
                  <c:v>330</c:v>
                </c:pt>
                <c:pt idx="1">
                  <c:v>335</c:v>
                </c:pt>
                <c:pt idx="2">
                  <c:v>340</c:v>
                </c:pt>
                <c:pt idx="3">
                  <c:v>345</c:v>
                </c:pt>
                <c:pt idx="4">
                  <c:v>350</c:v>
                </c:pt>
                <c:pt idx="5">
                  <c:v>355</c:v>
                </c:pt>
                <c:pt idx="6">
                  <c:v>360</c:v>
                </c:pt>
                <c:pt idx="7">
                  <c:v>365</c:v>
                </c:pt>
                <c:pt idx="8">
                  <c:v>370</c:v>
                </c:pt>
                <c:pt idx="9">
                  <c:v>375</c:v>
                </c:pt>
                <c:pt idx="10">
                  <c:v>380</c:v>
                </c:pt>
                <c:pt idx="11">
                  <c:v>385</c:v>
                </c:pt>
                <c:pt idx="12">
                  <c:v>390</c:v>
                </c:pt>
                <c:pt idx="13">
                  <c:v>395</c:v>
                </c:pt>
                <c:pt idx="14">
                  <c:v>400</c:v>
                </c:pt>
                <c:pt idx="15">
                  <c:v>405</c:v>
                </c:pt>
                <c:pt idx="16">
                  <c:v>410</c:v>
                </c:pt>
                <c:pt idx="17">
                  <c:v>415</c:v>
                </c:pt>
                <c:pt idx="18">
                  <c:v>420</c:v>
                </c:pt>
                <c:pt idx="19">
                  <c:v>425</c:v>
                </c:pt>
                <c:pt idx="20">
                  <c:v>430</c:v>
                </c:pt>
                <c:pt idx="21">
                  <c:v>435</c:v>
                </c:pt>
                <c:pt idx="22">
                  <c:v>440</c:v>
                </c:pt>
                <c:pt idx="23">
                  <c:v>445</c:v>
                </c:pt>
                <c:pt idx="24">
                  <c:v>450</c:v>
                </c:pt>
                <c:pt idx="25">
                  <c:v>455</c:v>
                </c:pt>
                <c:pt idx="26">
                  <c:v>460</c:v>
                </c:pt>
                <c:pt idx="27">
                  <c:v>465</c:v>
                </c:pt>
              </c:strCache>
            </c:strRef>
          </c:cat>
          <c:val>
            <c:numRef>
              <c:f>Sheet1!$C$2:$C$29</c:f>
              <c:numCache>
                <c:formatCode>General</c:formatCode>
                <c:ptCount val="28"/>
                <c:pt idx="0">
                  <c:v>101.83417692321923</c:v>
                </c:pt>
                <c:pt idx="1">
                  <c:v>100.76102927882249</c:v>
                </c:pt>
                <c:pt idx="2">
                  <c:v>100.54088576044127</c:v>
                </c:pt>
                <c:pt idx="3">
                  <c:v>100.3564956413467</c:v>
                </c:pt>
                <c:pt idx="4">
                  <c:v>100.20338375283238</c:v>
                </c:pt>
                <c:pt idx="5">
                  <c:v>100.03640180588368</c:v>
                </c:pt>
                <c:pt idx="6">
                  <c:v>99.927017955151058</c:v>
                </c:pt>
                <c:pt idx="7">
                  <c:v>99.867106232686567</c:v>
                </c:pt>
                <c:pt idx="8">
                  <c:v>99.849815992053919</c:v>
                </c:pt>
                <c:pt idx="9">
                  <c:v>99.869354753712074</c:v>
                </c:pt>
                <c:pt idx="10">
                  <c:v>99.920809557127683</c:v>
                </c:pt>
                <c:pt idx="11">
                  <c:v>100</c:v>
                </c:pt>
                <c:pt idx="12">
                  <c:v>99.086121319166793</c:v>
                </c:pt>
                <c:pt idx="13">
                  <c:v>98.23770101468709</c:v>
                </c:pt>
                <c:pt idx="14">
                  <c:v>97.448493795323088</c:v>
                </c:pt>
                <c:pt idx="15">
                  <c:v>96.712950602277502</c:v>
                </c:pt>
                <c:pt idx="16">
                  <c:v>96.02613275754149</c:v>
                </c:pt>
                <c:pt idx="17">
                  <c:v>95.383637371669238</c:v>
                </c:pt>
                <c:pt idx="18">
                  <c:v>94.781532497924474</c:v>
                </c:pt>
                <c:pt idx="19">
                  <c:v>94.216300716251141</c:v>
                </c:pt>
                <c:pt idx="20">
                  <c:v>93.684790006033438</c:v>
                </c:pt>
                <c:pt idx="21">
                  <c:v>93.446912237776402</c:v>
                </c:pt>
                <c:pt idx="22">
                  <c:v>93.206325942596607</c:v>
                </c:pt>
                <c:pt idx="23">
                  <c:v>92.963139989659922</c:v>
                </c:pt>
                <c:pt idx="24">
                  <c:v>92.717461957310618</c:v>
                </c:pt>
                <c:pt idx="25">
                  <c:v>92.46939797533831</c:v>
                </c:pt>
                <c:pt idx="26">
                  <c:v>92.219052587515407</c:v>
                </c:pt>
                <c:pt idx="27">
                  <c:v>91.966528632748393</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Sheet1!$A$2:$A$29</c:f>
              <c:strCache>
                <c:ptCount val="28"/>
                <c:pt idx="0">
                  <c:v>330</c:v>
                </c:pt>
                <c:pt idx="1">
                  <c:v>335</c:v>
                </c:pt>
                <c:pt idx="2">
                  <c:v>340</c:v>
                </c:pt>
                <c:pt idx="3">
                  <c:v>345</c:v>
                </c:pt>
                <c:pt idx="4">
                  <c:v>350</c:v>
                </c:pt>
                <c:pt idx="5">
                  <c:v>355</c:v>
                </c:pt>
                <c:pt idx="6">
                  <c:v>360</c:v>
                </c:pt>
                <c:pt idx="7">
                  <c:v>365</c:v>
                </c:pt>
                <c:pt idx="8">
                  <c:v>370</c:v>
                </c:pt>
                <c:pt idx="9">
                  <c:v>375</c:v>
                </c:pt>
                <c:pt idx="10">
                  <c:v>380</c:v>
                </c:pt>
                <c:pt idx="11">
                  <c:v>385</c:v>
                </c:pt>
                <c:pt idx="12">
                  <c:v>390</c:v>
                </c:pt>
                <c:pt idx="13">
                  <c:v>395</c:v>
                </c:pt>
                <c:pt idx="14">
                  <c:v>400</c:v>
                </c:pt>
                <c:pt idx="15">
                  <c:v>405</c:v>
                </c:pt>
                <c:pt idx="16">
                  <c:v>410</c:v>
                </c:pt>
                <c:pt idx="17">
                  <c:v>415</c:v>
                </c:pt>
                <c:pt idx="18">
                  <c:v>420</c:v>
                </c:pt>
                <c:pt idx="19">
                  <c:v>425</c:v>
                </c:pt>
                <c:pt idx="20">
                  <c:v>430</c:v>
                </c:pt>
                <c:pt idx="21">
                  <c:v>435</c:v>
                </c:pt>
                <c:pt idx="22">
                  <c:v>440</c:v>
                </c:pt>
                <c:pt idx="23">
                  <c:v>445</c:v>
                </c:pt>
                <c:pt idx="24">
                  <c:v>450</c:v>
                </c:pt>
                <c:pt idx="25">
                  <c:v>455</c:v>
                </c:pt>
                <c:pt idx="26">
                  <c:v>460</c:v>
                </c:pt>
                <c:pt idx="27">
                  <c:v>465</c:v>
                </c:pt>
              </c:strCache>
            </c:strRef>
          </c:cat>
          <c:val>
            <c:numRef>
              <c:f>Sheet1!$D$2:$D$29</c:f>
              <c:numCache>
                <c:formatCode>General</c:formatCode>
                <c:ptCount val="28"/>
                <c:pt idx="0">
                  <c:v>95.349134891318982</c:v>
                </c:pt>
                <c:pt idx="1">
                  <c:v>95.01478769960103</c:v>
                </c:pt>
                <c:pt idx="2">
                  <c:v>95.45671084768766</c:v>
                </c:pt>
                <c:pt idx="3">
                  <c:v>95.911258245891645</c:v>
                </c:pt>
                <c:pt idx="4">
                  <c:v>96.375703335560601</c:v>
                </c:pt>
                <c:pt idx="5">
                  <c:v>96.806919442888358</c:v>
                </c:pt>
                <c:pt idx="6">
                  <c:v>97.275882744960597</c:v>
                </c:pt>
                <c:pt idx="7">
                  <c:v>97.776360677102218</c:v>
                </c:pt>
                <c:pt idx="8">
                  <c:v>98.303105446695668</c:v>
                </c:pt>
                <c:pt idx="9">
                  <c:v>98.851691073322328</c:v>
                </c:pt>
                <c:pt idx="10">
                  <c:v>99.418377885039661</c:v>
                </c:pt>
                <c:pt idx="11">
                  <c:v>100</c:v>
                </c:pt>
                <c:pt idx="12">
                  <c:v>99.574323847588303</c:v>
                </c:pt>
                <c:pt idx="13">
                  <c:v>99.19344426687735</c:v>
                </c:pt>
                <c:pt idx="14">
                  <c:v>98.852752110272206</c:v>
                </c:pt>
                <c:pt idx="15">
                  <c:v>98.548147147705578</c:v>
                </c:pt>
                <c:pt idx="16">
                  <c:v>98.275978136993146</c:v>
                </c:pt>
                <c:pt idx="17">
                  <c:v>98.03299017244376</c:v>
                </c:pt>
                <c:pt idx="18">
                  <c:v>97.816278449232513</c:v>
                </c:pt>
                <c:pt idx="19">
                  <c:v>97.6232476673691</c:v>
                </c:pt>
                <c:pt idx="20">
                  <c:v>97.451576383285726</c:v>
                </c:pt>
                <c:pt idx="21">
                  <c:v>97.573180349375107</c:v>
                </c:pt>
                <c:pt idx="22">
                  <c:v>97.68173480481201</c:v>
                </c:pt>
                <c:pt idx="23">
                  <c:v>97.777665585896003</c:v>
                </c:pt>
                <c:pt idx="24">
                  <c:v>97.861385024738027</c:v>
                </c:pt>
                <c:pt idx="25">
                  <c:v>97.933292423213828</c:v>
                </c:pt>
                <c:pt idx="26">
                  <c:v>97.993774503385964</c:v>
                </c:pt>
                <c:pt idx="27">
                  <c:v>98.043205836506488</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Sheet1!$A$2:$A$29</c:f>
              <c:strCache>
                <c:ptCount val="28"/>
                <c:pt idx="0">
                  <c:v>330</c:v>
                </c:pt>
                <c:pt idx="1">
                  <c:v>335</c:v>
                </c:pt>
                <c:pt idx="2">
                  <c:v>340</c:v>
                </c:pt>
                <c:pt idx="3">
                  <c:v>345</c:v>
                </c:pt>
                <c:pt idx="4">
                  <c:v>350</c:v>
                </c:pt>
                <c:pt idx="5">
                  <c:v>355</c:v>
                </c:pt>
                <c:pt idx="6">
                  <c:v>360</c:v>
                </c:pt>
                <c:pt idx="7">
                  <c:v>365</c:v>
                </c:pt>
                <c:pt idx="8">
                  <c:v>370</c:v>
                </c:pt>
                <c:pt idx="9">
                  <c:v>375</c:v>
                </c:pt>
                <c:pt idx="10">
                  <c:v>380</c:v>
                </c:pt>
                <c:pt idx="11">
                  <c:v>385</c:v>
                </c:pt>
                <c:pt idx="12">
                  <c:v>390</c:v>
                </c:pt>
                <c:pt idx="13">
                  <c:v>395</c:v>
                </c:pt>
                <c:pt idx="14">
                  <c:v>400</c:v>
                </c:pt>
                <c:pt idx="15">
                  <c:v>405</c:v>
                </c:pt>
                <c:pt idx="16">
                  <c:v>410</c:v>
                </c:pt>
                <c:pt idx="17">
                  <c:v>415</c:v>
                </c:pt>
                <c:pt idx="18">
                  <c:v>420</c:v>
                </c:pt>
                <c:pt idx="19">
                  <c:v>425</c:v>
                </c:pt>
                <c:pt idx="20">
                  <c:v>430</c:v>
                </c:pt>
                <c:pt idx="21">
                  <c:v>435</c:v>
                </c:pt>
                <c:pt idx="22">
                  <c:v>440</c:v>
                </c:pt>
                <c:pt idx="23">
                  <c:v>445</c:v>
                </c:pt>
                <c:pt idx="24">
                  <c:v>450</c:v>
                </c:pt>
                <c:pt idx="25">
                  <c:v>455</c:v>
                </c:pt>
                <c:pt idx="26">
                  <c:v>460</c:v>
                </c:pt>
                <c:pt idx="27">
                  <c:v>465</c:v>
                </c:pt>
              </c:strCache>
            </c:strRef>
          </c:cat>
          <c:val>
            <c:numRef>
              <c:f>Sheet1!$E$2:$E$29</c:f>
              <c:numCache>
                <c:formatCode>General</c:formatCode>
                <c:ptCount val="28"/>
                <c:pt idx="0">
                  <c:v>0.6798260056729325</c:v>
                </c:pt>
                <c:pt idx="1">
                  <c:v>0.68460472200617228</c:v>
                </c:pt>
                <c:pt idx="2">
                  <c:v>0.68924288785902277</c:v>
                </c:pt>
                <c:pt idx="3">
                  <c:v>0.6937466141219355</c:v>
                </c:pt>
                <c:pt idx="4">
                  <c:v>0.69812166249162211</c:v>
                </c:pt>
                <c:pt idx="5">
                  <c:v>0.70237347006216255</c:v>
                </c:pt>
                <c:pt idx="6">
                  <c:v>0.70650717186685486</c:v>
                </c:pt>
                <c:pt idx="7">
                  <c:v>0.71052762156730886</c:v>
                </c:pt>
                <c:pt idx="8">
                  <c:v>0.71443941046504789</c:v>
                </c:pt>
                <c:pt idx="9">
                  <c:v>0.7182468849921807</c:v>
                </c:pt>
                <c:pt idx="10">
                  <c:v>0.72195416282123082</c:v>
                </c:pt>
                <c:pt idx="11">
                  <c:v>0.72556514771965652</c:v>
                </c:pt>
                <c:pt idx="12">
                  <c:v>0.72908354326171221</c:v>
                </c:pt>
                <c:pt idx="13">
                  <c:v>0.73251286549890571</c:v>
                </c:pt>
                <c:pt idx="14">
                  <c:v>0.73585645468016925</c:v>
                </c:pt>
                <c:pt idx="15">
                  <c:v>0.73911748610387096</c:v>
                </c:pt>
                <c:pt idx="16">
                  <c:v>0.742298980175775</c:v>
                </c:pt>
                <c:pt idx="17">
                  <c:v>0.74540381173992232</c:v>
                </c:pt>
                <c:pt idx="18">
                  <c:v>0.74843471874301837</c:v>
                </c:pt>
                <c:pt idx="19">
                  <c:v>0.75139431028721826</c:v>
                </c:pt>
                <c:pt idx="20">
                  <c:v>0.75428507412108792</c:v>
                </c:pt>
                <c:pt idx="21">
                  <c:v>0.75710938361394886</c:v>
                </c:pt>
                <c:pt idx="22">
                  <c:v>0.75986950425469935</c:v>
                </c:pt>
                <c:pt idx="23">
                  <c:v>0.76256759971251165</c:v>
                </c:pt>
                <c:pt idx="24">
                  <c:v>0.76520573749348397</c:v>
                </c:pt>
                <c:pt idx="25">
                  <c:v>0.76778589422432464</c:v>
                </c:pt>
                <c:pt idx="26">
                  <c:v>0.77030996059145151</c:v>
                </c:pt>
                <c:pt idx="27">
                  <c:v>0.77277974596143606</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rPr lang="de-DE"/>
                  <a:t>Shelf Price/Unit ($)</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ax val="140"/>
          <c:min val="6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9"/>
          <c:min val="0.5"/>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6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Hawaiian Tropic Island Sport Spray FPS50 220ml (0.5%)</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Cream FPS50+ 200ml (9.5%)</c:v>
                </c:pt>
                <c:pt idx="1">
                  <c:v>Hawaiian Tropic Ozono Lotion FPS50+ 240ml (4.4%)</c:v>
                </c:pt>
                <c:pt idx="2">
                  <c:v>Hawaiian Tropic Island Sport Lotion FPS50 240ml (3.6%)</c:v>
                </c:pt>
                <c:pt idx="3">
                  <c:v>Hawaiian Tropic Sheer Touch Lotion FPS50+ 240ml (4.4%)</c:v>
                </c:pt>
                <c:pt idx="4">
                  <c:v>Banana Boat Aqua Protect Sport Lotion FPS50+ 236ml (3.1%)</c:v>
                </c:pt>
                <c:pt idx="5">
                  <c:v>Nivea Sun Protect &amp; Refresh Sport Lotion FPS50 200ml (5.8%)</c:v>
                </c:pt>
                <c:pt idx="6">
                  <c:v>Nivea Sun Protection Sensitive Skin Gel FPS50+ 200ml (5.1%)</c:v>
                </c:pt>
                <c:pt idx="7">
                  <c:v>Banana Boat Aqua Protect Cream FPS50+ 236ml (2.7%)</c:v>
                </c:pt>
                <c:pt idx="8">
                  <c:v>Banana Boat Advanced Protection Lotion FPS50+ 240ml (2.8%)</c:v>
                </c:pt>
                <c:pt idx="9">
                  <c:v>Nivea Sun Protection &amp; Hydration Lotion FPS50+ 125ml (4.5%)</c:v>
                </c:pt>
              </c:strCache>
            </c:strRef>
          </c:cat>
          <c:val>
            <c:numRef>
              <c:f>Sheet1!$B$2:$B$11</c:f>
              <c:numCache>
                <c:formatCode>General</c:formatCode>
                <c:ptCount val="10"/>
                <c:pt idx="0">
                  <c:v>0.10077131755195898</c:v>
                </c:pt>
                <c:pt idx="1">
                  <c:v>7.6691145650866002E-2</c:v>
                </c:pt>
                <c:pt idx="2">
                  <c:v>6.1243238037829328E-2</c:v>
                </c:pt>
                <c:pt idx="3">
                  <c:v>5.8575050353005746E-2</c:v>
                </c:pt>
                <c:pt idx="4">
                  <c:v>4.8002797682624873E-2</c:v>
                </c:pt>
                <c:pt idx="5">
                  <c:v>4.5729777229132483E-2</c:v>
                </c:pt>
                <c:pt idx="6">
                  <c:v>3.9812853140902792E-2</c:v>
                </c:pt>
                <c:pt idx="7">
                  <c:v>3.5788913197284222E-2</c:v>
                </c:pt>
                <c:pt idx="8">
                  <c:v>3.4837116042542748E-2</c:v>
                </c:pt>
                <c:pt idx="9">
                  <c:v>3.4625384985944342E-2</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6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Hawaiian Tropic Island Sport Spray FPS50 220ml (0.5%)</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Cream FPS50+ 200ml (9.5%)</c:v>
                </c:pt>
                <c:pt idx="1">
                  <c:v>Hawaiian Tropic Ozono Lotion FPS50+ 240ml (4.4%)</c:v>
                </c:pt>
                <c:pt idx="2">
                  <c:v>Hawaiian Tropic Sheer Touch Lotion FPS50+ 240ml (4.4%)</c:v>
                </c:pt>
                <c:pt idx="3">
                  <c:v>Hawaiian Tropic Island Sport Lotion FPS50 240ml (3.6%)</c:v>
                </c:pt>
                <c:pt idx="4">
                  <c:v>Nivea Sun Protect &amp; Refresh Sport Lotion FPS50 200ml (5.8%)</c:v>
                </c:pt>
                <c:pt idx="5">
                  <c:v>Nivea Sun Protection Sensitive Skin Gel FPS50+ 200ml (5.1%)</c:v>
                </c:pt>
                <c:pt idx="6">
                  <c:v>Banana Boat Aqua Protect Sport Lotion FPS50+ 236ml (3.1%)</c:v>
                </c:pt>
                <c:pt idx="7">
                  <c:v>Nivea Sun Protection &amp; Hydration Lotion FPS50+ 125ml (4.5%)</c:v>
                </c:pt>
                <c:pt idx="8">
                  <c:v>Banana Boat Aqua Protect Cream FPS50+ 236ml (2.7%)</c:v>
                </c:pt>
                <c:pt idx="9">
                  <c:v>Banana Boat Advanced Protection Lotion FPS50+ 240ml (2.8%)</c:v>
                </c:pt>
              </c:strCache>
            </c:strRef>
          </c:cat>
          <c:val>
            <c:numRef>
              <c:f>Sheet1!$B$2:$B$11</c:f>
              <c:numCache>
                <c:formatCode>General</c:formatCode>
                <c:ptCount val="10"/>
                <c:pt idx="0">
                  <c:v>8.2160594006875809E-2</c:v>
                </c:pt>
                <c:pt idx="1">
                  <c:v>7.3786816609321862E-2</c:v>
                </c:pt>
                <c:pt idx="2">
                  <c:v>5.4780918838417576E-2</c:v>
                </c:pt>
                <c:pt idx="3">
                  <c:v>5.2981587994931571E-2</c:v>
                </c:pt>
                <c:pt idx="4">
                  <c:v>4.2447213631708294E-2</c:v>
                </c:pt>
                <c:pt idx="5">
                  <c:v>3.4342084868621385E-2</c:v>
                </c:pt>
                <c:pt idx="6">
                  <c:v>3.1864408303726756E-2</c:v>
                </c:pt>
                <c:pt idx="7">
                  <c:v>3.0420939380766444E-2</c:v>
                </c:pt>
                <c:pt idx="8">
                  <c:v>2.6666662256752627E-2</c:v>
                </c:pt>
                <c:pt idx="9">
                  <c:v>2.6575128067820138E-2</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6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Sheet1!$A$2:$A$28</c:f>
              <c:strCache>
                <c:ptCount val="27"/>
                <c:pt idx="0">
                  <c:v>300</c:v>
                </c:pt>
                <c:pt idx="1">
                  <c:v>305</c:v>
                </c:pt>
                <c:pt idx="2">
                  <c:v>310</c:v>
                </c:pt>
                <c:pt idx="3">
                  <c:v>315</c:v>
                </c:pt>
                <c:pt idx="4">
                  <c:v>320</c:v>
                </c:pt>
                <c:pt idx="5">
                  <c:v>325</c:v>
                </c:pt>
                <c:pt idx="6">
                  <c:v>330</c:v>
                </c:pt>
                <c:pt idx="7">
                  <c:v>335</c:v>
                </c:pt>
                <c:pt idx="8">
                  <c:v>340</c:v>
                </c:pt>
                <c:pt idx="9">
                  <c:v>345</c:v>
                </c:pt>
                <c:pt idx="10">
                  <c:v>350</c:v>
                </c:pt>
                <c:pt idx="11">
                  <c:v>355</c:v>
                </c:pt>
                <c:pt idx="12">
                  <c:v>360</c:v>
                </c:pt>
                <c:pt idx="13">
                  <c:v>365</c:v>
                </c:pt>
                <c:pt idx="14">
                  <c:v>370</c:v>
                </c:pt>
                <c:pt idx="15">
                  <c:v>375</c:v>
                </c:pt>
                <c:pt idx="16">
                  <c:v>380</c:v>
                </c:pt>
                <c:pt idx="17">
                  <c:v>385</c:v>
                </c:pt>
                <c:pt idx="18">
                  <c:v>390</c:v>
                </c:pt>
                <c:pt idx="19">
                  <c:v>395</c:v>
                </c:pt>
                <c:pt idx="20">
                  <c:v>400</c:v>
                </c:pt>
                <c:pt idx="21">
                  <c:v>405</c:v>
                </c:pt>
                <c:pt idx="22">
                  <c:v>410</c:v>
                </c:pt>
                <c:pt idx="23">
                  <c:v>415</c:v>
                </c:pt>
                <c:pt idx="24">
                  <c:v>420</c:v>
                </c:pt>
                <c:pt idx="25">
                  <c:v>425</c:v>
                </c:pt>
                <c:pt idx="26">
                  <c:v>430</c:v>
                </c:pt>
              </c:strCache>
            </c:strRef>
          </c:cat>
          <c:val>
            <c:numRef>
              <c:f>Sheet1!$B$2:$B$28</c:f>
              <c:numCache>
                <c:formatCode>General</c:formatCode>
                <c:ptCount val="27"/>
                <c:pt idx="0">
                  <c:v>147.89392630017412</c:v>
                </c:pt>
                <c:pt idx="1">
                  <c:v>143.83920258959429</c:v>
                </c:pt>
                <c:pt idx="2">
                  <c:v>140.29643888510748</c:v>
                </c:pt>
                <c:pt idx="3">
                  <c:v>137.16163644098918</c:v>
                </c:pt>
                <c:pt idx="4">
                  <c:v>128.30297939525235</c:v>
                </c:pt>
                <c:pt idx="5">
                  <c:v>120.53389085885837</c:v>
                </c:pt>
                <c:pt idx="6">
                  <c:v>113.73367094594337</c:v>
                </c:pt>
                <c:pt idx="7">
                  <c:v>107.77565939051475</c:v>
                </c:pt>
                <c:pt idx="8">
                  <c:v>105.05221710550681</c:v>
                </c:pt>
                <c:pt idx="9">
                  <c:v>102.46359112968281</c:v>
                </c:pt>
                <c:pt idx="10">
                  <c:v>100</c:v>
                </c:pt>
                <c:pt idx="11">
                  <c:v>96.081946872285044</c:v>
                </c:pt>
                <c:pt idx="12">
                  <c:v>92.50754327220028</c:v>
                </c:pt>
                <c:pt idx="13">
                  <c:v>89.242905722230077</c:v>
                </c:pt>
                <c:pt idx="14">
                  <c:v>86.255021183477666</c:v>
                </c:pt>
                <c:pt idx="15">
                  <c:v>83.512871113081502</c:v>
                </c:pt>
                <c:pt idx="16">
                  <c:v>80.988117818199186</c:v>
                </c:pt>
                <c:pt idx="17">
                  <c:v>78.655414107960169</c:v>
                </c:pt>
                <c:pt idx="18">
                  <c:v>75.225673352301925</c:v>
                </c:pt>
                <c:pt idx="19">
                  <c:v>72.044926999697509</c:v>
                </c:pt>
                <c:pt idx="20">
                  <c:v>69.09219274880752</c:v>
                </c:pt>
                <c:pt idx="21">
                  <c:v>66.3480767059568</c:v>
                </c:pt>
                <c:pt idx="22">
                  <c:v>63.794755204202581</c:v>
                </c:pt>
                <c:pt idx="23">
                  <c:v>61.415915596005568</c:v>
                </c:pt>
                <c:pt idx="24">
                  <c:v>59.196672038121633</c:v>
                </c:pt>
                <c:pt idx="25">
                  <c:v>57.123468091512486</c:v>
                </c:pt>
                <c:pt idx="26">
                  <c:v>55.183974384017887</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Sheet1!$A$2:$A$28</c:f>
              <c:strCache>
                <c:ptCount val="27"/>
                <c:pt idx="0">
                  <c:v>300</c:v>
                </c:pt>
                <c:pt idx="1">
                  <c:v>305</c:v>
                </c:pt>
                <c:pt idx="2">
                  <c:v>310</c:v>
                </c:pt>
                <c:pt idx="3">
                  <c:v>315</c:v>
                </c:pt>
                <c:pt idx="4">
                  <c:v>320</c:v>
                </c:pt>
                <c:pt idx="5">
                  <c:v>325</c:v>
                </c:pt>
                <c:pt idx="6">
                  <c:v>330</c:v>
                </c:pt>
                <c:pt idx="7">
                  <c:v>335</c:v>
                </c:pt>
                <c:pt idx="8">
                  <c:v>340</c:v>
                </c:pt>
                <c:pt idx="9">
                  <c:v>345</c:v>
                </c:pt>
                <c:pt idx="10">
                  <c:v>350</c:v>
                </c:pt>
                <c:pt idx="11">
                  <c:v>355</c:v>
                </c:pt>
                <c:pt idx="12">
                  <c:v>360</c:v>
                </c:pt>
                <c:pt idx="13">
                  <c:v>365</c:v>
                </c:pt>
                <c:pt idx="14">
                  <c:v>370</c:v>
                </c:pt>
                <c:pt idx="15">
                  <c:v>375</c:v>
                </c:pt>
                <c:pt idx="16">
                  <c:v>380</c:v>
                </c:pt>
                <c:pt idx="17">
                  <c:v>385</c:v>
                </c:pt>
                <c:pt idx="18">
                  <c:v>390</c:v>
                </c:pt>
                <c:pt idx="19">
                  <c:v>395</c:v>
                </c:pt>
                <c:pt idx="20">
                  <c:v>400</c:v>
                </c:pt>
                <c:pt idx="21">
                  <c:v>405</c:v>
                </c:pt>
                <c:pt idx="22">
                  <c:v>410</c:v>
                </c:pt>
                <c:pt idx="23">
                  <c:v>415</c:v>
                </c:pt>
                <c:pt idx="24">
                  <c:v>420</c:v>
                </c:pt>
                <c:pt idx="25">
                  <c:v>425</c:v>
                </c:pt>
                <c:pt idx="26">
                  <c:v>430</c:v>
                </c:pt>
              </c:strCache>
            </c:strRef>
          </c:cat>
          <c:val>
            <c:numRef>
              <c:f>Sheet1!$C$2:$C$28</c:f>
              <c:numCache>
                <c:formatCode>General</c:formatCode>
                <c:ptCount val="27"/>
                <c:pt idx="0">
                  <c:v>127.58368977161443</c:v>
                </c:pt>
                <c:pt idx="1">
                  <c:v>126.0608488239009</c:v>
                </c:pt>
                <c:pt idx="2">
                  <c:v>124.88658402186013</c:v>
                </c:pt>
                <c:pt idx="3">
                  <c:v>123.98668330437246</c:v>
                </c:pt>
                <c:pt idx="4">
                  <c:v>117.71945060551747</c:v>
                </c:pt>
                <c:pt idx="5">
                  <c:v>112.23278485924595</c:v>
                </c:pt>
                <c:pt idx="6">
                  <c:v>107.45515712991755</c:v>
                </c:pt>
                <c:pt idx="7">
                  <c:v>103.30323611035081</c:v>
                </c:pt>
                <c:pt idx="8">
                  <c:v>102.1452056006349</c:v>
                </c:pt>
                <c:pt idx="9">
                  <c:v>101.04555953424668</c:v>
                </c:pt>
                <c:pt idx="10">
                  <c:v>100</c:v>
                </c:pt>
                <c:pt idx="11">
                  <c:v>97.409050796227319</c:v>
                </c:pt>
                <c:pt idx="12">
                  <c:v>95.064665230473949</c:v>
                </c:pt>
                <c:pt idx="13">
                  <c:v>92.945438684749774</c:v>
                </c:pt>
                <c:pt idx="14">
                  <c:v>91.02907873896612</c:v>
                </c:pt>
                <c:pt idx="15">
                  <c:v>89.293657735009901</c:v>
                </c:pt>
                <c:pt idx="16">
                  <c:v>87.718484709401096</c:v>
                </c:pt>
                <c:pt idx="17">
                  <c:v>86.284621694830079</c:v>
                </c:pt>
                <c:pt idx="18">
                  <c:v>83.552928378633311</c:v>
                </c:pt>
                <c:pt idx="19">
                  <c:v>81.008971311558284</c:v>
                </c:pt>
                <c:pt idx="20">
                  <c:v>78.638740106530818</c:v>
                </c:pt>
                <c:pt idx="21">
                  <c:v>76.428970221335661</c:v>
                </c:pt>
                <c:pt idx="22">
                  <c:v>74.367219563022985</c:v>
                </c:pt>
                <c:pt idx="23">
                  <c:v>72.441896715264392</c:v>
                </c:pt>
                <c:pt idx="24">
                  <c:v>70.642255899027646</c:v>
                </c:pt>
                <c:pt idx="25">
                  <c:v>68.958370404235012</c:v>
                </c:pt>
                <c:pt idx="26">
                  <c:v>67.381093134817931</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Sheet1!$A$2:$A$28</c:f>
              <c:strCache>
                <c:ptCount val="27"/>
                <c:pt idx="0">
                  <c:v>300</c:v>
                </c:pt>
                <c:pt idx="1">
                  <c:v>305</c:v>
                </c:pt>
                <c:pt idx="2">
                  <c:v>310</c:v>
                </c:pt>
                <c:pt idx="3">
                  <c:v>315</c:v>
                </c:pt>
                <c:pt idx="4">
                  <c:v>320</c:v>
                </c:pt>
                <c:pt idx="5">
                  <c:v>325</c:v>
                </c:pt>
                <c:pt idx="6">
                  <c:v>330</c:v>
                </c:pt>
                <c:pt idx="7">
                  <c:v>335</c:v>
                </c:pt>
                <c:pt idx="8">
                  <c:v>340</c:v>
                </c:pt>
                <c:pt idx="9">
                  <c:v>345</c:v>
                </c:pt>
                <c:pt idx="10">
                  <c:v>350</c:v>
                </c:pt>
                <c:pt idx="11">
                  <c:v>355</c:v>
                </c:pt>
                <c:pt idx="12">
                  <c:v>360</c:v>
                </c:pt>
                <c:pt idx="13">
                  <c:v>365</c:v>
                </c:pt>
                <c:pt idx="14">
                  <c:v>370</c:v>
                </c:pt>
                <c:pt idx="15">
                  <c:v>375</c:v>
                </c:pt>
                <c:pt idx="16">
                  <c:v>380</c:v>
                </c:pt>
                <c:pt idx="17">
                  <c:v>385</c:v>
                </c:pt>
                <c:pt idx="18">
                  <c:v>390</c:v>
                </c:pt>
                <c:pt idx="19">
                  <c:v>395</c:v>
                </c:pt>
                <c:pt idx="20">
                  <c:v>400</c:v>
                </c:pt>
                <c:pt idx="21">
                  <c:v>405</c:v>
                </c:pt>
                <c:pt idx="22">
                  <c:v>410</c:v>
                </c:pt>
                <c:pt idx="23">
                  <c:v>415</c:v>
                </c:pt>
                <c:pt idx="24">
                  <c:v>420</c:v>
                </c:pt>
                <c:pt idx="25">
                  <c:v>425</c:v>
                </c:pt>
                <c:pt idx="26">
                  <c:v>430</c:v>
                </c:pt>
              </c:strCache>
            </c:strRef>
          </c:cat>
          <c:val>
            <c:numRef>
              <c:f>Sheet1!$D$2:$D$28</c:f>
              <c:numCache>
                <c:formatCode>General</c:formatCode>
                <c:ptCount val="27"/>
                <c:pt idx="0">
                  <c:v>117.64790908557244</c:v>
                </c:pt>
                <c:pt idx="1">
                  <c:v>117.36410117166069</c:v>
                </c:pt>
                <c:pt idx="2">
                  <c:v>117.34264430098855</c:v>
                </c:pt>
                <c:pt idx="3">
                  <c:v>117.52583851112821</c:v>
                </c:pt>
                <c:pt idx="4">
                  <c:v>112.55931410531839</c:v>
                </c:pt>
                <c:pt idx="5">
                  <c:v>108.20860398243686</c:v>
                </c:pt>
                <c:pt idx="6">
                  <c:v>104.42973087113914</c:v>
                </c:pt>
                <c:pt idx="7">
                  <c:v>101.16324900127887</c:v>
                </c:pt>
                <c:pt idx="8">
                  <c:v>100.75533859738439</c:v>
                </c:pt>
                <c:pt idx="9">
                  <c:v>100.36809226863564</c:v>
                </c:pt>
                <c:pt idx="10">
                  <c:v>100</c:v>
                </c:pt>
                <c:pt idx="11">
                  <c:v>98.046933732673864</c:v>
                </c:pt>
                <c:pt idx="12">
                  <c:v>96.291315623490092</c:v>
                </c:pt>
                <c:pt idx="13">
                  <c:v>94.718267416145324</c:v>
                </c:pt>
                <c:pt idx="14">
                  <c:v>93.311080673753651</c:v>
                </c:pt>
                <c:pt idx="15">
                  <c:v>92.052544785008678</c:v>
                </c:pt>
                <c:pt idx="16">
                  <c:v>90.925921487305914</c:v>
                </c:pt>
                <c:pt idx="17">
                  <c:v>89.915572980283926</c:v>
                </c:pt>
                <c:pt idx="18">
                  <c:v>87.533289050194483</c:v>
                </c:pt>
                <c:pt idx="19">
                  <c:v>85.305545208259588</c:v>
                </c:pt>
                <c:pt idx="20">
                  <c:v>83.222344699966783</c:v>
                </c:pt>
                <c:pt idx="21">
                  <c:v>81.273920061715359</c:v>
                </c:pt>
                <c:pt idx="22">
                  <c:v>79.450872901893462</c:v>
                </c:pt>
                <c:pt idx="23">
                  <c:v>77.744259517149217</c:v>
                </c:pt>
                <c:pt idx="24">
                  <c:v>76.145637075599836</c:v>
                </c:pt>
                <c:pt idx="25">
                  <c:v>74.647082236560777</c:v>
                </c:pt>
                <c:pt idx="26">
                  <c:v>73.241191265814209</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Sheet1!$A$2:$A$28</c:f>
              <c:strCache>
                <c:ptCount val="27"/>
                <c:pt idx="0">
                  <c:v>300</c:v>
                </c:pt>
                <c:pt idx="1">
                  <c:v>305</c:v>
                </c:pt>
                <c:pt idx="2">
                  <c:v>310</c:v>
                </c:pt>
                <c:pt idx="3">
                  <c:v>315</c:v>
                </c:pt>
                <c:pt idx="4">
                  <c:v>320</c:v>
                </c:pt>
                <c:pt idx="5">
                  <c:v>325</c:v>
                </c:pt>
                <c:pt idx="6">
                  <c:v>330</c:v>
                </c:pt>
                <c:pt idx="7">
                  <c:v>335</c:v>
                </c:pt>
                <c:pt idx="8">
                  <c:v>340</c:v>
                </c:pt>
                <c:pt idx="9">
                  <c:v>345</c:v>
                </c:pt>
                <c:pt idx="10">
                  <c:v>350</c:v>
                </c:pt>
                <c:pt idx="11">
                  <c:v>355</c:v>
                </c:pt>
                <c:pt idx="12">
                  <c:v>360</c:v>
                </c:pt>
                <c:pt idx="13">
                  <c:v>365</c:v>
                </c:pt>
                <c:pt idx="14">
                  <c:v>370</c:v>
                </c:pt>
                <c:pt idx="15">
                  <c:v>375</c:v>
                </c:pt>
                <c:pt idx="16">
                  <c:v>380</c:v>
                </c:pt>
                <c:pt idx="17">
                  <c:v>385</c:v>
                </c:pt>
                <c:pt idx="18">
                  <c:v>390</c:v>
                </c:pt>
                <c:pt idx="19">
                  <c:v>395</c:v>
                </c:pt>
                <c:pt idx="20">
                  <c:v>400</c:v>
                </c:pt>
                <c:pt idx="21">
                  <c:v>405</c:v>
                </c:pt>
                <c:pt idx="22">
                  <c:v>410</c:v>
                </c:pt>
                <c:pt idx="23">
                  <c:v>415</c:v>
                </c:pt>
                <c:pt idx="24">
                  <c:v>420</c:v>
                </c:pt>
                <c:pt idx="25">
                  <c:v>425</c:v>
                </c:pt>
                <c:pt idx="26">
                  <c:v>430</c:v>
                </c:pt>
              </c:strCache>
            </c:strRef>
          </c:cat>
          <c:val>
            <c:numRef>
              <c:f>Sheet1!$E$2:$E$28</c:f>
              <c:numCache>
                <c:formatCode>General</c:formatCode>
                <c:ptCount val="27"/>
                <c:pt idx="0">
                  <c:v>0.64828320067639511</c:v>
                </c:pt>
                <c:pt idx="1">
                  <c:v>0.6540490498456345</c:v>
                </c:pt>
                <c:pt idx="2">
                  <c:v>0.65962890388038242</c:v>
                </c:pt>
                <c:pt idx="3">
                  <c:v>0.6650316196918048</c:v>
                </c:pt>
                <c:pt idx="4">
                  <c:v>0.67026550063412027</c:v>
                </c:pt>
                <c:pt idx="5">
                  <c:v>0.67533833908590302</c:v>
                </c:pt>
                <c:pt idx="6">
                  <c:v>0.68025745516035918</c:v>
                </c:pt>
                <c:pt idx="7">
                  <c:v>0.6850297319490104</c:v>
                </c:pt>
                <c:pt idx="8">
                  <c:v>0.68966164765564264</c:v>
                </c:pt>
                <c:pt idx="9">
                  <c:v>0.69415930493599576</c:v>
                </c:pt>
                <c:pt idx="10">
                  <c:v>0.69852845772262429</c:v>
                </c:pt>
                <c:pt idx="11">
                  <c:v>0.70277453578286897</c:v>
                </c:pt>
                <c:pt idx="12">
                  <c:v>0.70690266723032913</c:v>
                </c:pt>
                <c:pt idx="13">
                  <c:v>0.71091769918607817</c:v>
                </c:pt>
                <c:pt idx="14">
                  <c:v>0.71482421676464469</c:v>
                </c:pt>
                <c:pt idx="15">
                  <c:v>0.71862656054111607</c:v>
                </c:pt>
                <c:pt idx="16">
                  <c:v>0.72232884263925912</c:v>
                </c:pt>
                <c:pt idx="17">
                  <c:v>0.725934961566022</c:v>
                </c:pt>
                <c:pt idx="18">
                  <c:v>0.72944861590491916</c:v>
                </c:pt>
                <c:pt idx="19">
                  <c:v>0.73287331696941393</c:v>
                </c:pt>
                <c:pt idx="20">
                  <c:v>0.73621240050729608</c:v>
                </c:pt>
                <c:pt idx="21">
                  <c:v>0.73946903753807047</c:v>
                </c:pt>
                <c:pt idx="22">
                  <c:v>0.74264624439736227</c:v>
                </c:pt>
                <c:pt idx="23">
                  <c:v>0.74574689205522537</c:v>
                </c:pt>
                <c:pt idx="24">
                  <c:v>0.74877371476885357</c:v>
                </c:pt>
                <c:pt idx="25">
                  <c:v>0.75172931812451416</c:v>
                </c:pt>
                <c:pt idx="26">
                  <c:v>0.75461618651841522</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rPr lang="de-DE"/>
                  <a:t>Shelf Price/Unit ($)</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ax val="180"/>
          <c:min val="4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9"/>
          <c:min val="0.5"/>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6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Hawaiian Tropic Island Sport Lotion FPS50 240ml (3.6%)</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Cream FPS50+ 200ml (9.5%)</c:v>
                </c:pt>
                <c:pt idx="1">
                  <c:v>Hawaiian Tropic Ozono Lotion FPS50+ 240ml (4.4%)</c:v>
                </c:pt>
                <c:pt idx="2">
                  <c:v>Hawaiian Tropic Sheer Touch Lotion FPS50+ 240ml (4.4%)</c:v>
                </c:pt>
                <c:pt idx="3">
                  <c:v>Banana Boat Advanced Protection Lotion FPS50+ 240ml (2.8%)</c:v>
                </c:pt>
                <c:pt idx="4">
                  <c:v>Nivea Sun Protection Sensitive Skin Gel FPS50+ 200ml (5.1%)</c:v>
                </c:pt>
                <c:pt idx="5">
                  <c:v>Hawaiian Tropic Sheer Touch Lotion FPS30 240ml (1.7%)</c:v>
                </c:pt>
                <c:pt idx="6">
                  <c:v>Nivea Sun Protection &amp; Hydration Lotion FPS50+ 125ml (4.5%)</c:v>
                </c:pt>
                <c:pt idx="7">
                  <c:v>Banana Boat Aqua Protect Cream FPS50+ 236ml (2.7%)</c:v>
                </c:pt>
                <c:pt idx="8">
                  <c:v>Banana Boat Aqua Protect Sport Lotion FPS50+ 236ml (3.1%)</c:v>
                </c:pt>
                <c:pt idx="9">
                  <c:v>Nivea Sun Protect &amp; Refresh Sport Lotion FPS50 200ml (5.8%)</c:v>
                </c:pt>
              </c:strCache>
            </c:strRef>
          </c:cat>
          <c:val>
            <c:numRef>
              <c:f>Sheet1!$B$2:$B$11</c:f>
              <c:numCache>
                <c:formatCode>General</c:formatCode>
                <c:ptCount val="10"/>
                <c:pt idx="0">
                  <c:v>0.12225726882627598</c:v>
                </c:pt>
                <c:pt idx="1">
                  <c:v>8.9483417257716885E-2</c:v>
                </c:pt>
                <c:pt idx="2">
                  <c:v>8.4214073849992119E-2</c:v>
                </c:pt>
                <c:pt idx="3">
                  <c:v>7.0651318629613921E-2</c:v>
                </c:pt>
                <c:pt idx="4">
                  <c:v>5.4425530232698839E-2</c:v>
                </c:pt>
                <c:pt idx="5">
                  <c:v>4.9659510871015548E-2</c:v>
                </c:pt>
                <c:pt idx="6">
                  <c:v>4.6920476087750893E-2</c:v>
                </c:pt>
                <c:pt idx="7">
                  <c:v>4.1700699137483595E-2</c:v>
                </c:pt>
                <c:pt idx="8">
                  <c:v>3.9609013941580409E-2</c:v>
                </c:pt>
                <c:pt idx="9">
                  <c:v>3.408988532030309E-2</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6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Hawaiian Tropic Island Sport Lotion FPS50 240ml (3.6%)</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Cream FPS50+ 200ml (9.5%)</c:v>
                </c:pt>
                <c:pt idx="1">
                  <c:v>Hawaiian Tropic Ozono Lotion FPS50+ 240ml (4.4%)</c:v>
                </c:pt>
                <c:pt idx="2">
                  <c:v>Hawaiian Tropic Sheer Touch Lotion FPS50+ 240ml (4.4%)</c:v>
                </c:pt>
                <c:pt idx="3">
                  <c:v>Banana Boat Advanced Protection Lotion FPS50+ 240ml (2.8%)</c:v>
                </c:pt>
                <c:pt idx="4">
                  <c:v>Nivea Sun Protection Sensitive Skin Gel FPS50+ 200ml (5.1%)</c:v>
                </c:pt>
                <c:pt idx="5">
                  <c:v>Hawaiian Tropic Sheer Touch Lotion FPS30 240ml (1.7%)</c:v>
                </c:pt>
                <c:pt idx="6">
                  <c:v>Nivea Sun Protect &amp; Refresh Sport Lotion FPS50 200ml (5.8%)</c:v>
                </c:pt>
                <c:pt idx="7">
                  <c:v>Nivea Sun Protection &amp; Hydration Lotion FPS50+ 125ml (4.5%)</c:v>
                </c:pt>
                <c:pt idx="8">
                  <c:v>Banana Boat Aqua Protect Cream FPS50+ 236ml (2.7%)</c:v>
                </c:pt>
                <c:pt idx="9">
                  <c:v>Banana Boat Aqua Protect Sport Lotion FPS50+ 236ml (3.1%)</c:v>
                </c:pt>
              </c:strCache>
            </c:strRef>
          </c:cat>
          <c:val>
            <c:numRef>
              <c:f>Sheet1!$B$2:$B$11</c:f>
              <c:numCache>
                <c:formatCode>General</c:formatCode>
                <c:ptCount val="10"/>
                <c:pt idx="0">
                  <c:v>0.13033193614301455</c:v>
                </c:pt>
                <c:pt idx="1">
                  <c:v>0.10633109480802402</c:v>
                </c:pt>
                <c:pt idx="2">
                  <c:v>0.10157186065685748</c:v>
                </c:pt>
                <c:pt idx="3">
                  <c:v>6.6250528525767127E-2</c:v>
                </c:pt>
                <c:pt idx="4">
                  <c:v>5.4829497316148258E-2</c:v>
                </c:pt>
                <c:pt idx="5">
                  <c:v>4.356459302944133E-2</c:v>
                </c:pt>
                <c:pt idx="6">
                  <c:v>3.8441491765081284E-2</c:v>
                </c:pt>
                <c:pt idx="7">
                  <c:v>3.7860100297428395E-2</c:v>
                </c:pt>
                <c:pt idx="8">
                  <c:v>3.6459951185690426E-2</c:v>
                </c:pt>
                <c:pt idx="9">
                  <c:v>3.3029612929817792E-2</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6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21404322300372672"/>
          <c:y val="2.1747791014982559E-2"/>
          <c:w val="0.73951596763197525"/>
          <c:h val="0.86043888622930176"/>
        </c:manualLayout>
      </c:layout>
      <c:scatterChart>
        <c:scatterStyle val="lineMarker"/>
        <c:varyColors val="0"/>
        <c:ser>
          <c:idx val="2"/>
          <c:order val="0"/>
          <c:tx>
            <c:strRef>
              <c:f>Sheet1!$B$1</c:f>
              <c:strCache>
                <c:ptCount val="1"/>
                <c:pt idx="0">
                  <c:v>Hawaiian Tropic Sheer Touch Lotion FPS50 120ml</c:v>
                </c:pt>
              </c:strCache>
            </c:strRef>
          </c:tx>
          <c:spPr>
            <a:ln w="19050" cap="rnd">
              <a:solidFill>
                <a:srgbClr val="00A097"/>
              </a:solidFill>
              <a:round/>
            </a:ln>
            <a:effectLst/>
          </c:spPr>
          <c:marker>
            <c:symbol val="circle"/>
            <c:size val="5"/>
            <c:spPr>
              <a:solidFill>
                <a:srgbClr val="00A097"/>
              </a:solidFill>
              <a:ln w="9525">
                <a:solidFill>
                  <a:srgbClr val="FFFFFF"/>
                </a:solidFill>
              </a:ln>
              <a:effectLst/>
            </c:spPr>
          </c:marker>
          <c:dLbls>
            <c:dLbl>
              <c:idx val="0"/>
              <c:tx>
                <c:rich>
                  <a:bodyPr/>
                  <a:lstStyle/>
                  <a:p>
                    <a:r>
                      <a:rPr lang="en-US"/>
                      <a:t>-0.5</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lstStyle/>
                  <a:p>
                    <a:r>
                      <a:rPr lang="en-US"/>
                      <a:t>-3.9</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lstStyle/>
                  <a:p>
                    <a:r>
                      <a:rPr lang="en-US"/>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lstStyle/>
                  <a:p>
                    <a:r>
                      <a:rPr lang="en-US"/>
                      <a:t>-1.5</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lstStyle/>
                  <a:p>
                    <a:r>
                      <a:rPr lang="en-US"/>
                      <a:t>-0.5</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Sheet1!$A$2:$A$6</c:f>
              <c:numCache>
                <c:formatCode>General</c:formatCode>
                <c:ptCount val="5"/>
                <c:pt idx="0">
                  <c:v>175</c:v>
                </c:pt>
                <c:pt idx="1">
                  <c:v>190</c:v>
                </c:pt>
                <c:pt idx="2">
                  <c:v>205</c:v>
                </c:pt>
                <c:pt idx="3">
                  <c:v>235</c:v>
                </c:pt>
                <c:pt idx="4">
                  <c:v>260</c:v>
                </c:pt>
              </c:numCache>
            </c:numRef>
          </c:xVal>
          <c:yVal>
            <c:numRef>
              <c:f>Sheet1!$B$2:$B$6</c:f>
              <c:numCache>
                <c:formatCode>General</c:formatCode>
                <c:ptCount val="5"/>
                <c:pt idx="0">
                  <c:v>0.34384771321140711</c:v>
                </c:pt>
                <c:pt idx="1">
                  <c:v>0.28858769074258833</c:v>
                </c:pt>
                <c:pt idx="2">
                  <c:v>0</c:v>
                </c:pt>
                <c:pt idx="3">
                  <c:v>-0.22616915658888054</c:v>
                </c:pt>
                <c:pt idx="4">
                  <c:v>-0.26791845596481584</c:v>
                </c:pt>
              </c:numCache>
            </c:numRef>
          </c:yVal>
          <c:smooth val="0"/>
          <c:extLst>
            <c:ext xmlns:c16="http://schemas.microsoft.com/office/drawing/2014/chart" uri="{C3380CC4-5D6E-409C-BE32-E72D297353CC}">
              <c16:uniqueId val="{0000007D-1ABB-4592-8776-98B59FCA8F1B}"/>
            </c:ext>
          </c:extLst>
        </c:ser>
        <c:ser>
          <c:idx val="3"/>
          <c:order val="1"/>
          <c:tx>
            <c:strRef>
              <c:f>Sheet1!$B$8</c:f>
              <c:strCache>
                <c:ptCount val="1"/>
                <c:pt idx="0">
                  <c:v>Hawaiian Tropic Sheer Touch Lotion FPS30 240ml</c:v>
                </c:pt>
              </c:strCache>
            </c:strRef>
          </c:tx>
          <c:spPr>
            <a:ln w="19050" cap="rnd">
              <a:solidFill>
                <a:srgbClr val="7ECAC4"/>
              </a:solidFill>
              <a:round/>
            </a:ln>
            <a:effectLst/>
          </c:spPr>
          <c:marker>
            <c:symbol val="circle"/>
            <c:size val="5"/>
            <c:spPr>
              <a:solidFill>
                <a:srgbClr val="7ECAC4"/>
              </a:solidFill>
              <a:ln w="9525">
                <a:solidFill>
                  <a:srgbClr val="FFFFFF"/>
                </a:solidFill>
              </a:ln>
              <a:effectLst/>
            </c:spPr>
          </c:marker>
          <c:dLbls>
            <c:dLbl>
              <c:idx val="0"/>
              <c:tx>
                <c:rich>
                  <a:bodyPr/>
                  <a:lstStyle/>
                  <a:p>
                    <a:r>
                      <a:rPr lang="en-US"/>
                      <a:t>-3.1</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lstStyle/>
                  <a:p>
                    <a:r>
                      <a:rPr lang="en-US"/>
                      <a:t>-5.6</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lstStyle/>
                  <a:p>
                    <a:r>
                      <a:rPr lang="en-US"/>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lstStyle/>
                  <a:p>
                    <a:r>
                      <a:rPr lang="en-US"/>
                      <a:t>-2.4</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lstStyle/>
                  <a:p>
                    <a:r>
                      <a:rPr lang="en-US"/>
                      <a:t>-2.2</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Sheet1!$A$9:$A$13</c:f>
              <c:numCache>
                <c:formatCode>General</c:formatCode>
                <c:ptCount val="5"/>
                <c:pt idx="0">
                  <c:v>260</c:v>
                </c:pt>
                <c:pt idx="1">
                  <c:v>270</c:v>
                </c:pt>
                <c:pt idx="2">
                  <c:v>300</c:v>
                </c:pt>
                <c:pt idx="3">
                  <c:v>330</c:v>
                </c:pt>
                <c:pt idx="4">
                  <c:v>360</c:v>
                </c:pt>
              </c:numCache>
            </c:numRef>
          </c:xVal>
          <c:yVal>
            <c:numRef>
              <c:f>Sheet1!$B$9:$B$13</c:f>
              <c:numCache>
                <c:formatCode>General</c:formatCode>
                <c:ptCount val="5"/>
                <c:pt idx="0">
                  <c:v>0.74568504799884661</c:v>
                </c:pt>
                <c:pt idx="1">
                  <c:v>0.56423896033767518</c:v>
                </c:pt>
                <c:pt idx="2">
                  <c:v>0</c:v>
                </c:pt>
                <c:pt idx="3">
                  <c:v>-0.24218645762540023</c:v>
                </c:pt>
                <c:pt idx="4">
                  <c:v>-0.39362284903340822</c:v>
                </c:pt>
              </c:numCache>
            </c:numRef>
          </c:yVal>
          <c:smooth val="0"/>
          <c:extLst>
            <c:ext xmlns:c16="http://schemas.microsoft.com/office/drawing/2014/chart" uri="{C3380CC4-5D6E-409C-BE32-E72D297353CC}">
              <c16:uniqueId val="{0000007D-1ABB-4592-8776-98B59FCA8F1B}"/>
            </c:ext>
          </c:extLst>
        </c:ser>
        <c:ser>
          <c:idx val="4"/>
          <c:order val="2"/>
          <c:tx>
            <c:strRef>
              <c:f>Sheet1!$B$15</c:f>
              <c:strCache>
                <c:ptCount val="1"/>
                <c:pt idx="0">
                  <c:v>Hawaiian Tropic Sheer Touch Lotion FPS50+ 240ml</c:v>
                </c:pt>
              </c:strCache>
            </c:strRef>
          </c:tx>
          <c:spPr>
            <a:ln w="19050" cap="rnd">
              <a:solidFill>
                <a:srgbClr val="006C6D"/>
              </a:solidFill>
              <a:round/>
            </a:ln>
            <a:effectLst/>
          </c:spPr>
          <c:marker>
            <c:symbol val="circle"/>
            <c:size val="5"/>
            <c:spPr>
              <a:solidFill>
                <a:srgbClr val="006C6D"/>
              </a:solidFill>
              <a:ln w="9525">
                <a:solidFill>
                  <a:srgbClr val="FFFFFF"/>
                </a:solidFill>
              </a:ln>
              <a:effectLst/>
            </c:spPr>
          </c:marker>
          <c:dLbls>
            <c:dLbl>
              <c:idx val="0"/>
              <c:tx>
                <c:rich>
                  <a:bodyPr/>
                  <a:lstStyle/>
                  <a:p>
                    <a:r>
                      <a:rPr lang="en-US"/>
                      <a:t>-1.2</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lstStyle/>
                  <a:p>
                    <a:r>
                      <a:rPr lang="en-US"/>
                      <a:t>-3.2</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lstStyle/>
                  <a:p>
                    <a:r>
                      <a:rPr lang="en-US"/>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lstStyle/>
                  <a:p>
                    <a:r>
                      <a:rPr lang="en-US"/>
                      <a:t>-1.9</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lstStyle/>
                  <a:p>
                    <a:r>
                      <a:rPr lang="en-US"/>
                      <a:t>-2.3</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Sheet1!$A$16:$A$20</c:f>
              <c:numCache>
                <c:formatCode>General</c:formatCode>
                <c:ptCount val="5"/>
                <c:pt idx="0">
                  <c:v>300</c:v>
                </c:pt>
                <c:pt idx="1">
                  <c:v>315</c:v>
                </c:pt>
                <c:pt idx="2">
                  <c:v>350</c:v>
                </c:pt>
                <c:pt idx="3">
                  <c:v>385</c:v>
                </c:pt>
                <c:pt idx="4">
                  <c:v>430</c:v>
                </c:pt>
              </c:numCache>
            </c:numRef>
          </c:xVal>
          <c:yVal>
            <c:numRef>
              <c:f>Sheet1!$B$16:$B$20</c:f>
              <c:numCache>
                <c:formatCode>General</c:formatCode>
                <c:ptCount val="5"/>
                <c:pt idx="0">
                  <c:v>0.39347921195443686</c:v>
                </c:pt>
                <c:pt idx="1">
                  <c:v>0.31823028228885863</c:v>
                </c:pt>
                <c:pt idx="2">
                  <c:v>0</c:v>
                </c:pt>
                <c:pt idx="3">
                  <c:v>-0.1932235767745335</c:v>
                </c:pt>
                <c:pt idx="4">
                  <c:v>-0.41456171182603485</c:v>
                </c:pt>
              </c:numCache>
            </c:numRef>
          </c:yVal>
          <c:smooth val="0"/>
          <c:extLst>
            <c:ext xmlns:c16="http://schemas.microsoft.com/office/drawing/2014/chart" uri="{C3380CC4-5D6E-409C-BE32-E72D297353CC}">
              <c16:uniqueId val="{0000007D-1ABB-4592-8776-98B59FCA8F1B}"/>
            </c:ext>
          </c:extLst>
        </c:ser>
        <c:dLbls>
          <c:dLblPos val="t"/>
          <c:showLegendKey val="0"/>
          <c:showVal val="1"/>
          <c:showCatName val="0"/>
          <c:showSerName val="0"/>
          <c:showPercent val="0"/>
          <c:showBubbleSize val="0"/>
        </c:dLbls>
        <c:axId val="104432768"/>
        <c:axId val="104434848"/>
      </c:scatterChart>
      <c:valAx>
        <c:axId val="104432768"/>
        <c:scaling>
          <c:orientation val="minMax"/>
          <c:max val="430"/>
          <c:min val="175"/>
        </c:scaling>
        <c:delete val="0"/>
        <c:axPos val="b"/>
        <c:title>
          <c:tx>
            <c:rich>
              <a:bodyPr/>
              <a:lstStyle/>
              <a:p>
                <a:pPr>
                  <a:defRPr sz="800">
                    <a:solidFill>
                      <a:srgbClr val="575555"/>
                    </a:solidFill>
                    <a:latin typeface="Nexa Bold"/>
                  </a:defRPr>
                </a:pPr>
                <a:r>
                  <a:rPr lang="de-DE"/>
                  <a:t>Tested Prices ($)</a:t>
                </a:r>
              </a:p>
            </c:rich>
          </c:tx>
          <c:overlay val="0"/>
        </c:title>
        <c:numFmt formatCode="#,##0" sourceLinked="0"/>
        <c:majorTickMark val="none"/>
        <c:minorTickMark val="none"/>
        <c:tickLblPos val="low"/>
        <c:spPr>
          <a:noFill/>
          <a:ln w="9525" cap="flat" cmpd="sng" algn="ctr">
            <a:solidFill>
              <a:srgbClr val="E6E5E5"/>
            </a:solidFill>
            <a:round/>
          </a:ln>
          <a:effectLst/>
        </c:spPr>
        <c:txPr>
          <a:bodyPr rot="-60000000" vert="horz"/>
          <a:lstStyle/>
          <a:p>
            <a:pPr>
              <a:defRPr sz="800" b="0">
                <a:latin typeface="Nexa Book" panose="00000400000000000000" pitchFamily="2" charset="0"/>
              </a:defRPr>
            </a:pPr>
            <a:endParaRPr lang="en-CH"/>
          </a:p>
        </c:txPr>
        <c:crossAx val="104434848"/>
        <c:crosses val="autoZero"/>
        <c:crossBetween val="midCat"/>
      </c:valAx>
      <c:valAx>
        <c:axId val="104434848"/>
        <c:scaling>
          <c:orientation val="minMax"/>
        </c:scaling>
        <c:delete val="0"/>
        <c:axPos val="l"/>
        <c:numFmt formatCode="0%" sourceLinked="0"/>
        <c:majorTickMark val="none"/>
        <c:minorTickMark val="none"/>
        <c:tickLblPos val="nextTo"/>
        <c:spPr>
          <a:noFill/>
          <a:ln w="9525" cap="flat" cmpd="sng" algn="ctr">
            <a:solidFill>
              <a:srgbClr val="E6E5E5">
                <a:lumMod val="90000"/>
              </a:srgbClr>
            </a:solidFill>
            <a:round/>
          </a:ln>
          <a:effectLst/>
        </c:spPr>
        <c:txPr>
          <a:bodyPr rot="-60000000" vert="horz"/>
          <a:lstStyle/>
          <a:p>
            <a:pPr>
              <a:defRPr sz="800">
                <a:latin typeface="Nexa Book" panose="00000400000000000000" pitchFamily="2" charset="0"/>
              </a:defRPr>
            </a:pPr>
            <a:endParaRPr lang="en-CH"/>
          </a:p>
        </c:txPr>
        <c:crossAx val="104432768"/>
        <c:crosses val="autoZero"/>
        <c:crossBetween val="midCat"/>
      </c:valAx>
      <c:spPr>
        <a:noFill/>
        <a:ln w="25400">
          <a:noFill/>
        </a:ln>
        <a:effectLst/>
      </c:spPr>
    </c:plotArea>
    <c:plotVisOnly val="1"/>
    <c:dispBlanksAs val="gap"/>
    <c:showDLblsOverMax val="0"/>
    <c:extLst/>
  </c:chart>
  <c:spPr>
    <a:noFill/>
    <a:ln>
      <a:noFill/>
    </a:ln>
    <a:effectLst/>
  </c:spPr>
  <c:txPr>
    <a:bodyPr/>
    <a:lstStyle/>
    <a:p>
      <a:pPr>
        <a:defRPr>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1.7617522987326877E-2"/>
          <c:y val="0"/>
          <c:w val="0.93396238194190517"/>
          <c:h val="1"/>
        </c:manualLayout>
      </c:layout>
      <c:barChart>
        <c:barDir val="bar"/>
        <c:grouping val="clustered"/>
        <c:varyColors val="1"/>
        <c:ser>
          <c:idx val="0"/>
          <c:order val="0"/>
          <c:tx>
            <c:strRef>
              <c:f>Sheet1!$B$1</c:f>
              <c:strCache>
                <c:ptCount val="1"/>
                <c:pt idx="0">
                  <c:v>Beauty Care (0.4%)</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F369-46EE-B13A-AAF11CE81229}"/>
              </c:ext>
            </c:extLst>
          </c:dPt>
          <c:dPt>
            <c:idx val="4"/>
            <c:invertIfNegative val="0"/>
            <c:bubble3D val="0"/>
            <c:spPr>
              <a:solidFill>
                <a:srgbClr val="BCBBBB"/>
              </a:solidFill>
            </c:spPr>
            <c:extLst>
              <c:ext xmlns:c16="http://schemas.microsoft.com/office/drawing/2014/chart" uri="{C3380CC4-5D6E-409C-BE32-E72D297353CC}">
                <c16:uniqueId val="{00000009-F369-46EE-B13A-AAF11CE81229}"/>
              </c:ext>
            </c:extLst>
          </c:dPt>
          <c:dPt>
            <c:idx val="5"/>
            <c:invertIfNegative val="0"/>
            <c:bubble3D val="0"/>
            <c:spPr>
              <a:solidFill>
                <a:srgbClr val="BCBBBB"/>
              </a:solidFill>
            </c:spPr>
            <c:extLst>
              <c:ext xmlns:c16="http://schemas.microsoft.com/office/drawing/2014/chart" uri="{C3380CC4-5D6E-409C-BE32-E72D297353CC}">
                <c16:uniqueId val="{0000000A-F369-46EE-B13A-AAF11CE81229}"/>
              </c:ext>
            </c:extLst>
          </c:dPt>
          <c:dPt>
            <c:idx val="6"/>
            <c:invertIfNegative val="0"/>
            <c:bubble3D val="0"/>
            <c:spPr>
              <a:solidFill>
                <a:srgbClr val="BCBBBB"/>
              </a:solidFill>
            </c:spPr>
            <c:extLst>
              <c:ext xmlns:c16="http://schemas.microsoft.com/office/drawing/2014/chart" uri="{C3380CC4-5D6E-409C-BE32-E72D297353CC}">
                <c16:uniqueId val="{0000000B-F369-46EE-B13A-AAF11CE81229}"/>
              </c:ext>
            </c:extLst>
          </c:dPt>
          <c:dPt>
            <c:idx val="7"/>
            <c:invertIfNegative val="0"/>
            <c:bubble3D val="0"/>
            <c:spPr>
              <a:solidFill>
                <a:srgbClr val="BCBBBB"/>
              </a:solidFill>
            </c:spPr>
            <c:extLst>
              <c:ext xmlns:c16="http://schemas.microsoft.com/office/drawing/2014/chart" uri="{C3380CC4-5D6E-409C-BE32-E72D297353CC}">
                <c16:uniqueId val="{0000000C-F369-46EE-B13A-AAF11CE81229}"/>
              </c:ext>
            </c:extLst>
          </c:dPt>
          <c:dPt>
            <c:idx val="8"/>
            <c:invertIfNegative val="0"/>
            <c:bubble3D val="0"/>
            <c:spPr>
              <a:solidFill>
                <a:srgbClr val="BCBBBB"/>
              </a:solidFill>
            </c:spPr>
            <c:extLst>
              <c:ext xmlns:c16="http://schemas.microsoft.com/office/drawing/2014/chart" uri="{C3380CC4-5D6E-409C-BE32-E72D297353CC}">
                <c16:uniqueId val="{0000000D-F369-46EE-B13A-AAF11CE81229}"/>
              </c:ext>
            </c:extLst>
          </c:dPt>
          <c:dPt>
            <c:idx val="9"/>
            <c:invertIfNegative val="0"/>
            <c:bubble3D val="0"/>
            <c:spPr>
              <a:solidFill>
                <a:srgbClr val="BCBBBB"/>
              </a:solidFill>
            </c:spPr>
            <c:extLst>
              <c:ext xmlns:c16="http://schemas.microsoft.com/office/drawing/2014/chart" uri="{C3380CC4-5D6E-409C-BE32-E72D297353CC}">
                <c16:uniqueId val="{0000000E-F369-46EE-B13A-AAF11CE81229}"/>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(38.0%)</c:v>
                </c:pt>
                <c:pt idx="1">
                  <c:v>Hawaiian Tropic (19.3%)</c:v>
                </c:pt>
                <c:pt idx="2">
                  <c:v>Caribbean Beach (6.6%)</c:v>
                </c:pt>
                <c:pt idx="3">
                  <c:v>EQUATE (6.3%)</c:v>
                </c:pt>
                <c:pt idx="4">
                  <c:v>Banana Boat (15.9%)</c:v>
                </c:pt>
                <c:pt idx="5">
                  <c:v>Nuvel (2.3%)</c:v>
                </c:pt>
                <c:pt idx="6">
                  <c:v>Garnier (1.7%)</c:v>
                </c:pt>
                <c:pt idx="7">
                  <c:v>Neutrogena (2.7%)</c:v>
                </c:pt>
                <c:pt idx="8">
                  <c:v>Isdin (1.8%)</c:v>
                </c:pt>
                <c:pt idx="9">
                  <c:v>L'Oreal Paris (0.9%)</c:v>
                </c:pt>
              </c:strCache>
            </c:strRef>
          </c:cat>
          <c:val>
            <c:numRef>
              <c:f>Sheet1!$B$2:$B$11</c:f>
              <c:numCache>
                <c:formatCode>General</c:formatCode>
                <c:ptCount val="10"/>
                <c:pt idx="0">
                  <c:v>0.3238621463419038</c:v>
                </c:pt>
                <c:pt idx="1">
                  <c:v>0.15463024936007638</c:v>
                </c:pt>
                <c:pt idx="2">
                  <c:v>0.12977704815868846</c:v>
                </c:pt>
                <c:pt idx="3">
                  <c:v>0.12390517443919834</c:v>
                </c:pt>
                <c:pt idx="4">
                  <c:v>8.2170077820610296E-2</c:v>
                </c:pt>
                <c:pt idx="5">
                  <c:v>4.9431739359167122E-2</c:v>
                </c:pt>
                <c:pt idx="6">
                  <c:v>3.7124885959892363E-2</c:v>
                </c:pt>
                <c:pt idx="7">
                  <c:v>3.5618545373021636E-2</c:v>
                </c:pt>
                <c:pt idx="8">
                  <c:v>1.7627533859832855E-2</c:v>
                </c:pt>
                <c:pt idx="9">
                  <c:v>1.4376019893507811E-2</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7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Sheet1!$A$2:$A$19</c:f>
              <c:strCache>
                <c:ptCount val="18"/>
                <c:pt idx="0">
                  <c:v>175</c:v>
                </c:pt>
                <c:pt idx="1">
                  <c:v>180</c:v>
                </c:pt>
                <c:pt idx="2">
                  <c:v>185</c:v>
                </c:pt>
                <c:pt idx="3">
                  <c:v>190</c:v>
                </c:pt>
                <c:pt idx="4">
                  <c:v>195</c:v>
                </c:pt>
                <c:pt idx="5">
                  <c:v>200</c:v>
                </c:pt>
                <c:pt idx="6">
                  <c:v>205</c:v>
                </c:pt>
                <c:pt idx="7">
                  <c:v>210</c:v>
                </c:pt>
                <c:pt idx="8">
                  <c:v>215</c:v>
                </c:pt>
                <c:pt idx="9">
                  <c:v>220</c:v>
                </c:pt>
                <c:pt idx="10">
                  <c:v>225</c:v>
                </c:pt>
                <c:pt idx="11">
                  <c:v>230</c:v>
                </c:pt>
                <c:pt idx="12">
                  <c:v>235</c:v>
                </c:pt>
                <c:pt idx="13">
                  <c:v>240</c:v>
                </c:pt>
                <c:pt idx="14">
                  <c:v>245</c:v>
                </c:pt>
                <c:pt idx="15">
                  <c:v>250</c:v>
                </c:pt>
                <c:pt idx="16">
                  <c:v>255</c:v>
                </c:pt>
                <c:pt idx="17">
                  <c:v>260</c:v>
                </c:pt>
              </c:strCache>
            </c:strRef>
          </c:cat>
          <c:val>
            <c:numRef>
              <c:f>Sheet1!$B$2:$B$19</c:f>
              <c:numCache>
                <c:formatCode>General</c:formatCode>
                <c:ptCount val="18"/>
                <c:pt idx="0">
                  <c:v>134.38477132114068</c:v>
                </c:pt>
                <c:pt idx="1">
                  <c:v>132.50093833352864</c:v>
                </c:pt>
                <c:pt idx="2">
                  <c:v>130.65933638982216</c:v>
                </c:pt>
                <c:pt idx="3">
                  <c:v>128.85876907425887</c:v>
                </c:pt>
                <c:pt idx="4">
                  <c:v>117.83435834517779</c:v>
                </c:pt>
                <c:pt idx="5">
                  <c:v>108.28820997060342</c:v>
                </c:pt>
                <c:pt idx="6">
                  <c:v>100</c:v>
                </c:pt>
                <c:pt idx="7">
                  <c:v>92.785535432014427</c:v>
                </c:pt>
                <c:pt idx="8">
                  <c:v>86.494071497815654</c:v>
                </c:pt>
                <c:pt idx="9">
                  <c:v>83.94457663498342</c:v>
                </c:pt>
                <c:pt idx="10">
                  <c:v>81.592374644690551</c:v>
                </c:pt>
                <c:pt idx="11">
                  <c:v>79.412299830220874</c:v>
                </c:pt>
                <c:pt idx="12">
                  <c:v>77.383084341111925</c:v>
                </c:pt>
                <c:pt idx="13">
                  <c:v>76.522423281911216</c:v>
                </c:pt>
                <c:pt idx="14">
                  <c:v>75.674787648827845</c:v>
                </c:pt>
                <c:pt idx="15">
                  <c:v>74.839989430204838</c:v>
                </c:pt>
                <c:pt idx="16">
                  <c:v>74.017840857224797</c:v>
                </c:pt>
                <c:pt idx="17">
                  <c:v>73.208154403518449</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Sheet1!$A$2:$A$19</c:f>
              <c:strCache>
                <c:ptCount val="18"/>
                <c:pt idx="0">
                  <c:v>175</c:v>
                </c:pt>
                <c:pt idx="1">
                  <c:v>180</c:v>
                </c:pt>
                <c:pt idx="2">
                  <c:v>185</c:v>
                </c:pt>
                <c:pt idx="3">
                  <c:v>190</c:v>
                </c:pt>
                <c:pt idx="4">
                  <c:v>195</c:v>
                </c:pt>
                <c:pt idx="5">
                  <c:v>200</c:v>
                </c:pt>
                <c:pt idx="6">
                  <c:v>205</c:v>
                </c:pt>
                <c:pt idx="7">
                  <c:v>210</c:v>
                </c:pt>
                <c:pt idx="8">
                  <c:v>215</c:v>
                </c:pt>
                <c:pt idx="9">
                  <c:v>220</c:v>
                </c:pt>
                <c:pt idx="10">
                  <c:v>225</c:v>
                </c:pt>
                <c:pt idx="11">
                  <c:v>230</c:v>
                </c:pt>
                <c:pt idx="12">
                  <c:v>235</c:v>
                </c:pt>
                <c:pt idx="13">
                  <c:v>240</c:v>
                </c:pt>
                <c:pt idx="14">
                  <c:v>245</c:v>
                </c:pt>
                <c:pt idx="15">
                  <c:v>250</c:v>
                </c:pt>
                <c:pt idx="16">
                  <c:v>255</c:v>
                </c:pt>
                <c:pt idx="17">
                  <c:v>260</c:v>
                </c:pt>
              </c:strCache>
            </c:strRef>
          </c:cat>
          <c:val>
            <c:numRef>
              <c:f>Sheet1!$C$2:$C$19</c:f>
              <c:numCache>
                <c:formatCode>General</c:formatCode>
                <c:ptCount val="18"/>
                <c:pt idx="0">
                  <c:v>114.94191663242491</c:v>
                </c:pt>
                <c:pt idx="1">
                  <c:v>116.52475222540689</c:v>
                </c:pt>
                <c:pt idx="2">
                  <c:v>118.05379288481828</c:v>
                </c:pt>
                <c:pt idx="3">
                  <c:v>119.53108505963277</c:v>
                </c:pt>
                <c:pt idx="4">
                  <c:v>112.14506597356464</c:v>
                </c:pt>
                <c:pt idx="5">
                  <c:v>105.6728610158642</c:v>
                </c:pt>
                <c:pt idx="6">
                  <c:v>100</c:v>
                </c:pt>
                <c:pt idx="7">
                  <c:v>95.028081084100236</c:v>
                </c:pt>
                <c:pt idx="8">
                  <c:v>90.676224599240072</c:v>
                </c:pt>
                <c:pt idx="9">
                  <c:v>90.029768624432776</c:v>
                </c:pt>
                <c:pt idx="10">
                  <c:v>89.476685975866971</c:v>
                </c:pt>
                <c:pt idx="11">
                  <c:v>89.003020791711563</c:v>
                </c:pt>
                <c:pt idx="12">
                  <c:v>88.596860770605304</c:v>
                </c:pt>
                <c:pt idx="13">
                  <c:v>89.459753629492411</c:v>
                </c:pt>
                <c:pt idx="14">
                  <c:v>90.296309398983581</c:v>
                </c:pt>
                <c:pt idx="15">
                  <c:v>91.107265765042328</c:v>
                </c:pt>
                <c:pt idx="16">
                  <c:v>91.893341218182073</c:v>
                </c:pt>
                <c:pt idx="17">
                  <c:v>92.655235153661792</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Sheet1!$A$2:$A$19</c:f>
              <c:strCache>
                <c:ptCount val="18"/>
                <c:pt idx="0">
                  <c:v>175</c:v>
                </c:pt>
                <c:pt idx="1">
                  <c:v>180</c:v>
                </c:pt>
                <c:pt idx="2">
                  <c:v>185</c:v>
                </c:pt>
                <c:pt idx="3">
                  <c:v>190</c:v>
                </c:pt>
                <c:pt idx="4">
                  <c:v>195</c:v>
                </c:pt>
                <c:pt idx="5">
                  <c:v>200</c:v>
                </c:pt>
                <c:pt idx="6">
                  <c:v>205</c:v>
                </c:pt>
                <c:pt idx="7">
                  <c:v>210</c:v>
                </c:pt>
                <c:pt idx="8">
                  <c:v>215</c:v>
                </c:pt>
                <c:pt idx="9">
                  <c:v>220</c:v>
                </c:pt>
                <c:pt idx="10">
                  <c:v>225</c:v>
                </c:pt>
                <c:pt idx="11">
                  <c:v>230</c:v>
                </c:pt>
                <c:pt idx="12">
                  <c:v>235</c:v>
                </c:pt>
                <c:pt idx="13">
                  <c:v>240</c:v>
                </c:pt>
                <c:pt idx="14">
                  <c:v>245</c:v>
                </c:pt>
                <c:pt idx="15">
                  <c:v>250</c:v>
                </c:pt>
                <c:pt idx="16">
                  <c:v>255</c:v>
                </c:pt>
                <c:pt idx="17">
                  <c:v>260</c:v>
                </c:pt>
              </c:strCache>
            </c:strRef>
          </c:cat>
          <c:val>
            <c:numRef>
              <c:f>Sheet1!$D$2:$D$19</c:f>
              <c:numCache>
                <c:formatCode>General</c:formatCode>
                <c:ptCount val="18"/>
                <c:pt idx="0">
                  <c:v>100.28386871961609</c:v>
                </c:pt>
                <c:pt idx="1">
                  <c:v>104.48188064131556</c:v>
                </c:pt>
                <c:pt idx="2">
                  <c:v>108.55563490437348</c:v>
                </c:pt>
                <c:pt idx="3">
                  <c:v>112.50944507588414</c:v>
                </c:pt>
                <c:pt idx="4">
                  <c:v>107.86731139102645</c:v>
                </c:pt>
                <c:pt idx="5">
                  <c:v>103.70841809786155</c:v>
                </c:pt>
                <c:pt idx="6">
                  <c:v>100</c:v>
                </c:pt>
                <c:pt idx="7">
                  <c:v>96.709678616160645</c:v>
                </c:pt>
                <c:pt idx="8">
                  <c:v>93.810192907405579</c:v>
                </c:pt>
                <c:pt idx="9">
                  <c:v>94.59528431418552</c:v>
                </c:pt>
                <c:pt idx="10">
                  <c:v>95.395395098234047</c:v>
                </c:pt>
                <c:pt idx="11">
                  <c:v>96.20507004301308</c:v>
                </c:pt>
                <c:pt idx="12">
                  <c:v>97.01948358620038</c:v>
                </c:pt>
                <c:pt idx="13">
                  <c:v>99.176758470100509</c:v>
                </c:pt>
                <c:pt idx="14">
                  <c:v>101.27866659665801</c:v>
                </c:pt>
                <c:pt idx="15">
                  <c:v>103.32660102877371</c:v>
                </c:pt>
                <c:pt idx="16">
                  <c:v>105.32192336887054</c:v>
                </c:pt>
                <c:pt idx="17">
                  <c:v>107.26596380967159</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Sheet1!$A$2:$A$19</c:f>
              <c:strCache>
                <c:ptCount val="18"/>
                <c:pt idx="0">
                  <c:v>175</c:v>
                </c:pt>
                <c:pt idx="1">
                  <c:v>180</c:v>
                </c:pt>
                <c:pt idx="2">
                  <c:v>185</c:v>
                </c:pt>
                <c:pt idx="3">
                  <c:v>190</c:v>
                </c:pt>
                <c:pt idx="4">
                  <c:v>195</c:v>
                </c:pt>
                <c:pt idx="5">
                  <c:v>200</c:v>
                </c:pt>
                <c:pt idx="6">
                  <c:v>205</c:v>
                </c:pt>
                <c:pt idx="7">
                  <c:v>210</c:v>
                </c:pt>
                <c:pt idx="8">
                  <c:v>215</c:v>
                </c:pt>
                <c:pt idx="9">
                  <c:v>220</c:v>
                </c:pt>
                <c:pt idx="10">
                  <c:v>225</c:v>
                </c:pt>
                <c:pt idx="11">
                  <c:v>230</c:v>
                </c:pt>
                <c:pt idx="12">
                  <c:v>235</c:v>
                </c:pt>
                <c:pt idx="13">
                  <c:v>240</c:v>
                </c:pt>
                <c:pt idx="14">
                  <c:v>245</c:v>
                </c:pt>
                <c:pt idx="15">
                  <c:v>250</c:v>
                </c:pt>
                <c:pt idx="16">
                  <c:v>255</c:v>
                </c:pt>
                <c:pt idx="17">
                  <c:v>260</c:v>
                </c:pt>
              </c:strCache>
            </c:strRef>
          </c:cat>
          <c:val>
            <c:numRef>
              <c:f>Sheet1!$E$2:$E$19</c:f>
              <c:numCache>
                <c:formatCode>General</c:formatCode>
                <c:ptCount val="18"/>
                <c:pt idx="0">
                  <c:v>0.50413681282341039</c:v>
                </c:pt>
                <c:pt idx="1">
                  <c:v>0.51791079024498221</c:v>
                </c:pt>
                <c:pt idx="2">
                  <c:v>0.53094022834646915</c:v>
                </c:pt>
                <c:pt idx="3">
                  <c:v>0.54328390654787795</c:v>
                </c:pt>
                <c:pt idx="4">
                  <c:v>0.55499457561075261</c:v>
                </c:pt>
                <c:pt idx="5">
                  <c:v>0.56611971122048399</c:v>
                </c:pt>
                <c:pt idx="6">
                  <c:v>0.57670215728827701</c:v>
                </c:pt>
                <c:pt idx="7">
                  <c:v>0.58678067735284167</c:v>
                </c:pt>
                <c:pt idx="8">
                  <c:v>0.59639042904231065</c:v>
                </c:pt>
                <c:pt idx="9">
                  <c:v>0.60556337383680359</c:v>
                </c:pt>
                <c:pt idx="10">
                  <c:v>0.61432863219598577</c:v>
                </c:pt>
                <c:pt idx="11">
                  <c:v>0.62271279236563826</c:v>
                </c:pt>
                <c:pt idx="12">
                  <c:v>0.63074017976211405</c:v>
                </c:pt>
                <c:pt idx="13">
                  <c:v>0.6384330926837366</c:v>
                </c:pt>
                <c:pt idx="14">
                  <c:v>0.6458120091595787</c:v>
                </c:pt>
                <c:pt idx="15">
                  <c:v>0.65289576897638724</c:v>
                </c:pt>
                <c:pt idx="16">
                  <c:v>0.65970173429057577</c:v>
                </c:pt>
                <c:pt idx="17">
                  <c:v>0.66624593170806456</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rPr lang="de-DE"/>
                  <a:t>Shelf Price/Unit ($)</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ax val="160"/>
          <c:min val="6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8"/>
          <c:min val="0.4"/>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7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Hawaiian Tropic Sheer Touch Lotion FPS50 120ml (1.4%)</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Hawaiian Tropic Ozono Lotion FPS50+ 240ml (4.4%)</c:v>
                </c:pt>
                <c:pt idx="1">
                  <c:v>Hawaiian Tropic Sheer Touch Lotion FPS50+ 240ml (4.4%)</c:v>
                </c:pt>
                <c:pt idx="2">
                  <c:v>Nivea Sun Protection &amp; Hydration Lotion FPS50+ 125ml (4.5%)</c:v>
                </c:pt>
                <c:pt idx="3">
                  <c:v>Nivea Sun Protection &amp; Hydration Cream FPS50+ 200ml (9.5%)</c:v>
                </c:pt>
                <c:pt idx="4">
                  <c:v>Hawaiian Tropic Island Sport Lotion FPS50 240ml (3.6%)</c:v>
                </c:pt>
                <c:pt idx="5">
                  <c:v>Nivea Sun Protection Sensitive Skin Gel FPS50+ 200ml (5.1%)</c:v>
                </c:pt>
                <c:pt idx="6">
                  <c:v>Equate Ultra Spray FPS50 156g (1.7%)</c:v>
                </c:pt>
                <c:pt idx="7">
                  <c:v>Hawaiian Tropic Sheer Touch Lotion FPS30 240ml (1.7%)</c:v>
                </c:pt>
                <c:pt idx="8">
                  <c:v>Caribbean Beach Ultra Cream FPS50+ 250g (1.2%)</c:v>
                </c:pt>
                <c:pt idx="9">
                  <c:v>Caribbean Beach Kids Cream FPS50+ 250g (0.9%)</c:v>
                </c:pt>
              </c:strCache>
            </c:strRef>
          </c:cat>
          <c:val>
            <c:numRef>
              <c:f>Sheet1!$B$2:$B$11</c:f>
              <c:numCache>
                <c:formatCode>General</c:formatCode>
                <c:ptCount val="10"/>
                <c:pt idx="0">
                  <c:v>6.8072100374419631E-2</c:v>
                </c:pt>
                <c:pt idx="1">
                  <c:v>6.5150989762898487E-2</c:v>
                </c:pt>
                <c:pt idx="2">
                  <c:v>5.7992191337717956E-2</c:v>
                </c:pt>
                <c:pt idx="3">
                  <c:v>5.7124599391338897E-2</c:v>
                </c:pt>
                <c:pt idx="4">
                  <c:v>5.1087921194670198E-2</c:v>
                </c:pt>
                <c:pt idx="5">
                  <c:v>4.1730924102360012E-2</c:v>
                </c:pt>
                <c:pt idx="6">
                  <c:v>3.6875036306954025E-2</c:v>
                </c:pt>
                <c:pt idx="7">
                  <c:v>3.6742373930271785E-2</c:v>
                </c:pt>
                <c:pt idx="8">
                  <c:v>3.5462274469331548E-2</c:v>
                </c:pt>
                <c:pt idx="9">
                  <c:v>3.207894144614179E-2</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7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Hawaiian Tropic Sheer Touch Lotion FPS50 120ml (1.4%)</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Lotion FPS50+ 125ml (4.5%)</c:v>
                </c:pt>
                <c:pt idx="1">
                  <c:v>Hawaiian Tropic Ozono Lotion FPS50+ 240ml (4.4%)</c:v>
                </c:pt>
                <c:pt idx="2">
                  <c:v>Nivea Sun Protection &amp; Hydration Cream FPS50+ 200ml (9.5%)</c:v>
                </c:pt>
                <c:pt idx="3">
                  <c:v>Hawaiian Tropic Sheer Touch Lotion FPS50+ 240ml (4.4%)</c:v>
                </c:pt>
                <c:pt idx="4">
                  <c:v>Equate Ultra Spray FPS50 156g (1.7%)</c:v>
                </c:pt>
                <c:pt idx="5">
                  <c:v>Hawaiian Tropic Island Sport Lotion FPS50 240ml (3.6%)</c:v>
                </c:pt>
                <c:pt idx="6">
                  <c:v>Hawaiian Tropic Ozono Lotion FPS50+ 120ml (0.9%)</c:v>
                </c:pt>
                <c:pt idx="7">
                  <c:v>Nivea Sun Protection Sensitive Skin Gel FPS50+ 200ml (5.1%)</c:v>
                </c:pt>
                <c:pt idx="8">
                  <c:v>Caribbean Beach Ultra Cream FPS50+ 250g (1.2%)</c:v>
                </c:pt>
                <c:pt idx="9">
                  <c:v>Caribbean Beach Kids Cream FPS50+ 250g (0.9%)</c:v>
                </c:pt>
              </c:strCache>
            </c:strRef>
          </c:cat>
          <c:val>
            <c:numRef>
              <c:f>Sheet1!$B$2:$B$11</c:f>
              <c:numCache>
                <c:formatCode>General</c:formatCode>
                <c:ptCount val="10"/>
                <c:pt idx="0">
                  <c:v>6.4178790360328253E-2</c:v>
                </c:pt>
                <c:pt idx="1">
                  <c:v>5.697309016729514E-2</c:v>
                </c:pt>
                <c:pt idx="2">
                  <c:v>5.570784048622314E-2</c:v>
                </c:pt>
                <c:pt idx="3">
                  <c:v>4.8878720756726703E-2</c:v>
                </c:pt>
                <c:pt idx="4">
                  <c:v>4.5778190171121592E-2</c:v>
                </c:pt>
                <c:pt idx="5">
                  <c:v>4.2243183582167769E-2</c:v>
                </c:pt>
                <c:pt idx="6">
                  <c:v>3.5753954816050565E-2</c:v>
                </c:pt>
                <c:pt idx="7">
                  <c:v>3.5480463780936736E-2</c:v>
                </c:pt>
                <c:pt idx="8">
                  <c:v>3.4124937023998388E-2</c:v>
                </c:pt>
                <c:pt idx="9">
                  <c:v>3.2393790986880083E-2</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7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Sheet1!$A$2:$A$22</c:f>
              <c:strCache>
                <c:ptCount val="21"/>
                <c:pt idx="0">
                  <c:v>260</c:v>
                </c:pt>
                <c:pt idx="1">
                  <c:v>265</c:v>
                </c:pt>
                <c:pt idx="2">
                  <c:v>270</c:v>
                </c:pt>
                <c:pt idx="3">
                  <c:v>275</c:v>
                </c:pt>
                <c:pt idx="4">
                  <c:v>280</c:v>
                </c:pt>
                <c:pt idx="5">
                  <c:v>285</c:v>
                </c:pt>
                <c:pt idx="6">
                  <c:v>290</c:v>
                </c:pt>
                <c:pt idx="7">
                  <c:v>295</c:v>
                </c:pt>
                <c:pt idx="8">
                  <c:v>300</c:v>
                </c:pt>
                <c:pt idx="9">
                  <c:v>305</c:v>
                </c:pt>
                <c:pt idx="10">
                  <c:v>310</c:v>
                </c:pt>
                <c:pt idx="11">
                  <c:v>315</c:v>
                </c:pt>
                <c:pt idx="12">
                  <c:v>320</c:v>
                </c:pt>
                <c:pt idx="13">
                  <c:v>325</c:v>
                </c:pt>
                <c:pt idx="14">
                  <c:v>330</c:v>
                </c:pt>
                <c:pt idx="15">
                  <c:v>335</c:v>
                </c:pt>
                <c:pt idx="16">
                  <c:v>340</c:v>
                </c:pt>
                <c:pt idx="17">
                  <c:v>345</c:v>
                </c:pt>
                <c:pt idx="18">
                  <c:v>350</c:v>
                </c:pt>
                <c:pt idx="19">
                  <c:v>355</c:v>
                </c:pt>
                <c:pt idx="20">
                  <c:v>360</c:v>
                </c:pt>
              </c:strCache>
            </c:strRef>
          </c:cat>
          <c:val>
            <c:numRef>
              <c:f>Sheet1!$B$2:$B$22</c:f>
              <c:numCache>
                <c:formatCode>General</c:formatCode>
                <c:ptCount val="21"/>
                <c:pt idx="0">
                  <c:v>174.56850479988452</c:v>
                </c:pt>
                <c:pt idx="1">
                  <c:v>164.89307708183844</c:v>
                </c:pt>
                <c:pt idx="2">
                  <c:v>156.42389603376753</c:v>
                </c:pt>
                <c:pt idx="3">
                  <c:v>148.94815526624592</c:v>
                </c:pt>
                <c:pt idx="4">
                  <c:v>146.41290991943137</c:v>
                </c:pt>
                <c:pt idx="5">
                  <c:v>143.94361808514296</c:v>
                </c:pt>
                <c:pt idx="6">
                  <c:v>141.53814006253106</c:v>
                </c:pt>
                <c:pt idx="7">
                  <c:v>118.15564489063195</c:v>
                </c:pt>
                <c:pt idx="8">
                  <c:v>100</c:v>
                </c:pt>
                <c:pt idx="9">
                  <c:v>97.469003694413686</c:v>
                </c:pt>
                <c:pt idx="10">
                  <c:v>95.215577806039548</c:v>
                </c:pt>
                <c:pt idx="11">
                  <c:v>93.187084439208064</c:v>
                </c:pt>
                <c:pt idx="12">
                  <c:v>86.509855707056303</c:v>
                </c:pt>
                <c:pt idx="13">
                  <c:v>80.754166798539671</c:v>
                </c:pt>
                <c:pt idx="14">
                  <c:v>75.781354237459965</c:v>
                </c:pt>
                <c:pt idx="15">
                  <c:v>71.466516798994235</c:v>
                </c:pt>
                <c:pt idx="16">
                  <c:v>69.512954000598157</c:v>
                </c:pt>
                <c:pt idx="17">
                  <c:v>67.656118468846245</c:v>
                </c:pt>
                <c:pt idx="18">
                  <c:v>65.88949962609675</c:v>
                </c:pt>
                <c:pt idx="19">
                  <c:v>63.123434262145039</c:v>
                </c:pt>
                <c:pt idx="20">
                  <c:v>60.637715096659171</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Sheet1!$A$2:$A$22</c:f>
              <c:strCache>
                <c:ptCount val="21"/>
                <c:pt idx="0">
                  <c:v>260</c:v>
                </c:pt>
                <c:pt idx="1">
                  <c:v>265</c:v>
                </c:pt>
                <c:pt idx="2">
                  <c:v>270</c:v>
                </c:pt>
                <c:pt idx="3">
                  <c:v>275</c:v>
                </c:pt>
                <c:pt idx="4">
                  <c:v>280</c:v>
                </c:pt>
                <c:pt idx="5">
                  <c:v>285</c:v>
                </c:pt>
                <c:pt idx="6">
                  <c:v>290</c:v>
                </c:pt>
                <c:pt idx="7">
                  <c:v>295</c:v>
                </c:pt>
                <c:pt idx="8">
                  <c:v>300</c:v>
                </c:pt>
                <c:pt idx="9">
                  <c:v>305</c:v>
                </c:pt>
                <c:pt idx="10">
                  <c:v>310</c:v>
                </c:pt>
                <c:pt idx="11">
                  <c:v>315</c:v>
                </c:pt>
                <c:pt idx="12">
                  <c:v>320</c:v>
                </c:pt>
                <c:pt idx="13">
                  <c:v>325</c:v>
                </c:pt>
                <c:pt idx="14">
                  <c:v>330</c:v>
                </c:pt>
                <c:pt idx="15">
                  <c:v>335</c:v>
                </c:pt>
                <c:pt idx="16">
                  <c:v>340</c:v>
                </c:pt>
                <c:pt idx="17">
                  <c:v>345</c:v>
                </c:pt>
                <c:pt idx="18">
                  <c:v>350</c:v>
                </c:pt>
                <c:pt idx="19">
                  <c:v>355</c:v>
                </c:pt>
                <c:pt idx="20">
                  <c:v>360</c:v>
                </c:pt>
              </c:strCache>
            </c:strRef>
          </c:cat>
          <c:val>
            <c:numRef>
              <c:f>Sheet1!$C$2:$C$22</c:f>
              <c:numCache>
                <c:formatCode>General</c:formatCode>
                <c:ptCount val="21"/>
                <c:pt idx="0">
                  <c:v>152.00879614173274</c:v>
                </c:pt>
                <c:pt idx="1">
                  <c:v>146.25563548198528</c:v>
                </c:pt>
                <c:pt idx="2">
                  <c:v>141.28344010249728</c:v>
                </c:pt>
                <c:pt idx="3">
                  <c:v>136.95373345360696</c:v>
                </c:pt>
                <c:pt idx="4">
                  <c:v>137.02856074786007</c:v>
                </c:pt>
                <c:pt idx="5">
                  <c:v>137.08264216530736</c:v>
                </c:pt>
                <c:pt idx="6">
                  <c:v>137.11718715168792</c:v>
                </c:pt>
                <c:pt idx="7">
                  <c:v>116.29584723562773</c:v>
                </c:pt>
                <c:pt idx="8">
                  <c:v>100</c:v>
                </c:pt>
                <c:pt idx="9">
                  <c:v>99.068828649590685</c:v>
                </c:pt>
                <c:pt idx="10">
                  <c:v>98.342259899196534</c:v>
                </c:pt>
                <c:pt idx="11">
                  <c:v>97.778440724909444</c:v>
                </c:pt>
                <c:pt idx="12">
                  <c:v>92.184306805896327</c:v>
                </c:pt>
                <c:pt idx="13">
                  <c:v>87.371442814887246</c:v>
                </c:pt>
                <c:pt idx="14">
                  <c:v>83.231951078972287</c:v>
                </c:pt>
                <c:pt idx="15">
                  <c:v>79.664444014527149</c:v>
                </c:pt>
                <c:pt idx="16">
                  <c:v>78.630385268696116</c:v>
                </c:pt>
                <c:pt idx="17">
                  <c:v>77.643280336650449</c:v>
                </c:pt>
                <c:pt idx="18">
                  <c:v>76.700291577091903</c:v>
                </c:pt>
                <c:pt idx="19">
                  <c:v>74.518640983898365</c:v>
                </c:pt>
                <c:pt idx="20">
                  <c:v>72.582070131754307</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Sheet1!$A$2:$A$22</c:f>
              <c:strCache>
                <c:ptCount val="21"/>
                <c:pt idx="0">
                  <c:v>260</c:v>
                </c:pt>
                <c:pt idx="1">
                  <c:v>265</c:v>
                </c:pt>
                <c:pt idx="2">
                  <c:v>270</c:v>
                </c:pt>
                <c:pt idx="3">
                  <c:v>275</c:v>
                </c:pt>
                <c:pt idx="4">
                  <c:v>280</c:v>
                </c:pt>
                <c:pt idx="5">
                  <c:v>285</c:v>
                </c:pt>
                <c:pt idx="6">
                  <c:v>290</c:v>
                </c:pt>
                <c:pt idx="7">
                  <c:v>295</c:v>
                </c:pt>
                <c:pt idx="8">
                  <c:v>300</c:v>
                </c:pt>
                <c:pt idx="9">
                  <c:v>305</c:v>
                </c:pt>
                <c:pt idx="10">
                  <c:v>310</c:v>
                </c:pt>
                <c:pt idx="11">
                  <c:v>315</c:v>
                </c:pt>
                <c:pt idx="12">
                  <c:v>320</c:v>
                </c:pt>
                <c:pt idx="13">
                  <c:v>325</c:v>
                </c:pt>
                <c:pt idx="14">
                  <c:v>330</c:v>
                </c:pt>
                <c:pt idx="15">
                  <c:v>335</c:v>
                </c:pt>
                <c:pt idx="16">
                  <c:v>340</c:v>
                </c:pt>
                <c:pt idx="17">
                  <c:v>345</c:v>
                </c:pt>
                <c:pt idx="18">
                  <c:v>350</c:v>
                </c:pt>
                <c:pt idx="19">
                  <c:v>355</c:v>
                </c:pt>
                <c:pt idx="20">
                  <c:v>360</c:v>
                </c:pt>
              </c:strCache>
            </c:strRef>
          </c:cat>
          <c:val>
            <c:numRef>
              <c:f>Sheet1!$D$2:$D$22</c:f>
              <c:numCache>
                <c:formatCode>General</c:formatCode>
                <c:ptCount val="21"/>
                <c:pt idx="0">
                  <c:v>139.00568105742991</c:v>
                </c:pt>
                <c:pt idx="1">
                  <c:v>135.50028648127847</c:v>
                </c:pt>
                <c:pt idx="2">
                  <c:v>132.52407179227319</c:v>
                </c:pt>
                <c:pt idx="3">
                  <c:v>129.9834764766446</c:v>
                </c:pt>
                <c:pt idx="4">
                  <c:v>131.49940500325684</c:v>
                </c:pt>
                <c:pt idx="5">
                  <c:v>132.94712950459686</c:v>
                </c:pt>
                <c:pt idx="6">
                  <c:v>134.3296577339909</c:v>
                </c:pt>
                <c:pt idx="7">
                  <c:v>115.14683441087317</c:v>
                </c:pt>
                <c:pt idx="8">
                  <c:v>100</c:v>
                </c:pt>
                <c:pt idx="9">
                  <c:v>99.951032885984262</c:v>
                </c:pt>
                <c:pt idx="10">
                  <c:v>100.06487008664581</c:v>
                </c:pt>
                <c:pt idx="11">
                  <c:v>100.30605729484381</c:v>
                </c:pt>
                <c:pt idx="12">
                  <c:v>95.321682198959934</c:v>
                </c:pt>
                <c:pt idx="13">
                  <c:v>91.036112429344485</c:v>
                </c:pt>
                <c:pt idx="14">
                  <c:v>87.359898775608684</c:v>
                </c:pt>
                <c:pt idx="15">
                  <c:v>84.205683296455518</c:v>
                </c:pt>
                <c:pt idx="16">
                  <c:v>83.674024657498663</c:v>
                </c:pt>
                <c:pt idx="17">
                  <c:v>83.161767362012426</c:v>
                </c:pt>
                <c:pt idx="18">
                  <c:v>82.668132349447617</c:v>
                </c:pt>
                <c:pt idx="19">
                  <c:v>80.8051197857029</c:v>
                </c:pt>
                <c:pt idx="20">
                  <c:v>79.167246325099015</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Sheet1!$A$2:$A$22</c:f>
              <c:strCache>
                <c:ptCount val="21"/>
                <c:pt idx="0">
                  <c:v>260</c:v>
                </c:pt>
                <c:pt idx="1">
                  <c:v>265</c:v>
                </c:pt>
                <c:pt idx="2">
                  <c:v>270</c:v>
                </c:pt>
                <c:pt idx="3">
                  <c:v>275</c:v>
                </c:pt>
                <c:pt idx="4">
                  <c:v>280</c:v>
                </c:pt>
                <c:pt idx="5">
                  <c:v>285</c:v>
                </c:pt>
                <c:pt idx="6">
                  <c:v>290</c:v>
                </c:pt>
                <c:pt idx="7">
                  <c:v>295</c:v>
                </c:pt>
                <c:pt idx="8">
                  <c:v>300</c:v>
                </c:pt>
                <c:pt idx="9">
                  <c:v>305</c:v>
                </c:pt>
                <c:pt idx="10">
                  <c:v>310</c:v>
                </c:pt>
                <c:pt idx="11">
                  <c:v>315</c:v>
                </c:pt>
                <c:pt idx="12">
                  <c:v>320</c:v>
                </c:pt>
                <c:pt idx="13">
                  <c:v>325</c:v>
                </c:pt>
                <c:pt idx="14">
                  <c:v>330</c:v>
                </c:pt>
                <c:pt idx="15">
                  <c:v>335</c:v>
                </c:pt>
                <c:pt idx="16">
                  <c:v>340</c:v>
                </c:pt>
                <c:pt idx="17">
                  <c:v>345</c:v>
                </c:pt>
                <c:pt idx="18">
                  <c:v>350</c:v>
                </c:pt>
                <c:pt idx="19">
                  <c:v>355</c:v>
                </c:pt>
                <c:pt idx="20">
                  <c:v>360</c:v>
                </c:pt>
              </c:strCache>
            </c:strRef>
          </c:cat>
          <c:val>
            <c:numRef>
              <c:f>Sheet1!$E$2:$E$22</c:f>
              <c:numCache>
                <c:formatCode>General</c:formatCode>
                <c:ptCount val="21"/>
                <c:pt idx="0">
                  <c:v>0.60134396380681188</c:v>
                </c:pt>
                <c:pt idx="1">
                  <c:v>0.60886577581045698</c:v>
                </c:pt>
                <c:pt idx="2">
                  <c:v>0.6161090021843374</c:v>
                </c:pt>
                <c:pt idx="3">
                  <c:v>0.62308883850825847</c:v>
                </c:pt>
                <c:pt idx="4">
                  <c:v>0.62981939496346817</c:v>
                </c:pt>
                <c:pt idx="5">
                  <c:v>0.63631379154305645</c:v>
                </c:pt>
                <c:pt idx="6">
                  <c:v>0.6425842434130038</c:v>
                </c:pt>
                <c:pt idx="7">
                  <c:v>0.64864213759244427</c:v>
                </c:pt>
                <c:pt idx="8">
                  <c:v>0.65449810196590352</c:v>
                </c:pt>
                <c:pt idx="9">
                  <c:v>0.6601620675074461</c:v>
                </c:pt>
                <c:pt idx="10">
                  <c:v>0.66564332448313257</c:v>
                </c:pt>
                <c:pt idx="11">
                  <c:v>0.6709505733008605</c:v>
                </c:pt>
                <c:pt idx="12">
                  <c:v>0.67609197059303472</c:v>
                </c:pt>
                <c:pt idx="13">
                  <c:v>0.68107517104544957</c:v>
                </c:pt>
                <c:pt idx="14">
                  <c:v>0.6859073654235488</c:v>
                </c:pt>
                <c:pt idx="15">
                  <c:v>0.6905953151933466</c:v>
                </c:pt>
                <c:pt idx="16">
                  <c:v>0.69514538408756199</c:v>
                </c:pt>
                <c:pt idx="17">
                  <c:v>0.69956356692687272</c:v>
                </c:pt>
                <c:pt idx="18">
                  <c:v>0.70385551597077456</c:v>
                </c:pt>
                <c:pt idx="19">
                  <c:v>0.70802656504160866</c:v>
                </c:pt>
                <c:pt idx="20">
                  <c:v>0.71208175163825294</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rPr lang="de-DE"/>
                  <a:t>Shelf Price/Unit ($)</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ax val="210"/>
          <c:min val="5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9"/>
          <c:min val="0.5"/>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7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Hawaiian Tropic Sheer Touch Lotion FPS30 240ml (1.7%)</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Hawaiian Tropic Sheer Touch Lotion FPS50+ 240ml (4.4%)</c:v>
                </c:pt>
                <c:pt idx="1">
                  <c:v>Hawaiian Tropic Ozono Lotion FPS50+ 240ml (4.4%)</c:v>
                </c:pt>
                <c:pt idx="2">
                  <c:v>Nivea Sun Protection &amp; Hydration Cream FPS50+ 200ml (9.5%)</c:v>
                </c:pt>
                <c:pt idx="3">
                  <c:v>Hawaiian Tropic Island Sport Lotion FPS50 240ml (3.6%)</c:v>
                </c:pt>
                <c:pt idx="4">
                  <c:v>Nivea Sun Protection Sensitive Skin Gel FPS50+ 200ml (5.1%)</c:v>
                </c:pt>
                <c:pt idx="5">
                  <c:v>Banana Boat Advanced Protection Lotion FPS50+ 240ml (2.8%)</c:v>
                </c:pt>
                <c:pt idx="6">
                  <c:v>Nivea Sun Protection &amp; Hydration Lotion FPS50+ 125ml (4.5%)</c:v>
                </c:pt>
                <c:pt idx="7">
                  <c:v>Banana Boat Aqua Protect Cream FPS50+ 236ml (2.7%)</c:v>
                </c:pt>
                <c:pt idx="8">
                  <c:v>Banana Boat Aqua Protect Sport Lotion FPS50+ 236ml (3.1%)</c:v>
                </c:pt>
                <c:pt idx="9">
                  <c:v>Nivea Sun Protect &amp; Refresh Sport Lotion FPS50 200ml (5.8%)</c:v>
                </c:pt>
              </c:strCache>
            </c:strRef>
          </c:cat>
          <c:val>
            <c:numRef>
              <c:f>Sheet1!$B$2:$B$11</c:f>
              <c:numCache>
                <c:formatCode>General</c:formatCode>
                <c:ptCount val="10"/>
                <c:pt idx="0">
                  <c:v>0.11791519966375612</c:v>
                </c:pt>
                <c:pt idx="1">
                  <c:v>9.8681553530116956E-2</c:v>
                </c:pt>
                <c:pt idx="2">
                  <c:v>9.8115241629095309E-2</c:v>
                </c:pt>
                <c:pt idx="3">
                  <c:v>7.5162278117921449E-2</c:v>
                </c:pt>
                <c:pt idx="4">
                  <c:v>5.9596016304511688E-2</c:v>
                </c:pt>
                <c:pt idx="5">
                  <c:v>5.3873584946462036E-2</c:v>
                </c:pt>
                <c:pt idx="6">
                  <c:v>4.2287688441440832E-2</c:v>
                </c:pt>
                <c:pt idx="7">
                  <c:v>3.4056936775116294E-2</c:v>
                </c:pt>
                <c:pt idx="8">
                  <c:v>3.0810200307865066E-2</c:v>
                </c:pt>
                <c:pt idx="9">
                  <c:v>2.8831640513433277E-2</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7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Hawaiian Tropic Sheer Touch Lotion FPS30 240ml (1.7%)</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Hawaiian Tropic Sheer Touch Lotion FPS50+ 240ml (4.4%)</c:v>
                </c:pt>
                <c:pt idx="1">
                  <c:v>Hawaiian Tropic Ozono Lotion FPS50+ 240ml (4.4%)</c:v>
                </c:pt>
                <c:pt idx="2">
                  <c:v>Nivea Sun Protection &amp; Hydration Cream FPS50+ 200ml (9.5%)</c:v>
                </c:pt>
                <c:pt idx="3">
                  <c:v>Hawaiian Tropic Island Sport Lotion FPS50 240ml (3.6%)</c:v>
                </c:pt>
                <c:pt idx="4">
                  <c:v>Nivea Sun Protection Sensitive Skin Gel FPS50+ 200ml (5.1%)</c:v>
                </c:pt>
                <c:pt idx="5">
                  <c:v>Banana Boat Advanced Protection Lotion FPS50+ 240ml (2.8%)</c:v>
                </c:pt>
                <c:pt idx="6">
                  <c:v>Nivea Sun Protection &amp; Hydration Lotion FPS50+ 125ml (4.5%)</c:v>
                </c:pt>
                <c:pt idx="7">
                  <c:v>Banana Boat Aqua Protect Sport Lotion FPS50+ 236ml (3.1%)</c:v>
                </c:pt>
                <c:pt idx="8">
                  <c:v>Banana Boat Aqua Protect Cream FPS50+ 236ml (2.7%)</c:v>
                </c:pt>
                <c:pt idx="9">
                  <c:v>Nivea Sun Protect &amp; Refresh Sport Lotion FPS50 200ml (5.8%)</c:v>
                </c:pt>
              </c:strCache>
            </c:strRef>
          </c:cat>
          <c:val>
            <c:numRef>
              <c:f>Sheet1!$B$2:$B$11</c:f>
              <c:numCache>
                <c:formatCode>General</c:formatCode>
                <c:ptCount val="10"/>
                <c:pt idx="0">
                  <c:v>0.10164315670026013</c:v>
                </c:pt>
                <c:pt idx="1">
                  <c:v>9.9764333270044428E-2</c:v>
                </c:pt>
                <c:pt idx="2">
                  <c:v>9.8533745220366273E-2</c:v>
                </c:pt>
                <c:pt idx="3">
                  <c:v>6.1895270969549193E-2</c:v>
                </c:pt>
                <c:pt idx="4">
                  <c:v>5.8803266032332629E-2</c:v>
                </c:pt>
                <c:pt idx="5">
                  <c:v>5.2305602090617354E-2</c:v>
                </c:pt>
                <c:pt idx="6">
                  <c:v>4.3594175491905994E-2</c:v>
                </c:pt>
                <c:pt idx="7">
                  <c:v>4.1967022572723965E-2</c:v>
                </c:pt>
                <c:pt idx="8">
                  <c:v>3.5380745133447626E-2</c:v>
                </c:pt>
                <c:pt idx="9">
                  <c:v>3.1506582518077114E-2</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7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Sheet1!$A$2:$A$28</c:f>
              <c:strCache>
                <c:ptCount val="27"/>
                <c:pt idx="0">
                  <c:v>300</c:v>
                </c:pt>
                <c:pt idx="1">
                  <c:v>305</c:v>
                </c:pt>
                <c:pt idx="2">
                  <c:v>310</c:v>
                </c:pt>
                <c:pt idx="3">
                  <c:v>315</c:v>
                </c:pt>
                <c:pt idx="4">
                  <c:v>320</c:v>
                </c:pt>
                <c:pt idx="5">
                  <c:v>325</c:v>
                </c:pt>
                <c:pt idx="6">
                  <c:v>330</c:v>
                </c:pt>
                <c:pt idx="7">
                  <c:v>335</c:v>
                </c:pt>
                <c:pt idx="8">
                  <c:v>340</c:v>
                </c:pt>
                <c:pt idx="9">
                  <c:v>345</c:v>
                </c:pt>
                <c:pt idx="10">
                  <c:v>350</c:v>
                </c:pt>
                <c:pt idx="11">
                  <c:v>355</c:v>
                </c:pt>
                <c:pt idx="12">
                  <c:v>360</c:v>
                </c:pt>
                <c:pt idx="13">
                  <c:v>365</c:v>
                </c:pt>
                <c:pt idx="14">
                  <c:v>370</c:v>
                </c:pt>
                <c:pt idx="15">
                  <c:v>375</c:v>
                </c:pt>
                <c:pt idx="16">
                  <c:v>380</c:v>
                </c:pt>
                <c:pt idx="17">
                  <c:v>385</c:v>
                </c:pt>
                <c:pt idx="18">
                  <c:v>390</c:v>
                </c:pt>
                <c:pt idx="19">
                  <c:v>395</c:v>
                </c:pt>
                <c:pt idx="20">
                  <c:v>400</c:v>
                </c:pt>
                <c:pt idx="21">
                  <c:v>405</c:v>
                </c:pt>
                <c:pt idx="22">
                  <c:v>410</c:v>
                </c:pt>
                <c:pt idx="23">
                  <c:v>415</c:v>
                </c:pt>
                <c:pt idx="24">
                  <c:v>420</c:v>
                </c:pt>
                <c:pt idx="25">
                  <c:v>425</c:v>
                </c:pt>
                <c:pt idx="26">
                  <c:v>430</c:v>
                </c:pt>
              </c:strCache>
            </c:strRef>
          </c:cat>
          <c:val>
            <c:numRef>
              <c:f>Sheet1!$B$2:$B$28</c:f>
              <c:numCache>
                <c:formatCode>General</c:formatCode>
                <c:ptCount val="27"/>
                <c:pt idx="0">
                  <c:v>139.34792119544372</c:v>
                </c:pt>
                <c:pt idx="1">
                  <c:v>136.56671875829986</c:v>
                </c:pt>
                <c:pt idx="2">
                  <c:v>134.07525083743442</c:v>
                </c:pt>
                <c:pt idx="3">
                  <c:v>131.82302822888587</c:v>
                </c:pt>
                <c:pt idx="4">
                  <c:v>124.66605611168688</c:v>
                </c:pt>
                <c:pt idx="5">
                  <c:v>118.17777636944832</c:v>
                </c:pt>
                <c:pt idx="6">
                  <c:v>112.30685186926566</c:v>
                </c:pt>
                <c:pt idx="7">
                  <c:v>107.00136297162584</c:v>
                </c:pt>
                <c:pt idx="8">
                  <c:v>104.56973038635815</c:v>
                </c:pt>
                <c:pt idx="9">
                  <c:v>102.23795464142695</c:v>
                </c:pt>
                <c:pt idx="10">
                  <c:v>100</c:v>
                </c:pt>
                <c:pt idx="11">
                  <c:v>96.510864140575919</c:v>
                </c:pt>
                <c:pt idx="12">
                  <c:v>93.295738971237313</c:v>
                </c:pt>
                <c:pt idx="13">
                  <c:v>90.337399554779907</c:v>
                </c:pt>
                <c:pt idx="14">
                  <c:v>87.616856470878204</c:v>
                </c:pt>
                <c:pt idx="15">
                  <c:v>85.113846547499833</c:v>
                </c:pt>
                <c:pt idx="16">
                  <c:v>82.807593229984548</c:v>
                </c:pt>
                <c:pt idx="17">
                  <c:v>80.677642322546674</c:v>
                </c:pt>
                <c:pt idx="18">
                  <c:v>77.508343167977728</c:v>
                </c:pt>
                <c:pt idx="19">
                  <c:v>74.551390717264113</c:v>
                </c:pt>
                <c:pt idx="20">
                  <c:v>71.790190814264662</c:v>
                </c:pt>
                <c:pt idx="21">
                  <c:v>69.209209205876462</c:v>
                </c:pt>
                <c:pt idx="22">
                  <c:v>66.79406681186876</c:v>
                </c:pt>
                <c:pt idx="23">
                  <c:v>64.531546804464739</c:v>
                </c:pt>
                <c:pt idx="24">
                  <c:v>62.409548018127722</c:v>
                </c:pt>
                <c:pt idx="25">
                  <c:v>60.417010289440341</c:v>
                </c:pt>
                <c:pt idx="26">
                  <c:v>58.543828817396502</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Sheet1!$A$2:$A$28</c:f>
              <c:strCache>
                <c:ptCount val="27"/>
                <c:pt idx="0">
                  <c:v>300</c:v>
                </c:pt>
                <c:pt idx="1">
                  <c:v>305</c:v>
                </c:pt>
                <c:pt idx="2">
                  <c:v>310</c:v>
                </c:pt>
                <c:pt idx="3">
                  <c:v>315</c:v>
                </c:pt>
                <c:pt idx="4">
                  <c:v>320</c:v>
                </c:pt>
                <c:pt idx="5">
                  <c:v>325</c:v>
                </c:pt>
                <c:pt idx="6">
                  <c:v>330</c:v>
                </c:pt>
                <c:pt idx="7">
                  <c:v>335</c:v>
                </c:pt>
                <c:pt idx="8">
                  <c:v>340</c:v>
                </c:pt>
                <c:pt idx="9">
                  <c:v>345</c:v>
                </c:pt>
                <c:pt idx="10">
                  <c:v>350</c:v>
                </c:pt>
                <c:pt idx="11">
                  <c:v>355</c:v>
                </c:pt>
                <c:pt idx="12">
                  <c:v>360</c:v>
                </c:pt>
                <c:pt idx="13">
                  <c:v>365</c:v>
                </c:pt>
                <c:pt idx="14">
                  <c:v>370</c:v>
                </c:pt>
                <c:pt idx="15">
                  <c:v>375</c:v>
                </c:pt>
                <c:pt idx="16">
                  <c:v>380</c:v>
                </c:pt>
                <c:pt idx="17">
                  <c:v>385</c:v>
                </c:pt>
                <c:pt idx="18">
                  <c:v>390</c:v>
                </c:pt>
                <c:pt idx="19">
                  <c:v>395</c:v>
                </c:pt>
                <c:pt idx="20">
                  <c:v>400</c:v>
                </c:pt>
                <c:pt idx="21">
                  <c:v>405</c:v>
                </c:pt>
                <c:pt idx="22">
                  <c:v>410</c:v>
                </c:pt>
                <c:pt idx="23">
                  <c:v>415</c:v>
                </c:pt>
                <c:pt idx="24">
                  <c:v>420</c:v>
                </c:pt>
                <c:pt idx="25">
                  <c:v>425</c:v>
                </c:pt>
                <c:pt idx="26">
                  <c:v>430</c:v>
                </c:pt>
              </c:strCache>
            </c:strRef>
          </c:cat>
          <c:val>
            <c:numRef>
              <c:f>Sheet1!$C$2:$C$28</c:f>
              <c:numCache>
                <c:formatCode>General</c:formatCode>
                <c:ptCount val="27"/>
                <c:pt idx="0">
                  <c:v>120.28045644198603</c:v>
                </c:pt>
                <c:pt idx="1">
                  <c:v>119.75443888342589</c:v>
                </c:pt>
                <c:pt idx="2">
                  <c:v>119.41244140688723</c:v>
                </c:pt>
                <c:pt idx="3">
                  <c:v>119.22001972731782</c:v>
                </c:pt>
                <c:pt idx="4">
                  <c:v>114.43237685061381</c:v>
                </c:pt>
                <c:pt idx="5">
                  <c:v>110.07944572702839</c:v>
                </c:pt>
                <c:pt idx="6">
                  <c:v>106.13852946069713</c:v>
                </c:pt>
                <c:pt idx="7">
                  <c:v>102.58385726305352</c:v>
                </c:pt>
                <c:pt idx="8">
                  <c:v>101.6910222976358</c:v>
                </c:pt>
                <c:pt idx="9">
                  <c:v>100.83040004386356</c:v>
                </c:pt>
                <c:pt idx="10">
                  <c:v>100</c:v>
                </c:pt>
                <c:pt idx="11">
                  <c:v>97.838882389609637</c:v>
                </c:pt>
                <c:pt idx="12">
                  <c:v>95.864844862014209</c:v>
                </c:pt>
                <c:pt idx="13">
                  <c:v>94.070946315804946</c:v>
                </c:pt>
                <c:pt idx="14">
                  <c:v>92.447488173829456</c:v>
                </c:pt>
                <c:pt idx="15">
                  <c:v>90.982411891717504</c:v>
                </c:pt>
                <c:pt idx="16">
                  <c:v>89.662028766326543</c:v>
                </c:pt>
                <c:pt idx="17">
                  <c:v>88.471895025070907</c:v>
                </c:pt>
                <c:pt idx="18">
                  <c:v>86.052674915837684</c:v>
                </c:pt>
                <c:pt idx="19">
                  <c:v>83.787568027879956</c:v>
                </c:pt>
                <c:pt idx="20">
                  <c:v>81.666028943959574</c:v>
                </c:pt>
                <c:pt idx="21">
                  <c:v>79.677886049270256</c:v>
                </c:pt>
                <c:pt idx="22">
                  <c:v>77.813516104586981</c:v>
                </c:pt>
                <c:pt idx="23">
                  <c:v>76.063923521167126</c:v>
                </c:pt>
                <c:pt idx="24">
                  <c:v>74.420757203139686</c:v>
                </c:pt>
                <c:pt idx="25">
                  <c:v>72.876290706124493</c:v>
                </c:pt>
                <c:pt idx="26">
                  <c:v>71.423383803831058</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Sheet1!$A$2:$A$28</c:f>
              <c:strCache>
                <c:ptCount val="27"/>
                <c:pt idx="0">
                  <c:v>300</c:v>
                </c:pt>
                <c:pt idx="1">
                  <c:v>305</c:v>
                </c:pt>
                <c:pt idx="2">
                  <c:v>310</c:v>
                </c:pt>
                <c:pt idx="3">
                  <c:v>315</c:v>
                </c:pt>
                <c:pt idx="4">
                  <c:v>320</c:v>
                </c:pt>
                <c:pt idx="5">
                  <c:v>325</c:v>
                </c:pt>
                <c:pt idx="6">
                  <c:v>330</c:v>
                </c:pt>
                <c:pt idx="7">
                  <c:v>335</c:v>
                </c:pt>
                <c:pt idx="8">
                  <c:v>340</c:v>
                </c:pt>
                <c:pt idx="9">
                  <c:v>345</c:v>
                </c:pt>
                <c:pt idx="10">
                  <c:v>350</c:v>
                </c:pt>
                <c:pt idx="11">
                  <c:v>355</c:v>
                </c:pt>
                <c:pt idx="12">
                  <c:v>360</c:v>
                </c:pt>
                <c:pt idx="13">
                  <c:v>365</c:v>
                </c:pt>
                <c:pt idx="14">
                  <c:v>370</c:v>
                </c:pt>
                <c:pt idx="15">
                  <c:v>375</c:v>
                </c:pt>
                <c:pt idx="16">
                  <c:v>380</c:v>
                </c:pt>
                <c:pt idx="17">
                  <c:v>385</c:v>
                </c:pt>
                <c:pt idx="18">
                  <c:v>390</c:v>
                </c:pt>
                <c:pt idx="19">
                  <c:v>395</c:v>
                </c:pt>
                <c:pt idx="20">
                  <c:v>400</c:v>
                </c:pt>
                <c:pt idx="21">
                  <c:v>405</c:v>
                </c:pt>
                <c:pt idx="22">
                  <c:v>410</c:v>
                </c:pt>
                <c:pt idx="23">
                  <c:v>415</c:v>
                </c:pt>
                <c:pt idx="24">
                  <c:v>420</c:v>
                </c:pt>
                <c:pt idx="25">
                  <c:v>425</c:v>
                </c:pt>
                <c:pt idx="26">
                  <c:v>430</c:v>
                </c:pt>
              </c:strCache>
            </c:strRef>
          </c:cat>
          <c:val>
            <c:numRef>
              <c:f>Sheet1!$D$2:$D$28</c:f>
              <c:numCache>
                <c:formatCode>General</c:formatCode>
                <c:ptCount val="27"/>
                <c:pt idx="0">
                  <c:v>110.16755896812099</c:v>
                </c:pt>
                <c:pt idx="1">
                  <c:v>110.82855446679724</c:v>
                </c:pt>
                <c:pt idx="2">
                  <c:v>111.61426626533932</c:v>
                </c:pt>
                <c:pt idx="3">
                  <c:v>112.49980778587376</c:v>
                </c:pt>
                <c:pt idx="4">
                  <c:v>109.00252567542638</c:v>
                </c:pt>
                <c:pt idx="5">
                  <c:v>105.804178356302</c:v>
                </c:pt>
                <c:pt idx="6">
                  <c:v>102.8997373890746</c:v>
                </c:pt>
                <c:pt idx="7">
                  <c:v>100.27932828992432</c:v>
                </c:pt>
                <c:pt idx="8">
                  <c:v>100.19021387185241</c:v>
                </c:pt>
                <c:pt idx="9">
                  <c:v>100.09702528688484</c:v>
                </c:pt>
                <c:pt idx="10">
                  <c:v>100</c:v>
                </c:pt>
                <c:pt idx="11">
                  <c:v>98.531864490156977</c:v>
                </c:pt>
                <c:pt idx="12">
                  <c:v>97.203086040488643</c:v>
                </c:pt>
                <c:pt idx="13">
                  <c:v>96.012571496495937</c:v>
                </c:pt>
                <c:pt idx="14">
                  <c:v>94.955872617243656</c:v>
                </c:pt>
                <c:pt idx="15">
                  <c:v>94.025543440822403</c:v>
                </c:pt>
                <c:pt idx="16">
                  <c:v>93.21186282321942</c:v>
                </c:pt>
                <c:pt idx="17">
                  <c:v>92.503738933786806</c:v>
                </c:pt>
                <c:pt idx="18">
                  <c:v>90.492944645363366</c:v>
                </c:pt>
                <c:pt idx="19">
                  <c:v>88.601782788533868</c:v>
                </c:pt>
                <c:pt idx="20">
                  <c:v>86.823524317608999</c:v>
                </c:pt>
                <c:pt idx="21">
                  <c:v>85.151354265849321</c:v>
                </c:pt>
                <c:pt idx="22">
                  <c:v>83.578601930746842</c:v>
                </c:pt>
                <c:pt idx="23">
                  <c:v>82.098870831232233</c:v>
                </c:pt>
                <c:pt idx="24">
                  <c:v>80.706100150265343</c:v>
                </c:pt>
                <c:pt idx="25">
                  <c:v>79.394583436710803</c:v>
                </c:pt>
                <c:pt idx="26">
                  <c:v>78.15896326832204</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Sheet1!$A$2:$A$28</c:f>
              <c:strCache>
                <c:ptCount val="27"/>
                <c:pt idx="0">
                  <c:v>300</c:v>
                </c:pt>
                <c:pt idx="1">
                  <c:v>305</c:v>
                </c:pt>
                <c:pt idx="2">
                  <c:v>310</c:v>
                </c:pt>
                <c:pt idx="3">
                  <c:v>315</c:v>
                </c:pt>
                <c:pt idx="4">
                  <c:v>320</c:v>
                </c:pt>
                <c:pt idx="5">
                  <c:v>325</c:v>
                </c:pt>
                <c:pt idx="6">
                  <c:v>330</c:v>
                </c:pt>
                <c:pt idx="7">
                  <c:v>335</c:v>
                </c:pt>
                <c:pt idx="8">
                  <c:v>340</c:v>
                </c:pt>
                <c:pt idx="9">
                  <c:v>345</c:v>
                </c:pt>
                <c:pt idx="10">
                  <c:v>350</c:v>
                </c:pt>
                <c:pt idx="11">
                  <c:v>355</c:v>
                </c:pt>
                <c:pt idx="12">
                  <c:v>360</c:v>
                </c:pt>
                <c:pt idx="13">
                  <c:v>365</c:v>
                </c:pt>
                <c:pt idx="14">
                  <c:v>370</c:v>
                </c:pt>
                <c:pt idx="15">
                  <c:v>375</c:v>
                </c:pt>
                <c:pt idx="16">
                  <c:v>380</c:v>
                </c:pt>
                <c:pt idx="17">
                  <c:v>385</c:v>
                </c:pt>
                <c:pt idx="18">
                  <c:v>390</c:v>
                </c:pt>
                <c:pt idx="19">
                  <c:v>395</c:v>
                </c:pt>
                <c:pt idx="20">
                  <c:v>400</c:v>
                </c:pt>
                <c:pt idx="21">
                  <c:v>405</c:v>
                </c:pt>
                <c:pt idx="22">
                  <c:v>410</c:v>
                </c:pt>
                <c:pt idx="23">
                  <c:v>415</c:v>
                </c:pt>
                <c:pt idx="24">
                  <c:v>420</c:v>
                </c:pt>
                <c:pt idx="25">
                  <c:v>425</c:v>
                </c:pt>
                <c:pt idx="26">
                  <c:v>430</c:v>
                </c:pt>
              </c:strCache>
            </c:strRef>
          </c:cat>
          <c:val>
            <c:numRef>
              <c:f>Sheet1!$E$2:$E$28</c:f>
              <c:numCache>
                <c:formatCode>General</c:formatCode>
                <c:ptCount val="27"/>
                <c:pt idx="0">
                  <c:v>0.62923344422461713</c:v>
                </c:pt>
                <c:pt idx="1">
                  <c:v>0.63531158448322989</c:v>
                </c:pt>
                <c:pt idx="2">
                  <c:v>0.64119365570124232</c:v>
                </c:pt>
                <c:pt idx="3">
                  <c:v>0.64688899449963522</c:v>
                </c:pt>
                <c:pt idx="4">
                  <c:v>0.65240635396057844</c:v>
                </c:pt>
                <c:pt idx="5">
                  <c:v>0.65775394851503122</c:v>
                </c:pt>
                <c:pt idx="6">
                  <c:v>0.66293949474965186</c:v>
                </c:pt>
                <c:pt idx="7">
                  <c:v>0.66797024855935849</c:v>
                </c:pt>
                <c:pt idx="8">
                  <c:v>0.67285303902172089</c:v>
                </c:pt>
                <c:pt idx="9">
                  <c:v>0.67759429932575399</c:v>
                </c:pt>
                <c:pt idx="10">
                  <c:v>0.68220009504967194</c:v>
                </c:pt>
                <c:pt idx="11">
                  <c:v>0.68667615004897209</c:v>
                </c:pt>
                <c:pt idx="12">
                  <c:v>0.69102787018718081</c:v>
                </c:pt>
                <c:pt idx="13">
                  <c:v>0.69526036511612344</c:v>
                </c:pt>
                <c:pt idx="14">
                  <c:v>0.69937846829023009</c:v>
                </c:pt>
                <c:pt idx="15">
                  <c:v>0.70338675537969364</c:v>
                </c:pt>
                <c:pt idx="16">
                  <c:v>0.70728956122996089</c:v>
                </c:pt>
                <c:pt idx="17">
                  <c:v>0.71109099549970156</c:v>
                </c:pt>
                <c:pt idx="18">
                  <c:v>0.71479495709585938</c:v>
                </c:pt>
                <c:pt idx="19">
                  <c:v>0.7184051475123675</c:v>
                </c:pt>
                <c:pt idx="20">
                  <c:v>0.72192508316846282</c:v>
                </c:pt>
                <c:pt idx="21">
                  <c:v>0.72535810683304958</c:v>
                </c:pt>
                <c:pt idx="22">
                  <c:v>0.72870739821313446</c:v>
                </c:pt>
                <c:pt idx="23">
                  <c:v>0.7319759837768316</c:v>
                </c:pt>
                <c:pt idx="24">
                  <c:v>0.73516674587472652</c:v>
                </c:pt>
                <c:pt idx="25">
                  <c:v>0.73828243121737669</c:v>
                </c:pt>
                <c:pt idx="26">
                  <c:v>0.7413256587613607</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rPr lang="de-DE"/>
                  <a:t>Shelf Price/Unit ($)</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ax val="170"/>
          <c:min val="5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9"/>
          <c:min val="0.5"/>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7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Hawaiian Tropic Sheer Touch Lotion FPS50+ 240ml (4.4%)</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Cream FPS50+ 200ml (9.5%)</c:v>
                </c:pt>
                <c:pt idx="1">
                  <c:v>Hawaiian Tropic Ozono Lotion FPS50+ 240ml (4.4%)</c:v>
                </c:pt>
                <c:pt idx="2">
                  <c:v>Banana Boat Advanced Protection Lotion FPS50+ 240ml (2.8%)</c:v>
                </c:pt>
                <c:pt idx="3">
                  <c:v>Hawaiian Tropic Island Sport Lotion FPS50 240ml (3.6%)</c:v>
                </c:pt>
                <c:pt idx="4">
                  <c:v>Hawaiian Tropic Sheer Touch Lotion FPS30 240ml (1.7%)</c:v>
                </c:pt>
                <c:pt idx="5">
                  <c:v>Nivea Sun Protection Sensitive Skin Gel FPS50+ 200ml (5.1%)</c:v>
                </c:pt>
                <c:pt idx="6">
                  <c:v>Banana Boat Aqua Protect Cream FPS50+ 236ml (2.7%)</c:v>
                </c:pt>
                <c:pt idx="7">
                  <c:v>Nivea Sun Protection &amp; Hydration Lotion FPS50+ 125ml (4.5%)</c:v>
                </c:pt>
                <c:pt idx="8">
                  <c:v>Banana Boat Aqua Protect Sport Lotion FPS50+ 236ml (3.1%)</c:v>
                </c:pt>
                <c:pt idx="9">
                  <c:v>Nivea Sun Protect &amp; Refresh Sport Lotion FPS50 200ml (5.8%)</c:v>
                </c:pt>
              </c:strCache>
            </c:strRef>
          </c:cat>
          <c:val>
            <c:numRef>
              <c:f>Sheet1!$B$2:$B$11</c:f>
              <c:numCache>
                <c:formatCode>General</c:formatCode>
                <c:ptCount val="10"/>
                <c:pt idx="0">
                  <c:v>0.110326186826444</c:v>
                </c:pt>
                <c:pt idx="1">
                  <c:v>0.10713860463618621</c:v>
                </c:pt>
                <c:pt idx="2">
                  <c:v>8.5173417451922084E-2</c:v>
                </c:pt>
                <c:pt idx="3">
                  <c:v>7.1385751593798938E-2</c:v>
                </c:pt>
                <c:pt idx="4">
                  <c:v>6.9064482098168428E-2</c:v>
                </c:pt>
                <c:pt idx="5">
                  <c:v>6.462434983050655E-2</c:v>
                </c:pt>
                <c:pt idx="6">
                  <c:v>4.2787648686772678E-2</c:v>
                </c:pt>
                <c:pt idx="7">
                  <c:v>4.2554284287400476E-2</c:v>
                </c:pt>
                <c:pt idx="8">
                  <c:v>3.677354258185888E-2</c:v>
                </c:pt>
                <c:pt idx="9">
                  <c:v>3.3029406620134594E-2</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7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Hawaiian Tropic Sheer Touch Lotion FPS50+ 240ml (4.4%)</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Hawaiian Tropic Ozono Lotion FPS50+ 240ml (4.4%)</c:v>
                </c:pt>
                <c:pt idx="1">
                  <c:v>Nivea Sun Protection &amp; Hydration Cream FPS50+ 200ml (9.5%)</c:v>
                </c:pt>
                <c:pt idx="2">
                  <c:v>Hawaiian Tropic Island Sport Lotion FPS50 240ml (3.6%)</c:v>
                </c:pt>
                <c:pt idx="3">
                  <c:v>Banana Boat Advanced Protection Lotion FPS50+ 240ml (2.8%)</c:v>
                </c:pt>
                <c:pt idx="4">
                  <c:v>Nivea Sun Protection Sensitive Skin Gel FPS50+ 200ml (5.1%)</c:v>
                </c:pt>
                <c:pt idx="5">
                  <c:v>Hawaiian Tropic Sheer Touch Lotion FPS30 240ml (1.7%)</c:v>
                </c:pt>
                <c:pt idx="6">
                  <c:v>Banana Boat Aqua Protect Cream FPS50+ 236ml (2.7%)</c:v>
                </c:pt>
                <c:pt idx="7">
                  <c:v>Nivea Sun Protect &amp; Refresh Sport Lotion FPS50 200ml (5.8%)</c:v>
                </c:pt>
                <c:pt idx="8">
                  <c:v>Nivea Sun Protection &amp; Hydration Lotion FPS50+ 125ml (4.5%)</c:v>
                </c:pt>
                <c:pt idx="9">
                  <c:v>Banana Boat Aqua Protect Sport Lotion FPS50+ 236ml (3.1%)</c:v>
                </c:pt>
              </c:strCache>
            </c:strRef>
          </c:cat>
          <c:val>
            <c:numRef>
              <c:f>Sheet1!$B$2:$B$11</c:f>
              <c:numCache>
                <c:formatCode>General</c:formatCode>
                <c:ptCount val="10"/>
                <c:pt idx="0">
                  <c:v>0.12697288950335081</c:v>
                </c:pt>
                <c:pt idx="1">
                  <c:v>0.11045401263021572</c:v>
                </c:pt>
                <c:pt idx="2">
                  <c:v>9.3378577464858614E-2</c:v>
                </c:pt>
                <c:pt idx="3">
                  <c:v>8.1350241661714451E-2</c:v>
                </c:pt>
                <c:pt idx="4">
                  <c:v>6.3648455563363765E-2</c:v>
                </c:pt>
                <c:pt idx="5">
                  <c:v>6.2706585428342107E-2</c:v>
                </c:pt>
                <c:pt idx="6">
                  <c:v>3.638017432519787E-2</c:v>
                </c:pt>
                <c:pt idx="7">
                  <c:v>3.4574645124944535E-2</c:v>
                </c:pt>
                <c:pt idx="8">
                  <c:v>3.2641551890760116E-2</c:v>
                </c:pt>
                <c:pt idx="9">
                  <c:v>2.9457443351357086E-2</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7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21404322300372672"/>
          <c:y val="2.1747791014982559E-2"/>
          <c:w val="0.73951596763197525"/>
          <c:h val="0.86043888622930176"/>
        </c:manualLayout>
      </c:layout>
      <c:scatterChart>
        <c:scatterStyle val="lineMarker"/>
        <c:varyColors val="0"/>
        <c:ser>
          <c:idx val="2"/>
          <c:order val="0"/>
          <c:tx>
            <c:strRef>
              <c:f>Sheet1!$B$1</c:f>
              <c:strCache>
                <c:ptCount val="1"/>
                <c:pt idx="0">
                  <c:v>Hawaiian Tropic Silk Hydration Lotion FPS50 180ml</c:v>
                </c:pt>
              </c:strCache>
            </c:strRef>
          </c:tx>
          <c:spPr>
            <a:ln w="19050" cap="rnd">
              <a:solidFill>
                <a:srgbClr val="00A097"/>
              </a:solidFill>
              <a:round/>
            </a:ln>
            <a:effectLst/>
          </c:spPr>
          <c:marker>
            <c:symbol val="circle"/>
            <c:size val="5"/>
            <c:spPr>
              <a:solidFill>
                <a:srgbClr val="00A097"/>
              </a:solidFill>
              <a:ln w="9525">
                <a:solidFill>
                  <a:srgbClr val="FFFFFF"/>
                </a:solidFill>
              </a:ln>
              <a:effectLst/>
            </c:spPr>
          </c:marker>
          <c:dLbls>
            <c:dLbl>
              <c:idx val="0"/>
              <c:tx>
                <c:rich>
                  <a:bodyPr/>
                  <a:lstStyle/>
                  <a:p>
                    <a:r>
                      <a:rPr lang="en-US"/>
                      <a:t>-2.2</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lstStyle/>
                  <a:p>
                    <a:r>
                      <a:rPr lang="en-US"/>
                      <a:t>-2.3</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lstStyle/>
                  <a:p>
                    <a:r>
                      <a:rPr lang="en-US"/>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lstStyle/>
                  <a:p>
                    <a:r>
                      <a:rPr lang="en-US"/>
                      <a:t>-1.2</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lstStyle/>
                  <a:p>
                    <a:r>
                      <a:rPr lang="en-US"/>
                      <a:t>-2.1</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Sheet1!$A$2:$A$6</c:f>
              <c:numCache>
                <c:formatCode>General</c:formatCode>
                <c:ptCount val="5"/>
                <c:pt idx="0">
                  <c:v>300</c:v>
                </c:pt>
                <c:pt idx="1">
                  <c:v>315</c:v>
                </c:pt>
                <c:pt idx="2">
                  <c:v>350</c:v>
                </c:pt>
                <c:pt idx="3">
                  <c:v>385</c:v>
                </c:pt>
                <c:pt idx="4">
                  <c:v>430</c:v>
                </c:pt>
              </c:numCache>
            </c:numRef>
          </c:xVal>
          <c:yVal>
            <c:numRef>
              <c:f>Sheet1!$B$2:$B$6</c:f>
              <c:numCache>
                <c:formatCode>General</c:formatCode>
                <c:ptCount val="5"/>
                <c:pt idx="0">
                  <c:v>0.36071339329275792</c:v>
                </c:pt>
                <c:pt idx="1">
                  <c:v>0.23075001125061118</c:v>
                </c:pt>
                <c:pt idx="2">
                  <c:v>0</c:v>
                </c:pt>
                <c:pt idx="3">
                  <c:v>-0.11998703683995769</c:v>
                </c:pt>
                <c:pt idx="4">
                  <c:v>-0.33981317404619277</c:v>
                </c:pt>
              </c:numCache>
            </c:numRef>
          </c:yVal>
          <c:smooth val="0"/>
          <c:extLst>
            <c:ext xmlns:c16="http://schemas.microsoft.com/office/drawing/2014/chart" uri="{C3380CC4-5D6E-409C-BE32-E72D297353CC}">
              <c16:uniqueId val="{0000007D-1ABB-4592-8776-98B59FCA8F1B}"/>
            </c:ext>
          </c:extLst>
        </c:ser>
        <c:dLbls>
          <c:dLblPos val="t"/>
          <c:showLegendKey val="0"/>
          <c:showVal val="1"/>
          <c:showCatName val="0"/>
          <c:showSerName val="0"/>
          <c:showPercent val="0"/>
          <c:showBubbleSize val="0"/>
        </c:dLbls>
        <c:axId val="104432768"/>
        <c:axId val="104434848"/>
      </c:scatterChart>
      <c:valAx>
        <c:axId val="104432768"/>
        <c:scaling>
          <c:orientation val="minMax"/>
          <c:max val="430"/>
          <c:min val="300"/>
        </c:scaling>
        <c:delete val="0"/>
        <c:axPos val="b"/>
        <c:title>
          <c:tx>
            <c:rich>
              <a:bodyPr/>
              <a:lstStyle/>
              <a:p>
                <a:pPr>
                  <a:defRPr sz="800">
                    <a:solidFill>
                      <a:srgbClr val="575555"/>
                    </a:solidFill>
                    <a:latin typeface="Nexa Bold"/>
                  </a:defRPr>
                </a:pPr>
                <a:r>
                  <a:rPr lang="de-DE"/>
                  <a:t>Tested Prices ($)</a:t>
                </a:r>
              </a:p>
            </c:rich>
          </c:tx>
          <c:overlay val="0"/>
        </c:title>
        <c:numFmt formatCode="#,##0" sourceLinked="0"/>
        <c:majorTickMark val="none"/>
        <c:minorTickMark val="none"/>
        <c:tickLblPos val="low"/>
        <c:spPr>
          <a:noFill/>
          <a:ln w="9525" cap="flat" cmpd="sng" algn="ctr">
            <a:solidFill>
              <a:srgbClr val="E6E5E5"/>
            </a:solidFill>
            <a:round/>
          </a:ln>
          <a:effectLst/>
        </c:spPr>
        <c:txPr>
          <a:bodyPr rot="-60000000" vert="horz"/>
          <a:lstStyle/>
          <a:p>
            <a:pPr>
              <a:defRPr sz="800" b="0">
                <a:latin typeface="Nexa Book" panose="00000400000000000000" pitchFamily="2" charset="0"/>
              </a:defRPr>
            </a:pPr>
            <a:endParaRPr lang="en-CH"/>
          </a:p>
        </c:txPr>
        <c:crossAx val="104434848"/>
        <c:crosses val="autoZero"/>
        <c:crossBetween val="midCat"/>
      </c:valAx>
      <c:valAx>
        <c:axId val="104434848"/>
        <c:scaling>
          <c:orientation val="minMax"/>
        </c:scaling>
        <c:delete val="0"/>
        <c:axPos val="l"/>
        <c:numFmt formatCode="0%" sourceLinked="0"/>
        <c:majorTickMark val="none"/>
        <c:minorTickMark val="none"/>
        <c:tickLblPos val="nextTo"/>
        <c:spPr>
          <a:noFill/>
          <a:ln w="9525" cap="flat" cmpd="sng" algn="ctr">
            <a:solidFill>
              <a:srgbClr val="E6E5E5">
                <a:lumMod val="90000"/>
              </a:srgbClr>
            </a:solidFill>
            <a:round/>
          </a:ln>
          <a:effectLst/>
        </c:spPr>
        <c:txPr>
          <a:bodyPr rot="-60000000" vert="horz"/>
          <a:lstStyle/>
          <a:p>
            <a:pPr>
              <a:defRPr sz="800">
                <a:latin typeface="Nexa Book" panose="00000400000000000000" pitchFamily="2" charset="0"/>
              </a:defRPr>
            </a:pPr>
            <a:endParaRPr lang="en-CH"/>
          </a:p>
        </c:txPr>
        <c:crossAx val="104432768"/>
        <c:crosses val="autoZero"/>
        <c:crossBetween val="midCat"/>
      </c:valAx>
      <c:spPr>
        <a:noFill/>
        <a:ln w="25400">
          <a:noFill/>
        </a:ln>
        <a:effectLst/>
      </c:spPr>
    </c:plotArea>
    <c:plotVisOnly val="1"/>
    <c:dispBlanksAs val="gap"/>
    <c:showDLblsOverMax val="0"/>
    <c:extLst/>
  </c:chart>
  <c:spPr>
    <a:noFill/>
    <a:ln>
      <a:noFill/>
    </a:ln>
    <a:effectLst/>
  </c:spPr>
  <c:txPr>
    <a:bodyPr/>
    <a:lstStyle/>
    <a:p>
      <a:pPr>
        <a:defRPr>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8.0876101325592739E-2"/>
          <c:y val="0"/>
          <c:w val="0.91912433105429026"/>
          <c:h val="1"/>
        </c:manualLayout>
      </c:layout>
      <c:barChart>
        <c:barDir val="bar"/>
        <c:grouping val="clustered"/>
        <c:varyColors val="1"/>
        <c:ser>
          <c:idx val="0"/>
          <c:order val="0"/>
          <c:tx>
            <c:strRef>
              <c:f>Sheet1!$B$1</c:f>
              <c:strCache>
                <c:ptCount val="1"/>
                <c:pt idx="0">
                  <c:v>Beauty Care (0.4%)</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E783-4DA7-9ABD-265595826B9E}"/>
              </c:ext>
            </c:extLst>
          </c:dPt>
          <c:dPt>
            <c:idx val="4"/>
            <c:invertIfNegative val="0"/>
            <c:bubble3D val="0"/>
            <c:spPr>
              <a:solidFill>
                <a:srgbClr val="BCBBBB"/>
              </a:solidFill>
            </c:spPr>
            <c:extLst>
              <c:ext xmlns:c16="http://schemas.microsoft.com/office/drawing/2014/chart" uri="{C3380CC4-5D6E-409C-BE32-E72D297353CC}">
                <c16:uniqueId val="{00000007-E783-4DA7-9ABD-265595826B9E}"/>
              </c:ext>
            </c:extLst>
          </c:dPt>
          <c:dPt>
            <c:idx val="5"/>
            <c:invertIfNegative val="0"/>
            <c:bubble3D val="0"/>
            <c:spPr>
              <a:solidFill>
                <a:srgbClr val="BCBBBB"/>
              </a:solidFill>
            </c:spPr>
            <c:extLst>
              <c:ext xmlns:c16="http://schemas.microsoft.com/office/drawing/2014/chart" uri="{C3380CC4-5D6E-409C-BE32-E72D297353CC}">
                <c16:uniqueId val="{00000008-E783-4DA7-9ABD-265595826B9E}"/>
              </c:ext>
            </c:extLst>
          </c:dPt>
          <c:dPt>
            <c:idx val="6"/>
            <c:invertIfNegative val="0"/>
            <c:bubble3D val="0"/>
            <c:spPr>
              <a:solidFill>
                <a:srgbClr val="BCBBBB"/>
              </a:solidFill>
            </c:spPr>
            <c:extLst>
              <c:ext xmlns:c16="http://schemas.microsoft.com/office/drawing/2014/chart" uri="{C3380CC4-5D6E-409C-BE32-E72D297353CC}">
                <c16:uniqueId val="{00000009-E783-4DA7-9ABD-265595826B9E}"/>
              </c:ext>
            </c:extLst>
          </c:dPt>
          <c:dPt>
            <c:idx val="7"/>
            <c:invertIfNegative val="0"/>
            <c:bubble3D val="0"/>
            <c:spPr>
              <a:solidFill>
                <a:srgbClr val="BCBBBB"/>
              </a:solidFill>
            </c:spPr>
            <c:extLst>
              <c:ext xmlns:c16="http://schemas.microsoft.com/office/drawing/2014/chart" uri="{C3380CC4-5D6E-409C-BE32-E72D297353CC}">
                <c16:uniqueId val="{0000000A-E783-4DA7-9ABD-265595826B9E}"/>
              </c:ext>
            </c:extLst>
          </c:dPt>
          <c:dPt>
            <c:idx val="8"/>
            <c:invertIfNegative val="0"/>
            <c:bubble3D val="0"/>
            <c:spPr>
              <a:solidFill>
                <a:srgbClr val="BCBBBB"/>
              </a:solidFill>
            </c:spPr>
            <c:extLst>
              <c:ext xmlns:c16="http://schemas.microsoft.com/office/drawing/2014/chart" uri="{C3380CC4-5D6E-409C-BE32-E72D297353CC}">
                <c16:uniqueId val="{0000000B-E783-4DA7-9ABD-265595826B9E}"/>
              </c:ext>
            </c:extLst>
          </c:dPt>
          <c:dPt>
            <c:idx val="9"/>
            <c:invertIfNegative val="0"/>
            <c:bubble3D val="0"/>
            <c:spPr>
              <a:solidFill>
                <a:srgbClr val="BCBBBB"/>
              </a:solidFill>
            </c:spPr>
            <c:extLst>
              <c:ext xmlns:c16="http://schemas.microsoft.com/office/drawing/2014/chart" uri="{C3380CC4-5D6E-409C-BE32-E72D297353CC}">
                <c16:uniqueId val="{0000000C-E783-4DA7-9ABD-265595826B9E}"/>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(38.0%)</c:v>
                </c:pt>
                <c:pt idx="1">
                  <c:v>Hawaiian Tropic (19.3%)</c:v>
                </c:pt>
                <c:pt idx="2">
                  <c:v>Banana Boat (15.9%)</c:v>
                </c:pt>
                <c:pt idx="3">
                  <c:v>EQUATE (6.3%)</c:v>
                </c:pt>
                <c:pt idx="4">
                  <c:v>Caribbean Beach (6.6%)</c:v>
                </c:pt>
                <c:pt idx="5">
                  <c:v>Neutrogena (2.7%)</c:v>
                </c:pt>
                <c:pt idx="6">
                  <c:v>Nuvel (2.3%)</c:v>
                </c:pt>
                <c:pt idx="7">
                  <c:v>Garnier (1.7%)</c:v>
                </c:pt>
                <c:pt idx="8">
                  <c:v>Isdin (1.8%)</c:v>
                </c:pt>
                <c:pt idx="9">
                  <c:v>L'Oreal Paris (0.9%)</c:v>
                </c:pt>
              </c:strCache>
            </c:strRef>
          </c:cat>
          <c:val>
            <c:numRef>
              <c:f>Sheet1!$B$2:$B$11</c:f>
              <c:numCache>
                <c:formatCode>General</c:formatCode>
                <c:ptCount val="10"/>
                <c:pt idx="0">
                  <c:v>0.3572165458726787</c:v>
                </c:pt>
                <c:pt idx="1">
                  <c:v>0.18038637160498056</c:v>
                </c:pt>
                <c:pt idx="2">
                  <c:v>0.12431553333059973</c:v>
                </c:pt>
                <c:pt idx="3">
                  <c:v>8.4456719808790798E-2</c:v>
                </c:pt>
                <c:pt idx="4">
                  <c:v>8.0800390230156352E-2</c:v>
                </c:pt>
                <c:pt idx="5">
                  <c:v>3.6790393198978193E-2</c:v>
                </c:pt>
                <c:pt idx="6">
                  <c:v>3.0543237303960143E-2</c:v>
                </c:pt>
                <c:pt idx="7">
                  <c:v>2.7259609105778432E-2</c:v>
                </c:pt>
                <c:pt idx="8">
                  <c:v>2.1264938511112892E-2</c:v>
                </c:pt>
                <c:pt idx="9">
                  <c:v>1.5849332460271998E-2</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8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Sheet1!$A$2:$A$28</c:f>
              <c:strCache>
                <c:ptCount val="27"/>
                <c:pt idx="0">
                  <c:v>300</c:v>
                </c:pt>
                <c:pt idx="1">
                  <c:v>305</c:v>
                </c:pt>
                <c:pt idx="2">
                  <c:v>310</c:v>
                </c:pt>
                <c:pt idx="3">
                  <c:v>315</c:v>
                </c:pt>
                <c:pt idx="4">
                  <c:v>320</c:v>
                </c:pt>
                <c:pt idx="5">
                  <c:v>325</c:v>
                </c:pt>
                <c:pt idx="6">
                  <c:v>330</c:v>
                </c:pt>
                <c:pt idx="7">
                  <c:v>335</c:v>
                </c:pt>
                <c:pt idx="8">
                  <c:v>340</c:v>
                </c:pt>
                <c:pt idx="9">
                  <c:v>345</c:v>
                </c:pt>
                <c:pt idx="10">
                  <c:v>350</c:v>
                </c:pt>
                <c:pt idx="11">
                  <c:v>355</c:v>
                </c:pt>
                <c:pt idx="12">
                  <c:v>360</c:v>
                </c:pt>
                <c:pt idx="13">
                  <c:v>365</c:v>
                </c:pt>
                <c:pt idx="14">
                  <c:v>370</c:v>
                </c:pt>
                <c:pt idx="15">
                  <c:v>375</c:v>
                </c:pt>
                <c:pt idx="16">
                  <c:v>380</c:v>
                </c:pt>
                <c:pt idx="17">
                  <c:v>385</c:v>
                </c:pt>
                <c:pt idx="18">
                  <c:v>390</c:v>
                </c:pt>
                <c:pt idx="19">
                  <c:v>395</c:v>
                </c:pt>
                <c:pt idx="20">
                  <c:v>400</c:v>
                </c:pt>
                <c:pt idx="21">
                  <c:v>405</c:v>
                </c:pt>
                <c:pt idx="22">
                  <c:v>410</c:v>
                </c:pt>
                <c:pt idx="23">
                  <c:v>415</c:v>
                </c:pt>
                <c:pt idx="24">
                  <c:v>420</c:v>
                </c:pt>
                <c:pt idx="25">
                  <c:v>425</c:v>
                </c:pt>
                <c:pt idx="26">
                  <c:v>430</c:v>
                </c:pt>
              </c:strCache>
            </c:strRef>
          </c:cat>
          <c:val>
            <c:numRef>
              <c:f>Sheet1!$B$2:$B$28</c:f>
              <c:numCache>
                <c:formatCode>General</c:formatCode>
                <c:ptCount val="27"/>
                <c:pt idx="0">
                  <c:v>136.07133932927582</c:v>
                </c:pt>
                <c:pt idx="1">
                  <c:v>131.04969945939743</c:v>
                </c:pt>
                <c:pt idx="2">
                  <c:v>126.7745736670482</c:v>
                </c:pt>
                <c:pt idx="3">
                  <c:v>123.07500112506109</c:v>
                </c:pt>
                <c:pt idx="4">
                  <c:v>118.01419599379967</c:v>
                </c:pt>
                <c:pt idx="5">
                  <c:v>113.61961366491087</c:v>
                </c:pt>
                <c:pt idx="6">
                  <c:v>109.76556451834681</c:v>
                </c:pt>
                <c:pt idx="7">
                  <c:v>106.35238205788744</c:v>
                </c:pt>
                <c:pt idx="8">
                  <c:v>104.12650377541777</c:v>
                </c:pt>
                <c:pt idx="9">
                  <c:v>102.01234247083096</c:v>
                </c:pt>
                <c:pt idx="10">
                  <c:v>100</c:v>
                </c:pt>
                <c:pt idx="11">
                  <c:v>97.903875867516916</c:v>
                </c:pt>
                <c:pt idx="12">
                  <c:v>95.964010018380989</c:v>
                </c:pt>
                <c:pt idx="13">
                  <c:v>94.160131953217686</c:v>
                </c:pt>
                <c:pt idx="14">
                  <c:v>92.475198843559625</c:v>
                </c:pt>
                <c:pt idx="15">
                  <c:v>90.894855550530593</c:v>
                </c:pt>
                <c:pt idx="16">
                  <c:v>89.406978779107135</c:v>
                </c:pt>
                <c:pt idx="17">
                  <c:v>88.001296316004201</c:v>
                </c:pt>
                <c:pt idx="18">
                  <c:v>84.881895310696024</c:v>
                </c:pt>
                <c:pt idx="19">
                  <c:v>81.969463492201626</c:v>
                </c:pt>
                <c:pt idx="20">
                  <c:v>79.245154234992128</c:v>
                </c:pt>
                <c:pt idx="21">
                  <c:v>76.692106156149748</c:v>
                </c:pt>
                <c:pt idx="22">
                  <c:v>74.295222352523766</c:v>
                </c:pt>
                <c:pt idx="23">
                  <c:v>72.040972870694759</c:v>
                </c:pt>
                <c:pt idx="24">
                  <c:v>69.91721898330465</c:v>
                </c:pt>
                <c:pt idx="25">
                  <c:v>67.913057423141638</c:v>
                </c:pt>
                <c:pt idx="26">
                  <c:v>66.018682595380724</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Sheet1!$A$2:$A$28</c:f>
              <c:strCache>
                <c:ptCount val="27"/>
                <c:pt idx="0">
                  <c:v>300</c:v>
                </c:pt>
                <c:pt idx="1">
                  <c:v>305</c:v>
                </c:pt>
                <c:pt idx="2">
                  <c:v>310</c:v>
                </c:pt>
                <c:pt idx="3">
                  <c:v>315</c:v>
                </c:pt>
                <c:pt idx="4">
                  <c:v>320</c:v>
                </c:pt>
                <c:pt idx="5">
                  <c:v>325</c:v>
                </c:pt>
                <c:pt idx="6">
                  <c:v>330</c:v>
                </c:pt>
                <c:pt idx="7">
                  <c:v>335</c:v>
                </c:pt>
                <c:pt idx="8">
                  <c:v>340</c:v>
                </c:pt>
                <c:pt idx="9">
                  <c:v>345</c:v>
                </c:pt>
                <c:pt idx="10">
                  <c:v>350</c:v>
                </c:pt>
                <c:pt idx="11">
                  <c:v>355</c:v>
                </c:pt>
                <c:pt idx="12">
                  <c:v>360</c:v>
                </c:pt>
                <c:pt idx="13">
                  <c:v>365</c:v>
                </c:pt>
                <c:pt idx="14">
                  <c:v>370</c:v>
                </c:pt>
                <c:pt idx="15">
                  <c:v>375</c:v>
                </c:pt>
                <c:pt idx="16">
                  <c:v>380</c:v>
                </c:pt>
                <c:pt idx="17">
                  <c:v>385</c:v>
                </c:pt>
                <c:pt idx="18">
                  <c:v>390</c:v>
                </c:pt>
                <c:pt idx="19">
                  <c:v>395</c:v>
                </c:pt>
                <c:pt idx="20">
                  <c:v>400</c:v>
                </c:pt>
                <c:pt idx="21">
                  <c:v>405</c:v>
                </c:pt>
                <c:pt idx="22">
                  <c:v>410</c:v>
                </c:pt>
                <c:pt idx="23">
                  <c:v>415</c:v>
                </c:pt>
                <c:pt idx="24">
                  <c:v>420</c:v>
                </c:pt>
                <c:pt idx="25">
                  <c:v>425</c:v>
                </c:pt>
                <c:pt idx="26">
                  <c:v>430</c:v>
                </c:pt>
              </c:strCache>
            </c:strRef>
          </c:cat>
          <c:val>
            <c:numRef>
              <c:f>Sheet1!$C$2:$C$28</c:f>
              <c:numCache>
                <c:formatCode>General</c:formatCode>
                <c:ptCount val="27"/>
                <c:pt idx="0">
                  <c:v>116.81896447491214</c:v>
                </c:pt>
                <c:pt idx="1">
                  <c:v>114.3556243748308</c:v>
                </c:pt>
                <c:pt idx="2">
                  <c:v>112.41427656637954</c:v>
                </c:pt>
                <c:pt idx="3">
                  <c:v>110.87193265987597</c:v>
                </c:pt>
                <c:pt idx="4">
                  <c:v>107.98434183867363</c:v>
                </c:pt>
                <c:pt idx="5">
                  <c:v>105.57283605546361</c:v>
                </c:pt>
                <c:pt idx="6">
                  <c:v>103.54703550552928</c:v>
                </c:pt>
                <c:pt idx="7">
                  <c:v>101.8343936643447</c:v>
                </c:pt>
                <c:pt idx="8">
                  <c:v>101.17744645084387</c:v>
                </c:pt>
                <c:pt idx="9">
                  <c:v>100.56770559226244</c:v>
                </c:pt>
                <c:pt idx="10">
                  <c:v>100</c:v>
                </c:pt>
                <c:pt idx="11">
                  <c:v>99.292532023069853</c:v>
                </c:pt>
                <c:pt idx="12">
                  <c:v>98.68632506091717</c:v>
                </c:pt>
                <c:pt idx="13">
                  <c:v>98.166881103037497</c:v>
                </c:pt>
                <c:pt idx="14">
                  <c:v>97.721966324964043</c:v>
                </c:pt>
                <c:pt idx="15">
                  <c:v>97.341260857664238</c:v>
                </c:pt>
                <c:pt idx="16">
                  <c:v>97.016054121031274</c:v>
                </c:pt>
                <c:pt idx="17">
                  <c:v>96.738984064933604</c:v>
                </c:pt>
                <c:pt idx="18">
                  <c:v>94.508720469384286</c:v>
                </c:pt>
                <c:pt idx="19">
                  <c:v>92.424119886011212</c:v>
                </c:pt>
                <c:pt idx="20">
                  <c:v>90.472359926688355</c:v>
                </c:pt>
                <c:pt idx="21">
                  <c:v>88.64186122659261</c:v>
                </c:pt>
                <c:pt idx="22">
                  <c:v>86.922166938425519</c:v>
                </c:pt>
                <c:pt idx="23">
                  <c:v>85.303831485953737</c:v>
                </c:pt>
                <c:pt idx="24">
                  <c:v>83.778319077924735</c:v>
                </c:pt>
                <c:pt idx="25">
                  <c:v>82.337911825998106</c:v>
                </c:pt>
                <c:pt idx="26">
                  <c:v>80.975626954107483</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Sheet1!$A$2:$A$28</c:f>
              <c:strCache>
                <c:ptCount val="27"/>
                <c:pt idx="0">
                  <c:v>300</c:v>
                </c:pt>
                <c:pt idx="1">
                  <c:v>305</c:v>
                </c:pt>
                <c:pt idx="2">
                  <c:v>310</c:v>
                </c:pt>
                <c:pt idx="3">
                  <c:v>315</c:v>
                </c:pt>
                <c:pt idx="4">
                  <c:v>320</c:v>
                </c:pt>
                <c:pt idx="5">
                  <c:v>325</c:v>
                </c:pt>
                <c:pt idx="6">
                  <c:v>330</c:v>
                </c:pt>
                <c:pt idx="7">
                  <c:v>335</c:v>
                </c:pt>
                <c:pt idx="8">
                  <c:v>340</c:v>
                </c:pt>
                <c:pt idx="9">
                  <c:v>345</c:v>
                </c:pt>
                <c:pt idx="10">
                  <c:v>350</c:v>
                </c:pt>
                <c:pt idx="11">
                  <c:v>355</c:v>
                </c:pt>
                <c:pt idx="12">
                  <c:v>360</c:v>
                </c:pt>
                <c:pt idx="13">
                  <c:v>365</c:v>
                </c:pt>
                <c:pt idx="14">
                  <c:v>370</c:v>
                </c:pt>
                <c:pt idx="15">
                  <c:v>375</c:v>
                </c:pt>
                <c:pt idx="16">
                  <c:v>380</c:v>
                </c:pt>
                <c:pt idx="17">
                  <c:v>385</c:v>
                </c:pt>
                <c:pt idx="18">
                  <c:v>390</c:v>
                </c:pt>
                <c:pt idx="19">
                  <c:v>395</c:v>
                </c:pt>
                <c:pt idx="20">
                  <c:v>400</c:v>
                </c:pt>
                <c:pt idx="21">
                  <c:v>405</c:v>
                </c:pt>
                <c:pt idx="22">
                  <c:v>410</c:v>
                </c:pt>
                <c:pt idx="23">
                  <c:v>415</c:v>
                </c:pt>
                <c:pt idx="24">
                  <c:v>420</c:v>
                </c:pt>
                <c:pt idx="25">
                  <c:v>425</c:v>
                </c:pt>
                <c:pt idx="26">
                  <c:v>430</c:v>
                </c:pt>
              </c:strCache>
            </c:strRef>
          </c:cat>
          <c:val>
            <c:numRef>
              <c:f>Sheet1!$D$2:$D$28</c:f>
              <c:numCache>
                <c:formatCode>General</c:formatCode>
                <c:ptCount val="27"/>
                <c:pt idx="0">
                  <c:v>105.73178685895206</c:v>
                </c:pt>
                <c:pt idx="1">
                  <c:v>104.75180067108296</c:v>
                </c:pt>
                <c:pt idx="2">
                  <c:v>104.1612365829365</c:v>
                </c:pt>
                <c:pt idx="3">
                  <c:v>103.8657515433537</c:v>
                </c:pt>
                <c:pt idx="4">
                  <c:v>102.22616344008483</c:v>
                </c:pt>
                <c:pt idx="5">
                  <c:v>100.9528454555426</c:v>
                </c:pt>
                <c:pt idx="6">
                  <c:v>99.975881781175175</c:v>
                </c:pt>
                <c:pt idx="7">
                  <c:v>99.238429130634259</c:v>
                </c:pt>
                <c:pt idx="8">
                  <c:v>99.483128410086834</c:v>
                </c:pt>
                <c:pt idx="9">
                  <c:v>99.737793816962665</c:v>
                </c:pt>
                <c:pt idx="10">
                  <c:v>100</c:v>
                </c:pt>
                <c:pt idx="11">
                  <c:v>100.08681886901311</c:v>
                </c:pt>
                <c:pt idx="12">
                  <c:v>100.24339042510992</c:v>
                </c:pt>
                <c:pt idx="13">
                  <c:v>100.45854044560602</c:v>
                </c:pt>
                <c:pt idx="14">
                  <c:v>100.72280237666939</c:v>
                </c:pt>
                <c:pt idx="15">
                  <c:v>101.02817698637132</c:v>
                </c:pt>
                <c:pt idx="16">
                  <c:v>101.367915169912</c:v>
                </c:pt>
                <c:pt idx="17">
                  <c:v>101.73632657393772</c:v>
                </c:pt>
                <c:pt idx="18">
                  <c:v>100.0226515008149</c:v>
                </c:pt>
                <c:pt idx="19">
                  <c:v>98.418373055082483</c:v>
                </c:pt>
                <c:pt idx="20">
                  <c:v>96.914286667894899</c:v>
                </c:pt>
                <c:pt idx="21">
                  <c:v>95.50197904546495</c:v>
                </c:pt>
                <c:pt idx="22">
                  <c:v>94.173769661336394</c:v>
                </c:pt>
                <c:pt idx="23">
                  <c:v>92.922652681862445</c:v>
                </c:pt>
                <c:pt idx="24">
                  <c:v>91.742241079294047</c:v>
                </c:pt>
                <c:pt idx="25">
                  <c:v>90.626713869082849</c:v>
                </c:pt>
                <c:pt idx="26">
                  <c:v>89.570766900537635</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Sheet1!$A$2:$A$28</c:f>
              <c:strCache>
                <c:ptCount val="27"/>
                <c:pt idx="0">
                  <c:v>300</c:v>
                </c:pt>
                <c:pt idx="1">
                  <c:v>305</c:v>
                </c:pt>
                <c:pt idx="2">
                  <c:v>310</c:v>
                </c:pt>
                <c:pt idx="3">
                  <c:v>315</c:v>
                </c:pt>
                <c:pt idx="4">
                  <c:v>320</c:v>
                </c:pt>
                <c:pt idx="5">
                  <c:v>325</c:v>
                </c:pt>
                <c:pt idx="6">
                  <c:v>330</c:v>
                </c:pt>
                <c:pt idx="7">
                  <c:v>335</c:v>
                </c:pt>
                <c:pt idx="8">
                  <c:v>340</c:v>
                </c:pt>
                <c:pt idx="9">
                  <c:v>345</c:v>
                </c:pt>
                <c:pt idx="10">
                  <c:v>350</c:v>
                </c:pt>
                <c:pt idx="11">
                  <c:v>355</c:v>
                </c:pt>
                <c:pt idx="12">
                  <c:v>360</c:v>
                </c:pt>
                <c:pt idx="13">
                  <c:v>365</c:v>
                </c:pt>
                <c:pt idx="14">
                  <c:v>370</c:v>
                </c:pt>
                <c:pt idx="15">
                  <c:v>375</c:v>
                </c:pt>
                <c:pt idx="16">
                  <c:v>380</c:v>
                </c:pt>
                <c:pt idx="17">
                  <c:v>385</c:v>
                </c:pt>
                <c:pt idx="18">
                  <c:v>390</c:v>
                </c:pt>
                <c:pt idx="19">
                  <c:v>395</c:v>
                </c:pt>
                <c:pt idx="20">
                  <c:v>400</c:v>
                </c:pt>
                <c:pt idx="21">
                  <c:v>405</c:v>
                </c:pt>
                <c:pt idx="22">
                  <c:v>410</c:v>
                </c:pt>
                <c:pt idx="23">
                  <c:v>415</c:v>
                </c:pt>
                <c:pt idx="24">
                  <c:v>420</c:v>
                </c:pt>
                <c:pt idx="25">
                  <c:v>425</c:v>
                </c:pt>
                <c:pt idx="26">
                  <c:v>430</c:v>
                </c:pt>
              </c:strCache>
            </c:strRef>
          </c:cat>
          <c:val>
            <c:numRef>
              <c:f>Sheet1!$E$2:$E$28</c:f>
              <c:numCache>
                <c:formatCode>General</c:formatCode>
                <c:ptCount val="27"/>
                <c:pt idx="0">
                  <c:v>0.58082479936804476</c:v>
                </c:pt>
                <c:pt idx="1">
                  <c:v>0.58769652396856886</c:v>
                </c:pt>
                <c:pt idx="2">
                  <c:v>0.59434658003359186</c:v>
                </c:pt>
                <c:pt idx="3">
                  <c:v>0.60078552320766176</c:v>
                </c:pt>
                <c:pt idx="4">
                  <c:v>0.60702324940754204</c:v>
                </c:pt>
                <c:pt idx="5">
                  <c:v>0.61306904557050301</c:v>
                </c:pt>
                <c:pt idx="6">
                  <c:v>0.6189316357891318</c:v>
                </c:pt>
                <c:pt idx="7">
                  <c:v>0.62461922331466713</c:v>
                </c:pt>
                <c:pt idx="8">
                  <c:v>0.63013952885415714</c:v>
                </c:pt>
                <c:pt idx="9">
                  <c:v>0.63549982553743023</c:v>
                </c:pt>
                <c:pt idx="10">
                  <c:v>0.64070697088689577</c:v>
                </c:pt>
                <c:pt idx="11">
                  <c:v>0.64576743608567189</c:v>
                </c:pt>
                <c:pt idx="12">
                  <c:v>0.6506873328067041</c:v>
                </c:pt>
                <c:pt idx="13">
                  <c:v>0.65547243783674913</c:v>
                </c:pt>
                <c:pt idx="14">
                  <c:v>0.66012821570382008</c:v>
                </c:pt>
                <c:pt idx="15">
                  <c:v>0.66465983949443586</c:v>
                </c:pt>
                <c:pt idx="16">
                  <c:v>0.6690722100274038</c:v>
                </c:pt>
                <c:pt idx="17">
                  <c:v>0.67336997353354144</c:v>
                </c:pt>
                <c:pt idx="18">
                  <c:v>0.67755753797541907</c:v>
                </c:pt>
                <c:pt idx="19">
                  <c:v>0.68163908812762897</c:v>
                </c:pt>
                <c:pt idx="20">
                  <c:v>0.68561859952603355</c:v>
                </c:pt>
                <c:pt idx="21">
                  <c:v>0.68949985138373704</c:v>
                </c:pt>
                <c:pt idx="22">
                  <c:v>0.69328643856198402</c:v>
                </c:pt>
                <c:pt idx="23">
                  <c:v>0.69698178267569522</c:v>
                </c:pt>
                <c:pt idx="24">
                  <c:v>0.70058914240574632</c:v>
                </c:pt>
                <c:pt idx="25">
                  <c:v>0.70411162308332575</c:v>
                </c:pt>
                <c:pt idx="26">
                  <c:v>0.70755218560561273</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rPr lang="de-DE"/>
                  <a:t>Shelf Price/Unit ($)</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ax val="160"/>
          <c:min val="5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8"/>
          <c:min val="0.5"/>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8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Hawaiian Tropic Silk Hydration Lotion FPS50 180ml (1.0%)</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Hawaiian Tropic Sheer Touch Lotion FPS50+ 240ml (4.4%)</c:v>
                </c:pt>
                <c:pt idx="1">
                  <c:v>Hawaiian Tropic Ozono Lotion FPS50+ 240ml (4.4%)</c:v>
                </c:pt>
                <c:pt idx="2">
                  <c:v>Nivea Sun Protection &amp; Hydration Cream FPS50+ 200ml (9.5%)</c:v>
                </c:pt>
                <c:pt idx="3">
                  <c:v>Hawaiian Tropic Island Sport Lotion FPS50 240ml (3.6%)</c:v>
                </c:pt>
                <c:pt idx="4">
                  <c:v>Hawaiian Tropic Sheer Touch Lotion FPS30 240ml (1.7%)</c:v>
                </c:pt>
                <c:pt idx="5">
                  <c:v>Nivea Sun Protection Sensitive Skin Gel FPS50+ 200ml (5.1%)</c:v>
                </c:pt>
                <c:pt idx="6">
                  <c:v>Hawaiian Tropic Sheer Touch Lotion FPS50 120ml (1.4%)</c:v>
                </c:pt>
                <c:pt idx="7">
                  <c:v>Nivea Sun Protection &amp; Hydration Lotion FPS50+ 125ml (4.5%)</c:v>
                </c:pt>
                <c:pt idx="8">
                  <c:v>Banana Boat Advanced Protection Lotion FPS50+ 240ml (2.8%)</c:v>
                </c:pt>
                <c:pt idx="9">
                  <c:v>Nivea Sun Protect &amp; Refresh Sport Lotion FPS50 200ml (5.8%)</c:v>
                </c:pt>
              </c:strCache>
            </c:strRef>
          </c:cat>
          <c:val>
            <c:numRef>
              <c:f>Sheet1!$B$2:$B$11</c:f>
              <c:numCache>
                <c:formatCode>General</c:formatCode>
                <c:ptCount val="10"/>
                <c:pt idx="0">
                  <c:v>0.11932649966983695</c:v>
                </c:pt>
                <c:pt idx="1">
                  <c:v>0.10142381763151836</c:v>
                </c:pt>
                <c:pt idx="2">
                  <c:v>8.0410872705848652E-2</c:v>
                </c:pt>
                <c:pt idx="3">
                  <c:v>5.9305102276532601E-2</c:v>
                </c:pt>
                <c:pt idx="4">
                  <c:v>5.479773949219266E-2</c:v>
                </c:pt>
                <c:pt idx="5">
                  <c:v>4.8714948513657888E-2</c:v>
                </c:pt>
                <c:pt idx="6">
                  <c:v>4.0385119118589587E-2</c:v>
                </c:pt>
                <c:pt idx="7">
                  <c:v>3.9390498017542838E-2</c:v>
                </c:pt>
                <c:pt idx="8">
                  <c:v>3.8119627629995989E-2</c:v>
                </c:pt>
                <c:pt idx="9">
                  <c:v>2.9950855156092259E-2</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8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Hawaiian Tropic Silk Hydration Lotion FPS50 180ml (1.0%)</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Hawaiian Tropic Sheer Touch Lotion FPS50+ 240ml (4.4%)</c:v>
                </c:pt>
                <c:pt idx="1">
                  <c:v>Hawaiian Tropic Ozono Lotion FPS50+ 240ml (4.4%)</c:v>
                </c:pt>
                <c:pt idx="2">
                  <c:v>Nivea Sun Protection &amp; Hydration Cream FPS50+ 200ml (9.5%)</c:v>
                </c:pt>
                <c:pt idx="3">
                  <c:v>Hawaiian Tropic Island Sport Lotion FPS50 240ml (3.6%)</c:v>
                </c:pt>
                <c:pt idx="4">
                  <c:v>Nivea Sun Protection Sensitive Skin Gel FPS50+ 200ml (5.1%)</c:v>
                </c:pt>
                <c:pt idx="5">
                  <c:v>Hawaiian Tropic Sheer Touch Lotion FPS30 240ml (1.7%)</c:v>
                </c:pt>
                <c:pt idx="6">
                  <c:v>Hawaiian Tropic Sheer Touch Lotion FPS50 120ml (1.4%)</c:v>
                </c:pt>
                <c:pt idx="7">
                  <c:v>Banana Boat Advanced Protection Lotion FPS50+ 240ml (2.8%)</c:v>
                </c:pt>
                <c:pt idx="8">
                  <c:v>Nivea Sun Protect &amp; Refresh Sport Lotion FPS50 200ml (5.8%)</c:v>
                </c:pt>
                <c:pt idx="9">
                  <c:v>Nivea Sun Protection &amp; Hydration Lotion FPS50+ 125ml (4.5%)</c:v>
                </c:pt>
              </c:strCache>
            </c:strRef>
          </c:cat>
          <c:val>
            <c:numRef>
              <c:f>Sheet1!$B$2:$B$11</c:f>
              <c:numCache>
                <c:formatCode>General</c:formatCode>
                <c:ptCount val="10"/>
                <c:pt idx="0">
                  <c:v>0.14323064622694637</c:v>
                </c:pt>
                <c:pt idx="1">
                  <c:v>0.10524428491497689</c:v>
                </c:pt>
                <c:pt idx="2">
                  <c:v>8.1756075363954281E-2</c:v>
                </c:pt>
                <c:pt idx="3">
                  <c:v>7.3221389035908385E-2</c:v>
                </c:pt>
                <c:pt idx="4">
                  <c:v>4.6895753233203087E-2</c:v>
                </c:pt>
                <c:pt idx="5">
                  <c:v>4.5218094146846036E-2</c:v>
                </c:pt>
                <c:pt idx="6">
                  <c:v>3.893067674745989E-2</c:v>
                </c:pt>
                <c:pt idx="7">
                  <c:v>3.4120800943032499E-2</c:v>
                </c:pt>
                <c:pt idx="8">
                  <c:v>3.1990828051809667E-2</c:v>
                </c:pt>
                <c:pt idx="9">
                  <c:v>2.900371884355853E-2</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8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21404322300372672"/>
          <c:y val="2.1747791014982559E-2"/>
          <c:w val="0.73951596763197525"/>
          <c:h val="0.86043888622930176"/>
        </c:manualLayout>
      </c:layout>
      <c:scatterChart>
        <c:scatterStyle val="lineMarker"/>
        <c:varyColors val="0"/>
        <c:ser>
          <c:idx val="2"/>
          <c:order val="0"/>
          <c:tx>
            <c:strRef>
              <c:f>Sheet1!$B$1</c:f>
              <c:strCache>
                <c:ptCount val="1"/>
                <c:pt idx="0">
                  <c:v>Hawaiian Tropic Silk Hydration Serum FPS50 100ml</c:v>
                </c:pt>
              </c:strCache>
            </c:strRef>
          </c:tx>
          <c:spPr>
            <a:ln w="19050" cap="rnd">
              <a:solidFill>
                <a:srgbClr val="00A097"/>
              </a:solidFill>
              <a:round/>
            </a:ln>
            <a:effectLst/>
          </c:spPr>
          <c:marker>
            <c:symbol val="circle"/>
            <c:size val="5"/>
            <c:spPr>
              <a:solidFill>
                <a:srgbClr val="00A097"/>
              </a:solidFill>
              <a:ln w="9525">
                <a:solidFill>
                  <a:srgbClr val="FFFFFF"/>
                </a:solidFill>
              </a:ln>
              <a:effectLst/>
            </c:spPr>
          </c:marker>
          <c:dLbls>
            <c:dLbl>
              <c:idx val="0"/>
              <c:tx>
                <c:rich>
                  <a:bodyPr/>
                  <a:lstStyle/>
                  <a:p>
                    <a:r>
                      <a:rPr lang="en-US"/>
                      <a:t>-2.4</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lstStyle/>
                  <a:p>
                    <a:r>
                      <a:rPr lang="en-US"/>
                      <a:t>-2.0</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lstStyle/>
                  <a:p>
                    <a:r>
                      <a:rPr lang="en-US"/>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lstStyle/>
                  <a:p>
                    <a:r>
                      <a:rPr lang="en-US"/>
                      <a:t>-0.7</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lstStyle/>
                  <a:p>
                    <a:r>
                      <a:rPr lang="en-US"/>
                      <a:t>-2.2</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Sheet1!$A$2:$A$6</c:f>
              <c:numCache>
                <c:formatCode>General</c:formatCode>
                <c:ptCount val="5"/>
                <c:pt idx="0">
                  <c:v>190</c:v>
                </c:pt>
                <c:pt idx="1">
                  <c:v>205</c:v>
                </c:pt>
                <c:pt idx="2">
                  <c:v>225</c:v>
                </c:pt>
                <c:pt idx="3">
                  <c:v>260</c:v>
                </c:pt>
                <c:pt idx="4">
                  <c:v>270</c:v>
                </c:pt>
              </c:numCache>
            </c:numRef>
          </c:xVal>
          <c:yVal>
            <c:numRef>
              <c:f>Sheet1!$B$2:$B$6</c:f>
              <c:numCache>
                <c:formatCode>General</c:formatCode>
                <c:ptCount val="5"/>
                <c:pt idx="0">
                  <c:v>0.38633729300103159</c:v>
                </c:pt>
                <c:pt idx="1">
                  <c:v>0.17920957930221726</c:v>
                </c:pt>
                <c:pt idx="2">
                  <c:v>0</c:v>
                </c:pt>
                <c:pt idx="3">
                  <c:v>-0.11412653129941058</c:v>
                </c:pt>
                <c:pt idx="4">
                  <c:v>-0.18779790486169087</c:v>
                </c:pt>
              </c:numCache>
            </c:numRef>
          </c:yVal>
          <c:smooth val="0"/>
          <c:extLst>
            <c:ext xmlns:c16="http://schemas.microsoft.com/office/drawing/2014/chart" uri="{C3380CC4-5D6E-409C-BE32-E72D297353CC}">
              <c16:uniqueId val="{0000007D-1ABB-4592-8776-98B59FCA8F1B}"/>
            </c:ext>
          </c:extLst>
        </c:ser>
        <c:ser>
          <c:idx val="3"/>
          <c:order val="1"/>
          <c:tx>
            <c:strRef>
              <c:f>Sheet1!$B$8</c:f>
              <c:strCache>
                <c:ptCount val="1"/>
                <c:pt idx="0">
                  <c:v>Hawaiian Tropic Silk Hydration Lip balm FPS30 10g</c:v>
                </c:pt>
              </c:strCache>
            </c:strRef>
          </c:tx>
          <c:spPr>
            <a:ln w="19050" cap="rnd">
              <a:solidFill>
                <a:srgbClr val="7ECAC4"/>
              </a:solidFill>
              <a:round/>
            </a:ln>
            <a:effectLst/>
          </c:spPr>
          <c:marker>
            <c:symbol val="circle"/>
            <c:size val="5"/>
            <c:spPr>
              <a:solidFill>
                <a:srgbClr val="7ECAC4"/>
              </a:solidFill>
              <a:ln w="9525">
                <a:solidFill>
                  <a:srgbClr val="FFFFFF"/>
                </a:solidFill>
              </a:ln>
              <a:effectLst/>
            </c:spPr>
          </c:marker>
          <c:dLbls>
            <c:dLbl>
              <c:idx val="0"/>
              <c:tx>
                <c:rich>
                  <a:bodyPr/>
                  <a:lstStyle/>
                  <a:p>
                    <a:r>
                      <a:rPr lang="en-US"/>
                      <a:t>-1.6</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lstStyle/>
                  <a:p>
                    <a:r>
                      <a:rPr lang="en-US"/>
                      <a:t>-1.8</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lstStyle/>
                  <a:p>
                    <a:r>
                      <a:rPr lang="en-US"/>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lstStyle/>
                  <a:p>
                    <a:r>
                      <a:rPr lang="en-US"/>
                      <a:t>-1.6</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lstStyle/>
                  <a:p>
                    <a:r>
                      <a:rPr lang="en-US"/>
                      <a:t>-0.7</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Sheet1!$A$9:$A$13</c:f>
              <c:numCache>
                <c:formatCode>General</c:formatCode>
                <c:ptCount val="5"/>
                <c:pt idx="0">
                  <c:v>120</c:v>
                </c:pt>
                <c:pt idx="1">
                  <c:v>130</c:v>
                </c:pt>
                <c:pt idx="2">
                  <c:v>140</c:v>
                </c:pt>
                <c:pt idx="3">
                  <c:v>160</c:v>
                </c:pt>
                <c:pt idx="4">
                  <c:v>170</c:v>
                </c:pt>
              </c:numCache>
            </c:numRef>
          </c:xVal>
          <c:yVal>
            <c:numRef>
              <c:f>Sheet1!$B$9:$B$13</c:f>
              <c:numCache>
                <c:formatCode>General</c:formatCode>
                <c:ptCount val="5"/>
                <c:pt idx="0">
                  <c:v>0.26807836635445398</c:v>
                </c:pt>
                <c:pt idx="1">
                  <c:v>0.12913152071260323</c:v>
                </c:pt>
                <c:pt idx="2">
                  <c:v>0</c:v>
                </c:pt>
                <c:pt idx="3">
                  <c:v>-0.22158182524934167</c:v>
                </c:pt>
                <c:pt idx="4">
                  <c:v>-0.25719829896845126</c:v>
                </c:pt>
              </c:numCache>
            </c:numRef>
          </c:yVal>
          <c:smooth val="0"/>
          <c:extLst>
            <c:ext xmlns:c16="http://schemas.microsoft.com/office/drawing/2014/chart" uri="{C3380CC4-5D6E-409C-BE32-E72D297353CC}">
              <c16:uniqueId val="{0000007D-1ABB-4592-8776-98B59FCA8F1B}"/>
            </c:ext>
          </c:extLst>
        </c:ser>
        <c:ser>
          <c:idx val="4"/>
          <c:order val="2"/>
          <c:tx>
            <c:strRef>
              <c:f>Sheet1!$B$15</c:f>
              <c:strCache>
                <c:ptCount val="1"/>
                <c:pt idx="0">
                  <c:v>Hawaiian Tropic Silk Hydration Glow Mist FPS50+ 100ml</c:v>
                </c:pt>
              </c:strCache>
            </c:strRef>
          </c:tx>
          <c:spPr>
            <a:ln w="19050" cap="rnd">
              <a:solidFill>
                <a:srgbClr val="006C6D"/>
              </a:solidFill>
              <a:round/>
            </a:ln>
            <a:effectLst/>
          </c:spPr>
          <c:marker>
            <c:symbol val="circle"/>
            <c:size val="5"/>
            <c:spPr>
              <a:solidFill>
                <a:srgbClr val="006C6D"/>
              </a:solidFill>
              <a:ln w="9525">
                <a:solidFill>
                  <a:srgbClr val="FFFFFF"/>
                </a:solidFill>
              </a:ln>
              <a:effectLst/>
            </c:spPr>
          </c:marker>
          <c:dLbls>
            <c:dLbl>
              <c:idx val="0"/>
              <c:tx>
                <c:rich>
                  <a:bodyPr/>
                  <a:lstStyle/>
                  <a:p>
                    <a:r>
                      <a:rPr lang="en-US"/>
                      <a:t>-1.8</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lstStyle/>
                  <a:p>
                    <a:r>
                      <a:rPr lang="en-US"/>
                      <a:t>-1.3</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lstStyle/>
                  <a:p>
                    <a:r>
                      <a:rPr lang="en-US"/>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lstStyle/>
                  <a:p>
                    <a:r>
                      <a:rPr lang="en-US"/>
                      <a:t>-0.9</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lstStyle/>
                  <a:p>
                    <a:r>
                      <a:rPr lang="en-US"/>
                      <a:t>-0.9</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Sheet1!$A$16:$A$20</c:f>
              <c:numCache>
                <c:formatCode>General</c:formatCode>
                <c:ptCount val="5"/>
                <c:pt idx="0">
                  <c:v>215</c:v>
                </c:pt>
                <c:pt idx="1">
                  <c:v>225</c:v>
                </c:pt>
                <c:pt idx="2">
                  <c:v>240</c:v>
                </c:pt>
                <c:pt idx="3">
                  <c:v>270</c:v>
                </c:pt>
                <c:pt idx="4">
                  <c:v>290</c:v>
                </c:pt>
              </c:numCache>
            </c:numRef>
          </c:xVal>
          <c:yVal>
            <c:numRef>
              <c:f>Sheet1!$B$16:$B$20</c:f>
              <c:numCache>
                <c:formatCode>General</c:formatCode>
                <c:ptCount val="5"/>
                <c:pt idx="0">
                  <c:v>0.16506733329481188</c:v>
                </c:pt>
                <c:pt idx="1">
                  <c:v>8.0866835930763908E-2</c:v>
                </c:pt>
                <c:pt idx="2">
                  <c:v>0</c:v>
                </c:pt>
                <c:pt idx="3">
                  <c:v>-0.10740799986831769</c:v>
                </c:pt>
                <c:pt idx="4">
                  <c:v>-0.16891882277495487</c:v>
                </c:pt>
              </c:numCache>
            </c:numRef>
          </c:yVal>
          <c:smooth val="0"/>
          <c:extLst>
            <c:ext xmlns:c16="http://schemas.microsoft.com/office/drawing/2014/chart" uri="{C3380CC4-5D6E-409C-BE32-E72D297353CC}">
              <c16:uniqueId val="{0000007D-1ABB-4592-8776-98B59FCA8F1B}"/>
            </c:ext>
          </c:extLst>
        </c:ser>
        <c:dLbls>
          <c:dLblPos val="t"/>
          <c:showLegendKey val="0"/>
          <c:showVal val="1"/>
          <c:showCatName val="0"/>
          <c:showSerName val="0"/>
          <c:showPercent val="0"/>
          <c:showBubbleSize val="0"/>
        </c:dLbls>
        <c:axId val="104432768"/>
        <c:axId val="104434848"/>
      </c:scatterChart>
      <c:valAx>
        <c:axId val="104432768"/>
        <c:scaling>
          <c:orientation val="minMax"/>
          <c:max val="290"/>
          <c:min val="120"/>
        </c:scaling>
        <c:delete val="0"/>
        <c:axPos val="b"/>
        <c:title>
          <c:tx>
            <c:rich>
              <a:bodyPr/>
              <a:lstStyle/>
              <a:p>
                <a:pPr>
                  <a:defRPr sz="800">
                    <a:solidFill>
                      <a:srgbClr val="575555"/>
                    </a:solidFill>
                    <a:latin typeface="Nexa Bold"/>
                  </a:defRPr>
                </a:pPr>
                <a:r>
                  <a:rPr lang="de-DE"/>
                  <a:t>Tested Prices ($)</a:t>
                </a:r>
              </a:p>
            </c:rich>
          </c:tx>
          <c:overlay val="0"/>
        </c:title>
        <c:numFmt formatCode="#,##0" sourceLinked="0"/>
        <c:majorTickMark val="none"/>
        <c:minorTickMark val="none"/>
        <c:tickLblPos val="low"/>
        <c:spPr>
          <a:noFill/>
          <a:ln w="9525" cap="flat" cmpd="sng" algn="ctr">
            <a:solidFill>
              <a:srgbClr val="E6E5E5"/>
            </a:solidFill>
            <a:round/>
          </a:ln>
          <a:effectLst/>
        </c:spPr>
        <c:txPr>
          <a:bodyPr rot="-60000000" vert="horz"/>
          <a:lstStyle/>
          <a:p>
            <a:pPr>
              <a:defRPr sz="800" b="0">
                <a:latin typeface="Nexa Book" panose="00000400000000000000" pitchFamily="2" charset="0"/>
              </a:defRPr>
            </a:pPr>
            <a:endParaRPr lang="en-CH"/>
          </a:p>
        </c:txPr>
        <c:crossAx val="104434848"/>
        <c:crosses val="autoZero"/>
        <c:crossBetween val="midCat"/>
      </c:valAx>
      <c:valAx>
        <c:axId val="104434848"/>
        <c:scaling>
          <c:orientation val="minMax"/>
        </c:scaling>
        <c:delete val="0"/>
        <c:axPos val="l"/>
        <c:numFmt formatCode="0%" sourceLinked="0"/>
        <c:majorTickMark val="none"/>
        <c:minorTickMark val="none"/>
        <c:tickLblPos val="nextTo"/>
        <c:spPr>
          <a:noFill/>
          <a:ln w="9525" cap="flat" cmpd="sng" algn="ctr">
            <a:solidFill>
              <a:srgbClr val="E6E5E5">
                <a:lumMod val="90000"/>
              </a:srgbClr>
            </a:solidFill>
            <a:round/>
          </a:ln>
          <a:effectLst/>
        </c:spPr>
        <c:txPr>
          <a:bodyPr rot="-60000000" vert="horz"/>
          <a:lstStyle/>
          <a:p>
            <a:pPr>
              <a:defRPr sz="800">
                <a:latin typeface="Nexa Book" panose="00000400000000000000" pitchFamily="2" charset="0"/>
              </a:defRPr>
            </a:pPr>
            <a:endParaRPr lang="en-CH"/>
          </a:p>
        </c:txPr>
        <c:crossAx val="104432768"/>
        <c:crosses val="autoZero"/>
        <c:crossBetween val="midCat"/>
      </c:valAx>
      <c:spPr>
        <a:noFill/>
        <a:ln w="25400">
          <a:noFill/>
        </a:ln>
        <a:effectLst/>
      </c:spPr>
    </c:plotArea>
    <c:plotVisOnly val="1"/>
    <c:dispBlanksAs val="gap"/>
    <c:showDLblsOverMax val="0"/>
    <c:extLst/>
  </c:chart>
  <c:spPr>
    <a:noFill/>
    <a:ln>
      <a:noFill/>
    </a:ln>
    <a:effectLst/>
  </c:spPr>
  <c:txPr>
    <a:bodyPr/>
    <a:lstStyle/>
    <a:p>
      <a:pPr>
        <a:defRPr>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8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Sheet1!$A$2:$A$18</c:f>
              <c:strCache>
                <c:ptCount val="17"/>
                <c:pt idx="0">
                  <c:v>190</c:v>
                </c:pt>
                <c:pt idx="1">
                  <c:v>195</c:v>
                </c:pt>
                <c:pt idx="2">
                  <c:v>200</c:v>
                </c:pt>
                <c:pt idx="3">
                  <c:v>205</c:v>
                </c:pt>
                <c:pt idx="4">
                  <c:v>210</c:v>
                </c:pt>
                <c:pt idx="5">
                  <c:v>215</c:v>
                </c:pt>
                <c:pt idx="6">
                  <c:v>220</c:v>
                </c:pt>
                <c:pt idx="7">
                  <c:v>225</c:v>
                </c:pt>
                <c:pt idx="8">
                  <c:v>230</c:v>
                </c:pt>
                <c:pt idx="9">
                  <c:v>235</c:v>
                </c:pt>
                <c:pt idx="10">
                  <c:v>240</c:v>
                </c:pt>
                <c:pt idx="11">
                  <c:v>245</c:v>
                </c:pt>
                <c:pt idx="12">
                  <c:v>250</c:v>
                </c:pt>
                <c:pt idx="13">
                  <c:v>255</c:v>
                </c:pt>
                <c:pt idx="14">
                  <c:v>260</c:v>
                </c:pt>
                <c:pt idx="15">
                  <c:v>265</c:v>
                </c:pt>
                <c:pt idx="16">
                  <c:v>270</c:v>
                </c:pt>
              </c:strCache>
            </c:strRef>
          </c:cat>
          <c:val>
            <c:numRef>
              <c:f>Sheet1!$B$2:$B$18</c:f>
              <c:numCache>
                <c:formatCode>General</c:formatCode>
                <c:ptCount val="17"/>
                <c:pt idx="0">
                  <c:v>138.63372930010317</c:v>
                </c:pt>
                <c:pt idx="1">
                  <c:v>130.6149188253024</c:v>
                </c:pt>
                <c:pt idx="2">
                  <c:v>123.79328007832157</c:v>
                </c:pt>
                <c:pt idx="3">
                  <c:v>117.92095793022175</c:v>
                </c:pt>
                <c:pt idx="4">
                  <c:v>112.80764001822125</c:v>
                </c:pt>
                <c:pt idx="5">
                  <c:v>108.30690377388197</c:v>
                </c:pt>
                <c:pt idx="6">
                  <c:v>103.95099833424854</c:v>
                </c:pt>
                <c:pt idx="7">
                  <c:v>100</c:v>
                </c:pt>
                <c:pt idx="8">
                  <c:v>96.392679261843497</c:v>
                </c:pt>
                <c:pt idx="9">
                  <c:v>93.079605771054304</c:v>
                </c:pt>
                <c:pt idx="10">
                  <c:v>92.153279996828658</c:v>
                </c:pt>
                <c:pt idx="11">
                  <c:v>91.241206504369288</c:v>
                </c:pt>
                <c:pt idx="12">
                  <c:v>90.343065498914783</c:v>
                </c:pt>
                <c:pt idx="13">
                  <c:v>89.458546262720546</c:v>
                </c:pt>
                <c:pt idx="14">
                  <c:v>88.587346870059008</c:v>
                </c:pt>
                <c:pt idx="15">
                  <c:v>84.613276736803641</c:v>
                </c:pt>
                <c:pt idx="16">
                  <c:v>81.220209513830881</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Sheet1!$A$2:$A$18</c:f>
              <c:strCache>
                <c:ptCount val="17"/>
                <c:pt idx="0">
                  <c:v>190</c:v>
                </c:pt>
                <c:pt idx="1">
                  <c:v>195</c:v>
                </c:pt>
                <c:pt idx="2">
                  <c:v>200</c:v>
                </c:pt>
                <c:pt idx="3">
                  <c:v>205</c:v>
                </c:pt>
                <c:pt idx="4">
                  <c:v>210</c:v>
                </c:pt>
                <c:pt idx="5">
                  <c:v>215</c:v>
                </c:pt>
                <c:pt idx="6">
                  <c:v>220</c:v>
                </c:pt>
                <c:pt idx="7">
                  <c:v>225</c:v>
                </c:pt>
                <c:pt idx="8">
                  <c:v>230</c:v>
                </c:pt>
                <c:pt idx="9">
                  <c:v>235</c:v>
                </c:pt>
                <c:pt idx="10">
                  <c:v>240</c:v>
                </c:pt>
                <c:pt idx="11">
                  <c:v>245</c:v>
                </c:pt>
                <c:pt idx="12">
                  <c:v>250</c:v>
                </c:pt>
                <c:pt idx="13">
                  <c:v>255</c:v>
                </c:pt>
                <c:pt idx="14">
                  <c:v>260</c:v>
                </c:pt>
                <c:pt idx="15">
                  <c:v>265</c:v>
                </c:pt>
                <c:pt idx="16">
                  <c:v>270</c:v>
                </c:pt>
              </c:strCache>
            </c:strRef>
          </c:cat>
          <c:val>
            <c:numRef>
              <c:f>Sheet1!$C$2:$C$18</c:f>
              <c:numCache>
                <c:formatCode>General</c:formatCode>
                <c:ptCount val="17"/>
                <c:pt idx="0">
                  <c:v>117.13066492073804</c:v>
                </c:pt>
                <c:pt idx="1">
                  <c:v>113.25030938206928</c:v>
                </c:pt>
                <c:pt idx="2">
                  <c:v>110.07919882479811</c:v>
                </c:pt>
                <c:pt idx="3">
                  <c:v>107.47097223435674</c:v>
                </c:pt>
                <c:pt idx="4">
                  <c:v>105.31104301772875</c:v>
                </c:pt>
                <c:pt idx="5">
                  <c:v>103.50991583261737</c:v>
                </c:pt>
                <c:pt idx="6">
                  <c:v>101.64888686057643</c:v>
                </c:pt>
                <c:pt idx="7">
                  <c:v>100</c:v>
                </c:pt>
                <c:pt idx="8">
                  <c:v>98.527531211517854</c:v>
                </c:pt>
                <c:pt idx="9">
                  <c:v>97.202664898433156</c:v>
                </c:pt>
                <c:pt idx="10">
                  <c:v>98.277293649159375</c:v>
                </c:pt>
                <c:pt idx="11">
                  <c:v>99.326262698281141</c:v>
                </c:pt>
                <c:pt idx="12">
                  <c:v>100.35017193578798</c:v>
                </c:pt>
                <c:pt idx="13">
                  <c:v>101.34960280157451</c:v>
                </c:pt>
                <c:pt idx="14">
                  <c:v>102.32511898226824</c:v>
                </c:pt>
                <c:pt idx="15">
                  <c:v>99.611472069762712</c:v>
                </c:pt>
                <c:pt idx="16">
                  <c:v>97.418135156318073</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Sheet1!$A$2:$A$18</c:f>
              <c:strCache>
                <c:ptCount val="17"/>
                <c:pt idx="0">
                  <c:v>190</c:v>
                </c:pt>
                <c:pt idx="1">
                  <c:v>195</c:v>
                </c:pt>
                <c:pt idx="2">
                  <c:v>200</c:v>
                </c:pt>
                <c:pt idx="3">
                  <c:v>205</c:v>
                </c:pt>
                <c:pt idx="4">
                  <c:v>210</c:v>
                </c:pt>
                <c:pt idx="5">
                  <c:v>215</c:v>
                </c:pt>
                <c:pt idx="6">
                  <c:v>220</c:v>
                </c:pt>
                <c:pt idx="7">
                  <c:v>225</c:v>
                </c:pt>
                <c:pt idx="8">
                  <c:v>230</c:v>
                </c:pt>
                <c:pt idx="9">
                  <c:v>235</c:v>
                </c:pt>
                <c:pt idx="10">
                  <c:v>240</c:v>
                </c:pt>
                <c:pt idx="11">
                  <c:v>245</c:v>
                </c:pt>
                <c:pt idx="12">
                  <c:v>250</c:v>
                </c:pt>
                <c:pt idx="13">
                  <c:v>255</c:v>
                </c:pt>
                <c:pt idx="14">
                  <c:v>260</c:v>
                </c:pt>
                <c:pt idx="15">
                  <c:v>265</c:v>
                </c:pt>
                <c:pt idx="16">
                  <c:v>270</c:v>
                </c:pt>
              </c:strCache>
            </c:strRef>
          </c:cat>
          <c:val>
            <c:numRef>
              <c:f>Sheet1!$D$2:$D$18</c:f>
              <c:numCache>
                <c:formatCode>General</c:formatCode>
                <c:ptCount val="17"/>
                <c:pt idx="0">
                  <c:v>100.06556698228088</c:v>
                </c:pt>
                <c:pt idx="1">
                  <c:v>99.468649448645678</c:v>
                </c:pt>
                <c:pt idx="2">
                  <c:v>99.193621765831224</c:v>
                </c:pt>
                <c:pt idx="3">
                  <c:v>99.174768986009482</c:v>
                </c:pt>
                <c:pt idx="4">
                  <c:v>99.357655991313081</c:v>
                </c:pt>
                <c:pt idx="5">
                  <c:v>99.697994391932909</c:v>
                </c:pt>
                <c:pt idx="6">
                  <c:v>99.819660932659431</c:v>
                </c:pt>
                <c:pt idx="7">
                  <c:v>100</c:v>
                </c:pt>
                <c:pt idx="8">
                  <c:v>100.22362545240664</c:v>
                </c:pt>
                <c:pt idx="9">
                  <c:v>100.4781543720141</c:v>
                </c:pt>
                <c:pt idx="10">
                  <c:v>103.14065765834452</c:v>
                </c:pt>
                <c:pt idx="11">
                  <c:v>105.74604878728991</c:v>
                </c:pt>
                <c:pt idx="12">
                  <c:v>108.29564370647307</c:v>
                </c:pt>
                <c:pt idx="13">
                  <c:v>110.79071876645629</c:v>
                </c:pt>
                <c:pt idx="14">
                  <c:v>113.23251216019949</c:v>
                </c:pt>
                <c:pt idx="15">
                  <c:v>111.51564423343868</c:v>
                </c:pt>
                <c:pt idx="16">
                  <c:v>110.27171312954445</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Sheet1!$A$2:$A$18</c:f>
              <c:strCache>
                <c:ptCount val="17"/>
                <c:pt idx="0">
                  <c:v>190</c:v>
                </c:pt>
                <c:pt idx="1">
                  <c:v>195</c:v>
                </c:pt>
                <c:pt idx="2">
                  <c:v>200</c:v>
                </c:pt>
                <c:pt idx="3">
                  <c:v>205</c:v>
                </c:pt>
                <c:pt idx="4">
                  <c:v>210</c:v>
                </c:pt>
                <c:pt idx="5">
                  <c:v>215</c:v>
                </c:pt>
                <c:pt idx="6">
                  <c:v>220</c:v>
                </c:pt>
                <c:pt idx="7">
                  <c:v>225</c:v>
                </c:pt>
                <c:pt idx="8">
                  <c:v>230</c:v>
                </c:pt>
                <c:pt idx="9">
                  <c:v>235</c:v>
                </c:pt>
                <c:pt idx="10">
                  <c:v>240</c:v>
                </c:pt>
                <c:pt idx="11">
                  <c:v>245</c:v>
                </c:pt>
                <c:pt idx="12">
                  <c:v>250</c:v>
                </c:pt>
                <c:pt idx="13">
                  <c:v>255</c:v>
                </c:pt>
                <c:pt idx="14">
                  <c:v>260</c:v>
                </c:pt>
                <c:pt idx="15">
                  <c:v>265</c:v>
                </c:pt>
                <c:pt idx="16">
                  <c:v>270</c:v>
                </c:pt>
              </c:strCache>
            </c:strRef>
          </c:cat>
          <c:val>
            <c:numRef>
              <c:f>Sheet1!$E$2:$E$18</c:f>
              <c:numCache>
                <c:formatCode>General</c:formatCode>
                <c:ptCount val="17"/>
                <c:pt idx="0">
                  <c:v>0.47793645463309964</c:v>
                </c:pt>
                <c:pt idx="1">
                  <c:v>0.49132269938609702</c:v>
                </c:pt>
                <c:pt idx="2">
                  <c:v>0.50403963190144463</c:v>
                </c:pt>
                <c:pt idx="3">
                  <c:v>0.51613622624531186</c:v>
                </c:pt>
                <c:pt idx="4">
                  <c:v>0.52765679228709017</c:v>
                </c:pt>
                <c:pt idx="5">
                  <c:v>0.53864151804785554</c:v>
                </c:pt>
                <c:pt idx="6">
                  <c:v>0.54912693809222246</c:v>
                </c:pt>
                <c:pt idx="7">
                  <c:v>0.55914633946795089</c:v>
                </c:pt>
                <c:pt idx="8">
                  <c:v>0.5687301146969086</c:v>
                </c:pt>
                <c:pt idx="9">
                  <c:v>0.57790606970335734</c:v>
                </c:pt>
                <c:pt idx="10">
                  <c:v>0.58669969325120386</c:v>
                </c:pt>
                <c:pt idx="11">
                  <c:v>0.59513439338893448</c:v>
                </c:pt>
                <c:pt idx="12">
                  <c:v>0.6032317055211559</c:v>
                </c:pt>
                <c:pt idx="13">
                  <c:v>0.61101147600113292</c:v>
                </c:pt>
                <c:pt idx="14">
                  <c:v>0.61849202453957286</c:v>
                </c:pt>
                <c:pt idx="15">
                  <c:v>0.62569028822750539</c:v>
                </c:pt>
                <c:pt idx="16">
                  <c:v>0.63262194955662576</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rPr lang="de-DE"/>
                  <a:t>Shelf Price/Unit ($)</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ax val="170"/>
          <c:min val="6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8"/>
          <c:min val="0.4"/>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8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Hawaiian Tropic Silk Hydration Serum FPS50 100ml (0.0%)</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Lotion FPS50+ 125ml (4.5%)</c:v>
                </c:pt>
                <c:pt idx="1">
                  <c:v>Nivea Sun Protection &amp; Hydration Cream FPS50+ 200ml (9.5%)</c:v>
                </c:pt>
                <c:pt idx="2">
                  <c:v>Equate Ultra Spray FPS50 156g (1.7%)</c:v>
                </c:pt>
                <c:pt idx="3">
                  <c:v>Hawaiian Tropic Ozono Lotion FPS50+ 240ml (4.4%)</c:v>
                </c:pt>
                <c:pt idx="4">
                  <c:v>Equate Sport Lotion FPS30 237ml (2.0%)</c:v>
                </c:pt>
                <c:pt idx="5">
                  <c:v>Nivea Sun Protect &amp; Refresh Sport Lotion FPS50 200ml (5.8%)</c:v>
                </c:pt>
                <c:pt idx="6">
                  <c:v>Hawaiian Tropic Sheer Touch Lotion FPS50 120ml (1.4%)</c:v>
                </c:pt>
                <c:pt idx="7">
                  <c:v>Nivea Sun Protection Sensitive Skin Gel FPS50+ 200ml (5.1%)</c:v>
                </c:pt>
                <c:pt idx="8">
                  <c:v>Hawaiian Tropic Sheer Touch Lotion FPS50+ 240ml (4.4%)</c:v>
                </c:pt>
                <c:pt idx="9">
                  <c:v>Equate Kids Lotion FPS50 237ml (1.4%)</c:v>
                </c:pt>
              </c:strCache>
            </c:strRef>
          </c:cat>
          <c:val>
            <c:numRef>
              <c:f>Sheet1!$B$2:$B$11</c:f>
              <c:numCache>
                <c:formatCode>General</c:formatCode>
                <c:ptCount val="10"/>
                <c:pt idx="0">
                  <c:v>7.0472059249526722E-2</c:v>
                </c:pt>
                <c:pt idx="1">
                  <c:v>5.1212700092170403E-2</c:v>
                </c:pt>
                <c:pt idx="2">
                  <c:v>4.7588426678773235E-2</c:v>
                </c:pt>
                <c:pt idx="3">
                  <c:v>3.9906790578383783E-2</c:v>
                </c:pt>
                <c:pt idx="4">
                  <c:v>3.7899155565645368E-2</c:v>
                </c:pt>
                <c:pt idx="5">
                  <c:v>3.4677919200486344E-2</c:v>
                </c:pt>
                <c:pt idx="6">
                  <c:v>3.1871251323390394E-2</c:v>
                </c:pt>
                <c:pt idx="7">
                  <c:v>2.944826925918876E-2</c:v>
                </c:pt>
                <c:pt idx="8">
                  <c:v>2.7032373648178492E-2</c:v>
                </c:pt>
                <c:pt idx="9">
                  <c:v>2.7013044407772507E-2</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8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Hawaiian Tropic Silk Hydration Serum FPS50 100ml (0.0%)</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Lotion FPS50+ 125ml (4.5%)</c:v>
                </c:pt>
                <c:pt idx="1">
                  <c:v>Nivea Sun Protection &amp; Hydration Cream FPS50+ 200ml (9.5%)</c:v>
                </c:pt>
                <c:pt idx="2">
                  <c:v>Nivea Sun Protect &amp; Refresh Sport Lotion FPS50 200ml (5.8%)</c:v>
                </c:pt>
                <c:pt idx="3">
                  <c:v>Equate Ultra Spray FPS50 156g (1.7%)</c:v>
                </c:pt>
                <c:pt idx="4">
                  <c:v>Hawaiian Tropic Ozono Lotion FPS50+ 240ml (4.4%)</c:v>
                </c:pt>
                <c:pt idx="5">
                  <c:v>Equate Sport Lotion FPS30 237ml (2.0%)</c:v>
                </c:pt>
                <c:pt idx="6">
                  <c:v>Nivea Sun Protection Sensitive Skin Gel FPS50+ 200ml (5.1%)</c:v>
                </c:pt>
                <c:pt idx="7">
                  <c:v>Hawaiian Tropic Sheer Touch Lotion FPS50 120ml (1.4%)</c:v>
                </c:pt>
                <c:pt idx="8">
                  <c:v>Equate Kids Lotion FPS50 237ml (1.4%)</c:v>
                </c:pt>
                <c:pt idx="9">
                  <c:v>Hawaiian Tropic Sheer Touch Lotion FPS50+ 240ml (4.4%)</c:v>
                </c:pt>
              </c:strCache>
            </c:strRef>
          </c:cat>
          <c:val>
            <c:numRef>
              <c:f>Sheet1!$B$2:$B$11</c:f>
              <c:numCache>
                <c:formatCode>General</c:formatCode>
                <c:ptCount val="10"/>
                <c:pt idx="0">
                  <c:v>6.108853733989298E-2</c:v>
                </c:pt>
                <c:pt idx="1">
                  <c:v>5.3756058794814508E-2</c:v>
                </c:pt>
                <c:pt idx="2">
                  <c:v>4.4108810959853147E-2</c:v>
                </c:pt>
                <c:pt idx="3">
                  <c:v>4.3194774457873224E-2</c:v>
                </c:pt>
                <c:pt idx="4">
                  <c:v>3.7148538843962055E-2</c:v>
                </c:pt>
                <c:pt idx="5">
                  <c:v>3.2617024230081094E-2</c:v>
                </c:pt>
                <c:pt idx="6">
                  <c:v>2.737752793740782E-2</c:v>
                </c:pt>
                <c:pt idx="7">
                  <c:v>2.6962168066614459E-2</c:v>
                </c:pt>
                <c:pt idx="8">
                  <c:v>2.3170290996644249E-2</c:v>
                </c:pt>
                <c:pt idx="9">
                  <c:v>2.2761827397084825E-2</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8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Sheet1!$A$2:$A$12</c:f>
              <c:strCache>
                <c:ptCount val="11"/>
                <c:pt idx="0">
                  <c:v>120</c:v>
                </c:pt>
                <c:pt idx="1">
                  <c:v>125</c:v>
                </c:pt>
                <c:pt idx="2">
                  <c:v>130</c:v>
                </c:pt>
                <c:pt idx="3">
                  <c:v>135</c:v>
                </c:pt>
                <c:pt idx="4">
                  <c:v>140</c:v>
                </c:pt>
                <c:pt idx="5">
                  <c:v>145</c:v>
                </c:pt>
                <c:pt idx="6">
                  <c:v>150</c:v>
                </c:pt>
                <c:pt idx="7">
                  <c:v>155</c:v>
                </c:pt>
                <c:pt idx="8">
                  <c:v>160</c:v>
                </c:pt>
                <c:pt idx="9">
                  <c:v>165</c:v>
                </c:pt>
                <c:pt idx="10">
                  <c:v>170</c:v>
                </c:pt>
              </c:strCache>
            </c:strRef>
          </c:cat>
          <c:val>
            <c:numRef>
              <c:f>Sheet1!$B$2:$B$12</c:f>
              <c:numCache>
                <c:formatCode>General</c:formatCode>
                <c:ptCount val="11"/>
                <c:pt idx="0">
                  <c:v>126.8078366354453</c:v>
                </c:pt>
                <c:pt idx="1">
                  <c:v>119.53338020799815</c:v>
                </c:pt>
                <c:pt idx="2">
                  <c:v>112.91315207126034</c:v>
                </c:pt>
                <c:pt idx="3">
                  <c:v>106.86872156049212</c:v>
                </c:pt>
                <c:pt idx="4">
                  <c:v>100</c:v>
                </c:pt>
                <c:pt idx="5">
                  <c:v>93.717901157856048</c:v>
                </c:pt>
                <c:pt idx="6">
                  <c:v>87.964659244899337</c:v>
                </c:pt>
                <c:pt idx="7">
                  <c:v>82.688218582258898</c:v>
                </c:pt>
                <c:pt idx="8">
                  <c:v>77.841817475065753</c:v>
                </c:pt>
                <c:pt idx="9">
                  <c:v>76.02683686967265</c:v>
                </c:pt>
                <c:pt idx="10">
                  <c:v>74.280170103154859</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Sheet1!$A$2:$A$12</c:f>
              <c:strCache>
                <c:ptCount val="11"/>
                <c:pt idx="0">
                  <c:v>120</c:v>
                </c:pt>
                <c:pt idx="1">
                  <c:v>125</c:v>
                </c:pt>
                <c:pt idx="2">
                  <c:v>130</c:v>
                </c:pt>
                <c:pt idx="3">
                  <c:v>135</c:v>
                </c:pt>
                <c:pt idx="4">
                  <c:v>140</c:v>
                </c:pt>
                <c:pt idx="5">
                  <c:v>145</c:v>
                </c:pt>
                <c:pt idx="6">
                  <c:v>150</c:v>
                </c:pt>
                <c:pt idx="7">
                  <c:v>155</c:v>
                </c:pt>
                <c:pt idx="8">
                  <c:v>160</c:v>
                </c:pt>
                <c:pt idx="9">
                  <c:v>165</c:v>
                </c:pt>
                <c:pt idx="10">
                  <c:v>170</c:v>
                </c:pt>
              </c:strCache>
            </c:strRef>
          </c:cat>
          <c:val>
            <c:numRef>
              <c:f>Sheet1!$C$2:$C$12</c:f>
              <c:numCache>
                <c:formatCode>General</c:formatCode>
                <c:ptCount val="11"/>
                <c:pt idx="0">
                  <c:v>108.65265831087389</c:v>
                </c:pt>
                <c:pt idx="1">
                  <c:v>106.69231655953988</c:v>
                </c:pt>
                <c:pt idx="2">
                  <c:v>104.82059744139363</c:v>
                </c:pt>
                <c:pt idx="3">
                  <c:v>103.03175915293465</c:v>
                </c:pt>
                <c:pt idx="4">
                  <c:v>100</c:v>
                </c:pt>
                <c:pt idx="5">
                  <c:v>97.084966092545471</c:v>
                </c:pt>
                <c:pt idx="6">
                  <c:v>94.287301831285006</c:v>
                </c:pt>
                <c:pt idx="7">
                  <c:v>91.605820359775421</c:v>
                </c:pt>
                <c:pt idx="8">
                  <c:v>89.038024048780542</c:v>
                </c:pt>
                <c:pt idx="9">
                  <c:v>89.664266658654228</c:v>
                </c:pt>
                <c:pt idx="10">
                  <c:v>90.244487040226744</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Sheet1!$A$2:$A$12</c:f>
              <c:strCache>
                <c:ptCount val="11"/>
                <c:pt idx="0">
                  <c:v>120</c:v>
                </c:pt>
                <c:pt idx="1">
                  <c:v>125</c:v>
                </c:pt>
                <c:pt idx="2">
                  <c:v>130</c:v>
                </c:pt>
                <c:pt idx="3">
                  <c:v>135</c:v>
                </c:pt>
                <c:pt idx="4">
                  <c:v>140</c:v>
                </c:pt>
                <c:pt idx="5">
                  <c:v>145</c:v>
                </c:pt>
                <c:pt idx="6">
                  <c:v>150</c:v>
                </c:pt>
                <c:pt idx="7">
                  <c:v>155</c:v>
                </c:pt>
                <c:pt idx="8">
                  <c:v>160</c:v>
                </c:pt>
                <c:pt idx="9">
                  <c:v>165</c:v>
                </c:pt>
                <c:pt idx="10">
                  <c:v>170</c:v>
                </c:pt>
              </c:strCache>
            </c:strRef>
          </c:cat>
          <c:val>
            <c:numRef>
              <c:f>Sheet1!$D$2:$D$12</c:f>
              <c:numCache>
                <c:formatCode>General</c:formatCode>
                <c:ptCount val="11"/>
                <c:pt idx="0">
                  <c:v>87.831526851250032</c:v>
                </c:pt>
                <c:pt idx="1">
                  <c:v>91.978083665485499</c:v>
                </c:pt>
                <c:pt idx="2">
                  <c:v>95.560368084843645</c:v>
                </c:pt>
                <c:pt idx="3">
                  <c:v>98.656791390597746</c:v>
                </c:pt>
                <c:pt idx="4">
                  <c:v>100</c:v>
                </c:pt>
                <c:pt idx="5">
                  <c:v>100.91930535489027</c:v>
                </c:pt>
                <c:pt idx="6">
                  <c:v>101.48329460592585</c:v>
                </c:pt>
                <c:pt idx="7">
                  <c:v>101.74982614026061</c:v>
                </c:pt>
                <c:pt idx="8">
                  <c:v>101.76767941367177</c:v>
                </c:pt>
                <c:pt idx="9">
                  <c:v>105.23683705940638</c:v>
                </c:pt>
                <c:pt idx="10">
                  <c:v>108.52687359065101</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Sheet1!$A$2:$A$12</c:f>
              <c:strCache>
                <c:ptCount val="11"/>
                <c:pt idx="0">
                  <c:v>120</c:v>
                </c:pt>
                <c:pt idx="1">
                  <c:v>125</c:v>
                </c:pt>
                <c:pt idx="2">
                  <c:v>130</c:v>
                </c:pt>
                <c:pt idx="3">
                  <c:v>135</c:v>
                </c:pt>
                <c:pt idx="4">
                  <c:v>140</c:v>
                </c:pt>
                <c:pt idx="5">
                  <c:v>145</c:v>
                </c:pt>
                <c:pt idx="6">
                  <c:v>150</c:v>
                </c:pt>
                <c:pt idx="7">
                  <c:v>155</c:v>
                </c:pt>
                <c:pt idx="8">
                  <c:v>160</c:v>
                </c:pt>
                <c:pt idx="9">
                  <c:v>165</c:v>
                </c:pt>
                <c:pt idx="10">
                  <c:v>170</c:v>
                </c:pt>
              </c:strCache>
            </c:strRef>
          </c:cat>
          <c:val>
            <c:numRef>
              <c:f>Sheet1!$E$2:$E$12</c:f>
              <c:numCache>
                <c:formatCode>General</c:formatCode>
                <c:ptCount val="11"/>
                <c:pt idx="0">
                  <c:v>0.37557654610179375</c:v>
                </c:pt>
                <c:pt idx="1">
                  <c:v>0.40055348425772197</c:v>
                </c:pt>
                <c:pt idx="2">
                  <c:v>0.42360911947857888</c:v>
                </c:pt>
                <c:pt idx="3">
                  <c:v>0.44495692986826108</c:v>
                </c:pt>
                <c:pt idx="4">
                  <c:v>0.46477989665868025</c:v>
                </c:pt>
                <c:pt idx="5">
                  <c:v>0.48323576229113979</c:v>
                </c:pt>
                <c:pt idx="6">
                  <c:v>0.50046123688143496</c:v>
                </c:pt>
                <c:pt idx="7">
                  <c:v>0.5165753905304209</c:v>
                </c:pt>
                <c:pt idx="8">
                  <c:v>0.53168240957634527</c:v>
                </c:pt>
                <c:pt idx="9">
                  <c:v>0.54587385171039549</c:v>
                </c:pt>
                <c:pt idx="10">
                  <c:v>0.55923050313067801</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rPr lang="de-DE"/>
                  <a:t>Shelf Price/Unit ($)</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ax val="150"/>
          <c:min val="6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7"/>
          <c:min val="0.3"/>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8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Hawaiian Tropic Silk Hydration Lip balm FPS30 10g (0.0%)</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Cream FPS50+ 200ml (9.5%)</c:v>
                </c:pt>
                <c:pt idx="1">
                  <c:v>Hawaiian Tropic Ozono Lotion FPS50+ 240ml (4.4%)</c:v>
                </c:pt>
                <c:pt idx="2">
                  <c:v>Hawaiian Tropic Sheer Touch Lotion FPS50+ 240ml (4.4%)</c:v>
                </c:pt>
                <c:pt idx="3">
                  <c:v>Nivea Sun Protect &amp; Refresh Sport Lotion FPS50 200ml (5.8%)</c:v>
                </c:pt>
                <c:pt idx="4">
                  <c:v>Hawaiian Tropic Island Sport Lotion FPS50 240ml (3.6%)</c:v>
                </c:pt>
                <c:pt idx="5">
                  <c:v>Nivea Sun Protection Sensitive Skin Gel FPS50+ 200ml (5.1%)</c:v>
                </c:pt>
                <c:pt idx="6">
                  <c:v>Nivea Sun Protection &amp; Hydration Lotion FPS50+ 125ml (4.5%)</c:v>
                </c:pt>
                <c:pt idx="7">
                  <c:v>Neutrogena Sun Fresh Cream FPS50 200ml (1.5%)</c:v>
                </c:pt>
                <c:pt idx="8">
                  <c:v>Nivea Sun Face Shine Control FPS50+ 50ml (1.5%)</c:v>
                </c:pt>
                <c:pt idx="9">
                  <c:v>Nivea Sun Babies &amp; Kids Lotion FPS50+ 200ml (2.3%)</c:v>
                </c:pt>
              </c:strCache>
            </c:strRef>
          </c:cat>
          <c:val>
            <c:numRef>
              <c:f>Sheet1!$B$2:$B$11</c:f>
              <c:numCache>
                <c:formatCode>General</c:formatCode>
                <c:ptCount val="10"/>
                <c:pt idx="0">
                  <c:v>5.2764363981338075E-2</c:v>
                </c:pt>
                <c:pt idx="1">
                  <c:v>4.9731856387910521E-2</c:v>
                </c:pt>
                <c:pt idx="2">
                  <c:v>4.4384419559514603E-2</c:v>
                </c:pt>
                <c:pt idx="3">
                  <c:v>4.3933609726568471E-2</c:v>
                </c:pt>
                <c:pt idx="4">
                  <c:v>3.6193514916421567E-2</c:v>
                </c:pt>
                <c:pt idx="5">
                  <c:v>3.3643206292304072E-2</c:v>
                </c:pt>
                <c:pt idx="6">
                  <c:v>3.1211872174252794E-2</c:v>
                </c:pt>
                <c:pt idx="7">
                  <c:v>2.508882296671457E-2</c:v>
                </c:pt>
                <c:pt idx="8">
                  <c:v>2.2507596354897113E-2</c:v>
                </c:pt>
                <c:pt idx="9">
                  <c:v>2.2016088318993883E-2</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8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Hawaiian Tropic Silk Hydration Lip balm FPS30 10g (0.0%)</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Cream FPS50+ 200ml (9.5%)</c:v>
                </c:pt>
                <c:pt idx="1">
                  <c:v>Hawaiian Tropic Ozono Lotion FPS50+ 240ml (4.4%)</c:v>
                </c:pt>
                <c:pt idx="2">
                  <c:v>Nivea Sun Protect &amp; Refresh Sport Lotion FPS50 200ml (5.8%)</c:v>
                </c:pt>
                <c:pt idx="3">
                  <c:v>Hawaiian Tropic Sheer Touch Lotion FPS50+ 240ml (4.4%)</c:v>
                </c:pt>
                <c:pt idx="4">
                  <c:v>Nivea Sun Protection &amp; Hydration Lotion FPS50+ 125ml (4.5%)</c:v>
                </c:pt>
                <c:pt idx="5">
                  <c:v>Nivea Sun Protection Sensitive Skin Gel FPS50+ 200ml (5.1%)</c:v>
                </c:pt>
                <c:pt idx="6">
                  <c:v>Hawaiian Tropic Island Sport Lotion FPS50 240ml (3.6%)</c:v>
                </c:pt>
                <c:pt idx="7">
                  <c:v>Neutrogena Sun Fresh Cream FPS50 200ml (1.5%)</c:v>
                </c:pt>
                <c:pt idx="8">
                  <c:v>L'Oréal Paris UV DEFENDER Colored Fluid FPS50+ 40g (0.9%)</c:v>
                </c:pt>
                <c:pt idx="9">
                  <c:v>Nivea Sun Face Shine Control FPS50+ 50ml (1.5%)</c:v>
                </c:pt>
              </c:strCache>
            </c:strRef>
          </c:cat>
          <c:val>
            <c:numRef>
              <c:f>Sheet1!$B$2:$B$11</c:f>
              <c:numCache>
                <c:formatCode>General</c:formatCode>
                <c:ptCount val="10"/>
                <c:pt idx="0">
                  <c:v>4.4298274899283244E-2</c:v>
                </c:pt>
                <c:pt idx="1">
                  <c:v>4.3684856398885884E-2</c:v>
                </c:pt>
                <c:pt idx="2">
                  <c:v>4.2235871281141112E-2</c:v>
                </c:pt>
                <c:pt idx="3">
                  <c:v>3.3013805187850041E-2</c:v>
                </c:pt>
                <c:pt idx="4">
                  <c:v>3.0152443709170279E-2</c:v>
                </c:pt>
                <c:pt idx="5">
                  <c:v>2.8492416065854894E-2</c:v>
                </c:pt>
                <c:pt idx="6">
                  <c:v>2.8409628608619383E-2</c:v>
                </c:pt>
                <c:pt idx="7">
                  <c:v>2.6950863147058236E-2</c:v>
                </c:pt>
                <c:pt idx="8">
                  <c:v>2.3049543021255371E-2</c:v>
                </c:pt>
                <c:pt idx="9">
                  <c:v>2.2967657043766625E-2</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1.7617522987326877E-2"/>
          <c:y val="0"/>
          <c:w val="0.93396238194190517"/>
          <c:h val="1"/>
        </c:manualLayout>
      </c:layout>
      <c:barChart>
        <c:barDir val="bar"/>
        <c:grouping val="clustered"/>
        <c:varyColors val="1"/>
        <c:ser>
          <c:idx val="0"/>
          <c:order val="0"/>
          <c:tx>
            <c:strRef>
              <c:f>Sheet1!$B$1</c:f>
              <c:strCache>
                <c:ptCount val="1"/>
                <c:pt idx="0">
                  <c:v>Banana Boat (15.9%)</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F369-46EE-B13A-AAF11CE81229}"/>
              </c:ext>
            </c:extLst>
          </c:dPt>
          <c:dPt>
            <c:idx val="4"/>
            <c:invertIfNegative val="0"/>
            <c:bubble3D val="0"/>
            <c:spPr>
              <a:solidFill>
                <a:srgbClr val="BCBBBB"/>
              </a:solidFill>
            </c:spPr>
            <c:extLst>
              <c:ext xmlns:c16="http://schemas.microsoft.com/office/drawing/2014/chart" uri="{C3380CC4-5D6E-409C-BE32-E72D297353CC}">
                <c16:uniqueId val="{00000009-F369-46EE-B13A-AAF11CE81229}"/>
              </c:ext>
            </c:extLst>
          </c:dPt>
          <c:dPt>
            <c:idx val="5"/>
            <c:invertIfNegative val="0"/>
            <c:bubble3D val="0"/>
            <c:spPr>
              <a:solidFill>
                <a:srgbClr val="BCBBBB"/>
              </a:solidFill>
            </c:spPr>
            <c:extLst>
              <c:ext xmlns:c16="http://schemas.microsoft.com/office/drawing/2014/chart" uri="{C3380CC4-5D6E-409C-BE32-E72D297353CC}">
                <c16:uniqueId val="{0000000A-F369-46EE-B13A-AAF11CE81229}"/>
              </c:ext>
            </c:extLst>
          </c:dPt>
          <c:dPt>
            <c:idx val="6"/>
            <c:invertIfNegative val="0"/>
            <c:bubble3D val="0"/>
            <c:spPr>
              <a:solidFill>
                <a:srgbClr val="BCBBBB"/>
              </a:solidFill>
            </c:spPr>
            <c:extLst>
              <c:ext xmlns:c16="http://schemas.microsoft.com/office/drawing/2014/chart" uri="{C3380CC4-5D6E-409C-BE32-E72D297353CC}">
                <c16:uniqueId val="{0000000B-F369-46EE-B13A-AAF11CE81229}"/>
              </c:ext>
            </c:extLst>
          </c:dPt>
          <c:dPt>
            <c:idx val="7"/>
            <c:invertIfNegative val="0"/>
            <c:bubble3D val="0"/>
            <c:spPr>
              <a:solidFill>
                <a:srgbClr val="BCBBBB"/>
              </a:solidFill>
            </c:spPr>
            <c:extLst>
              <c:ext xmlns:c16="http://schemas.microsoft.com/office/drawing/2014/chart" uri="{C3380CC4-5D6E-409C-BE32-E72D297353CC}">
                <c16:uniqueId val="{0000000C-F369-46EE-B13A-AAF11CE81229}"/>
              </c:ext>
            </c:extLst>
          </c:dPt>
          <c:dPt>
            <c:idx val="8"/>
            <c:invertIfNegative val="0"/>
            <c:bubble3D val="0"/>
            <c:spPr>
              <a:solidFill>
                <a:srgbClr val="BCBBBB"/>
              </a:solidFill>
            </c:spPr>
            <c:extLst>
              <c:ext xmlns:c16="http://schemas.microsoft.com/office/drawing/2014/chart" uri="{C3380CC4-5D6E-409C-BE32-E72D297353CC}">
                <c16:uniqueId val="{0000000D-F369-46EE-B13A-AAF11CE81229}"/>
              </c:ext>
            </c:extLst>
          </c:dPt>
          <c:dPt>
            <c:idx val="9"/>
            <c:invertIfNegative val="0"/>
            <c:bubble3D val="0"/>
            <c:spPr>
              <a:solidFill>
                <a:srgbClr val="BCBBBB"/>
              </a:solidFill>
            </c:spPr>
            <c:extLst>
              <c:ext xmlns:c16="http://schemas.microsoft.com/office/drawing/2014/chart" uri="{C3380CC4-5D6E-409C-BE32-E72D297353CC}">
                <c16:uniqueId val="{0000000E-F369-46EE-B13A-AAF11CE81229}"/>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(38.0%)</c:v>
                </c:pt>
                <c:pt idx="1">
                  <c:v>Hawaiian Tropic (19.3%)</c:v>
                </c:pt>
                <c:pt idx="2">
                  <c:v>EQUATE (6.3%)</c:v>
                </c:pt>
                <c:pt idx="3">
                  <c:v>Caribbean Beach (6.6%)</c:v>
                </c:pt>
                <c:pt idx="4">
                  <c:v>Neutrogena (2.7%)</c:v>
                </c:pt>
                <c:pt idx="5">
                  <c:v>Nuvel (2.3%)</c:v>
                </c:pt>
                <c:pt idx="6">
                  <c:v>Isdin (1.8%)</c:v>
                </c:pt>
                <c:pt idx="7">
                  <c:v>La Roche-Posay (1.9%)</c:v>
                </c:pt>
                <c:pt idx="8">
                  <c:v>Garnier (1.7%)</c:v>
                </c:pt>
                <c:pt idx="9">
                  <c:v>Eucerin (1.1%)</c:v>
                </c:pt>
              </c:strCache>
            </c:strRef>
          </c:cat>
          <c:val>
            <c:numRef>
              <c:f>Sheet1!$B$2:$B$11</c:f>
              <c:numCache>
                <c:formatCode>General</c:formatCode>
                <c:ptCount val="10"/>
                <c:pt idx="0">
                  <c:v>0.41321972355142078</c:v>
                </c:pt>
                <c:pt idx="1">
                  <c:v>0.31800728206539319</c:v>
                </c:pt>
                <c:pt idx="2">
                  <c:v>9.0028858900184555E-2</c:v>
                </c:pt>
                <c:pt idx="3">
                  <c:v>8.9244765056355188E-2</c:v>
                </c:pt>
                <c:pt idx="4">
                  <c:v>2.3815006873403259E-2</c:v>
                </c:pt>
                <c:pt idx="5">
                  <c:v>1.9273141062789715E-2</c:v>
                </c:pt>
                <c:pt idx="6">
                  <c:v>1.2094055220694773E-2</c:v>
                </c:pt>
                <c:pt idx="7">
                  <c:v>1.0430343104540026E-2</c:v>
                </c:pt>
                <c:pt idx="8">
                  <c:v>8.159248034810199E-3</c:v>
                </c:pt>
                <c:pt idx="9">
                  <c:v>5.124394903488501E-3</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9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Sheet1!$A$2:$A$17</c:f>
              <c:strCache>
                <c:ptCount val="16"/>
                <c:pt idx="0">
                  <c:v>215</c:v>
                </c:pt>
                <c:pt idx="1">
                  <c:v>220</c:v>
                </c:pt>
                <c:pt idx="2">
                  <c:v>225</c:v>
                </c:pt>
                <c:pt idx="3">
                  <c:v>230</c:v>
                </c:pt>
                <c:pt idx="4">
                  <c:v>235</c:v>
                </c:pt>
                <c:pt idx="5">
                  <c:v>240</c:v>
                </c:pt>
                <c:pt idx="6">
                  <c:v>245</c:v>
                </c:pt>
                <c:pt idx="7">
                  <c:v>250</c:v>
                </c:pt>
                <c:pt idx="8">
                  <c:v>255</c:v>
                </c:pt>
                <c:pt idx="9">
                  <c:v>260</c:v>
                </c:pt>
                <c:pt idx="10">
                  <c:v>265</c:v>
                </c:pt>
                <c:pt idx="11">
                  <c:v>270</c:v>
                </c:pt>
                <c:pt idx="12">
                  <c:v>275</c:v>
                </c:pt>
                <c:pt idx="13">
                  <c:v>280</c:v>
                </c:pt>
                <c:pt idx="14">
                  <c:v>285</c:v>
                </c:pt>
                <c:pt idx="15">
                  <c:v>290</c:v>
                </c:pt>
              </c:strCache>
            </c:strRef>
          </c:cat>
          <c:val>
            <c:numRef>
              <c:f>Sheet1!$B$2:$B$17</c:f>
              <c:numCache>
                <c:formatCode>General</c:formatCode>
                <c:ptCount val="16"/>
                <c:pt idx="0">
                  <c:v>116.50673332948121</c:v>
                </c:pt>
                <c:pt idx="1">
                  <c:v>112.10416410620942</c:v>
                </c:pt>
                <c:pt idx="2">
                  <c:v>108.08668359307643</c:v>
                </c:pt>
                <c:pt idx="3">
                  <c:v>104.39885560013782</c:v>
                </c:pt>
                <c:pt idx="4">
                  <c:v>100.99565709875822</c:v>
                </c:pt>
                <c:pt idx="5">
                  <c:v>100</c:v>
                </c:pt>
                <c:pt idx="6">
                  <c:v>99.019739976797396</c:v>
                </c:pt>
                <c:pt idx="7">
                  <c:v>98.05453047478143</c:v>
                </c:pt>
                <c:pt idx="8">
                  <c:v>97.104034592372201</c:v>
                </c:pt>
                <c:pt idx="9">
                  <c:v>96.167924790299423</c:v>
                </c:pt>
                <c:pt idx="10">
                  <c:v>92.451512584710258</c:v>
                </c:pt>
                <c:pt idx="11">
                  <c:v>89.259200013168225</c:v>
                </c:pt>
                <c:pt idx="12">
                  <c:v>86.466878583758188</c:v>
                </c:pt>
                <c:pt idx="13">
                  <c:v>85.314944825727295</c:v>
                </c:pt>
                <c:pt idx="14">
                  <c:v>84.195946857186968</c:v>
                </c:pt>
                <c:pt idx="15">
                  <c:v>83.108117722504517</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Sheet1!$A$2:$A$17</c:f>
              <c:strCache>
                <c:ptCount val="16"/>
                <c:pt idx="0">
                  <c:v>215</c:v>
                </c:pt>
                <c:pt idx="1">
                  <c:v>220</c:v>
                </c:pt>
                <c:pt idx="2">
                  <c:v>225</c:v>
                </c:pt>
                <c:pt idx="3">
                  <c:v>230</c:v>
                </c:pt>
                <c:pt idx="4">
                  <c:v>235</c:v>
                </c:pt>
                <c:pt idx="5">
                  <c:v>240</c:v>
                </c:pt>
                <c:pt idx="6">
                  <c:v>245</c:v>
                </c:pt>
                <c:pt idx="7">
                  <c:v>250</c:v>
                </c:pt>
                <c:pt idx="8">
                  <c:v>255</c:v>
                </c:pt>
                <c:pt idx="9">
                  <c:v>260</c:v>
                </c:pt>
                <c:pt idx="10">
                  <c:v>265</c:v>
                </c:pt>
                <c:pt idx="11">
                  <c:v>270</c:v>
                </c:pt>
                <c:pt idx="12">
                  <c:v>275</c:v>
                </c:pt>
                <c:pt idx="13">
                  <c:v>280</c:v>
                </c:pt>
                <c:pt idx="14">
                  <c:v>285</c:v>
                </c:pt>
                <c:pt idx="15">
                  <c:v>290</c:v>
                </c:pt>
              </c:strCache>
            </c:strRef>
          </c:cat>
          <c:val>
            <c:numRef>
              <c:f>Sheet1!$C$2:$C$17</c:f>
              <c:numCache>
                <c:formatCode>General</c:formatCode>
                <c:ptCount val="16"/>
                <c:pt idx="0">
                  <c:v>104.40178471806796</c:v>
                </c:pt>
                <c:pt idx="1">
                  <c:v>102.78571120686833</c:v>
                </c:pt>
                <c:pt idx="2">
                  <c:v>101.3478906735433</c:v>
                </c:pt>
                <c:pt idx="3">
                  <c:v>100.05916727973259</c:v>
                </c:pt>
                <c:pt idx="4">
                  <c:v>98.895981533724481</c:v>
                </c:pt>
                <c:pt idx="5">
                  <c:v>100</c:v>
                </c:pt>
                <c:pt idx="6">
                  <c:v>101.07823658358923</c:v>
                </c:pt>
                <c:pt idx="7">
                  <c:v>102.13129670944205</c:v>
                </c:pt>
                <c:pt idx="8">
                  <c:v>103.15976693240225</c:v>
                </c:pt>
                <c:pt idx="9">
                  <c:v>104.16421564198524</c:v>
                </c:pt>
                <c:pt idx="10">
                  <c:v>102.06172030271161</c:v>
                </c:pt>
                <c:pt idx="11">
                  <c:v>100.39392249894563</c:v>
                </c:pt>
                <c:pt idx="12">
                  <c:v>99.051416553328579</c:v>
                </c:pt>
                <c:pt idx="13">
                  <c:v>99.505343014170435</c:v>
                </c:pt>
                <c:pt idx="14">
                  <c:v>99.950432312987274</c:v>
                </c:pt>
                <c:pt idx="15">
                  <c:v>100.38660719630133</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Sheet1!$A$2:$A$17</c:f>
              <c:strCache>
                <c:ptCount val="16"/>
                <c:pt idx="0">
                  <c:v>215</c:v>
                </c:pt>
                <c:pt idx="1">
                  <c:v>220</c:v>
                </c:pt>
                <c:pt idx="2">
                  <c:v>225</c:v>
                </c:pt>
                <c:pt idx="3">
                  <c:v>230</c:v>
                </c:pt>
                <c:pt idx="4">
                  <c:v>235</c:v>
                </c:pt>
                <c:pt idx="5">
                  <c:v>240</c:v>
                </c:pt>
                <c:pt idx="6">
                  <c:v>245</c:v>
                </c:pt>
                <c:pt idx="7">
                  <c:v>250</c:v>
                </c:pt>
                <c:pt idx="8">
                  <c:v>255</c:v>
                </c:pt>
                <c:pt idx="9">
                  <c:v>260</c:v>
                </c:pt>
                <c:pt idx="10">
                  <c:v>265</c:v>
                </c:pt>
                <c:pt idx="11">
                  <c:v>270</c:v>
                </c:pt>
                <c:pt idx="12">
                  <c:v>275</c:v>
                </c:pt>
                <c:pt idx="13">
                  <c:v>280</c:v>
                </c:pt>
                <c:pt idx="14">
                  <c:v>285</c:v>
                </c:pt>
                <c:pt idx="15">
                  <c:v>290</c:v>
                </c:pt>
              </c:strCache>
            </c:strRef>
          </c:cat>
          <c:val>
            <c:numRef>
              <c:f>Sheet1!$D$2:$D$17</c:f>
              <c:numCache>
                <c:formatCode>General</c:formatCode>
                <c:ptCount val="16"/>
                <c:pt idx="0">
                  <c:v>85.709647239606355</c:v>
                </c:pt>
                <c:pt idx="1">
                  <c:v>88.39750616911823</c:v>
                </c:pt>
                <c:pt idx="2">
                  <c:v>90.943872334067152</c:v>
                </c:pt>
                <c:pt idx="3">
                  <c:v>93.360247094964805</c:v>
                </c:pt>
                <c:pt idx="4">
                  <c:v>95.656271369732934</c:v>
                </c:pt>
                <c:pt idx="5">
                  <c:v>100</c:v>
                </c:pt>
                <c:pt idx="6">
                  <c:v>104.25466394988385</c:v>
                </c:pt>
                <c:pt idx="7">
                  <c:v>108.42232203578632</c:v>
                </c:pt>
                <c:pt idx="8">
                  <c:v>112.50497097203147</c:v>
                </c:pt>
                <c:pt idx="9">
                  <c:v>116.50454757055218</c:v>
                </c:pt>
                <c:pt idx="10">
                  <c:v>116.88990434837321</c:v>
                </c:pt>
                <c:pt idx="11">
                  <c:v>117.57265303235056</c:v>
                </c:pt>
                <c:pt idx="12">
                  <c:v>118.4658794877693</c:v>
                </c:pt>
                <c:pt idx="13">
                  <c:v>121.39803290779238</c:v>
                </c:pt>
                <c:pt idx="14">
                  <c:v>124.2569935402434</c:v>
                </c:pt>
                <c:pt idx="15">
                  <c:v>127.04528398102769</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Sheet1!$A$2:$A$17</c:f>
              <c:strCache>
                <c:ptCount val="16"/>
                <c:pt idx="0">
                  <c:v>215</c:v>
                </c:pt>
                <c:pt idx="1">
                  <c:v>220</c:v>
                </c:pt>
                <c:pt idx="2">
                  <c:v>225</c:v>
                </c:pt>
                <c:pt idx="3">
                  <c:v>230</c:v>
                </c:pt>
                <c:pt idx="4">
                  <c:v>235</c:v>
                </c:pt>
                <c:pt idx="5">
                  <c:v>240</c:v>
                </c:pt>
                <c:pt idx="6">
                  <c:v>245</c:v>
                </c:pt>
                <c:pt idx="7">
                  <c:v>250</c:v>
                </c:pt>
                <c:pt idx="8">
                  <c:v>255</c:v>
                </c:pt>
                <c:pt idx="9">
                  <c:v>260</c:v>
                </c:pt>
                <c:pt idx="10">
                  <c:v>265</c:v>
                </c:pt>
                <c:pt idx="11">
                  <c:v>270</c:v>
                </c:pt>
                <c:pt idx="12">
                  <c:v>275</c:v>
                </c:pt>
                <c:pt idx="13">
                  <c:v>280</c:v>
                </c:pt>
                <c:pt idx="14">
                  <c:v>285</c:v>
                </c:pt>
                <c:pt idx="15">
                  <c:v>290</c:v>
                </c:pt>
              </c:strCache>
            </c:strRef>
          </c:cat>
          <c:val>
            <c:numRef>
              <c:f>Sheet1!$E$2:$E$17</c:f>
              <c:numCache>
                <c:formatCode>General</c:formatCode>
                <c:ptCount val="16"/>
                <c:pt idx="0">
                  <c:v>0.32360977340624586</c:v>
                </c:pt>
                <c:pt idx="1">
                  <c:v>0.33898227855610397</c:v>
                </c:pt>
                <c:pt idx="2">
                  <c:v>0.35367156125485733</c:v>
                </c:pt>
                <c:pt idx="3">
                  <c:v>0.36772217948844732</c:v>
                </c:pt>
                <c:pt idx="4">
                  <c:v>0.38117489907379959</c:v>
                </c:pt>
                <c:pt idx="5">
                  <c:v>0.3940670886764287</c:v>
                </c:pt>
                <c:pt idx="6">
                  <c:v>0.40643306645854244</c:v>
                </c:pt>
                <c:pt idx="7">
                  <c:v>0.41830440512937161</c:v>
                </c:pt>
                <c:pt idx="8">
                  <c:v>0.42971020110722691</c:v>
                </c:pt>
                <c:pt idx="9">
                  <c:v>0.44067731262439569</c:v>
                </c:pt>
                <c:pt idx="10">
                  <c:v>0.45123057087676571</c:v>
                </c:pt>
                <c:pt idx="11">
                  <c:v>0.46139296771238109</c:v>
                </c:pt>
                <c:pt idx="12">
                  <c:v>0.47118582284488325</c:v>
                </c:pt>
                <c:pt idx="13">
                  <c:v>0.48062893315122462</c:v>
                </c:pt>
                <c:pt idx="14">
                  <c:v>0.4897407062538347</c:v>
                </c:pt>
                <c:pt idx="15">
                  <c:v>0.49853828028394104</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rPr lang="de-DE"/>
                  <a:t>Shelf Price/Unit ($)</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ax val="150"/>
          <c:min val="7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6"/>
          <c:min val="0.3"/>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9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Hawaiian Tropic Silk Hydration Glow Mist FPS50+ 100ml (0.0%)</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Lotion FPS50+ 125ml (4.5%)</c:v>
                </c:pt>
                <c:pt idx="1">
                  <c:v>Equate Ultra Spray FPS50 156g (1.7%)</c:v>
                </c:pt>
                <c:pt idx="2">
                  <c:v>Nivea Sun Protection &amp; Hydration Cream FPS50+ 200ml (9.5%)</c:v>
                </c:pt>
                <c:pt idx="3">
                  <c:v>Equate Sport Lotion FPS30 237ml (2.0%)</c:v>
                </c:pt>
                <c:pt idx="4">
                  <c:v>Nivea Sun Protect &amp; Refresh Sport Lotion FPS50 200ml (5.8%)</c:v>
                </c:pt>
                <c:pt idx="5">
                  <c:v>Caribbean Beach Advanced Protection Cream FPS50+ 150g (1.0%)</c:v>
                </c:pt>
                <c:pt idx="6">
                  <c:v>Hawaiian Tropic Ozono Lotion FPS50+ 240ml (4.4%)</c:v>
                </c:pt>
                <c:pt idx="7">
                  <c:v>Equate Kids Lotion FPS50 237ml (1.4%)</c:v>
                </c:pt>
                <c:pt idx="8">
                  <c:v>Caribbean Beach Sport Cream FPS50+ 150g (1.0%)</c:v>
                </c:pt>
                <c:pt idx="9">
                  <c:v>Hawaiian Tropic Sheer Touch Lotion FPS50 120ml (1.4%)</c:v>
                </c:pt>
              </c:strCache>
            </c:strRef>
          </c:cat>
          <c:val>
            <c:numRef>
              <c:f>Sheet1!$B$2:$B$11</c:f>
              <c:numCache>
                <c:formatCode>General</c:formatCode>
                <c:ptCount val="10"/>
                <c:pt idx="0">
                  <c:v>5.9062020073172683E-2</c:v>
                </c:pt>
                <c:pt idx="1">
                  <c:v>4.8277308074521595E-2</c:v>
                </c:pt>
                <c:pt idx="2">
                  <c:v>3.9258660645578591E-2</c:v>
                </c:pt>
                <c:pt idx="3">
                  <c:v>3.8678190649149111E-2</c:v>
                </c:pt>
                <c:pt idx="4">
                  <c:v>3.4170669834212665E-2</c:v>
                </c:pt>
                <c:pt idx="5">
                  <c:v>3.3354372258553824E-2</c:v>
                </c:pt>
                <c:pt idx="6">
                  <c:v>3.1097474581553052E-2</c:v>
                </c:pt>
                <c:pt idx="7">
                  <c:v>2.6675311107309658E-2</c:v>
                </c:pt>
                <c:pt idx="8">
                  <c:v>2.2859280685047105E-2</c:v>
                </c:pt>
                <c:pt idx="9">
                  <c:v>2.2838527397411056E-2</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9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Hawaiian Tropic Silk Hydration Glow Mist FPS50+ 100ml (0.0%)</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Lotion FPS50+ 125ml (4.5%)</c:v>
                </c:pt>
                <c:pt idx="1">
                  <c:v>Equate Ultra Spray FPS50 156g (1.7%)</c:v>
                </c:pt>
                <c:pt idx="2">
                  <c:v>Nivea Sun Protection &amp; Hydration Cream FPS50+ 200ml (9.5%)</c:v>
                </c:pt>
                <c:pt idx="3">
                  <c:v>Hawaiian Tropic Ozono Lotion FPS50+ 240ml (4.4%)</c:v>
                </c:pt>
                <c:pt idx="4">
                  <c:v>Equate Sport Lotion FPS30 237ml (2.0%)</c:v>
                </c:pt>
                <c:pt idx="5">
                  <c:v>Caribbean Beach Advanced Protection Cream FPS50+ 150g (1.0%)</c:v>
                </c:pt>
                <c:pt idx="6">
                  <c:v>Nivea Sun Protect &amp; Refresh Sport Lotion FPS50 200ml (5.8%)</c:v>
                </c:pt>
                <c:pt idx="7">
                  <c:v>Hawaiian Tropic Sheer Touch Lotion FPS50 120ml (1.4%)</c:v>
                </c:pt>
                <c:pt idx="8">
                  <c:v>Equate Kids Lotion FPS50 237ml (1.4%)</c:v>
                </c:pt>
                <c:pt idx="9">
                  <c:v>Hawaiian Tropic Sheer Touch Lotion FPS50+ 240ml (4.4%)</c:v>
                </c:pt>
              </c:strCache>
            </c:strRef>
          </c:cat>
          <c:val>
            <c:numRef>
              <c:f>Sheet1!$B$2:$B$11</c:f>
              <c:numCache>
                <c:formatCode>General</c:formatCode>
                <c:ptCount val="10"/>
                <c:pt idx="0">
                  <c:v>5.3281690915798006E-2</c:v>
                </c:pt>
                <c:pt idx="1">
                  <c:v>4.7600570848031563E-2</c:v>
                </c:pt>
                <c:pt idx="2">
                  <c:v>4.5634874274071466E-2</c:v>
                </c:pt>
                <c:pt idx="3">
                  <c:v>4.4659060395581623E-2</c:v>
                </c:pt>
                <c:pt idx="4">
                  <c:v>4.0979267293356915E-2</c:v>
                </c:pt>
                <c:pt idx="5">
                  <c:v>3.4317081508409571E-2</c:v>
                </c:pt>
                <c:pt idx="6">
                  <c:v>3.341988816754294E-2</c:v>
                </c:pt>
                <c:pt idx="7">
                  <c:v>3.102634423658843E-2</c:v>
                </c:pt>
                <c:pt idx="8">
                  <c:v>3.0328134187354593E-2</c:v>
                </c:pt>
                <c:pt idx="9">
                  <c:v>2.6547350028513765E-2</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9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21404322300372672"/>
          <c:y val="2.1747791014982559E-2"/>
          <c:w val="0.73951596763197525"/>
          <c:h val="0.86043888622930176"/>
        </c:manualLayout>
      </c:layout>
      <c:scatterChart>
        <c:scatterStyle val="lineMarker"/>
        <c:varyColors val="0"/>
        <c:ser>
          <c:idx val="2"/>
          <c:order val="0"/>
          <c:tx>
            <c:strRef>
              <c:f>Sheet1!$B$1</c:f>
              <c:strCache>
                <c:ptCount val="1"/>
                <c:pt idx="0">
                  <c:v>Hawaiian Tropic Argan Spray FPS15 220ml</c:v>
                </c:pt>
              </c:strCache>
            </c:strRef>
          </c:tx>
          <c:spPr>
            <a:ln w="19050" cap="rnd">
              <a:solidFill>
                <a:srgbClr val="00A097"/>
              </a:solidFill>
              <a:round/>
            </a:ln>
            <a:effectLst/>
          </c:spPr>
          <c:marker>
            <c:symbol val="circle"/>
            <c:size val="5"/>
            <c:spPr>
              <a:solidFill>
                <a:srgbClr val="00A097"/>
              </a:solidFill>
              <a:ln w="9525">
                <a:solidFill>
                  <a:srgbClr val="FFFFFF"/>
                </a:solidFill>
              </a:ln>
              <a:effectLst/>
            </c:spPr>
          </c:marker>
          <c:dLbls>
            <c:dLbl>
              <c:idx val="0"/>
              <c:tx>
                <c:rich>
                  <a:bodyPr/>
                  <a:lstStyle/>
                  <a:p>
                    <a:r>
                      <a:rPr lang="en-US"/>
                      <a:t>-1.4</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lstStyle/>
                  <a:p>
                    <a:r>
                      <a:rPr lang="en-US"/>
                      <a:t>-3.1</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lstStyle/>
                  <a:p>
                    <a:r>
                      <a:rPr lang="en-US"/>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lstStyle/>
                  <a:p>
                    <a:r>
                      <a:rPr lang="en-US"/>
                      <a:t>-1.2</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lstStyle/>
                  <a:p>
                    <a:r>
                      <a:rPr lang="en-US"/>
                      <a:t>-0.9</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Sheet1!$A$2:$A$6</c:f>
              <c:numCache>
                <c:formatCode>General</c:formatCode>
                <c:ptCount val="5"/>
                <c:pt idx="0">
                  <c:v>270</c:v>
                </c:pt>
                <c:pt idx="1">
                  <c:v>290</c:v>
                </c:pt>
                <c:pt idx="2">
                  <c:v>315</c:v>
                </c:pt>
                <c:pt idx="3">
                  <c:v>350</c:v>
                </c:pt>
                <c:pt idx="4">
                  <c:v>375</c:v>
                </c:pt>
              </c:numCache>
            </c:numRef>
          </c:xVal>
          <c:yVal>
            <c:numRef>
              <c:f>Sheet1!$B$2:$B$6</c:f>
              <c:numCache>
                <c:formatCode>General</c:formatCode>
                <c:ptCount val="5"/>
                <c:pt idx="0">
                  <c:v>0.36196746136715796</c:v>
                </c:pt>
                <c:pt idx="1">
                  <c:v>0.24388730940962172</c:v>
                </c:pt>
                <c:pt idx="2">
                  <c:v>0</c:v>
                </c:pt>
                <c:pt idx="3">
                  <c:v>-0.1313927841644317</c:v>
                </c:pt>
                <c:pt idx="4">
                  <c:v>-0.1884817761008879</c:v>
                </c:pt>
              </c:numCache>
            </c:numRef>
          </c:yVal>
          <c:smooth val="0"/>
          <c:extLst>
            <c:ext xmlns:c16="http://schemas.microsoft.com/office/drawing/2014/chart" uri="{C3380CC4-5D6E-409C-BE32-E72D297353CC}">
              <c16:uniqueId val="{0000007D-1ABB-4592-8776-98B59FCA8F1B}"/>
            </c:ext>
          </c:extLst>
        </c:ser>
        <c:dLbls>
          <c:dLblPos val="t"/>
          <c:showLegendKey val="0"/>
          <c:showVal val="1"/>
          <c:showCatName val="0"/>
          <c:showSerName val="0"/>
          <c:showPercent val="0"/>
          <c:showBubbleSize val="0"/>
        </c:dLbls>
        <c:axId val="104432768"/>
        <c:axId val="104434848"/>
      </c:scatterChart>
      <c:valAx>
        <c:axId val="104432768"/>
        <c:scaling>
          <c:orientation val="minMax"/>
          <c:max val="375"/>
          <c:min val="270"/>
        </c:scaling>
        <c:delete val="0"/>
        <c:axPos val="b"/>
        <c:title>
          <c:tx>
            <c:rich>
              <a:bodyPr/>
              <a:lstStyle/>
              <a:p>
                <a:pPr>
                  <a:defRPr sz="800">
                    <a:solidFill>
                      <a:srgbClr val="575555"/>
                    </a:solidFill>
                    <a:latin typeface="Nexa Bold"/>
                  </a:defRPr>
                </a:pPr>
                <a:r>
                  <a:rPr lang="de-DE"/>
                  <a:t>Tested Prices ($)</a:t>
                </a:r>
              </a:p>
            </c:rich>
          </c:tx>
          <c:overlay val="0"/>
        </c:title>
        <c:numFmt formatCode="#,##0" sourceLinked="0"/>
        <c:majorTickMark val="none"/>
        <c:minorTickMark val="none"/>
        <c:tickLblPos val="low"/>
        <c:spPr>
          <a:noFill/>
          <a:ln w="9525" cap="flat" cmpd="sng" algn="ctr">
            <a:solidFill>
              <a:srgbClr val="E6E5E5"/>
            </a:solidFill>
            <a:round/>
          </a:ln>
          <a:effectLst/>
        </c:spPr>
        <c:txPr>
          <a:bodyPr rot="-60000000" vert="horz"/>
          <a:lstStyle/>
          <a:p>
            <a:pPr>
              <a:defRPr sz="800" b="0">
                <a:latin typeface="Nexa Book" panose="00000400000000000000" pitchFamily="2" charset="0"/>
              </a:defRPr>
            </a:pPr>
            <a:endParaRPr lang="en-CH"/>
          </a:p>
        </c:txPr>
        <c:crossAx val="104434848"/>
        <c:crosses val="autoZero"/>
        <c:crossBetween val="midCat"/>
      </c:valAx>
      <c:valAx>
        <c:axId val="104434848"/>
        <c:scaling>
          <c:orientation val="minMax"/>
        </c:scaling>
        <c:delete val="0"/>
        <c:axPos val="l"/>
        <c:numFmt formatCode="0%" sourceLinked="0"/>
        <c:majorTickMark val="none"/>
        <c:minorTickMark val="none"/>
        <c:tickLblPos val="nextTo"/>
        <c:spPr>
          <a:noFill/>
          <a:ln w="9525" cap="flat" cmpd="sng" algn="ctr">
            <a:solidFill>
              <a:srgbClr val="E6E5E5">
                <a:lumMod val="90000"/>
              </a:srgbClr>
            </a:solidFill>
            <a:round/>
          </a:ln>
          <a:effectLst/>
        </c:spPr>
        <c:txPr>
          <a:bodyPr rot="-60000000" vert="horz"/>
          <a:lstStyle/>
          <a:p>
            <a:pPr>
              <a:defRPr sz="800">
                <a:latin typeface="Nexa Book" panose="00000400000000000000" pitchFamily="2" charset="0"/>
              </a:defRPr>
            </a:pPr>
            <a:endParaRPr lang="en-CH"/>
          </a:p>
        </c:txPr>
        <c:crossAx val="104432768"/>
        <c:crosses val="autoZero"/>
        <c:crossBetween val="midCat"/>
      </c:valAx>
      <c:spPr>
        <a:noFill/>
        <a:ln w="25400">
          <a:noFill/>
        </a:ln>
        <a:effectLst/>
      </c:spPr>
    </c:plotArea>
    <c:plotVisOnly val="1"/>
    <c:dispBlanksAs val="gap"/>
    <c:showDLblsOverMax val="0"/>
    <c:extLst/>
  </c:chart>
  <c:spPr>
    <a:noFill/>
    <a:ln>
      <a:noFill/>
    </a:ln>
    <a:effectLst/>
  </c:spPr>
  <c:txPr>
    <a:bodyPr/>
    <a:lstStyle/>
    <a:p>
      <a:pPr>
        <a:defRPr>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9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Sheet1!$A$2:$A$23</c:f>
              <c:strCache>
                <c:ptCount val="22"/>
                <c:pt idx="0">
                  <c:v>270</c:v>
                </c:pt>
                <c:pt idx="1">
                  <c:v>275</c:v>
                </c:pt>
                <c:pt idx="2">
                  <c:v>280</c:v>
                </c:pt>
                <c:pt idx="3">
                  <c:v>285</c:v>
                </c:pt>
                <c:pt idx="4">
                  <c:v>290</c:v>
                </c:pt>
                <c:pt idx="5">
                  <c:v>295</c:v>
                </c:pt>
                <c:pt idx="6">
                  <c:v>300</c:v>
                </c:pt>
                <c:pt idx="7">
                  <c:v>305</c:v>
                </c:pt>
                <c:pt idx="8">
                  <c:v>310</c:v>
                </c:pt>
                <c:pt idx="9">
                  <c:v>315</c:v>
                </c:pt>
                <c:pt idx="10">
                  <c:v>320</c:v>
                </c:pt>
                <c:pt idx="11">
                  <c:v>325</c:v>
                </c:pt>
                <c:pt idx="12">
                  <c:v>330</c:v>
                </c:pt>
                <c:pt idx="13">
                  <c:v>335</c:v>
                </c:pt>
                <c:pt idx="14">
                  <c:v>340</c:v>
                </c:pt>
                <c:pt idx="15">
                  <c:v>345</c:v>
                </c:pt>
                <c:pt idx="16">
                  <c:v>350</c:v>
                </c:pt>
                <c:pt idx="17">
                  <c:v>355</c:v>
                </c:pt>
                <c:pt idx="18">
                  <c:v>360</c:v>
                </c:pt>
                <c:pt idx="19">
                  <c:v>365</c:v>
                </c:pt>
                <c:pt idx="20">
                  <c:v>370</c:v>
                </c:pt>
                <c:pt idx="21">
                  <c:v>375</c:v>
                </c:pt>
              </c:strCache>
            </c:strRef>
          </c:cat>
          <c:val>
            <c:numRef>
              <c:f>Sheet1!$B$2:$B$23</c:f>
              <c:numCache>
                <c:formatCode>General</c:formatCode>
                <c:ptCount val="22"/>
                <c:pt idx="0">
                  <c:v>136.19674613671583</c:v>
                </c:pt>
                <c:pt idx="1">
                  <c:v>130.87501308163908</c:v>
                </c:pt>
                <c:pt idx="2">
                  <c:v>128.63376339468161</c:v>
                </c:pt>
                <c:pt idx="3">
                  <c:v>126.47331266670352</c:v>
                </c:pt>
                <c:pt idx="4">
                  <c:v>124.38873094096215</c:v>
                </c:pt>
                <c:pt idx="5">
                  <c:v>115.02725433445184</c:v>
                </c:pt>
                <c:pt idx="6">
                  <c:v>107.53554318554828</c:v>
                </c:pt>
                <c:pt idx="7">
                  <c:v>104.69967810098177</c:v>
                </c:pt>
                <c:pt idx="8">
                  <c:v>102.21489451915269</c:v>
                </c:pt>
                <c:pt idx="9">
                  <c:v>100</c:v>
                </c:pt>
                <c:pt idx="10">
                  <c:v>97.396506909866545</c:v>
                </c:pt>
                <c:pt idx="11">
                  <c:v>95.059784688448815</c:v>
                </c:pt>
                <c:pt idx="12">
                  <c:v>92.942768891881371</c:v>
                </c:pt>
                <c:pt idx="13">
                  <c:v>91.008702020866011</c:v>
                </c:pt>
                <c:pt idx="14">
                  <c:v>89.570960984506129</c:v>
                </c:pt>
                <c:pt idx="15">
                  <c:v>88.189711710222426</c:v>
                </c:pt>
                <c:pt idx="16">
                  <c:v>86.860721583556838</c:v>
                </c:pt>
                <c:pt idx="17">
                  <c:v>85.597721358946828</c:v>
                </c:pt>
                <c:pt idx="18">
                  <c:v>84.40265397406381</c:v>
                </c:pt>
                <c:pt idx="19">
                  <c:v>83.267571062267379</c:v>
                </c:pt>
                <c:pt idx="20">
                  <c:v>82.185823380886504</c:v>
                </c:pt>
                <c:pt idx="21">
                  <c:v>81.151822389911217</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Sheet1!$A$2:$A$23</c:f>
              <c:strCache>
                <c:ptCount val="22"/>
                <c:pt idx="0">
                  <c:v>270</c:v>
                </c:pt>
                <c:pt idx="1">
                  <c:v>275</c:v>
                </c:pt>
                <c:pt idx="2">
                  <c:v>280</c:v>
                </c:pt>
                <c:pt idx="3">
                  <c:v>285</c:v>
                </c:pt>
                <c:pt idx="4">
                  <c:v>290</c:v>
                </c:pt>
                <c:pt idx="5">
                  <c:v>295</c:v>
                </c:pt>
                <c:pt idx="6">
                  <c:v>300</c:v>
                </c:pt>
                <c:pt idx="7">
                  <c:v>305</c:v>
                </c:pt>
                <c:pt idx="8">
                  <c:v>310</c:v>
                </c:pt>
                <c:pt idx="9">
                  <c:v>315</c:v>
                </c:pt>
                <c:pt idx="10">
                  <c:v>320</c:v>
                </c:pt>
                <c:pt idx="11">
                  <c:v>325</c:v>
                </c:pt>
                <c:pt idx="12">
                  <c:v>330</c:v>
                </c:pt>
                <c:pt idx="13">
                  <c:v>335</c:v>
                </c:pt>
                <c:pt idx="14">
                  <c:v>340</c:v>
                </c:pt>
                <c:pt idx="15">
                  <c:v>345</c:v>
                </c:pt>
                <c:pt idx="16">
                  <c:v>350</c:v>
                </c:pt>
                <c:pt idx="17">
                  <c:v>355</c:v>
                </c:pt>
                <c:pt idx="18">
                  <c:v>360</c:v>
                </c:pt>
                <c:pt idx="19">
                  <c:v>365</c:v>
                </c:pt>
                <c:pt idx="20">
                  <c:v>370</c:v>
                </c:pt>
                <c:pt idx="21">
                  <c:v>375</c:v>
                </c:pt>
              </c:strCache>
            </c:strRef>
          </c:cat>
          <c:val>
            <c:numRef>
              <c:f>Sheet1!$C$2:$C$23</c:f>
              <c:numCache>
                <c:formatCode>General</c:formatCode>
                <c:ptCount val="22"/>
                <c:pt idx="0">
                  <c:v>116.81660909121301</c:v>
                </c:pt>
                <c:pt idx="1">
                  <c:v>114.32149793462587</c:v>
                </c:pt>
                <c:pt idx="2">
                  <c:v>114.39959188244255</c:v>
                </c:pt>
                <c:pt idx="3">
                  <c:v>114.47984090979514</c:v>
                </c:pt>
                <c:pt idx="4">
                  <c:v>114.56154329922312</c:v>
                </c:pt>
                <c:pt idx="5">
                  <c:v>107.75368520005388</c:v>
                </c:pt>
                <c:pt idx="6">
                  <c:v>102.43280572766031</c:v>
                </c:pt>
                <c:pt idx="7">
                  <c:v>101.38736100621976</c:v>
                </c:pt>
                <c:pt idx="8">
                  <c:v>100.59796076012302</c:v>
                </c:pt>
                <c:pt idx="9">
                  <c:v>100</c:v>
                </c:pt>
                <c:pt idx="10">
                  <c:v>98.938198591523161</c:v>
                </c:pt>
                <c:pt idx="11">
                  <c:v>98.069232128215972</c:v>
                </c:pt>
                <c:pt idx="12">
                  <c:v>97.356456298428924</c:v>
                </c:pt>
                <c:pt idx="13">
                  <c:v>96.771209879297686</c:v>
                </c:pt>
                <c:pt idx="14">
                  <c:v>96.660076908441582</c:v>
                </c:pt>
                <c:pt idx="15">
                  <c:v>96.56528875049645</c:v>
                </c:pt>
                <c:pt idx="16">
                  <c:v>96.484824955017189</c:v>
                </c:pt>
                <c:pt idx="17">
                  <c:v>96.437150406656187</c:v>
                </c:pt>
                <c:pt idx="18">
                  <c:v>96.427080306321685</c:v>
                </c:pt>
                <c:pt idx="19">
                  <c:v>96.448634041434843</c:v>
                </c:pt>
                <c:pt idx="20">
                  <c:v>96.496853290506891</c:v>
                </c:pt>
                <c:pt idx="21">
                  <c:v>96.56762106485111</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Sheet1!$A$2:$A$23</c:f>
              <c:strCache>
                <c:ptCount val="22"/>
                <c:pt idx="0">
                  <c:v>270</c:v>
                </c:pt>
                <c:pt idx="1">
                  <c:v>275</c:v>
                </c:pt>
                <c:pt idx="2">
                  <c:v>280</c:v>
                </c:pt>
                <c:pt idx="3">
                  <c:v>285</c:v>
                </c:pt>
                <c:pt idx="4">
                  <c:v>290</c:v>
                </c:pt>
                <c:pt idx="5">
                  <c:v>295</c:v>
                </c:pt>
                <c:pt idx="6">
                  <c:v>300</c:v>
                </c:pt>
                <c:pt idx="7">
                  <c:v>305</c:v>
                </c:pt>
                <c:pt idx="8">
                  <c:v>310</c:v>
                </c:pt>
                <c:pt idx="9">
                  <c:v>315</c:v>
                </c:pt>
                <c:pt idx="10">
                  <c:v>320</c:v>
                </c:pt>
                <c:pt idx="11">
                  <c:v>325</c:v>
                </c:pt>
                <c:pt idx="12">
                  <c:v>330</c:v>
                </c:pt>
                <c:pt idx="13">
                  <c:v>335</c:v>
                </c:pt>
                <c:pt idx="14">
                  <c:v>340</c:v>
                </c:pt>
                <c:pt idx="15">
                  <c:v>345</c:v>
                </c:pt>
                <c:pt idx="16">
                  <c:v>350</c:v>
                </c:pt>
                <c:pt idx="17">
                  <c:v>355</c:v>
                </c:pt>
                <c:pt idx="18">
                  <c:v>360</c:v>
                </c:pt>
                <c:pt idx="19">
                  <c:v>365</c:v>
                </c:pt>
                <c:pt idx="20">
                  <c:v>370</c:v>
                </c:pt>
                <c:pt idx="21">
                  <c:v>375</c:v>
                </c:pt>
              </c:strCache>
            </c:strRef>
          </c:cat>
          <c:val>
            <c:numRef>
              <c:f>Sheet1!$D$2:$D$23</c:f>
              <c:numCache>
                <c:formatCode>General</c:formatCode>
                <c:ptCount val="22"/>
                <c:pt idx="0">
                  <c:v>106.34880412672894</c:v>
                </c:pt>
                <c:pt idx="1">
                  <c:v>105.38019743639724</c:v>
                </c:pt>
                <c:pt idx="2">
                  <c:v>106.70782615505416</c:v>
                </c:pt>
                <c:pt idx="3">
                  <c:v>107.99529852238439</c:v>
                </c:pt>
                <c:pt idx="4">
                  <c:v>109.24418726044303</c:v>
                </c:pt>
                <c:pt idx="5">
                  <c:v>103.82344019765462</c:v>
                </c:pt>
                <c:pt idx="6">
                  <c:v>99.679959876696017</c:v>
                </c:pt>
                <c:pt idx="7">
                  <c:v>99.600731158306729</c:v>
                </c:pt>
                <c:pt idx="8">
                  <c:v>99.725926389749276</c:v>
                </c:pt>
                <c:pt idx="9">
                  <c:v>100</c:v>
                </c:pt>
                <c:pt idx="10">
                  <c:v>99.768145629979486</c:v>
                </c:pt>
                <c:pt idx="11">
                  <c:v>99.689262135752983</c:v>
                </c:pt>
                <c:pt idx="12">
                  <c:v>99.73233485637158</c:v>
                </c:pt>
                <c:pt idx="13">
                  <c:v>99.87307584403176</c:v>
                </c:pt>
                <c:pt idx="14">
                  <c:v>100.47638079926217</c:v>
                </c:pt>
                <c:pt idx="15">
                  <c:v>101.07441209487462</c:v>
                </c:pt>
                <c:pt idx="16">
                  <c:v>101.66634243899513</c:v>
                </c:pt>
                <c:pt idx="17">
                  <c:v>102.27239496022338</c:v>
                </c:pt>
                <c:pt idx="18">
                  <c:v>102.89975902808615</c:v>
                </c:pt>
                <c:pt idx="19">
                  <c:v>103.54351338572036</c:v>
                </c:pt>
                <c:pt idx="20">
                  <c:v>104.19960969360653</c:v>
                </c:pt>
                <c:pt idx="21">
                  <c:v>104.86472261115807</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Sheet1!$A$2:$A$23</c:f>
              <c:strCache>
                <c:ptCount val="22"/>
                <c:pt idx="0">
                  <c:v>270</c:v>
                </c:pt>
                <c:pt idx="1">
                  <c:v>275</c:v>
                </c:pt>
                <c:pt idx="2">
                  <c:v>280</c:v>
                </c:pt>
                <c:pt idx="3">
                  <c:v>285</c:v>
                </c:pt>
                <c:pt idx="4">
                  <c:v>290</c:v>
                </c:pt>
                <c:pt idx="5">
                  <c:v>295</c:v>
                </c:pt>
                <c:pt idx="6">
                  <c:v>300</c:v>
                </c:pt>
                <c:pt idx="7">
                  <c:v>305</c:v>
                </c:pt>
                <c:pt idx="8">
                  <c:v>310</c:v>
                </c:pt>
                <c:pt idx="9">
                  <c:v>315</c:v>
                </c:pt>
                <c:pt idx="10">
                  <c:v>320</c:v>
                </c:pt>
                <c:pt idx="11">
                  <c:v>325</c:v>
                </c:pt>
                <c:pt idx="12">
                  <c:v>330</c:v>
                </c:pt>
                <c:pt idx="13">
                  <c:v>335</c:v>
                </c:pt>
                <c:pt idx="14">
                  <c:v>340</c:v>
                </c:pt>
                <c:pt idx="15">
                  <c:v>345</c:v>
                </c:pt>
                <c:pt idx="16">
                  <c:v>350</c:v>
                </c:pt>
                <c:pt idx="17">
                  <c:v>355</c:v>
                </c:pt>
                <c:pt idx="18">
                  <c:v>360</c:v>
                </c:pt>
                <c:pt idx="19">
                  <c:v>365</c:v>
                </c:pt>
                <c:pt idx="20">
                  <c:v>370</c:v>
                </c:pt>
                <c:pt idx="21">
                  <c:v>375</c:v>
                </c:pt>
              </c:strCache>
            </c:strRef>
          </c:cat>
          <c:val>
            <c:numRef>
              <c:f>Sheet1!$E$2:$E$23</c:f>
              <c:numCache>
                <c:formatCode>General</c:formatCode>
                <c:ptCount val="22"/>
                <c:pt idx="0">
                  <c:v>0.59383660963484775</c:v>
                </c:pt>
                <c:pt idx="1">
                  <c:v>0.60122139855057766</c:v>
                </c:pt>
                <c:pt idx="2">
                  <c:v>0.60834244500503154</c:v>
                </c:pt>
                <c:pt idx="3">
                  <c:v>0.615213630180382</c:v>
                </c:pt>
                <c:pt idx="4">
                  <c:v>0.62184787793589247</c:v>
                </c:pt>
                <c:pt idx="5">
                  <c:v>0.62825723593697924</c:v>
                </c:pt>
                <c:pt idx="6">
                  <c:v>0.63445294867136282</c:v>
                </c:pt>
                <c:pt idx="7">
                  <c:v>0.64044552328330773</c:v>
                </c:pt>
                <c:pt idx="8">
                  <c:v>0.64624478903680294</c:v>
                </c:pt>
                <c:pt idx="9">
                  <c:v>0.65185995111558381</c:v>
                </c:pt>
                <c:pt idx="10">
                  <c:v>0.65729963937940283</c:v>
                </c:pt>
                <c:pt idx="11">
                  <c:v>0.66257195261971957</c:v>
                </c:pt>
                <c:pt idx="12">
                  <c:v>0.66768449879214808</c:v>
                </c:pt>
                <c:pt idx="13">
                  <c:v>0.67264443164599663</c:v>
                </c:pt>
                <c:pt idx="14">
                  <c:v>0.67745848412179088</c:v>
                </c:pt>
                <c:pt idx="15">
                  <c:v>0.68213299884466339</c:v>
                </c:pt>
                <c:pt idx="16">
                  <c:v>0.68667395600402537</c:v>
                </c:pt>
                <c:pt idx="17">
                  <c:v>0.69108699887720815</c:v>
                </c:pt>
                <c:pt idx="18">
                  <c:v>0.69537745722613575</c:v>
                </c:pt>
                <c:pt idx="19">
                  <c:v>0.6995503687709832</c:v>
                </c:pt>
                <c:pt idx="20">
                  <c:v>0.70361049892272665</c:v>
                </c:pt>
                <c:pt idx="21">
                  <c:v>0.70756235893709041</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rPr lang="de-DE"/>
                  <a:t>Shelf Price/Unit ($)</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ax val="160"/>
          <c:min val="6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8"/>
          <c:min val="0.5"/>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9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Hawaiian Tropic Argan Spray FPS15 220ml (0.3%)</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Hawaiian Tropic Sheer Touch Lotion FPS50+ 240ml (4.4%)</c:v>
                </c:pt>
                <c:pt idx="1">
                  <c:v>Hawaiian Tropic Ozono Lotion FPS50+ 240ml (4.4%)</c:v>
                </c:pt>
                <c:pt idx="2">
                  <c:v>Nivea Sun Protection &amp; Hydration Cream FPS50+ 200ml (9.5%)</c:v>
                </c:pt>
                <c:pt idx="3">
                  <c:v>Hawaiian Tropic Island Sport Lotion FPS50 240ml (3.6%)</c:v>
                </c:pt>
                <c:pt idx="4">
                  <c:v>Nivea Sun Protection &amp; Hydration Lotion FPS50+ 125ml (4.5%)</c:v>
                </c:pt>
                <c:pt idx="5">
                  <c:v>Hawaiian Tropic Sheer Touch Lotion FPS30 240ml (1.7%)</c:v>
                </c:pt>
                <c:pt idx="6">
                  <c:v>Hawaiian Tropic Sheer Touch Lotion FPS50 120ml (1.4%)</c:v>
                </c:pt>
                <c:pt idx="7">
                  <c:v>Nivea Sun Protect &amp; Refresh Sport Lotion FPS50 200ml (5.8%)</c:v>
                </c:pt>
                <c:pt idx="8">
                  <c:v>Nivea Sun Protection Sensitive Skin Gel FPS50+ 200ml (5.1%)</c:v>
                </c:pt>
                <c:pt idx="9">
                  <c:v>Banana Boat Advanced Protection Lotion FPS50+ 240ml (2.8%)</c:v>
                </c:pt>
              </c:strCache>
            </c:strRef>
          </c:cat>
          <c:val>
            <c:numRef>
              <c:f>Sheet1!$B$2:$B$11</c:f>
              <c:numCache>
                <c:formatCode>General</c:formatCode>
                <c:ptCount val="10"/>
                <c:pt idx="0">
                  <c:v>7.3894621489417445E-2</c:v>
                </c:pt>
                <c:pt idx="1">
                  <c:v>7.1164539354463791E-2</c:v>
                </c:pt>
                <c:pt idx="2">
                  <c:v>6.6308165025153604E-2</c:v>
                </c:pt>
                <c:pt idx="3">
                  <c:v>5.2987866435689784E-2</c:v>
                </c:pt>
                <c:pt idx="4">
                  <c:v>4.7661351639088981E-2</c:v>
                </c:pt>
                <c:pt idx="5">
                  <c:v>4.1559366928670502E-2</c:v>
                </c:pt>
                <c:pt idx="6">
                  <c:v>3.7253138375241288E-2</c:v>
                </c:pt>
                <c:pt idx="7">
                  <c:v>3.6486956212887743E-2</c:v>
                </c:pt>
                <c:pt idx="8">
                  <c:v>3.637823815409167E-2</c:v>
                </c:pt>
                <c:pt idx="9">
                  <c:v>2.6160174870549946E-2</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9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Hawaiian Tropic Argan Spray FPS15 220ml (0.3%)</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Cream FPS50+ 200ml (9.5%)</c:v>
                </c:pt>
                <c:pt idx="1">
                  <c:v>Hawaiian Tropic Ozono Lotion FPS50+ 240ml (4.4%)</c:v>
                </c:pt>
                <c:pt idx="2">
                  <c:v>Hawaiian Tropic Sheer Touch Lotion FPS50+ 240ml (4.4%)</c:v>
                </c:pt>
                <c:pt idx="3">
                  <c:v>Hawaiian Tropic Island Sport Lotion FPS50 240ml (3.6%)</c:v>
                </c:pt>
                <c:pt idx="4">
                  <c:v>Hawaiian Tropic Sheer Touch Lotion FPS30 240ml (1.7%)</c:v>
                </c:pt>
                <c:pt idx="5">
                  <c:v>Nivea Sun Protect &amp; Refresh Sport Lotion FPS50 200ml (5.8%)</c:v>
                </c:pt>
                <c:pt idx="6">
                  <c:v>Nivea Sun Protection &amp; Hydration Lotion FPS50+ 125ml (4.5%)</c:v>
                </c:pt>
                <c:pt idx="7">
                  <c:v>Nivea Sun Protection Sensitive Skin Gel FPS50+ 200ml (5.1%)</c:v>
                </c:pt>
                <c:pt idx="8">
                  <c:v>Banana Boat Aqua Protect Sport Lotion FPS50+ 236ml (3.1%)</c:v>
                </c:pt>
                <c:pt idx="9">
                  <c:v>Hawaiian Tropic Sheer Touch Lotion FPS50 120ml (1.4%)</c:v>
                </c:pt>
              </c:strCache>
            </c:strRef>
          </c:cat>
          <c:val>
            <c:numRef>
              <c:f>Sheet1!$B$2:$B$11</c:f>
              <c:numCache>
                <c:formatCode>General</c:formatCode>
                <c:ptCount val="10"/>
                <c:pt idx="0">
                  <c:v>7.767901948428238E-2</c:v>
                </c:pt>
                <c:pt idx="1">
                  <c:v>7.6068382009974983E-2</c:v>
                </c:pt>
                <c:pt idx="2">
                  <c:v>6.8918856099938336E-2</c:v>
                </c:pt>
                <c:pt idx="3">
                  <c:v>5.5246898608649411E-2</c:v>
                </c:pt>
                <c:pt idx="4">
                  <c:v>4.7728252230611196E-2</c:v>
                </c:pt>
                <c:pt idx="5">
                  <c:v>4.5209248667947267E-2</c:v>
                </c:pt>
                <c:pt idx="6">
                  <c:v>4.3311940821714461E-2</c:v>
                </c:pt>
                <c:pt idx="7">
                  <c:v>3.8568931390535362E-2</c:v>
                </c:pt>
                <c:pt idx="8">
                  <c:v>3.3803525290957953E-2</c:v>
                </c:pt>
                <c:pt idx="9">
                  <c:v>2.9747068930657851E-2</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9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21404322300372672"/>
          <c:y val="2.1747791014982559E-2"/>
          <c:w val="0.73951596763197525"/>
          <c:h val="0.86043888622930176"/>
        </c:manualLayout>
      </c:layout>
      <c:scatterChart>
        <c:scatterStyle val="lineMarker"/>
        <c:varyColors val="0"/>
        <c:ser>
          <c:idx val="2"/>
          <c:order val="0"/>
          <c:tx>
            <c:strRef>
              <c:f>Sheet1!$B$1</c:f>
              <c:strCache>
                <c:ptCount val="1"/>
                <c:pt idx="0">
                  <c:v>Hawaiian Tropic Mineral Brush FPS30 4.25g</c:v>
                </c:pt>
              </c:strCache>
            </c:strRef>
          </c:tx>
          <c:spPr>
            <a:ln w="19050" cap="rnd">
              <a:solidFill>
                <a:srgbClr val="00A097"/>
              </a:solidFill>
              <a:round/>
            </a:ln>
            <a:effectLst/>
          </c:spPr>
          <c:marker>
            <c:symbol val="circle"/>
            <c:size val="5"/>
            <c:spPr>
              <a:solidFill>
                <a:srgbClr val="00A097"/>
              </a:solidFill>
              <a:ln w="9525">
                <a:solidFill>
                  <a:srgbClr val="FFFFFF"/>
                </a:solidFill>
              </a:ln>
              <a:effectLst/>
            </c:spPr>
          </c:marker>
          <c:dLbls>
            <c:dLbl>
              <c:idx val="0"/>
              <c:tx>
                <c:rich>
                  <a:bodyPr/>
                  <a:lstStyle/>
                  <a:p>
                    <a:r>
                      <a:rPr lang="en-US"/>
                      <a:t>-1.3</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lstStyle/>
                  <a:p>
                    <a:r>
                      <a:rPr lang="en-US"/>
                      <a:t>-1.0</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lstStyle/>
                  <a:p>
                    <a:r>
                      <a:rPr lang="en-US"/>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lstStyle/>
                  <a:p>
                    <a:r>
                      <a:rPr lang="en-US"/>
                      <a:t>-0.8</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lstStyle/>
                  <a:p>
                    <a:r>
                      <a:rPr lang="en-US"/>
                      <a:t>-1.3</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Sheet1!$A$2:$A$6</c:f>
              <c:numCache>
                <c:formatCode>General</c:formatCode>
                <c:ptCount val="5"/>
                <c:pt idx="0">
                  <c:v>310</c:v>
                </c:pt>
                <c:pt idx="1">
                  <c:v>325</c:v>
                </c:pt>
                <c:pt idx="2">
                  <c:v>360</c:v>
                </c:pt>
                <c:pt idx="3">
                  <c:v>395</c:v>
                </c:pt>
                <c:pt idx="4">
                  <c:v>430</c:v>
                </c:pt>
              </c:numCache>
            </c:numRef>
          </c:xVal>
          <c:yVal>
            <c:numRef>
              <c:f>Sheet1!$B$2:$B$6</c:f>
              <c:numCache>
                <c:formatCode>General</c:formatCode>
                <c:ptCount val="5"/>
                <c:pt idx="0">
                  <c:v>0.16263692368461533</c:v>
                </c:pt>
                <c:pt idx="1">
                  <c:v>9.8929481516618997E-2</c:v>
                </c:pt>
                <c:pt idx="2">
                  <c:v>0</c:v>
                </c:pt>
                <c:pt idx="3">
                  <c:v>-7.9843541017668426E-2</c:v>
                </c:pt>
                <c:pt idx="4">
                  <c:v>-0.18508127275250524</c:v>
                </c:pt>
              </c:numCache>
            </c:numRef>
          </c:yVal>
          <c:smooth val="0"/>
          <c:extLst>
            <c:ext xmlns:c16="http://schemas.microsoft.com/office/drawing/2014/chart" uri="{C3380CC4-5D6E-409C-BE32-E72D297353CC}">
              <c16:uniqueId val="{0000007D-1ABB-4592-8776-98B59FCA8F1B}"/>
            </c:ext>
          </c:extLst>
        </c:ser>
        <c:dLbls>
          <c:dLblPos val="t"/>
          <c:showLegendKey val="0"/>
          <c:showVal val="1"/>
          <c:showCatName val="0"/>
          <c:showSerName val="0"/>
          <c:showPercent val="0"/>
          <c:showBubbleSize val="0"/>
        </c:dLbls>
        <c:axId val="104432768"/>
        <c:axId val="104434848"/>
      </c:scatterChart>
      <c:valAx>
        <c:axId val="104432768"/>
        <c:scaling>
          <c:orientation val="minMax"/>
          <c:max val="430"/>
          <c:min val="310"/>
        </c:scaling>
        <c:delete val="0"/>
        <c:axPos val="b"/>
        <c:title>
          <c:tx>
            <c:rich>
              <a:bodyPr/>
              <a:lstStyle/>
              <a:p>
                <a:pPr>
                  <a:defRPr sz="800">
                    <a:solidFill>
                      <a:srgbClr val="575555"/>
                    </a:solidFill>
                    <a:latin typeface="Nexa Bold"/>
                  </a:defRPr>
                </a:pPr>
                <a:r>
                  <a:rPr lang="de-DE"/>
                  <a:t>Tested Prices ($)</a:t>
                </a:r>
              </a:p>
            </c:rich>
          </c:tx>
          <c:overlay val="0"/>
        </c:title>
        <c:numFmt formatCode="#,##0" sourceLinked="0"/>
        <c:majorTickMark val="none"/>
        <c:minorTickMark val="none"/>
        <c:tickLblPos val="low"/>
        <c:spPr>
          <a:noFill/>
          <a:ln w="9525" cap="flat" cmpd="sng" algn="ctr">
            <a:solidFill>
              <a:srgbClr val="E6E5E5"/>
            </a:solidFill>
            <a:round/>
          </a:ln>
          <a:effectLst/>
        </c:spPr>
        <c:txPr>
          <a:bodyPr rot="-60000000" vert="horz"/>
          <a:lstStyle/>
          <a:p>
            <a:pPr>
              <a:defRPr sz="800" b="0">
                <a:latin typeface="Nexa Book" panose="00000400000000000000" pitchFamily="2" charset="0"/>
              </a:defRPr>
            </a:pPr>
            <a:endParaRPr lang="en-CH"/>
          </a:p>
        </c:txPr>
        <c:crossAx val="104434848"/>
        <c:crosses val="autoZero"/>
        <c:crossBetween val="midCat"/>
      </c:valAx>
      <c:valAx>
        <c:axId val="104434848"/>
        <c:scaling>
          <c:orientation val="minMax"/>
        </c:scaling>
        <c:delete val="0"/>
        <c:axPos val="l"/>
        <c:numFmt formatCode="0%" sourceLinked="0"/>
        <c:majorTickMark val="none"/>
        <c:minorTickMark val="none"/>
        <c:tickLblPos val="nextTo"/>
        <c:spPr>
          <a:noFill/>
          <a:ln w="9525" cap="flat" cmpd="sng" algn="ctr">
            <a:solidFill>
              <a:srgbClr val="E6E5E5">
                <a:lumMod val="90000"/>
              </a:srgbClr>
            </a:solidFill>
            <a:round/>
          </a:ln>
          <a:effectLst/>
        </c:spPr>
        <c:txPr>
          <a:bodyPr rot="-60000000" vert="horz"/>
          <a:lstStyle/>
          <a:p>
            <a:pPr>
              <a:defRPr sz="800">
                <a:latin typeface="Nexa Book" panose="00000400000000000000" pitchFamily="2" charset="0"/>
              </a:defRPr>
            </a:pPr>
            <a:endParaRPr lang="en-CH"/>
          </a:p>
        </c:txPr>
        <c:crossAx val="104432768"/>
        <c:crosses val="autoZero"/>
        <c:crossBetween val="midCat"/>
      </c:valAx>
      <c:spPr>
        <a:noFill/>
        <a:ln w="25400">
          <a:noFill/>
        </a:ln>
        <a:effectLst/>
      </c:spPr>
    </c:plotArea>
    <c:plotVisOnly val="1"/>
    <c:dispBlanksAs val="gap"/>
    <c:showDLblsOverMax val="0"/>
    <c:extLst/>
  </c:chart>
  <c:spPr>
    <a:noFill/>
    <a:ln>
      <a:noFill/>
    </a:ln>
    <a:effectLst/>
  </c:spPr>
  <c:txPr>
    <a:bodyPr/>
    <a:lstStyle/>
    <a:p>
      <a:pPr>
        <a:defRPr>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9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Sheet1!$A$2:$A$26</c:f>
              <c:strCache>
                <c:ptCount val="25"/>
                <c:pt idx="0">
                  <c:v>310</c:v>
                </c:pt>
                <c:pt idx="1">
                  <c:v>315</c:v>
                </c:pt>
                <c:pt idx="2">
                  <c:v>320</c:v>
                </c:pt>
                <c:pt idx="3">
                  <c:v>325</c:v>
                </c:pt>
                <c:pt idx="4">
                  <c:v>330</c:v>
                </c:pt>
                <c:pt idx="5">
                  <c:v>335</c:v>
                </c:pt>
                <c:pt idx="6">
                  <c:v>340</c:v>
                </c:pt>
                <c:pt idx="7">
                  <c:v>345</c:v>
                </c:pt>
                <c:pt idx="8">
                  <c:v>350</c:v>
                </c:pt>
                <c:pt idx="9">
                  <c:v>355</c:v>
                </c:pt>
                <c:pt idx="10">
                  <c:v>360</c:v>
                </c:pt>
                <c:pt idx="11">
                  <c:v>365</c:v>
                </c:pt>
                <c:pt idx="12">
                  <c:v>370</c:v>
                </c:pt>
                <c:pt idx="13">
                  <c:v>375</c:v>
                </c:pt>
                <c:pt idx="14">
                  <c:v>380</c:v>
                </c:pt>
                <c:pt idx="15">
                  <c:v>385</c:v>
                </c:pt>
                <c:pt idx="16">
                  <c:v>390</c:v>
                </c:pt>
                <c:pt idx="17">
                  <c:v>395</c:v>
                </c:pt>
                <c:pt idx="18">
                  <c:v>400</c:v>
                </c:pt>
                <c:pt idx="19">
                  <c:v>405</c:v>
                </c:pt>
                <c:pt idx="20">
                  <c:v>410</c:v>
                </c:pt>
                <c:pt idx="21">
                  <c:v>415</c:v>
                </c:pt>
                <c:pt idx="22">
                  <c:v>420</c:v>
                </c:pt>
                <c:pt idx="23">
                  <c:v>425</c:v>
                </c:pt>
                <c:pt idx="24">
                  <c:v>430</c:v>
                </c:pt>
              </c:strCache>
            </c:strRef>
          </c:cat>
          <c:val>
            <c:numRef>
              <c:f>Sheet1!$B$2:$B$26</c:f>
              <c:numCache>
                <c:formatCode>General</c:formatCode>
                <c:ptCount val="25"/>
                <c:pt idx="0">
                  <c:v>116.26369236846155</c:v>
                </c:pt>
                <c:pt idx="1">
                  <c:v>114.36121151531839</c:v>
                </c:pt>
                <c:pt idx="2">
                  <c:v>112.04342983922544</c:v>
                </c:pt>
                <c:pt idx="3">
                  <c:v>109.89294815166184</c:v>
                </c:pt>
                <c:pt idx="4">
                  <c:v>107.88629646417569</c:v>
                </c:pt>
                <c:pt idx="5">
                  <c:v>106.004569211302</c:v>
                </c:pt>
                <c:pt idx="6">
                  <c:v>104.62419141229155</c:v>
                </c:pt>
                <c:pt idx="7">
                  <c:v>103.28459370455847</c:v>
                </c:pt>
                <c:pt idx="8">
                  <c:v>101.98347834511938</c:v>
                </c:pt>
                <c:pt idx="9">
                  <c:v>100.97320799258127</c:v>
                </c:pt>
                <c:pt idx="10">
                  <c:v>100</c:v>
                </c:pt>
                <c:pt idx="11">
                  <c:v>99.060902162436903</c:v>
                </c:pt>
                <c:pt idx="12">
                  <c:v>98.153317324976769</c:v>
                </c:pt>
                <c:pt idx="13">
                  <c:v>97.27495035316484</c:v>
                </c:pt>
                <c:pt idx="14">
                  <c:v>96.423764071548987</c:v>
                </c:pt>
                <c:pt idx="15">
                  <c:v>95.597942528359951</c:v>
                </c:pt>
                <c:pt idx="16">
                  <c:v>93.768995098201131</c:v>
                </c:pt>
                <c:pt idx="17">
                  <c:v>92.015645898233174</c:v>
                </c:pt>
                <c:pt idx="18">
                  <c:v>90.332937128172091</c:v>
                </c:pt>
                <c:pt idx="19">
                  <c:v>88.716345883153977</c:v>
                </c:pt>
                <c:pt idx="20">
                  <c:v>87.161737459650553</c:v>
                </c:pt>
                <c:pt idx="21">
                  <c:v>85.665324511324641</c:v>
                </c:pt>
                <c:pt idx="22">
                  <c:v>84.223631223817335</c:v>
                </c:pt>
                <c:pt idx="23">
                  <c:v>82.833461808622872</c:v>
                </c:pt>
                <c:pt idx="24">
                  <c:v>81.491872724749541</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Sheet1!$A$2:$A$26</c:f>
              <c:strCache>
                <c:ptCount val="25"/>
                <c:pt idx="0">
                  <c:v>310</c:v>
                </c:pt>
                <c:pt idx="1">
                  <c:v>315</c:v>
                </c:pt>
                <c:pt idx="2">
                  <c:v>320</c:v>
                </c:pt>
                <c:pt idx="3">
                  <c:v>325</c:v>
                </c:pt>
                <c:pt idx="4">
                  <c:v>330</c:v>
                </c:pt>
                <c:pt idx="5">
                  <c:v>335</c:v>
                </c:pt>
                <c:pt idx="6">
                  <c:v>340</c:v>
                </c:pt>
                <c:pt idx="7">
                  <c:v>345</c:v>
                </c:pt>
                <c:pt idx="8">
                  <c:v>350</c:v>
                </c:pt>
                <c:pt idx="9">
                  <c:v>355</c:v>
                </c:pt>
                <c:pt idx="10">
                  <c:v>360</c:v>
                </c:pt>
                <c:pt idx="11">
                  <c:v>365</c:v>
                </c:pt>
                <c:pt idx="12">
                  <c:v>370</c:v>
                </c:pt>
                <c:pt idx="13">
                  <c:v>375</c:v>
                </c:pt>
                <c:pt idx="14">
                  <c:v>380</c:v>
                </c:pt>
                <c:pt idx="15">
                  <c:v>385</c:v>
                </c:pt>
                <c:pt idx="16">
                  <c:v>390</c:v>
                </c:pt>
                <c:pt idx="17">
                  <c:v>395</c:v>
                </c:pt>
                <c:pt idx="18">
                  <c:v>400</c:v>
                </c:pt>
                <c:pt idx="19">
                  <c:v>405</c:v>
                </c:pt>
                <c:pt idx="20">
                  <c:v>410</c:v>
                </c:pt>
                <c:pt idx="21">
                  <c:v>415</c:v>
                </c:pt>
                <c:pt idx="22">
                  <c:v>420</c:v>
                </c:pt>
                <c:pt idx="23">
                  <c:v>425</c:v>
                </c:pt>
                <c:pt idx="24">
                  <c:v>430</c:v>
                </c:pt>
              </c:strCache>
            </c:strRef>
          </c:cat>
          <c:val>
            <c:numRef>
              <c:f>Sheet1!$C$2:$C$26</c:f>
              <c:numCache>
                <c:formatCode>General</c:formatCode>
                <c:ptCount val="25"/>
                <c:pt idx="0">
                  <c:v>100.12798281993931</c:v>
                </c:pt>
                <c:pt idx="1">
                  <c:v>100.07785709226742</c:v>
                </c:pt>
                <c:pt idx="2">
                  <c:v>99.621359538173493</c:v>
                </c:pt>
                <c:pt idx="3">
                  <c:v>99.248315796895739</c:v>
                </c:pt>
                <c:pt idx="4">
                  <c:v>98.944764269953723</c:v>
                </c:pt>
                <c:pt idx="5">
                  <c:v>98.69955841508613</c:v>
                </c:pt>
                <c:pt idx="6">
                  <c:v>98.860507071279358</c:v>
                </c:pt>
                <c:pt idx="7">
                  <c:v>99.022180201736035</c:v>
                </c:pt>
                <c:pt idx="8">
                  <c:v>99.184060563502612</c:v>
                </c:pt>
                <c:pt idx="9">
                  <c:v>99.587751399361721</c:v>
                </c:pt>
                <c:pt idx="10">
                  <c:v>100</c:v>
                </c:pt>
                <c:pt idx="11">
                  <c:v>100.41940178701965</c:v>
                </c:pt>
                <c:pt idx="12">
                  <c:v>100.84474740063085</c:v>
                </c:pt>
                <c:pt idx="13">
                  <c:v>101.27499299227651</c:v>
                </c:pt>
                <c:pt idx="14">
                  <c:v>101.70923541362392</c:v>
                </c:pt>
                <c:pt idx="15">
                  <c:v>102.14669144616157</c:v>
                </c:pt>
                <c:pt idx="16">
                  <c:v>101.51625736441356</c:v>
                </c:pt>
                <c:pt idx="17">
                  <c:v>100.91654593002106</c:v>
                </c:pt>
                <c:pt idx="18">
                  <c:v>100.3453216775261</c:v>
                </c:pt>
                <c:pt idx="19">
                  <c:v>99.800549872111375</c:v>
                </c:pt>
                <c:pt idx="20">
                  <c:v>99.280375162615982</c:v>
                </c:pt>
                <c:pt idx="21">
                  <c:v>98.783102855103607</c:v>
                </c:pt>
                <c:pt idx="22">
                  <c:v>98.307182443090838</c:v>
                </c:pt>
                <c:pt idx="23">
                  <c:v>97.8511930866066</c:v>
                </c:pt>
                <c:pt idx="24">
                  <c:v>97.413830778923099</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Sheet1!$A$2:$A$26</c:f>
              <c:strCache>
                <c:ptCount val="25"/>
                <c:pt idx="0">
                  <c:v>310</c:v>
                </c:pt>
                <c:pt idx="1">
                  <c:v>315</c:v>
                </c:pt>
                <c:pt idx="2">
                  <c:v>320</c:v>
                </c:pt>
                <c:pt idx="3">
                  <c:v>325</c:v>
                </c:pt>
                <c:pt idx="4">
                  <c:v>330</c:v>
                </c:pt>
                <c:pt idx="5">
                  <c:v>335</c:v>
                </c:pt>
                <c:pt idx="6">
                  <c:v>340</c:v>
                </c:pt>
                <c:pt idx="7">
                  <c:v>345</c:v>
                </c:pt>
                <c:pt idx="8">
                  <c:v>350</c:v>
                </c:pt>
                <c:pt idx="9">
                  <c:v>355</c:v>
                </c:pt>
                <c:pt idx="10">
                  <c:v>360</c:v>
                </c:pt>
                <c:pt idx="11">
                  <c:v>365</c:v>
                </c:pt>
                <c:pt idx="12">
                  <c:v>370</c:v>
                </c:pt>
                <c:pt idx="13">
                  <c:v>375</c:v>
                </c:pt>
                <c:pt idx="14">
                  <c:v>380</c:v>
                </c:pt>
                <c:pt idx="15">
                  <c:v>385</c:v>
                </c:pt>
                <c:pt idx="16">
                  <c:v>390</c:v>
                </c:pt>
                <c:pt idx="17">
                  <c:v>395</c:v>
                </c:pt>
                <c:pt idx="18">
                  <c:v>400</c:v>
                </c:pt>
                <c:pt idx="19">
                  <c:v>405</c:v>
                </c:pt>
                <c:pt idx="20">
                  <c:v>410</c:v>
                </c:pt>
                <c:pt idx="21">
                  <c:v>415</c:v>
                </c:pt>
                <c:pt idx="22">
                  <c:v>420</c:v>
                </c:pt>
                <c:pt idx="23">
                  <c:v>425</c:v>
                </c:pt>
                <c:pt idx="24">
                  <c:v>430</c:v>
                </c:pt>
              </c:strCache>
            </c:strRef>
          </c:cat>
          <c:val>
            <c:numRef>
              <c:f>Sheet1!$D$2:$D$26</c:f>
              <c:numCache>
                <c:formatCode>General</c:formatCode>
                <c:ptCount val="25"/>
                <c:pt idx="0">
                  <c:v>75.626751717794676</c:v>
                </c:pt>
                <c:pt idx="1">
                  <c:v>78.386431226022339</c:v>
                </c:pt>
                <c:pt idx="2">
                  <c:v>80.713943455847058</c:v>
                </c:pt>
                <c:pt idx="3">
                  <c:v>83.005798907603307</c:v>
                </c:pt>
                <c:pt idx="4">
                  <c:v>85.260992190125734</c:v>
                </c:pt>
                <c:pt idx="5">
                  <c:v>87.479003318868052</c:v>
                </c:pt>
                <c:pt idx="6">
                  <c:v>89.996728718018232</c:v>
                </c:pt>
                <c:pt idx="7">
                  <c:v>92.454463113491087</c:v>
                </c:pt>
                <c:pt idx="8">
                  <c:v>94.854345470644375</c:v>
                </c:pt>
                <c:pt idx="9">
                  <c:v>97.443952919984682</c:v>
                </c:pt>
                <c:pt idx="10">
                  <c:v>100</c:v>
                </c:pt>
                <c:pt idx="11">
                  <c:v>102.52331757344808</c:v>
                </c:pt>
                <c:pt idx="12">
                  <c:v>105.01470362631729</c:v>
                </c:pt>
                <c:pt idx="13">
                  <c:v>107.47492672696792</c:v>
                </c:pt>
                <c:pt idx="14">
                  <c:v>109.90472858615041</c:v>
                </c:pt>
                <c:pt idx="15">
                  <c:v>112.30482598316678</c:v>
                </c:pt>
                <c:pt idx="16">
                  <c:v>113.43369872692526</c:v>
                </c:pt>
                <c:pt idx="17">
                  <c:v>114.52881390096825</c:v>
                </c:pt>
                <c:pt idx="18">
                  <c:v>115.59175442596998</c:v>
                </c:pt>
                <c:pt idx="19">
                  <c:v>116.62398177583739</c:v>
                </c:pt>
                <c:pt idx="20">
                  <c:v>117.62684896610094</c:v>
                </c:pt>
                <c:pt idx="21">
                  <c:v>118.60161184898917</c:v>
                </c:pt>
                <c:pt idx="22">
                  <c:v>119.54943896691645</c:v>
                </c:pt>
                <c:pt idx="23">
                  <c:v>120.47142017450751</c:v>
                </c:pt>
                <c:pt idx="24">
                  <c:v>121.36857420525322</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Sheet1!$A$2:$A$26</c:f>
              <c:strCache>
                <c:ptCount val="25"/>
                <c:pt idx="0">
                  <c:v>310</c:v>
                </c:pt>
                <c:pt idx="1">
                  <c:v>315</c:v>
                </c:pt>
                <c:pt idx="2">
                  <c:v>320</c:v>
                </c:pt>
                <c:pt idx="3">
                  <c:v>325</c:v>
                </c:pt>
                <c:pt idx="4">
                  <c:v>330</c:v>
                </c:pt>
                <c:pt idx="5">
                  <c:v>335</c:v>
                </c:pt>
                <c:pt idx="6">
                  <c:v>340</c:v>
                </c:pt>
                <c:pt idx="7">
                  <c:v>345</c:v>
                </c:pt>
                <c:pt idx="8">
                  <c:v>350</c:v>
                </c:pt>
                <c:pt idx="9">
                  <c:v>355</c:v>
                </c:pt>
                <c:pt idx="10">
                  <c:v>360</c:v>
                </c:pt>
                <c:pt idx="11">
                  <c:v>365</c:v>
                </c:pt>
                <c:pt idx="12">
                  <c:v>370</c:v>
                </c:pt>
                <c:pt idx="13">
                  <c:v>375</c:v>
                </c:pt>
                <c:pt idx="14">
                  <c:v>380</c:v>
                </c:pt>
                <c:pt idx="15">
                  <c:v>385</c:v>
                </c:pt>
                <c:pt idx="16">
                  <c:v>390</c:v>
                </c:pt>
                <c:pt idx="17">
                  <c:v>395</c:v>
                </c:pt>
                <c:pt idx="18">
                  <c:v>400</c:v>
                </c:pt>
                <c:pt idx="19">
                  <c:v>405</c:v>
                </c:pt>
                <c:pt idx="20">
                  <c:v>410</c:v>
                </c:pt>
                <c:pt idx="21">
                  <c:v>415</c:v>
                </c:pt>
                <c:pt idx="22">
                  <c:v>420</c:v>
                </c:pt>
                <c:pt idx="23">
                  <c:v>425</c:v>
                </c:pt>
                <c:pt idx="24">
                  <c:v>430</c:v>
                </c:pt>
              </c:strCache>
            </c:strRef>
          </c:cat>
          <c:val>
            <c:numRef>
              <c:f>Sheet1!$E$2:$E$26</c:f>
              <c:numCache>
                <c:formatCode>General</c:formatCode>
                <c:ptCount val="25"/>
                <c:pt idx="0">
                  <c:v>0.30016686750972993</c:v>
                </c:pt>
                <c:pt idx="1">
                  <c:v>0.31127532993021051</c:v>
                </c:pt>
                <c:pt idx="2">
                  <c:v>0.32203665290005096</c:v>
                </c:pt>
                <c:pt idx="3">
                  <c:v>0.33246685824004979</c:v>
                </c:pt>
                <c:pt idx="4">
                  <c:v>0.34258099675156434</c:v>
                </c:pt>
                <c:pt idx="5">
                  <c:v>0.35239322068064549</c:v>
                </c:pt>
                <c:pt idx="6">
                  <c:v>0.36191684978828298</c:v>
                </c:pt>
                <c:pt idx="7">
                  <c:v>0.37116443167540936</c:v>
                </c:pt>
                <c:pt idx="8">
                  <c:v>0.38014779693718931</c:v>
                </c:pt>
                <c:pt idx="9">
                  <c:v>0.3888781096563837</c:v>
                </c:pt>
                <c:pt idx="10">
                  <c:v>0.39736591368893426</c:v>
                </c:pt>
                <c:pt idx="11">
                  <c:v>0.40562117514524992</c:v>
                </c:pt>
                <c:pt idx="12">
                  <c:v>0.41365332142707117</c:v>
                </c:pt>
                <c:pt idx="13">
                  <c:v>0.4214712771413765</c:v>
                </c:pt>
                <c:pt idx="14">
                  <c:v>0.42908349717899025</c:v>
                </c:pt>
                <c:pt idx="15">
                  <c:v>0.43649799721562665</c:v>
                </c:pt>
                <c:pt idx="16">
                  <c:v>0.44372238186670854</c:v>
                </c:pt>
                <c:pt idx="17">
                  <c:v>0.45076387070383861</c:v>
                </c:pt>
                <c:pt idx="18">
                  <c:v>0.45762932232004072</c:v>
                </c:pt>
                <c:pt idx="19">
                  <c:v>0.46432525661238594</c:v>
                </c:pt>
                <c:pt idx="20">
                  <c:v>0.47085787543418611</c:v>
                </c:pt>
                <c:pt idx="21">
                  <c:v>0.47723308175425611</c:v>
                </c:pt>
                <c:pt idx="22">
                  <c:v>0.48345649744765778</c:v>
                </c:pt>
                <c:pt idx="23">
                  <c:v>0.48953347983062678</c:v>
                </c:pt>
                <c:pt idx="24">
                  <c:v>0.49546913704189821</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rPr lang="de-DE"/>
                  <a:t>Shelf Price/Unit ($)</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ax val="150"/>
          <c:min val="6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6"/>
          <c:min val="0.2"/>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9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Hawaiian Tropic Mineral Brush FPS30 4.25g (0.1%)</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Cream FPS50+ 200ml (9.5%)</c:v>
                </c:pt>
                <c:pt idx="1">
                  <c:v>Nivea Sun Protect &amp; Refresh Sport Lotion FPS50 200ml (5.8%)</c:v>
                </c:pt>
                <c:pt idx="2">
                  <c:v>Nivea Sun Protection &amp; Hydration Lotion FPS50+ 125ml (4.5%)</c:v>
                </c:pt>
                <c:pt idx="3">
                  <c:v>Hawaiian Tropic Ozono Lotion FPS50+ 240ml (4.4%)</c:v>
                </c:pt>
                <c:pt idx="4">
                  <c:v>Nivea Sun Protection Sensitive Skin Gel FPS50+ 200ml (5.1%)</c:v>
                </c:pt>
                <c:pt idx="5">
                  <c:v>Banana Boat Aqua Protect Sport Lotion FPS50+ 236ml (3.1%)</c:v>
                </c:pt>
                <c:pt idx="6">
                  <c:v>Hawaiian Tropic Sheer Touch Lotion FPS50+ 240ml (4.4%)</c:v>
                </c:pt>
                <c:pt idx="7">
                  <c:v>Hawaiian Tropic Island Sport Lotion FPS50 240ml (3.6%)</c:v>
                </c:pt>
                <c:pt idx="8">
                  <c:v>Banana Boat Aqua Protect Cream FPS50+ 236ml (2.7%)</c:v>
                </c:pt>
                <c:pt idx="9">
                  <c:v>Nivea Sun Babies &amp; Kids Lotion FPS50+ 200ml (2.3%)</c:v>
                </c:pt>
              </c:strCache>
            </c:strRef>
          </c:cat>
          <c:val>
            <c:numRef>
              <c:f>Sheet1!$B$2:$B$11</c:f>
              <c:numCache>
                <c:formatCode>General</c:formatCode>
                <c:ptCount val="10"/>
                <c:pt idx="0">
                  <c:v>8.9873564987500432E-2</c:v>
                </c:pt>
                <c:pt idx="1">
                  <c:v>5.7010878297289229E-2</c:v>
                </c:pt>
                <c:pt idx="2">
                  <c:v>4.8270846143307906E-2</c:v>
                </c:pt>
                <c:pt idx="3">
                  <c:v>4.7535414315797796E-2</c:v>
                </c:pt>
                <c:pt idx="4">
                  <c:v>4.7257321280725295E-2</c:v>
                </c:pt>
                <c:pt idx="5">
                  <c:v>4.3924360468381808E-2</c:v>
                </c:pt>
                <c:pt idx="6">
                  <c:v>3.3438944419843658E-2</c:v>
                </c:pt>
                <c:pt idx="7">
                  <c:v>3.1372698233462094E-2</c:v>
                </c:pt>
                <c:pt idx="8">
                  <c:v>3.0236316496386584E-2</c:v>
                </c:pt>
                <c:pt idx="9">
                  <c:v>2.7049415684097973E-2</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7E4FEC7-1946-46A4-BF3A-0CC380E1E04D}" type="datetimeFigureOut">
              <a:rPr lang="en-AE" smtClean="0"/>
              <a:t>25/07/2025</a:t>
            </a:fld>
            <a:endParaRPr lang="en-A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63A33ED-5EC6-46F3-8BE0-B5A7A4618F93}" type="slidenum">
              <a:rPr lang="en-AE" smtClean="0"/>
              <a:t>‹#›</a:t>
            </a:fld>
            <a:endParaRPr lang="en-AE"/>
          </a:p>
        </p:txBody>
      </p:sp>
    </p:spTree>
    <p:extLst>
      <p:ext uri="{BB962C8B-B14F-4D97-AF65-F5344CB8AC3E}">
        <p14:creationId xmlns:p14="http://schemas.microsoft.com/office/powerpoint/2010/main" val="8597648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tags" Target="../tags/tag2.xml"/><Relationship Id="rId5" Type="http://schemas.openxmlformats.org/officeDocument/2006/relationships/image" Target="../media/image3.jpeg"/><Relationship Id="rId4" Type="http://schemas.openxmlformats.org/officeDocument/2006/relationships/image" Target="../media/image2.emf"/></Relationships>
</file>

<file path=ppt/slideLayouts/_rels/slideLayout10.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Master" Target="../slideMasters/slideMaster1.xml"/><Relationship Id="rId1" Type="http://schemas.openxmlformats.org/officeDocument/2006/relationships/tags" Target="../tags/tag11.xml"/><Relationship Id="rId4" Type="http://schemas.openxmlformats.org/officeDocument/2006/relationships/image" Target="../media/image12.emf"/></Relationships>
</file>

<file path=ppt/slideLayouts/_rels/slideLayout11.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Master" Target="../slideMasters/slideMaster1.xml"/><Relationship Id="rId1" Type="http://schemas.openxmlformats.org/officeDocument/2006/relationships/tags" Target="../tags/tag12.xml"/><Relationship Id="rId4" Type="http://schemas.openxmlformats.org/officeDocument/2006/relationships/image" Target="../media/image13.emf"/></Relationships>
</file>

<file path=ppt/slideLayouts/_rels/slideLayout12.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Master" Target="../slideMasters/slideMaster1.xml"/><Relationship Id="rId1" Type="http://schemas.openxmlformats.org/officeDocument/2006/relationships/tags" Target="../tags/tag13.xml"/><Relationship Id="rId4" Type="http://schemas.openxmlformats.org/officeDocument/2006/relationships/image" Target="../media/image14.emf"/></Relationships>
</file>

<file path=ppt/slideLayouts/_rels/slideLayout13.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Master" Target="../slideMasters/slideMaster1.xml"/><Relationship Id="rId1" Type="http://schemas.openxmlformats.org/officeDocument/2006/relationships/tags" Target="../tags/tag14.xml"/><Relationship Id="rId4" Type="http://schemas.openxmlformats.org/officeDocument/2006/relationships/image" Target="../media/image15.emf"/></Relationships>
</file>

<file path=ppt/slideLayouts/_rels/slideLayout14.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Master" Target="../slideMasters/slideMaster1.xml"/><Relationship Id="rId1" Type="http://schemas.openxmlformats.org/officeDocument/2006/relationships/tags" Target="../tags/tag15.xml"/><Relationship Id="rId4" Type="http://schemas.openxmlformats.org/officeDocument/2006/relationships/image" Target="../media/image16.emf"/></Relationships>
</file>

<file path=ppt/slideLayouts/_rels/slideLayout15.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Master" Target="../slideMasters/slideMaster1.xml"/><Relationship Id="rId1" Type="http://schemas.openxmlformats.org/officeDocument/2006/relationships/tags" Target="../tags/tag16.xml"/><Relationship Id="rId4" Type="http://schemas.openxmlformats.org/officeDocument/2006/relationships/image" Target="../media/image17.emf"/></Relationships>
</file>

<file path=ppt/slideLayouts/_rels/slideLayout16.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slideMaster" Target="../slideMasters/slideMaster1.xml"/><Relationship Id="rId1" Type="http://schemas.openxmlformats.org/officeDocument/2006/relationships/tags" Target="../tags/tag17.xml"/><Relationship Id="rId4" Type="http://schemas.openxmlformats.org/officeDocument/2006/relationships/image" Target="../media/image18.emf"/></Relationships>
</file>

<file path=ppt/slideLayouts/_rels/slideLayout17.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tags" Target="../tags/tag18.xml"/><Relationship Id="rId4" Type="http://schemas.openxmlformats.org/officeDocument/2006/relationships/image" Target="../media/image19.emf"/></Relationships>
</file>

<file path=ppt/slideLayouts/_rels/slideLayout18.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slideMaster" Target="../slideMasters/slideMaster1.xml"/><Relationship Id="rId1" Type="http://schemas.openxmlformats.org/officeDocument/2006/relationships/tags" Target="../tags/tag19.xml"/><Relationship Id="rId4" Type="http://schemas.openxmlformats.org/officeDocument/2006/relationships/image" Target="../media/image20.emf"/></Relationships>
</file>

<file path=ppt/slideLayouts/_rels/slideLayout19.xml.rels><?xml version="1.0" encoding="UTF-8" standalone="yes"?>
<Relationships xmlns="http://schemas.openxmlformats.org/package/2006/relationships"><Relationship Id="rId3" Type="http://schemas.openxmlformats.org/officeDocument/2006/relationships/oleObject" Target="../embeddings/oleObject20.bin"/><Relationship Id="rId2" Type="http://schemas.openxmlformats.org/officeDocument/2006/relationships/slideMaster" Target="../slideMasters/slideMaster1.xml"/><Relationship Id="rId1" Type="http://schemas.openxmlformats.org/officeDocument/2006/relationships/tags" Target="../tags/tag20.xml"/><Relationship Id="rId4" Type="http://schemas.openxmlformats.org/officeDocument/2006/relationships/image" Target="../media/image21.emf"/></Relationships>
</file>

<file path=ppt/slideLayouts/_rels/slideLayout2.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4.emf"/></Relationships>
</file>

<file path=ppt/slideLayouts/_rels/slideLayout20.xml.rels><?xml version="1.0" encoding="UTF-8" standalone="yes"?>
<Relationships xmlns="http://schemas.openxmlformats.org/package/2006/relationships"><Relationship Id="rId3" Type="http://schemas.openxmlformats.org/officeDocument/2006/relationships/oleObject" Target="../embeddings/oleObject21.bin"/><Relationship Id="rId2" Type="http://schemas.openxmlformats.org/officeDocument/2006/relationships/slideMaster" Target="../slideMasters/slideMaster1.xml"/><Relationship Id="rId1" Type="http://schemas.openxmlformats.org/officeDocument/2006/relationships/tags" Target="../tags/tag21.xml"/><Relationship Id="rId4" Type="http://schemas.openxmlformats.org/officeDocument/2006/relationships/image" Target="../media/image22.emf"/></Relationships>
</file>

<file path=ppt/slideLayouts/_rels/slideLayout21.xml.rels><?xml version="1.0" encoding="UTF-8" standalone="yes"?>
<Relationships xmlns="http://schemas.openxmlformats.org/package/2006/relationships"><Relationship Id="rId3" Type="http://schemas.openxmlformats.org/officeDocument/2006/relationships/oleObject" Target="../embeddings/oleObject22.bin"/><Relationship Id="rId2" Type="http://schemas.openxmlformats.org/officeDocument/2006/relationships/slideMaster" Target="../slideMasters/slideMaster1.xml"/><Relationship Id="rId1" Type="http://schemas.openxmlformats.org/officeDocument/2006/relationships/tags" Target="../tags/tag22.xml"/><Relationship Id="rId4" Type="http://schemas.openxmlformats.org/officeDocument/2006/relationships/image" Target="../media/image23.emf"/></Relationships>
</file>

<file path=ppt/slideLayouts/_rels/slideLayout22.xml.rels><?xml version="1.0" encoding="UTF-8" standalone="yes"?>
<Relationships xmlns="http://schemas.openxmlformats.org/package/2006/relationships"><Relationship Id="rId3" Type="http://schemas.openxmlformats.org/officeDocument/2006/relationships/oleObject" Target="../embeddings/oleObject23.bin"/><Relationship Id="rId2" Type="http://schemas.openxmlformats.org/officeDocument/2006/relationships/slideMaster" Target="../slideMasters/slideMaster1.xml"/><Relationship Id="rId1" Type="http://schemas.openxmlformats.org/officeDocument/2006/relationships/tags" Target="../tags/tag23.xml"/><Relationship Id="rId4" Type="http://schemas.openxmlformats.org/officeDocument/2006/relationships/image" Target="../media/image24.emf"/></Relationships>
</file>

<file path=ppt/slideLayouts/_rels/slideLayout23.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Master" Target="../slideMasters/slideMaster1.xml"/><Relationship Id="rId1" Type="http://schemas.openxmlformats.org/officeDocument/2006/relationships/tags" Target="../tags/tag24.xml"/><Relationship Id="rId4" Type="http://schemas.openxmlformats.org/officeDocument/2006/relationships/image" Target="../media/image25.emf"/></Relationships>
</file>

<file path=ppt/slideLayouts/_rels/slideLayout24.xml.rels><?xml version="1.0" encoding="UTF-8" standalone="yes"?>
<Relationships xmlns="http://schemas.openxmlformats.org/package/2006/relationships"><Relationship Id="rId8" Type="http://schemas.openxmlformats.org/officeDocument/2006/relationships/oleObject" Target="../embeddings/oleObject26.bin"/><Relationship Id="rId3" Type="http://schemas.openxmlformats.org/officeDocument/2006/relationships/tags" Target="../tags/tag27.xml"/><Relationship Id="rId7" Type="http://schemas.openxmlformats.org/officeDocument/2006/relationships/image" Target="../media/image27.png"/><Relationship Id="rId2" Type="http://schemas.openxmlformats.org/officeDocument/2006/relationships/tags" Target="../tags/tag26.xml"/><Relationship Id="rId1" Type="http://schemas.openxmlformats.org/officeDocument/2006/relationships/tags" Target="../tags/tag25.xml"/><Relationship Id="rId6" Type="http://schemas.openxmlformats.org/officeDocument/2006/relationships/image" Target="../media/image26.emf"/><Relationship Id="rId5" Type="http://schemas.openxmlformats.org/officeDocument/2006/relationships/oleObject" Target="../embeddings/oleObject25.bin"/><Relationship Id="rId4"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eg"/><Relationship Id="rId1" Type="http://schemas.openxmlformats.org/officeDocument/2006/relationships/slideMaster" Target="../slideMasters/slideMaster2.xml"/><Relationship Id="rId6" Type="http://schemas.microsoft.com/office/2007/relationships/hdphoto" Target="../media/hdphoto2.wdp"/><Relationship Id="rId5" Type="http://schemas.openxmlformats.org/officeDocument/2006/relationships/image" Target="../media/image30.png"/><Relationship Id="rId4" Type="http://schemas.microsoft.com/office/2007/relationships/hdphoto" Target="../media/hdphoto1.wdp"/></Relationships>
</file>

<file path=ppt/slideLayouts/_rels/slideLayout26.xml.rels><?xml version="1.0" encoding="UTF-8" standalone="yes"?>
<Relationships xmlns="http://schemas.openxmlformats.org/package/2006/relationships"><Relationship Id="rId3" Type="http://schemas.openxmlformats.org/officeDocument/2006/relationships/oleObject" Target="../embeddings/oleObject26.bin"/><Relationship Id="rId7" Type="http://schemas.microsoft.com/office/2007/relationships/hdphoto" Target="../media/hdphoto3.wdp"/><Relationship Id="rId2" Type="http://schemas.openxmlformats.org/officeDocument/2006/relationships/slideMaster" Target="../slideMasters/slideMaster2.xml"/><Relationship Id="rId1" Type="http://schemas.openxmlformats.org/officeDocument/2006/relationships/tags" Target="../tags/tag29.xml"/><Relationship Id="rId6" Type="http://schemas.openxmlformats.org/officeDocument/2006/relationships/image" Target="../media/image33.png"/><Relationship Id="rId5" Type="http://schemas.openxmlformats.org/officeDocument/2006/relationships/image" Target="../media/image32.jpeg"/><Relationship Id="rId4" Type="http://schemas.openxmlformats.org/officeDocument/2006/relationships/image" Target="../media/image31.emf"/></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oleObject" Target="../embeddings/oleObject26.bin"/><Relationship Id="rId2" Type="http://schemas.openxmlformats.org/officeDocument/2006/relationships/slideMaster" Target="../slideMasters/slideMaster2.xml"/><Relationship Id="rId1" Type="http://schemas.openxmlformats.org/officeDocument/2006/relationships/tags" Target="../tags/tag30.xml"/><Relationship Id="rId4" Type="http://schemas.openxmlformats.org/officeDocument/2006/relationships/image" Target="../media/image6.emf"/></Relationships>
</file>

<file path=ppt/slideLayouts/_rels/slideLayout3.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Master" Target="../slideMasters/slideMaster1.xml"/><Relationship Id="rId1" Type="http://schemas.openxmlformats.org/officeDocument/2006/relationships/tags" Target="../tags/tag4.xml"/><Relationship Id="rId4" Type="http://schemas.openxmlformats.org/officeDocument/2006/relationships/image" Target="../media/image5.emf"/></Relationships>
</file>

<file path=ppt/slideLayouts/_rels/slideLayout30.xml.rels><?xml version="1.0" encoding="UTF-8" standalone="yes"?>
<Relationships xmlns="http://schemas.openxmlformats.org/package/2006/relationships"><Relationship Id="rId3" Type="http://schemas.openxmlformats.org/officeDocument/2006/relationships/oleObject" Target="../embeddings/oleObject26.bin"/><Relationship Id="rId2" Type="http://schemas.openxmlformats.org/officeDocument/2006/relationships/slideMaster" Target="../slideMasters/slideMaster2.xml"/><Relationship Id="rId1" Type="http://schemas.openxmlformats.org/officeDocument/2006/relationships/tags" Target="../tags/tag31.xml"/><Relationship Id="rId4" Type="http://schemas.openxmlformats.org/officeDocument/2006/relationships/image" Target="../media/image7.emf"/></Relationships>
</file>

<file path=ppt/slideLayouts/_rels/slideLayout31.xml.rels><?xml version="1.0" encoding="UTF-8" standalone="yes"?>
<Relationships xmlns="http://schemas.openxmlformats.org/package/2006/relationships"><Relationship Id="rId3" Type="http://schemas.openxmlformats.org/officeDocument/2006/relationships/oleObject" Target="../embeddings/oleObject26.bin"/><Relationship Id="rId2" Type="http://schemas.openxmlformats.org/officeDocument/2006/relationships/slideMaster" Target="../slideMasters/slideMaster2.xml"/><Relationship Id="rId1" Type="http://schemas.openxmlformats.org/officeDocument/2006/relationships/tags" Target="../tags/tag32.xml"/><Relationship Id="rId4" Type="http://schemas.openxmlformats.org/officeDocument/2006/relationships/image" Target="../media/image8.emf"/></Relationships>
</file>

<file path=ppt/slideLayouts/_rels/slideLayout32.xml.rels><?xml version="1.0" encoding="UTF-8" standalone="yes"?>
<Relationships xmlns="http://schemas.openxmlformats.org/package/2006/relationships"><Relationship Id="rId3" Type="http://schemas.openxmlformats.org/officeDocument/2006/relationships/oleObject" Target="../embeddings/oleObject26.bin"/><Relationship Id="rId2" Type="http://schemas.openxmlformats.org/officeDocument/2006/relationships/slideMaster" Target="../slideMasters/slideMaster2.xml"/><Relationship Id="rId1" Type="http://schemas.openxmlformats.org/officeDocument/2006/relationships/tags" Target="../tags/tag33.xml"/><Relationship Id="rId4" Type="http://schemas.openxmlformats.org/officeDocument/2006/relationships/image" Target="../media/image9.emf"/></Relationships>
</file>

<file path=ppt/slideLayouts/_rels/slideLayout33.xml.rels><?xml version="1.0" encoding="UTF-8" standalone="yes"?>
<Relationships xmlns="http://schemas.openxmlformats.org/package/2006/relationships"><Relationship Id="rId3" Type="http://schemas.openxmlformats.org/officeDocument/2006/relationships/oleObject" Target="../embeddings/oleObject26.bin"/><Relationship Id="rId2" Type="http://schemas.openxmlformats.org/officeDocument/2006/relationships/slideMaster" Target="../slideMasters/slideMaster2.xml"/><Relationship Id="rId1" Type="http://schemas.openxmlformats.org/officeDocument/2006/relationships/tags" Target="../tags/tag34.xml"/><Relationship Id="rId4" Type="http://schemas.openxmlformats.org/officeDocument/2006/relationships/image" Target="../media/image10.emf"/></Relationships>
</file>

<file path=ppt/slideLayouts/_rels/slideLayout34.xml.rels><?xml version="1.0" encoding="UTF-8" standalone="yes"?>
<Relationships xmlns="http://schemas.openxmlformats.org/package/2006/relationships"><Relationship Id="rId3" Type="http://schemas.openxmlformats.org/officeDocument/2006/relationships/oleObject" Target="../embeddings/oleObject26.bin"/><Relationship Id="rId2" Type="http://schemas.openxmlformats.org/officeDocument/2006/relationships/slideMaster" Target="../slideMasters/slideMaster2.xml"/><Relationship Id="rId1" Type="http://schemas.openxmlformats.org/officeDocument/2006/relationships/tags" Target="../tags/tag35.xml"/><Relationship Id="rId4" Type="http://schemas.openxmlformats.org/officeDocument/2006/relationships/image" Target="../media/image11.emf"/></Relationships>
</file>

<file path=ppt/slideLayouts/_rels/slideLayout35.xml.rels><?xml version="1.0" encoding="UTF-8" standalone="yes"?>
<Relationships xmlns="http://schemas.openxmlformats.org/package/2006/relationships"><Relationship Id="rId3" Type="http://schemas.openxmlformats.org/officeDocument/2006/relationships/oleObject" Target="../embeddings/oleObject26.bin"/><Relationship Id="rId2" Type="http://schemas.openxmlformats.org/officeDocument/2006/relationships/slideMaster" Target="../slideMasters/slideMaster2.xml"/><Relationship Id="rId1" Type="http://schemas.openxmlformats.org/officeDocument/2006/relationships/tags" Target="../tags/tag36.xml"/><Relationship Id="rId4" Type="http://schemas.openxmlformats.org/officeDocument/2006/relationships/image" Target="../media/image12.emf"/></Relationships>
</file>

<file path=ppt/slideLayouts/_rels/slideLayout36.xml.rels><?xml version="1.0" encoding="UTF-8" standalone="yes"?>
<Relationships xmlns="http://schemas.openxmlformats.org/package/2006/relationships"><Relationship Id="rId3" Type="http://schemas.openxmlformats.org/officeDocument/2006/relationships/oleObject" Target="../embeddings/oleObject26.bin"/><Relationship Id="rId2" Type="http://schemas.openxmlformats.org/officeDocument/2006/relationships/slideMaster" Target="../slideMasters/slideMaster2.xml"/><Relationship Id="rId1" Type="http://schemas.openxmlformats.org/officeDocument/2006/relationships/tags" Target="../tags/tag37.xml"/><Relationship Id="rId4" Type="http://schemas.openxmlformats.org/officeDocument/2006/relationships/image" Target="../media/image13.emf"/></Relationships>
</file>

<file path=ppt/slideLayouts/_rels/slideLayout37.xml.rels><?xml version="1.0" encoding="UTF-8" standalone="yes"?>
<Relationships xmlns="http://schemas.openxmlformats.org/package/2006/relationships"><Relationship Id="rId3" Type="http://schemas.openxmlformats.org/officeDocument/2006/relationships/oleObject" Target="../embeddings/oleObject26.bin"/><Relationship Id="rId2" Type="http://schemas.openxmlformats.org/officeDocument/2006/relationships/slideMaster" Target="../slideMasters/slideMaster2.xml"/><Relationship Id="rId1" Type="http://schemas.openxmlformats.org/officeDocument/2006/relationships/tags" Target="../tags/tag38.xml"/><Relationship Id="rId4" Type="http://schemas.openxmlformats.org/officeDocument/2006/relationships/image" Target="../media/image14.emf"/></Relationships>
</file>

<file path=ppt/slideLayouts/_rels/slideLayout38.xml.rels><?xml version="1.0" encoding="UTF-8" standalone="yes"?>
<Relationships xmlns="http://schemas.openxmlformats.org/package/2006/relationships"><Relationship Id="rId3" Type="http://schemas.openxmlformats.org/officeDocument/2006/relationships/oleObject" Target="../embeddings/oleObject26.bin"/><Relationship Id="rId2" Type="http://schemas.openxmlformats.org/officeDocument/2006/relationships/slideMaster" Target="../slideMasters/slideMaster2.xml"/><Relationship Id="rId1" Type="http://schemas.openxmlformats.org/officeDocument/2006/relationships/tags" Target="../tags/tag39.xml"/><Relationship Id="rId4" Type="http://schemas.openxmlformats.org/officeDocument/2006/relationships/image" Target="../media/image15.emf"/></Relationships>
</file>

<file path=ppt/slideLayouts/_rels/slideLayout39.xml.rels><?xml version="1.0" encoding="UTF-8" standalone="yes"?>
<Relationships xmlns="http://schemas.openxmlformats.org/package/2006/relationships"><Relationship Id="rId3" Type="http://schemas.openxmlformats.org/officeDocument/2006/relationships/oleObject" Target="../embeddings/oleObject26.bin"/><Relationship Id="rId2" Type="http://schemas.openxmlformats.org/officeDocument/2006/relationships/slideMaster" Target="../slideMasters/slideMaster2.xml"/><Relationship Id="rId1" Type="http://schemas.openxmlformats.org/officeDocument/2006/relationships/tags" Target="../tags/tag40.xml"/><Relationship Id="rId4" Type="http://schemas.openxmlformats.org/officeDocument/2006/relationships/image" Target="../media/image16.emf"/></Relationships>
</file>

<file path=ppt/slideLayouts/_rels/slideLayout4.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6.emf"/></Relationships>
</file>

<file path=ppt/slideLayouts/_rels/slideLayout40.xml.rels><?xml version="1.0" encoding="UTF-8" standalone="yes"?>
<Relationships xmlns="http://schemas.openxmlformats.org/package/2006/relationships"><Relationship Id="rId3" Type="http://schemas.openxmlformats.org/officeDocument/2006/relationships/oleObject" Target="../embeddings/oleObject26.bin"/><Relationship Id="rId2" Type="http://schemas.openxmlformats.org/officeDocument/2006/relationships/slideMaster" Target="../slideMasters/slideMaster2.xml"/><Relationship Id="rId1" Type="http://schemas.openxmlformats.org/officeDocument/2006/relationships/tags" Target="../tags/tag41.xml"/><Relationship Id="rId4" Type="http://schemas.openxmlformats.org/officeDocument/2006/relationships/image" Target="../media/image17.emf"/></Relationships>
</file>

<file path=ppt/slideLayouts/_rels/slideLayout41.xml.rels><?xml version="1.0" encoding="UTF-8" standalone="yes"?>
<Relationships xmlns="http://schemas.openxmlformats.org/package/2006/relationships"><Relationship Id="rId3" Type="http://schemas.openxmlformats.org/officeDocument/2006/relationships/oleObject" Target="../embeddings/oleObject26.bin"/><Relationship Id="rId2" Type="http://schemas.openxmlformats.org/officeDocument/2006/relationships/slideMaster" Target="../slideMasters/slideMaster2.xml"/><Relationship Id="rId1" Type="http://schemas.openxmlformats.org/officeDocument/2006/relationships/tags" Target="../tags/tag42.xml"/><Relationship Id="rId4" Type="http://schemas.openxmlformats.org/officeDocument/2006/relationships/image" Target="../media/image18.emf"/></Relationships>
</file>

<file path=ppt/slideLayouts/_rels/slideLayout42.xml.rels><?xml version="1.0" encoding="UTF-8" standalone="yes"?>
<Relationships xmlns="http://schemas.openxmlformats.org/package/2006/relationships"><Relationship Id="rId3" Type="http://schemas.openxmlformats.org/officeDocument/2006/relationships/oleObject" Target="../embeddings/oleObject26.bin"/><Relationship Id="rId2" Type="http://schemas.openxmlformats.org/officeDocument/2006/relationships/slideMaster" Target="../slideMasters/slideMaster2.xml"/><Relationship Id="rId1" Type="http://schemas.openxmlformats.org/officeDocument/2006/relationships/tags" Target="../tags/tag43.xml"/><Relationship Id="rId4" Type="http://schemas.openxmlformats.org/officeDocument/2006/relationships/image" Target="../media/image19.emf"/></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oleObject" Target="../embeddings/oleObject26.bin"/><Relationship Id="rId2" Type="http://schemas.openxmlformats.org/officeDocument/2006/relationships/slideMaster" Target="../slideMasters/slideMaster2.xml"/><Relationship Id="rId1" Type="http://schemas.openxmlformats.org/officeDocument/2006/relationships/tags" Target="../tags/tag44.xml"/><Relationship Id="rId4" Type="http://schemas.openxmlformats.org/officeDocument/2006/relationships/image" Target="../media/image23.emf"/></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oleObject" Target="../embeddings/oleObject28.bin"/><Relationship Id="rId7" Type="http://schemas.openxmlformats.org/officeDocument/2006/relationships/image" Target="../media/image29.png"/><Relationship Id="rId2" Type="http://schemas.openxmlformats.org/officeDocument/2006/relationships/slideMaster" Target="../slideMasters/slideMaster2.xml"/><Relationship Id="rId1" Type="http://schemas.openxmlformats.org/officeDocument/2006/relationships/tags" Target="../tags/tag45.xml"/><Relationship Id="rId6" Type="http://schemas.microsoft.com/office/2007/relationships/hdphoto" Target="../media/hdphoto4.wdp"/><Relationship Id="rId5" Type="http://schemas.openxmlformats.org/officeDocument/2006/relationships/image" Target="../media/image30.png"/><Relationship Id="rId4" Type="http://schemas.openxmlformats.org/officeDocument/2006/relationships/image" Target="../media/image34.emf"/></Relationships>
</file>

<file path=ppt/slideLayouts/_rels/slideLayout49.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Master" Target="../slideMasters/slideMaster2.xml"/><Relationship Id="rId1" Type="http://schemas.openxmlformats.org/officeDocument/2006/relationships/tags" Target="../tags/tag46.xml"/><Relationship Id="rId6" Type="http://schemas.microsoft.com/office/2007/relationships/hdphoto" Target="../media/hdphoto5.wdp"/><Relationship Id="rId5" Type="http://schemas.openxmlformats.org/officeDocument/2006/relationships/image" Target="../media/image36.png"/><Relationship Id="rId4" Type="http://schemas.openxmlformats.org/officeDocument/2006/relationships/image" Target="../media/image35.emf"/></Relationships>
</file>

<file path=ppt/slideLayouts/_rels/slideLayout5.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Master" Target="../slideMasters/slideMaster1.xml"/><Relationship Id="rId1" Type="http://schemas.openxmlformats.org/officeDocument/2006/relationships/tags" Target="../tags/tag6.xml"/><Relationship Id="rId4" Type="http://schemas.openxmlformats.org/officeDocument/2006/relationships/image" Target="../media/image7.emf"/></Relationships>
</file>

<file path=ppt/slideLayouts/_rels/slideLayout50.xml.rels><?xml version="1.0" encoding="UTF-8" standalone="yes"?>
<Relationships xmlns="http://schemas.openxmlformats.org/package/2006/relationships"><Relationship Id="rId3" Type="http://schemas.openxmlformats.org/officeDocument/2006/relationships/oleObject" Target="../embeddings/oleObject29.bin"/><Relationship Id="rId7" Type="http://schemas.microsoft.com/office/2007/relationships/hdphoto" Target="../media/hdphoto6.wdp"/><Relationship Id="rId2" Type="http://schemas.openxmlformats.org/officeDocument/2006/relationships/slideMaster" Target="../slideMasters/slideMaster2.xml"/><Relationship Id="rId1" Type="http://schemas.openxmlformats.org/officeDocument/2006/relationships/tags" Target="../tags/tag47.xml"/><Relationship Id="rId6" Type="http://schemas.openxmlformats.org/officeDocument/2006/relationships/image" Target="../media/image39.png"/><Relationship Id="rId5" Type="http://schemas.openxmlformats.org/officeDocument/2006/relationships/image" Target="../media/image38.jpeg"/><Relationship Id="rId4" Type="http://schemas.openxmlformats.org/officeDocument/2006/relationships/image" Target="../media/image37.emf"/></Relationships>
</file>

<file path=ppt/slideLayouts/_rels/slideLayout51.xml.rels><?xml version="1.0" encoding="UTF-8" standalone="yes"?>
<Relationships xmlns="http://schemas.openxmlformats.org/package/2006/relationships"><Relationship Id="rId8" Type="http://schemas.microsoft.com/office/2007/relationships/hdphoto" Target="../media/hdphoto7.wdp"/><Relationship Id="rId3" Type="http://schemas.openxmlformats.org/officeDocument/2006/relationships/oleObject" Target="../embeddings/oleObject29.bin"/><Relationship Id="rId7" Type="http://schemas.openxmlformats.org/officeDocument/2006/relationships/image" Target="../media/image42.png"/><Relationship Id="rId2" Type="http://schemas.openxmlformats.org/officeDocument/2006/relationships/slideMaster" Target="../slideMasters/slideMaster2.xml"/><Relationship Id="rId1" Type="http://schemas.openxmlformats.org/officeDocument/2006/relationships/tags" Target="../tags/tag48.xml"/><Relationship Id="rId6" Type="http://schemas.openxmlformats.org/officeDocument/2006/relationships/hyperlink" Target="https://pixabay.com/en/coffee-table-cup-break-2725265/" TargetMode="External"/><Relationship Id="rId5" Type="http://schemas.openxmlformats.org/officeDocument/2006/relationships/image" Target="../media/image41.jpeg"/><Relationship Id="rId4" Type="http://schemas.openxmlformats.org/officeDocument/2006/relationships/image" Target="../media/image40.emf"/></Relationships>
</file>

<file path=ppt/slideLayouts/_rels/slideLayout52.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oleObject" Target="../embeddings/oleObject29.bin"/><Relationship Id="rId7" Type="http://schemas.microsoft.com/office/2007/relationships/hdphoto" Target="../media/hdphoto8.wdp"/><Relationship Id="rId2" Type="http://schemas.openxmlformats.org/officeDocument/2006/relationships/slideMaster" Target="../slideMasters/slideMaster2.xml"/><Relationship Id="rId1" Type="http://schemas.openxmlformats.org/officeDocument/2006/relationships/tags" Target="../tags/tag49.xml"/><Relationship Id="rId6" Type="http://schemas.openxmlformats.org/officeDocument/2006/relationships/image" Target="../media/image30.png"/><Relationship Id="rId5" Type="http://schemas.openxmlformats.org/officeDocument/2006/relationships/image" Target="../media/image44.jpeg"/><Relationship Id="rId4" Type="http://schemas.openxmlformats.org/officeDocument/2006/relationships/image" Target="../media/image43.emf"/><Relationship Id="rId9" Type="http://schemas.microsoft.com/office/2007/relationships/hdphoto" Target="../media/hdphoto1.wdp"/></Relationships>
</file>

<file path=ppt/slideLayouts/_rels/slideLayout53.xml.rels><?xml version="1.0" encoding="UTF-8" standalone="yes"?>
<Relationships xmlns="http://schemas.openxmlformats.org/package/2006/relationships"><Relationship Id="rId3" Type="http://schemas.openxmlformats.org/officeDocument/2006/relationships/oleObject" Target="../embeddings/oleObject28.bin"/><Relationship Id="rId7" Type="http://schemas.microsoft.com/office/2007/relationships/hdphoto" Target="../media/hdphoto9.wdp"/><Relationship Id="rId2" Type="http://schemas.openxmlformats.org/officeDocument/2006/relationships/slideMaster" Target="../slideMasters/slideMaster2.xml"/><Relationship Id="rId1" Type="http://schemas.openxmlformats.org/officeDocument/2006/relationships/tags" Target="../tags/tag50.xml"/><Relationship Id="rId6" Type="http://schemas.openxmlformats.org/officeDocument/2006/relationships/image" Target="../media/image47.png"/><Relationship Id="rId5" Type="http://schemas.openxmlformats.org/officeDocument/2006/relationships/image" Target="../media/image46.jpeg"/><Relationship Id="rId4" Type="http://schemas.openxmlformats.org/officeDocument/2006/relationships/image" Target="../media/image45.emf"/></Relationships>
</file>

<file path=ppt/slideLayouts/_rels/slideLayout54.xml.rels><?xml version="1.0" encoding="UTF-8" standalone="yes"?>
<Relationships xmlns="http://schemas.openxmlformats.org/package/2006/relationships"><Relationship Id="rId3" Type="http://schemas.openxmlformats.org/officeDocument/2006/relationships/oleObject" Target="../embeddings/oleObject28.bin"/><Relationship Id="rId7" Type="http://schemas.microsoft.com/office/2007/relationships/hdphoto" Target="../media/hdphoto10.wdp"/><Relationship Id="rId2" Type="http://schemas.openxmlformats.org/officeDocument/2006/relationships/slideMaster" Target="../slideMasters/slideMaster2.xml"/><Relationship Id="rId1" Type="http://schemas.openxmlformats.org/officeDocument/2006/relationships/tags" Target="../tags/tag51.xml"/><Relationship Id="rId6" Type="http://schemas.openxmlformats.org/officeDocument/2006/relationships/image" Target="../media/image49.png"/><Relationship Id="rId5" Type="http://schemas.openxmlformats.org/officeDocument/2006/relationships/image" Target="../media/image48.jpeg"/><Relationship Id="rId4" Type="http://schemas.openxmlformats.org/officeDocument/2006/relationships/image" Target="../media/image45.emf"/></Relationships>
</file>

<file path=ppt/slideLayouts/_rels/slideLayout55.xml.rels><?xml version="1.0" encoding="UTF-8" standalone="yes"?>
<Relationships xmlns="http://schemas.openxmlformats.org/package/2006/relationships"><Relationship Id="rId8" Type="http://schemas.microsoft.com/office/2007/relationships/hdphoto" Target="../media/hdphoto11.wdp"/><Relationship Id="rId3" Type="http://schemas.openxmlformats.org/officeDocument/2006/relationships/image" Target="../media/image50.jpeg"/><Relationship Id="rId7" Type="http://schemas.openxmlformats.org/officeDocument/2006/relationships/image" Target="../media/image52.png"/><Relationship Id="rId2" Type="http://schemas.openxmlformats.org/officeDocument/2006/relationships/slideMaster" Target="../slideMasters/slideMaster2.xml"/><Relationship Id="rId1" Type="http://schemas.openxmlformats.org/officeDocument/2006/relationships/tags" Target="../tags/tag52.xml"/><Relationship Id="rId6" Type="http://schemas.openxmlformats.org/officeDocument/2006/relationships/image" Target="../media/image45.emf"/><Relationship Id="rId5" Type="http://schemas.openxmlformats.org/officeDocument/2006/relationships/oleObject" Target="../embeddings/oleObject28.bin"/><Relationship Id="rId4" Type="http://schemas.openxmlformats.org/officeDocument/2006/relationships/image" Target="../media/image51.jpeg"/></Relationships>
</file>

<file path=ppt/slideLayouts/_rels/slideLayout56.xml.rels><?xml version="1.0" encoding="UTF-8" standalone="yes"?>
<Relationships xmlns="http://schemas.openxmlformats.org/package/2006/relationships"><Relationship Id="rId3" Type="http://schemas.openxmlformats.org/officeDocument/2006/relationships/oleObject" Target="../embeddings/oleObject28.bin"/><Relationship Id="rId7" Type="http://schemas.microsoft.com/office/2007/relationships/hdphoto" Target="../media/hdphoto3.wdp"/><Relationship Id="rId2" Type="http://schemas.openxmlformats.org/officeDocument/2006/relationships/slideMaster" Target="../slideMasters/slideMaster2.xml"/><Relationship Id="rId1" Type="http://schemas.openxmlformats.org/officeDocument/2006/relationships/tags" Target="../tags/tag53.xml"/><Relationship Id="rId6" Type="http://schemas.openxmlformats.org/officeDocument/2006/relationships/image" Target="../media/image33.png"/><Relationship Id="rId5" Type="http://schemas.openxmlformats.org/officeDocument/2006/relationships/image" Target="../media/image32.jpeg"/><Relationship Id="rId4" Type="http://schemas.openxmlformats.org/officeDocument/2006/relationships/image" Target="../media/image53.emf"/></Relationships>
</file>

<file path=ppt/slideLayouts/_rels/slideLayout57.xml.rels><?xml version="1.0" encoding="UTF-8" standalone="yes"?>
<Relationships xmlns="http://schemas.openxmlformats.org/package/2006/relationships"><Relationship Id="rId3" Type="http://schemas.openxmlformats.org/officeDocument/2006/relationships/oleObject" Target="../embeddings/oleObject28.bin"/><Relationship Id="rId7" Type="http://schemas.microsoft.com/office/2007/relationships/hdphoto" Target="../media/hdphoto12.wdp"/><Relationship Id="rId2" Type="http://schemas.openxmlformats.org/officeDocument/2006/relationships/slideMaster" Target="../slideMasters/slideMaster2.xml"/><Relationship Id="rId1" Type="http://schemas.openxmlformats.org/officeDocument/2006/relationships/tags" Target="../tags/tag54.xml"/><Relationship Id="rId6" Type="http://schemas.openxmlformats.org/officeDocument/2006/relationships/image" Target="../media/image56.png"/><Relationship Id="rId5" Type="http://schemas.openxmlformats.org/officeDocument/2006/relationships/image" Target="../media/image55.jpeg"/><Relationship Id="rId4" Type="http://schemas.openxmlformats.org/officeDocument/2006/relationships/image" Target="../media/image54.emf"/></Relationships>
</file>

<file path=ppt/slideLayouts/_rels/slideLayout58.xml.rels><?xml version="1.0" encoding="UTF-8" standalone="yes"?>
<Relationships xmlns="http://schemas.openxmlformats.org/package/2006/relationships"><Relationship Id="rId3" Type="http://schemas.openxmlformats.org/officeDocument/2006/relationships/oleObject" Target="../embeddings/oleObject28.bin"/><Relationship Id="rId7" Type="http://schemas.microsoft.com/office/2007/relationships/hdphoto" Target="../media/hdphoto13.wdp"/><Relationship Id="rId2" Type="http://schemas.openxmlformats.org/officeDocument/2006/relationships/slideMaster" Target="../slideMasters/slideMaster2.xml"/><Relationship Id="rId1" Type="http://schemas.openxmlformats.org/officeDocument/2006/relationships/tags" Target="../tags/tag55.xml"/><Relationship Id="rId6" Type="http://schemas.openxmlformats.org/officeDocument/2006/relationships/image" Target="../media/image59.png"/><Relationship Id="rId5" Type="http://schemas.openxmlformats.org/officeDocument/2006/relationships/image" Target="../media/image58.jpeg"/><Relationship Id="rId4" Type="http://schemas.openxmlformats.org/officeDocument/2006/relationships/image" Target="../media/image57.emf"/></Relationships>
</file>

<file path=ppt/slideLayouts/_rels/slideLayout59.xml.rels><?xml version="1.0" encoding="UTF-8" standalone="yes"?>
<Relationships xmlns="http://schemas.openxmlformats.org/package/2006/relationships"><Relationship Id="rId3" Type="http://schemas.openxmlformats.org/officeDocument/2006/relationships/oleObject" Target="../embeddings/oleObject26.bin"/><Relationship Id="rId7" Type="http://schemas.microsoft.com/office/2007/relationships/hdphoto" Target="../media/hdphoto14.wdp"/><Relationship Id="rId2" Type="http://schemas.openxmlformats.org/officeDocument/2006/relationships/slideMaster" Target="../slideMasters/slideMaster2.xml"/><Relationship Id="rId1" Type="http://schemas.openxmlformats.org/officeDocument/2006/relationships/tags" Target="../tags/tag56.xml"/><Relationship Id="rId6" Type="http://schemas.openxmlformats.org/officeDocument/2006/relationships/image" Target="../media/image62.png"/><Relationship Id="rId5" Type="http://schemas.openxmlformats.org/officeDocument/2006/relationships/image" Target="../media/image61.jpeg"/><Relationship Id="rId4" Type="http://schemas.openxmlformats.org/officeDocument/2006/relationships/image" Target="../media/image60.emf"/></Relationships>
</file>

<file path=ppt/slideLayouts/_rels/slideLayout6.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Master" Target="../slideMasters/slideMaster1.xml"/><Relationship Id="rId1" Type="http://schemas.openxmlformats.org/officeDocument/2006/relationships/tags" Target="../tags/tag7.xml"/><Relationship Id="rId4" Type="http://schemas.openxmlformats.org/officeDocument/2006/relationships/image" Target="../media/image8.emf"/></Relationships>
</file>

<file path=ppt/slideLayouts/_rels/slideLayout60.xml.rels><?xml version="1.0" encoding="UTF-8" standalone="yes"?>
<Relationships xmlns="http://schemas.openxmlformats.org/package/2006/relationships"><Relationship Id="rId3" Type="http://schemas.openxmlformats.org/officeDocument/2006/relationships/oleObject" Target="../embeddings/oleObject28.bin"/><Relationship Id="rId7" Type="http://schemas.microsoft.com/office/2007/relationships/hdphoto" Target="../media/hdphoto15.wdp"/><Relationship Id="rId2" Type="http://schemas.openxmlformats.org/officeDocument/2006/relationships/slideMaster" Target="../slideMasters/slideMaster2.xml"/><Relationship Id="rId1" Type="http://schemas.openxmlformats.org/officeDocument/2006/relationships/tags" Target="../tags/tag57.xml"/><Relationship Id="rId6" Type="http://schemas.openxmlformats.org/officeDocument/2006/relationships/image" Target="../media/image65.png"/><Relationship Id="rId5" Type="http://schemas.openxmlformats.org/officeDocument/2006/relationships/image" Target="../media/image64.jpeg"/><Relationship Id="rId4" Type="http://schemas.openxmlformats.org/officeDocument/2006/relationships/image" Target="../media/image63.emf"/></Relationships>
</file>

<file path=ppt/slideLayouts/_rels/slideLayout61.xml.rels><?xml version="1.0" encoding="UTF-8" standalone="yes"?>
<Relationships xmlns="http://schemas.openxmlformats.org/package/2006/relationships"><Relationship Id="rId3" Type="http://schemas.openxmlformats.org/officeDocument/2006/relationships/oleObject" Target="../embeddings/oleObject28.bin"/><Relationship Id="rId7" Type="http://schemas.microsoft.com/office/2007/relationships/hdphoto" Target="../media/hdphoto16.wdp"/><Relationship Id="rId2" Type="http://schemas.openxmlformats.org/officeDocument/2006/relationships/slideMaster" Target="../slideMasters/slideMaster2.xml"/><Relationship Id="rId1" Type="http://schemas.openxmlformats.org/officeDocument/2006/relationships/tags" Target="../tags/tag58.xml"/><Relationship Id="rId6" Type="http://schemas.openxmlformats.org/officeDocument/2006/relationships/image" Target="../media/image68.png"/><Relationship Id="rId5" Type="http://schemas.openxmlformats.org/officeDocument/2006/relationships/image" Target="../media/image67.jpeg"/><Relationship Id="rId4" Type="http://schemas.openxmlformats.org/officeDocument/2006/relationships/image" Target="../media/image66.emf"/></Relationships>
</file>

<file path=ppt/slideLayouts/_rels/slideLayout62.xml.rels><?xml version="1.0" encoding="UTF-8" standalone="yes"?>
<Relationships xmlns="http://schemas.openxmlformats.org/package/2006/relationships"><Relationship Id="rId3" Type="http://schemas.openxmlformats.org/officeDocument/2006/relationships/oleObject" Target="../embeddings/oleObject28.bin"/><Relationship Id="rId7" Type="http://schemas.microsoft.com/office/2007/relationships/hdphoto" Target="../media/hdphoto17.wdp"/><Relationship Id="rId2" Type="http://schemas.openxmlformats.org/officeDocument/2006/relationships/slideMaster" Target="../slideMasters/slideMaster2.xml"/><Relationship Id="rId1" Type="http://schemas.openxmlformats.org/officeDocument/2006/relationships/tags" Target="../tags/tag59.xml"/><Relationship Id="rId6" Type="http://schemas.openxmlformats.org/officeDocument/2006/relationships/image" Target="../media/image71.png"/><Relationship Id="rId5" Type="http://schemas.openxmlformats.org/officeDocument/2006/relationships/image" Target="../media/image70.jpeg"/><Relationship Id="rId4" Type="http://schemas.openxmlformats.org/officeDocument/2006/relationships/image" Target="../media/image69.emf"/></Relationships>
</file>

<file path=ppt/slideLayouts/_rels/slideLayout63.xml.rels><?xml version="1.0" encoding="UTF-8" standalone="yes"?>
<Relationships xmlns="http://schemas.openxmlformats.org/package/2006/relationships"><Relationship Id="rId3" Type="http://schemas.openxmlformats.org/officeDocument/2006/relationships/oleObject" Target="../embeddings/oleObject28.bin"/><Relationship Id="rId7" Type="http://schemas.microsoft.com/office/2007/relationships/hdphoto" Target="../media/hdphoto18.wdp"/><Relationship Id="rId2" Type="http://schemas.openxmlformats.org/officeDocument/2006/relationships/slideMaster" Target="../slideMasters/slideMaster2.xml"/><Relationship Id="rId1" Type="http://schemas.openxmlformats.org/officeDocument/2006/relationships/tags" Target="../tags/tag60.xml"/><Relationship Id="rId6" Type="http://schemas.openxmlformats.org/officeDocument/2006/relationships/image" Target="../media/image74.png"/><Relationship Id="rId5" Type="http://schemas.openxmlformats.org/officeDocument/2006/relationships/image" Target="../media/image73.jpeg"/><Relationship Id="rId4" Type="http://schemas.openxmlformats.org/officeDocument/2006/relationships/image" Target="../media/image72.emf"/></Relationships>
</file>

<file path=ppt/slideLayouts/_rels/slideLayout64.xml.rels><?xml version="1.0" encoding="UTF-8" standalone="yes"?>
<Relationships xmlns="http://schemas.openxmlformats.org/package/2006/relationships"><Relationship Id="rId3" Type="http://schemas.openxmlformats.org/officeDocument/2006/relationships/oleObject" Target="../embeddings/oleObject28.bin"/><Relationship Id="rId7" Type="http://schemas.microsoft.com/office/2007/relationships/hdphoto" Target="../media/hdphoto19.wdp"/><Relationship Id="rId2" Type="http://schemas.openxmlformats.org/officeDocument/2006/relationships/slideMaster" Target="../slideMasters/slideMaster2.xml"/><Relationship Id="rId1" Type="http://schemas.openxmlformats.org/officeDocument/2006/relationships/tags" Target="../tags/tag61.xml"/><Relationship Id="rId6" Type="http://schemas.openxmlformats.org/officeDocument/2006/relationships/image" Target="../media/image77.png"/><Relationship Id="rId5" Type="http://schemas.openxmlformats.org/officeDocument/2006/relationships/image" Target="../media/image76.jpeg"/><Relationship Id="rId4" Type="http://schemas.openxmlformats.org/officeDocument/2006/relationships/image" Target="../media/image75.emf"/></Relationships>
</file>

<file path=ppt/slideLayouts/_rels/slideLayout65.xml.rels><?xml version="1.0" encoding="UTF-8" standalone="yes"?>
<Relationships xmlns="http://schemas.openxmlformats.org/package/2006/relationships"><Relationship Id="rId3" Type="http://schemas.openxmlformats.org/officeDocument/2006/relationships/oleObject" Target="../embeddings/oleObject28.bin"/><Relationship Id="rId7" Type="http://schemas.microsoft.com/office/2007/relationships/hdphoto" Target="../media/hdphoto20.wdp"/><Relationship Id="rId2" Type="http://schemas.openxmlformats.org/officeDocument/2006/relationships/slideMaster" Target="../slideMasters/slideMaster2.xml"/><Relationship Id="rId1" Type="http://schemas.openxmlformats.org/officeDocument/2006/relationships/tags" Target="../tags/tag62.xml"/><Relationship Id="rId6" Type="http://schemas.openxmlformats.org/officeDocument/2006/relationships/image" Target="../media/image80.png"/><Relationship Id="rId5" Type="http://schemas.openxmlformats.org/officeDocument/2006/relationships/image" Target="../media/image79.jpeg"/><Relationship Id="rId4" Type="http://schemas.openxmlformats.org/officeDocument/2006/relationships/image" Target="../media/image78.emf"/></Relationships>
</file>

<file path=ppt/slideLayouts/_rels/slideLayout66.xml.rels><?xml version="1.0" encoding="UTF-8" standalone="yes"?>
<Relationships xmlns="http://schemas.openxmlformats.org/package/2006/relationships"><Relationship Id="rId3" Type="http://schemas.openxmlformats.org/officeDocument/2006/relationships/oleObject" Target="../embeddings/oleObject28.bin"/><Relationship Id="rId7" Type="http://schemas.microsoft.com/office/2007/relationships/hdphoto" Target="../media/hdphoto21.wdp"/><Relationship Id="rId2" Type="http://schemas.openxmlformats.org/officeDocument/2006/relationships/slideMaster" Target="../slideMasters/slideMaster2.xml"/><Relationship Id="rId1" Type="http://schemas.openxmlformats.org/officeDocument/2006/relationships/tags" Target="../tags/tag63.xml"/><Relationship Id="rId6" Type="http://schemas.openxmlformats.org/officeDocument/2006/relationships/image" Target="../media/image82.png"/><Relationship Id="rId5" Type="http://schemas.openxmlformats.org/officeDocument/2006/relationships/image" Target="../media/image81.jpeg"/><Relationship Id="rId4" Type="http://schemas.openxmlformats.org/officeDocument/2006/relationships/image" Target="../media/image78.emf"/></Relationships>
</file>

<file path=ppt/slideLayouts/_rels/slideLayout67.xml.rels><?xml version="1.0" encoding="UTF-8" standalone="yes"?>
<Relationships xmlns="http://schemas.openxmlformats.org/package/2006/relationships"><Relationship Id="rId3" Type="http://schemas.openxmlformats.org/officeDocument/2006/relationships/oleObject" Target="../embeddings/oleObject28.bin"/><Relationship Id="rId7" Type="http://schemas.microsoft.com/office/2007/relationships/hdphoto" Target="../media/hdphoto22.wdp"/><Relationship Id="rId2" Type="http://schemas.openxmlformats.org/officeDocument/2006/relationships/slideMaster" Target="../slideMasters/slideMaster2.xml"/><Relationship Id="rId1" Type="http://schemas.openxmlformats.org/officeDocument/2006/relationships/tags" Target="../tags/tag64.xml"/><Relationship Id="rId6" Type="http://schemas.openxmlformats.org/officeDocument/2006/relationships/image" Target="../media/image84.png"/><Relationship Id="rId5" Type="http://schemas.openxmlformats.org/officeDocument/2006/relationships/image" Target="../media/image83.jpeg"/><Relationship Id="rId4" Type="http://schemas.openxmlformats.org/officeDocument/2006/relationships/image" Target="../media/image78.emf"/></Relationships>
</file>

<file path=ppt/slideLayouts/_rels/slideLayout68.xml.rels><?xml version="1.0" encoding="UTF-8" standalone="yes"?>
<Relationships xmlns="http://schemas.openxmlformats.org/package/2006/relationships"><Relationship Id="rId3" Type="http://schemas.openxmlformats.org/officeDocument/2006/relationships/oleObject" Target="../embeddings/oleObject28.bin"/><Relationship Id="rId7" Type="http://schemas.microsoft.com/office/2007/relationships/hdphoto" Target="../media/hdphoto23.wdp"/><Relationship Id="rId2" Type="http://schemas.openxmlformats.org/officeDocument/2006/relationships/slideMaster" Target="../slideMasters/slideMaster2.xml"/><Relationship Id="rId1" Type="http://schemas.openxmlformats.org/officeDocument/2006/relationships/tags" Target="../tags/tag65.xml"/><Relationship Id="rId6" Type="http://schemas.openxmlformats.org/officeDocument/2006/relationships/image" Target="../media/image86.png"/><Relationship Id="rId5" Type="http://schemas.openxmlformats.org/officeDocument/2006/relationships/image" Target="../media/image85.jpeg"/><Relationship Id="rId4" Type="http://schemas.openxmlformats.org/officeDocument/2006/relationships/image" Target="../media/image78.emf"/></Relationships>
</file>

<file path=ppt/slideLayouts/_rels/slideLayout69.xml.rels><?xml version="1.0" encoding="UTF-8" standalone="yes"?>
<Relationships xmlns="http://schemas.openxmlformats.org/package/2006/relationships"><Relationship Id="rId8" Type="http://schemas.microsoft.com/office/2007/relationships/hdphoto" Target="../media/hdphoto25.wdp"/><Relationship Id="rId3" Type="http://schemas.openxmlformats.org/officeDocument/2006/relationships/oleObject" Target="../embeddings/oleObject28.bin"/><Relationship Id="rId7" Type="http://schemas.openxmlformats.org/officeDocument/2006/relationships/image" Target="../media/image89.png"/><Relationship Id="rId2" Type="http://schemas.openxmlformats.org/officeDocument/2006/relationships/slideMaster" Target="../slideMasters/slideMaster2.xml"/><Relationship Id="rId1" Type="http://schemas.openxmlformats.org/officeDocument/2006/relationships/tags" Target="../tags/tag66.xml"/><Relationship Id="rId6" Type="http://schemas.microsoft.com/office/2007/relationships/hdphoto" Target="../media/hdphoto24.wdp"/><Relationship Id="rId5" Type="http://schemas.openxmlformats.org/officeDocument/2006/relationships/image" Target="../media/image88.png"/><Relationship Id="rId4" Type="http://schemas.openxmlformats.org/officeDocument/2006/relationships/image" Target="../media/image87.emf"/></Relationships>
</file>

<file path=ppt/slideLayouts/_rels/slideLayout7.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Master" Target="../slideMasters/slideMaster1.xml"/><Relationship Id="rId1" Type="http://schemas.openxmlformats.org/officeDocument/2006/relationships/tags" Target="../tags/tag8.xml"/><Relationship Id="rId4" Type="http://schemas.openxmlformats.org/officeDocument/2006/relationships/image" Target="../media/image9.emf"/></Relationships>
</file>

<file path=ppt/slideLayouts/_rels/slideLayout70.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Master" Target="../slideMasters/slideMaster2.xml"/><Relationship Id="rId1" Type="http://schemas.openxmlformats.org/officeDocument/2006/relationships/tags" Target="../tags/tag67.xml"/><Relationship Id="rId4" Type="http://schemas.openxmlformats.org/officeDocument/2006/relationships/image" Target="../media/image78.emf"/></Relationships>
</file>

<file path=ppt/slideLayouts/_rels/slideLayout71.xml.rels><?xml version="1.0" encoding="UTF-8" standalone="yes"?>
<Relationships xmlns="http://schemas.openxmlformats.org/package/2006/relationships"><Relationship Id="rId8" Type="http://schemas.openxmlformats.org/officeDocument/2006/relationships/image" Target="../media/image92.svg"/><Relationship Id="rId3" Type="http://schemas.openxmlformats.org/officeDocument/2006/relationships/oleObject" Target="../embeddings/oleObject28.bin"/><Relationship Id="rId7" Type="http://schemas.openxmlformats.org/officeDocument/2006/relationships/image" Target="../media/image91.png"/><Relationship Id="rId2" Type="http://schemas.openxmlformats.org/officeDocument/2006/relationships/slideMaster" Target="../slideMasters/slideMaster2.xml"/><Relationship Id="rId1" Type="http://schemas.openxmlformats.org/officeDocument/2006/relationships/tags" Target="../tags/tag68.xml"/><Relationship Id="rId6" Type="http://schemas.microsoft.com/office/2007/relationships/hdphoto" Target="../media/hdphoto5.wdp"/><Relationship Id="rId5" Type="http://schemas.openxmlformats.org/officeDocument/2006/relationships/image" Target="../media/image36.png"/><Relationship Id="rId4" Type="http://schemas.openxmlformats.org/officeDocument/2006/relationships/image" Target="../media/image90.emf"/></Relationships>
</file>

<file path=ppt/slideLayouts/_rels/slideLayout72.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Master" Target="../slideMasters/slideMaster2.xml"/><Relationship Id="rId1" Type="http://schemas.openxmlformats.org/officeDocument/2006/relationships/tags" Target="../tags/tag69.xml"/><Relationship Id="rId4" Type="http://schemas.openxmlformats.org/officeDocument/2006/relationships/image" Target="../media/image25.emf"/></Relationships>
</file>

<file path=ppt/slideLayouts/_rels/slideLayout73.xml.rels><?xml version="1.0" encoding="UTF-8" standalone="yes"?>
<Relationships xmlns="http://schemas.openxmlformats.org/package/2006/relationships"><Relationship Id="rId3" Type="http://schemas.openxmlformats.org/officeDocument/2006/relationships/oleObject" Target="../embeddings/oleObject26.bin"/><Relationship Id="rId2" Type="http://schemas.openxmlformats.org/officeDocument/2006/relationships/slideMaster" Target="../slideMasters/slideMaster2.xml"/><Relationship Id="rId1" Type="http://schemas.openxmlformats.org/officeDocument/2006/relationships/tags" Target="../tags/tag70.xml"/><Relationship Id="rId5" Type="http://schemas.openxmlformats.org/officeDocument/2006/relationships/image" Target="../media/image27.png"/><Relationship Id="rId4" Type="http://schemas.openxmlformats.org/officeDocument/2006/relationships/image" Target="../media/image26.emf"/></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Master" Target="../slideMasters/slideMaster1.xml"/><Relationship Id="rId1" Type="http://schemas.openxmlformats.org/officeDocument/2006/relationships/tags" Target="../tags/tag9.xml"/><Relationship Id="rId4" Type="http://schemas.openxmlformats.org/officeDocument/2006/relationships/image" Target="../media/image10.emf"/></Relationships>
</file>

<file path=ppt/slideLayouts/_rels/slideLayout9.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Master" Target="../slideMasters/slideMaster1.xml"/><Relationship Id="rId1" Type="http://schemas.openxmlformats.org/officeDocument/2006/relationships/tags" Target="../tags/tag10.xml"/><Relationship Id="rId4" Type="http://schemas.openxmlformats.org/officeDocument/2006/relationships/image" Target="../media/image11.emf"/></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Cover Slide">
    <p:spTree>
      <p:nvGrpSpPr>
        <p:cNvPr id="1" name=""/>
        <p:cNvGrpSpPr/>
        <p:nvPr/>
      </p:nvGrpSpPr>
      <p:grpSpPr>
        <a:xfrm>
          <a:off x="0" y="0"/>
          <a:ext cx="0" cy="0"/>
          <a:chOff x="0" y="0"/>
          <a:chExt cx="0" cy="0"/>
        </a:xfrm>
      </p:grpSpPr>
      <p:graphicFrame>
        <p:nvGraphicFramePr>
          <p:cNvPr id="12" name="think-cell data - do not delete">
            <a:extLst>
              <a:ext uri="{FF2B5EF4-FFF2-40B4-BE49-F238E27FC236}">
                <a16:creationId xmlns:a16="http://schemas.microsoft.com/office/drawing/2014/main" id="{8671D452-B359-E414-D7C9-76852782394C}"/>
              </a:ext>
            </a:extLst>
          </p:cNvPr>
          <p:cNvGraphicFramePr>
            <a:graphicFrameLocks noChangeAspect="1"/>
          </p:cNvGraphicFramePr>
          <p:nvPr>
            <p:custDataLst>
              <p:tags r:id="rId1"/>
            </p:custDataLst>
            <p:extLst>
              <p:ext uri="{D42A27DB-BD31-4B8C-83A1-F6EECF244321}">
                <p14:modId xmlns:p14="http://schemas.microsoft.com/office/powerpoint/2010/main" val="2753729463"/>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2" name="think-cell data - do not delete">
                        <a:extLst>
                          <a:ext uri="{FF2B5EF4-FFF2-40B4-BE49-F238E27FC236}">
                            <a16:creationId xmlns:a16="http://schemas.microsoft.com/office/drawing/2014/main" id="{8671D452-B359-E414-D7C9-76852782394C}"/>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5" name="Footer Placeholder 4">
            <a:extLst>
              <a:ext uri="{FF2B5EF4-FFF2-40B4-BE49-F238E27FC236}">
                <a16:creationId xmlns:a16="http://schemas.microsoft.com/office/drawing/2014/main" id="{93926C54-6046-54DA-B0AE-63C2A1509595}"/>
              </a:ext>
            </a:extLst>
          </p:cNvPr>
          <p:cNvSpPr>
            <a:spLocks noGrp="1"/>
          </p:cNvSpPr>
          <p:nvPr>
            <p:ph type="ftr" sz="quarter" idx="11"/>
          </p:nvPr>
        </p:nvSpPr>
        <p:spPr>
          <a:xfrm>
            <a:off x="824445" y="4972050"/>
            <a:ext cx="4025757" cy="174915"/>
          </a:xfrm>
        </p:spPr>
        <p:txBody>
          <a:bodyPr/>
          <a:lstStyle>
            <a:lvl1pPr>
              <a:defRPr/>
            </a:lvl1pPr>
          </a:lstStyle>
          <a:p>
            <a:endParaRPr lang="en-US" dirty="0"/>
          </a:p>
        </p:txBody>
      </p:sp>
      <p:pic>
        <p:nvPicPr>
          <p:cNvPr id="8" name="Picture 7">
            <a:extLst>
              <a:ext uri="{FF2B5EF4-FFF2-40B4-BE49-F238E27FC236}">
                <a16:creationId xmlns:a16="http://schemas.microsoft.com/office/drawing/2014/main" id="{DE12AA2B-818A-9777-BD8E-A7BB63D4E39D}"/>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t="5769" b="5769"/>
          <a:stretch/>
        </p:blipFill>
        <p:spPr>
          <a:xfrm>
            <a:off x="3169457" y="1778924"/>
            <a:ext cx="5981471" cy="3364577"/>
          </a:xfrm>
          <a:custGeom>
            <a:avLst/>
            <a:gdLst>
              <a:gd name="connsiteX0" fmla="*/ 0 w 7941325"/>
              <a:gd name="connsiteY0" fmla="*/ 0 h 5048409"/>
              <a:gd name="connsiteX1" fmla="*/ 7941325 w 7941325"/>
              <a:gd name="connsiteY1" fmla="*/ 0 h 5048409"/>
              <a:gd name="connsiteX2" fmla="*/ 7941325 w 7941325"/>
              <a:gd name="connsiteY2" fmla="*/ 5048409 h 5048409"/>
              <a:gd name="connsiteX3" fmla="*/ 0 w 7941325"/>
              <a:gd name="connsiteY3" fmla="*/ 5048409 h 5048409"/>
            </a:gdLst>
            <a:ahLst/>
            <a:cxnLst>
              <a:cxn ang="0">
                <a:pos x="connsiteX0" y="connsiteY0"/>
              </a:cxn>
              <a:cxn ang="0">
                <a:pos x="connsiteX1" y="connsiteY1"/>
              </a:cxn>
              <a:cxn ang="0">
                <a:pos x="connsiteX2" y="connsiteY2"/>
              </a:cxn>
              <a:cxn ang="0">
                <a:pos x="connsiteX3" y="connsiteY3"/>
              </a:cxn>
            </a:cxnLst>
            <a:rect l="l" t="t" r="r" b="b"/>
            <a:pathLst>
              <a:path w="7941325" h="5048409">
                <a:moveTo>
                  <a:pt x="0" y="0"/>
                </a:moveTo>
                <a:lnTo>
                  <a:pt x="7941325" y="0"/>
                </a:lnTo>
                <a:lnTo>
                  <a:pt x="7941325" y="5048409"/>
                </a:lnTo>
                <a:lnTo>
                  <a:pt x="0" y="5048409"/>
                </a:lnTo>
                <a:close/>
              </a:path>
            </a:pathLst>
          </a:custGeom>
        </p:spPr>
      </p:pic>
      <p:sp>
        <p:nvSpPr>
          <p:cNvPr id="29" name="Freeform 28">
            <a:extLst>
              <a:ext uri="{FF2B5EF4-FFF2-40B4-BE49-F238E27FC236}">
                <a16:creationId xmlns:a16="http://schemas.microsoft.com/office/drawing/2014/main" id="{541953DF-2721-096C-C548-70DBF160B863}"/>
              </a:ext>
            </a:extLst>
          </p:cNvPr>
          <p:cNvSpPr/>
          <p:nvPr/>
        </p:nvSpPr>
        <p:spPr>
          <a:xfrm>
            <a:off x="-2" y="-3894"/>
            <a:ext cx="9144000" cy="5143500"/>
          </a:xfrm>
          <a:custGeom>
            <a:avLst/>
            <a:gdLst>
              <a:gd name="connsiteX0" fmla="*/ 4291740 w 9144000"/>
              <a:gd name="connsiteY0" fmla="*/ 2201516 h 5143500"/>
              <a:gd name="connsiteX1" fmla="*/ 3926106 w 9144000"/>
              <a:gd name="connsiteY1" fmla="*/ 2424161 h 5143500"/>
              <a:gd name="connsiteX2" fmla="*/ 3925571 w 9144000"/>
              <a:gd name="connsiteY2" fmla="*/ 2806700 h 5143500"/>
              <a:gd name="connsiteX3" fmla="*/ 4114167 w 9144000"/>
              <a:gd name="connsiteY3" fmla="*/ 2678047 h 5143500"/>
              <a:gd name="connsiteX4" fmla="*/ 4113481 w 9144000"/>
              <a:gd name="connsiteY4" fmla="*/ 2458487 h 5143500"/>
              <a:gd name="connsiteX5" fmla="*/ 4291322 w 9144000"/>
              <a:gd name="connsiteY5" fmla="*/ 2356262 h 5143500"/>
              <a:gd name="connsiteX6" fmla="*/ 3925655 w 9144000"/>
              <a:gd name="connsiteY6" fmla="*/ 1968843 h 5143500"/>
              <a:gd name="connsiteX7" fmla="*/ 3926006 w 9144000"/>
              <a:gd name="connsiteY7" fmla="*/ 2236195 h 5143500"/>
              <a:gd name="connsiteX8" fmla="*/ 4043630 w 9144000"/>
              <a:gd name="connsiteY8" fmla="*/ 2301058 h 5143500"/>
              <a:gd name="connsiteX9" fmla="*/ 4258404 w 9144000"/>
              <a:gd name="connsiteY9" fmla="*/ 2167709 h 5143500"/>
              <a:gd name="connsiteX10" fmla="*/ 0 w 9144000"/>
              <a:gd name="connsiteY10" fmla="*/ 0 h 5143500"/>
              <a:gd name="connsiteX11" fmla="*/ 9144000 w 9144000"/>
              <a:gd name="connsiteY11" fmla="*/ 0 h 5143500"/>
              <a:gd name="connsiteX12" fmla="*/ 9144000 w 9144000"/>
              <a:gd name="connsiteY12" fmla="*/ 5143500 h 5143500"/>
              <a:gd name="connsiteX13" fmla="*/ 0 w 9144000"/>
              <a:gd name="connsiteY13" fmla="*/ 514350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144000" h="5143500">
                <a:moveTo>
                  <a:pt x="4291740" y="2201516"/>
                </a:moveTo>
                <a:lnTo>
                  <a:pt x="3926106" y="2424161"/>
                </a:lnTo>
                <a:lnTo>
                  <a:pt x="3925571" y="2806700"/>
                </a:lnTo>
                <a:lnTo>
                  <a:pt x="4114167" y="2678047"/>
                </a:lnTo>
                <a:lnTo>
                  <a:pt x="4113481" y="2458487"/>
                </a:lnTo>
                <a:lnTo>
                  <a:pt x="4291322" y="2356262"/>
                </a:lnTo>
                <a:close/>
                <a:moveTo>
                  <a:pt x="3925655" y="1968843"/>
                </a:moveTo>
                <a:lnTo>
                  <a:pt x="3926006" y="2236195"/>
                </a:lnTo>
                <a:lnTo>
                  <a:pt x="4043630" y="2301058"/>
                </a:lnTo>
                <a:lnTo>
                  <a:pt x="4258404" y="2167709"/>
                </a:lnTo>
                <a:close/>
                <a:moveTo>
                  <a:pt x="0" y="0"/>
                </a:moveTo>
                <a:lnTo>
                  <a:pt x="9144000" y="0"/>
                </a:lnTo>
                <a:lnTo>
                  <a:pt x="9144000" y="5143500"/>
                </a:lnTo>
                <a:lnTo>
                  <a:pt x="0" y="51435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600" b="0" i="0">
              <a:solidFill>
                <a:schemeClr val="bg1"/>
              </a:solidFill>
              <a:latin typeface="Nexa Book" pitchFamily="2" charset="77"/>
              <a:ea typeface="Open Sans" panose="020B0606030504020204" pitchFamily="34" charset="0"/>
              <a:cs typeface="Open Sans" panose="020B0606030504020204" pitchFamily="34" charset="0"/>
            </a:endParaRPr>
          </a:p>
        </p:txBody>
      </p:sp>
      <p:sp>
        <p:nvSpPr>
          <p:cNvPr id="16" name="GVA | Dubai | CT">
            <a:extLst>
              <a:ext uri="{FF2B5EF4-FFF2-40B4-BE49-F238E27FC236}">
                <a16:creationId xmlns:a16="http://schemas.microsoft.com/office/drawing/2014/main" id="{2EC24BB5-EAE0-7586-8D61-AA5C1D51B75C}"/>
              </a:ext>
            </a:extLst>
          </p:cNvPr>
          <p:cNvSpPr txBox="1"/>
          <p:nvPr/>
        </p:nvSpPr>
        <p:spPr>
          <a:xfrm>
            <a:off x="3823119" y="2989990"/>
            <a:ext cx="1497762" cy="184666"/>
          </a:xfrm>
          <a:prstGeom prst="rect">
            <a:avLst/>
          </a:prstGeom>
          <a:noFill/>
        </p:spPr>
        <p:txBody>
          <a:bodyPr wrap="square">
            <a:spAutoFit/>
          </a:bodyPr>
          <a:lstStyle/>
          <a:p>
            <a:pPr marL="0" marR="0" lvl="0" indent="0" defTabSz="914378"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chemeClr val="accent3"/>
                </a:solidFill>
                <a:effectLst/>
                <a:uLnTx/>
                <a:uFillTx/>
                <a:latin typeface="+mn-lt"/>
                <a:ea typeface="+mn-ea"/>
                <a:cs typeface="+mn-cs"/>
              </a:rPr>
              <a:t>GENEVA | DUBAI | CINCINNATI</a:t>
            </a:r>
          </a:p>
        </p:txBody>
      </p:sp>
      <p:sp>
        <p:nvSpPr>
          <p:cNvPr id="18" name="Cube">
            <a:extLst>
              <a:ext uri="{FF2B5EF4-FFF2-40B4-BE49-F238E27FC236}">
                <a16:creationId xmlns:a16="http://schemas.microsoft.com/office/drawing/2014/main" id="{08071754-0893-B688-B5D1-A670D8576A33}"/>
              </a:ext>
            </a:extLst>
          </p:cNvPr>
          <p:cNvSpPr/>
          <p:nvPr/>
        </p:nvSpPr>
        <p:spPr>
          <a:xfrm>
            <a:off x="4153228" y="2408619"/>
            <a:ext cx="291213" cy="331558"/>
          </a:xfrm>
          <a:custGeom>
            <a:avLst/>
            <a:gdLst>
              <a:gd name="connsiteX0" fmla="*/ 291113 w 291213"/>
              <a:gd name="connsiteY0" fmla="*/ 95011 h 331558"/>
              <a:gd name="connsiteX1" fmla="*/ 291113 w 291213"/>
              <a:gd name="connsiteY1" fmla="*/ 101467 h 331558"/>
              <a:gd name="connsiteX2" fmla="*/ 291213 w 291213"/>
              <a:gd name="connsiteY2" fmla="*/ 247242 h 331558"/>
              <a:gd name="connsiteX3" fmla="*/ 286245 w 291213"/>
              <a:gd name="connsiteY3" fmla="*/ 255778 h 331558"/>
              <a:gd name="connsiteX4" fmla="*/ 158869 w 291213"/>
              <a:gd name="connsiteY4" fmla="*/ 329328 h 331558"/>
              <a:gd name="connsiteX5" fmla="*/ 154788 w 291213"/>
              <a:gd name="connsiteY5" fmla="*/ 331558 h 331558"/>
              <a:gd name="connsiteX6" fmla="*/ 154470 w 291213"/>
              <a:gd name="connsiteY6" fmla="*/ 325504 h 331558"/>
              <a:gd name="connsiteX7" fmla="*/ 154403 w 291213"/>
              <a:gd name="connsiteY7" fmla="*/ 179142 h 331558"/>
              <a:gd name="connsiteX8" fmla="*/ 158468 w 291213"/>
              <a:gd name="connsiteY8" fmla="*/ 171227 h 331558"/>
              <a:gd name="connsiteX9" fmla="*/ 284338 w 291213"/>
              <a:gd name="connsiteY9" fmla="*/ 98533 h 331558"/>
              <a:gd name="connsiteX10" fmla="*/ 291113 w 291213"/>
              <a:gd name="connsiteY10" fmla="*/ 95011 h 331558"/>
              <a:gd name="connsiteX11" fmla="*/ 331 w 291213"/>
              <a:gd name="connsiteY11" fmla="*/ 94928 h 331558"/>
              <a:gd name="connsiteX12" fmla="*/ 36997 w 291213"/>
              <a:gd name="connsiteY12" fmla="*/ 116057 h 331558"/>
              <a:gd name="connsiteX13" fmla="*/ 131654 w 291213"/>
              <a:gd name="connsiteY13" fmla="*/ 170825 h 331558"/>
              <a:gd name="connsiteX14" fmla="*/ 136823 w 291213"/>
              <a:gd name="connsiteY14" fmla="*/ 178103 h 331558"/>
              <a:gd name="connsiteX15" fmla="*/ 136689 w 291213"/>
              <a:gd name="connsiteY15" fmla="*/ 327835 h 331558"/>
              <a:gd name="connsiteX16" fmla="*/ 136455 w 291213"/>
              <a:gd name="connsiteY16" fmla="*/ 331340 h 331558"/>
              <a:gd name="connsiteX17" fmla="*/ 132257 w 291213"/>
              <a:gd name="connsiteY17" fmla="*/ 329378 h 331558"/>
              <a:gd name="connsiteX18" fmla="*/ 3610 w 291213"/>
              <a:gd name="connsiteY18" fmla="*/ 254805 h 331558"/>
              <a:gd name="connsiteX19" fmla="*/ 148 w 291213"/>
              <a:gd name="connsiteY19" fmla="*/ 249221 h 331558"/>
              <a:gd name="connsiteX20" fmla="*/ 14 w 291213"/>
              <a:gd name="connsiteY20" fmla="*/ 97745 h 331558"/>
              <a:gd name="connsiteX21" fmla="*/ 331 w 291213"/>
              <a:gd name="connsiteY21" fmla="*/ 94928 h 331558"/>
              <a:gd name="connsiteX22" fmla="*/ 151861 w 291213"/>
              <a:gd name="connsiteY22" fmla="*/ 2009 h 331558"/>
              <a:gd name="connsiteX23" fmla="*/ 275523 w 291213"/>
              <a:gd name="connsiteY23" fmla="*/ 73748 h 331558"/>
              <a:gd name="connsiteX24" fmla="*/ 281946 w 291213"/>
              <a:gd name="connsiteY24" fmla="*/ 77722 h 331558"/>
              <a:gd name="connsiteX25" fmla="*/ 242738 w 291213"/>
              <a:gd name="connsiteY25" fmla="*/ 100512 h 331558"/>
              <a:gd name="connsiteX26" fmla="*/ 150104 w 291213"/>
              <a:gd name="connsiteY26" fmla="*/ 154190 h 331558"/>
              <a:gd name="connsiteX27" fmla="*/ 140787 w 291213"/>
              <a:gd name="connsiteY27" fmla="*/ 154089 h 331558"/>
              <a:gd name="connsiteX28" fmla="*/ 14616 w 291213"/>
              <a:gd name="connsiteY28" fmla="*/ 80975 h 331558"/>
              <a:gd name="connsiteX29" fmla="*/ 9213 w 291213"/>
              <a:gd name="connsiteY29" fmla="*/ 77521 h 331558"/>
              <a:gd name="connsiteX30" fmla="*/ 44239 w 291213"/>
              <a:gd name="connsiteY30" fmla="*/ 57130 h 331558"/>
              <a:gd name="connsiteX31" fmla="*/ 138847 w 291213"/>
              <a:gd name="connsiteY31" fmla="*/ 2227 h 331558"/>
              <a:gd name="connsiteX32" fmla="*/ 151861 w 291213"/>
              <a:gd name="connsiteY32" fmla="*/ 2009 h 331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91213" h="331558">
                <a:moveTo>
                  <a:pt x="291113" y="95011"/>
                </a:moveTo>
                <a:cubicBezTo>
                  <a:pt x="291113" y="97761"/>
                  <a:pt x="291113" y="99606"/>
                  <a:pt x="291113" y="101467"/>
                </a:cubicBezTo>
                <a:cubicBezTo>
                  <a:pt x="291113" y="150065"/>
                  <a:pt x="291046" y="198662"/>
                  <a:pt x="291213" y="247242"/>
                </a:cubicBezTo>
                <a:cubicBezTo>
                  <a:pt x="291230" y="251502"/>
                  <a:pt x="289892" y="253665"/>
                  <a:pt x="286245" y="255778"/>
                </a:cubicBezTo>
                <a:cubicBezTo>
                  <a:pt x="243725" y="280177"/>
                  <a:pt x="201306" y="304778"/>
                  <a:pt x="158869" y="329328"/>
                </a:cubicBezTo>
                <a:cubicBezTo>
                  <a:pt x="157748" y="329982"/>
                  <a:pt x="156577" y="330569"/>
                  <a:pt x="154788" y="331558"/>
                </a:cubicBezTo>
                <a:cubicBezTo>
                  <a:pt x="154654" y="329143"/>
                  <a:pt x="154470" y="327332"/>
                  <a:pt x="154470" y="325504"/>
                </a:cubicBezTo>
                <a:cubicBezTo>
                  <a:pt x="154453" y="276723"/>
                  <a:pt x="154487" y="227941"/>
                  <a:pt x="154403" y="179142"/>
                </a:cubicBezTo>
                <a:cubicBezTo>
                  <a:pt x="154403" y="175604"/>
                  <a:pt x="154972" y="173223"/>
                  <a:pt x="158468" y="171227"/>
                </a:cubicBezTo>
                <a:cubicBezTo>
                  <a:pt x="200486" y="147113"/>
                  <a:pt x="242404" y="122798"/>
                  <a:pt x="284338" y="98533"/>
                </a:cubicBezTo>
                <a:cubicBezTo>
                  <a:pt x="286279" y="97409"/>
                  <a:pt x="288319" y="96453"/>
                  <a:pt x="291113" y="95011"/>
                </a:cubicBezTo>
                <a:close/>
                <a:moveTo>
                  <a:pt x="331" y="94928"/>
                </a:moveTo>
                <a:cubicBezTo>
                  <a:pt x="13027" y="102239"/>
                  <a:pt x="25020" y="109131"/>
                  <a:pt x="36997" y="116057"/>
                </a:cubicBezTo>
                <a:cubicBezTo>
                  <a:pt x="68544" y="134319"/>
                  <a:pt x="100074" y="152614"/>
                  <a:pt x="131654" y="170825"/>
                </a:cubicBezTo>
                <a:cubicBezTo>
                  <a:pt x="134565" y="172502"/>
                  <a:pt x="136840" y="173861"/>
                  <a:pt x="136823" y="178103"/>
                </a:cubicBezTo>
                <a:cubicBezTo>
                  <a:pt x="136639" y="228008"/>
                  <a:pt x="136706" y="277930"/>
                  <a:pt x="136689" y="327835"/>
                </a:cubicBezTo>
                <a:cubicBezTo>
                  <a:pt x="136689" y="328791"/>
                  <a:pt x="136572" y="329747"/>
                  <a:pt x="136455" y="331340"/>
                </a:cubicBezTo>
                <a:cubicBezTo>
                  <a:pt x="134849" y="330602"/>
                  <a:pt x="133494" y="330082"/>
                  <a:pt x="132257" y="329378"/>
                </a:cubicBezTo>
                <a:cubicBezTo>
                  <a:pt x="89335" y="304576"/>
                  <a:pt x="46414" y="279775"/>
                  <a:pt x="3610" y="254805"/>
                </a:cubicBezTo>
                <a:cubicBezTo>
                  <a:pt x="1904" y="253816"/>
                  <a:pt x="148" y="251116"/>
                  <a:pt x="148" y="249221"/>
                </a:cubicBezTo>
                <a:cubicBezTo>
                  <a:pt x="-37" y="198729"/>
                  <a:pt x="-3" y="148237"/>
                  <a:pt x="14" y="97745"/>
                </a:cubicBezTo>
                <a:cubicBezTo>
                  <a:pt x="14" y="97158"/>
                  <a:pt x="131" y="96588"/>
                  <a:pt x="331" y="94928"/>
                </a:cubicBezTo>
                <a:close/>
                <a:moveTo>
                  <a:pt x="151861" y="2009"/>
                </a:moveTo>
                <a:cubicBezTo>
                  <a:pt x="192975" y="26107"/>
                  <a:pt x="234274" y="49869"/>
                  <a:pt x="275523" y="73748"/>
                </a:cubicBezTo>
                <a:cubicBezTo>
                  <a:pt x="277447" y="74855"/>
                  <a:pt x="279320" y="76096"/>
                  <a:pt x="281946" y="77722"/>
                </a:cubicBezTo>
                <a:cubicBezTo>
                  <a:pt x="268347" y="85620"/>
                  <a:pt x="255551" y="93083"/>
                  <a:pt x="242738" y="100512"/>
                </a:cubicBezTo>
                <a:cubicBezTo>
                  <a:pt x="211843" y="118388"/>
                  <a:pt x="180899" y="136163"/>
                  <a:pt x="150104" y="154190"/>
                </a:cubicBezTo>
                <a:cubicBezTo>
                  <a:pt x="146575" y="156252"/>
                  <a:pt x="144266" y="156101"/>
                  <a:pt x="140787" y="154089"/>
                </a:cubicBezTo>
                <a:cubicBezTo>
                  <a:pt x="98803" y="129606"/>
                  <a:pt x="56684" y="105324"/>
                  <a:pt x="14616" y="80975"/>
                </a:cubicBezTo>
                <a:cubicBezTo>
                  <a:pt x="12993" y="80036"/>
                  <a:pt x="11438" y="78946"/>
                  <a:pt x="9213" y="77521"/>
                </a:cubicBezTo>
                <a:cubicBezTo>
                  <a:pt x="21307" y="70478"/>
                  <a:pt x="32748" y="63770"/>
                  <a:pt x="44239" y="57130"/>
                </a:cubicBezTo>
                <a:cubicBezTo>
                  <a:pt x="75786" y="38851"/>
                  <a:pt x="107417" y="20707"/>
                  <a:pt x="138847" y="2227"/>
                </a:cubicBezTo>
                <a:cubicBezTo>
                  <a:pt x="143531" y="-523"/>
                  <a:pt x="146960" y="-875"/>
                  <a:pt x="151861" y="2009"/>
                </a:cubicBezTo>
                <a:close/>
              </a:path>
            </a:pathLst>
          </a:custGeom>
          <a:solidFill>
            <a:srgbClr val="00A099"/>
          </a:solidFill>
          <a:ln w="9513" cap="flat">
            <a:solidFill>
              <a:srgbClr val="04A8B5"/>
            </a:solidFill>
            <a:prstDash val="solid"/>
            <a:miter/>
          </a:ln>
        </p:spPr>
        <p:txBody>
          <a:bodyPr wrap="square" rtlCol="0" anchor="ctr">
            <a:no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9" name="O">
            <a:extLst>
              <a:ext uri="{FF2B5EF4-FFF2-40B4-BE49-F238E27FC236}">
                <a16:creationId xmlns:a16="http://schemas.microsoft.com/office/drawing/2014/main" id="{830D0215-9392-FB35-8716-F2749B8F1EAE}"/>
              </a:ext>
            </a:extLst>
          </p:cNvPr>
          <p:cNvSpPr/>
          <p:nvPr/>
        </p:nvSpPr>
        <p:spPr>
          <a:xfrm>
            <a:off x="4252864" y="2454503"/>
            <a:ext cx="97896" cy="56895"/>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0" name="N">
            <a:extLst>
              <a:ext uri="{FF2B5EF4-FFF2-40B4-BE49-F238E27FC236}">
                <a16:creationId xmlns:a16="http://schemas.microsoft.com/office/drawing/2014/main" id="{348BA511-D9CE-E00A-D327-3DA8FB592314}"/>
              </a:ext>
            </a:extLst>
          </p:cNvPr>
          <p:cNvSpPr/>
          <p:nvPr/>
        </p:nvSpPr>
        <p:spPr>
          <a:xfrm>
            <a:off x="4189456" y="2567856"/>
            <a:ext cx="53359" cy="110401"/>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2" name="E">
            <a:extLst>
              <a:ext uri="{FF2B5EF4-FFF2-40B4-BE49-F238E27FC236}">
                <a16:creationId xmlns:a16="http://schemas.microsoft.com/office/drawing/2014/main" id="{A7049829-8594-88C5-80D0-5C62DFD40D7F}"/>
              </a:ext>
            </a:extLst>
          </p:cNvPr>
          <p:cNvSpPr/>
          <p:nvPr/>
        </p:nvSpPr>
        <p:spPr>
          <a:xfrm>
            <a:off x="4356273" y="2572991"/>
            <a:ext cx="46835" cy="1061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nvGrpSpPr>
          <p:cNvPr id="24" name="PricingOne Text">
            <a:extLst>
              <a:ext uri="{FF2B5EF4-FFF2-40B4-BE49-F238E27FC236}">
                <a16:creationId xmlns:a16="http://schemas.microsoft.com/office/drawing/2014/main" id="{3D53B74A-924C-293E-D6D0-823ECA97F03E}"/>
              </a:ext>
            </a:extLst>
          </p:cNvPr>
          <p:cNvGrpSpPr/>
          <p:nvPr/>
        </p:nvGrpSpPr>
        <p:grpSpPr>
          <a:xfrm>
            <a:off x="3925570" y="2825014"/>
            <a:ext cx="1188567" cy="154847"/>
            <a:chOff x="250460" y="1066734"/>
            <a:chExt cx="1188567" cy="154847"/>
          </a:xfrm>
        </p:grpSpPr>
        <p:sp>
          <p:nvSpPr>
            <p:cNvPr id="25" name="PRICING">
              <a:extLst>
                <a:ext uri="{FF2B5EF4-FFF2-40B4-BE49-F238E27FC236}">
                  <a16:creationId xmlns:a16="http://schemas.microsoft.com/office/drawing/2014/main" id="{5293AE02-55D9-AE07-99EC-2D66E1432C43}"/>
                </a:ext>
              </a:extLst>
            </p:cNvPr>
            <p:cNvSpPr/>
            <p:nvPr/>
          </p:nvSpPr>
          <p:spPr>
            <a:xfrm>
              <a:off x="250460" y="1087812"/>
              <a:ext cx="689970" cy="133769"/>
            </a:xfrm>
            <a:custGeom>
              <a:avLst/>
              <a:gdLst>
                <a:gd name="connsiteX0" fmla="*/ 10020 w 689970"/>
                <a:gd name="connsiteY0" fmla="*/ 11152 h 133769"/>
                <a:gd name="connsiteX1" fmla="*/ 10020 w 689970"/>
                <a:gd name="connsiteY1" fmla="*/ 77945 h 133769"/>
                <a:gd name="connsiteX2" fmla="*/ 56972 w 689970"/>
                <a:gd name="connsiteY2" fmla="*/ 77945 h 133769"/>
                <a:gd name="connsiteX3" fmla="*/ 56972 w 689970"/>
                <a:gd name="connsiteY3" fmla="*/ 11152 h 133769"/>
                <a:gd name="connsiteX4" fmla="*/ 131574 w 689970"/>
                <a:gd name="connsiteY4" fmla="*/ 11135 h 133769"/>
                <a:gd name="connsiteX5" fmla="*/ 131574 w 689970"/>
                <a:gd name="connsiteY5" fmla="*/ 73283 h 133769"/>
                <a:gd name="connsiteX6" fmla="*/ 177590 w 689970"/>
                <a:gd name="connsiteY6" fmla="*/ 73283 h 133769"/>
                <a:gd name="connsiteX7" fmla="*/ 210442 w 689970"/>
                <a:gd name="connsiteY7" fmla="*/ 42209 h 133769"/>
                <a:gd name="connsiteX8" fmla="*/ 178711 w 689970"/>
                <a:gd name="connsiteY8" fmla="*/ 11135 h 133769"/>
                <a:gd name="connsiteX9" fmla="*/ 450022 w 689970"/>
                <a:gd name="connsiteY9" fmla="*/ 1845 h 133769"/>
                <a:gd name="connsiteX10" fmla="*/ 454287 w 689970"/>
                <a:gd name="connsiteY10" fmla="*/ 1845 h 133769"/>
                <a:gd name="connsiteX11" fmla="*/ 541703 w 689970"/>
                <a:gd name="connsiteY11" fmla="*/ 109572 h 133769"/>
                <a:gd name="connsiteX12" fmla="*/ 541703 w 689970"/>
                <a:gd name="connsiteY12" fmla="*/ 1845 h 133769"/>
                <a:gd name="connsiteX13" fmla="*/ 551538 w 689970"/>
                <a:gd name="connsiteY13" fmla="*/ 1845 h 133769"/>
                <a:gd name="connsiteX14" fmla="*/ 551538 w 689970"/>
                <a:gd name="connsiteY14" fmla="*/ 132076 h 133769"/>
                <a:gd name="connsiteX15" fmla="*/ 547641 w 689970"/>
                <a:gd name="connsiteY15" fmla="*/ 132076 h 133769"/>
                <a:gd name="connsiteX16" fmla="*/ 460041 w 689970"/>
                <a:gd name="connsiteY16" fmla="*/ 24534 h 133769"/>
                <a:gd name="connsiteX17" fmla="*/ 460041 w 689970"/>
                <a:gd name="connsiteY17" fmla="*/ 132076 h 133769"/>
                <a:gd name="connsiteX18" fmla="*/ 450022 w 689970"/>
                <a:gd name="connsiteY18" fmla="*/ 132076 h 133769"/>
                <a:gd name="connsiteX19" fmla="*/ 411416 w 689970"/>
                <a:gd name="connsiteY19" fmla="*/ 1845 h 133769"/>
                <a:gd name="connsiteX20" fmla="*/ 421251 w 689970"/>
                <a:gd name="connsiteY20" fmla="*/ 1845 h 133769"/>
                <a:gd name="connsiteX21" fmla="*/ 421251 w 689970"/>
                <a:gd name="connsiteY21" fmla="*/ 132076 h 133769"/>
                <a:gd name="connsiteX22" fmla="*/ 411416 w 689970"/>
                <a:gd name="connsiteY22" fmla="*/ 132076 h 133769"/>
                <a:gd name="connsiteX23" fmla="*/ 241989 w 689970"/>
                <a:gd name="connsiteY23" fmla="*/ 1845 h 133769"/>
                <a:gd name="connsiteX24" fmla="*/ 251824 w 689970"/>
                <a:gd name="connsiteY24" fmla="*/ 1845 h 133769"/>
                <a:gd name="connsiteX25" fmla="*/ 251824 w 689970"/>
                <a:gd name="connsiteY25" fmla="*/ 132076 h 133769"/>
                <a:gd name="connsiteX26" fmla="*/ 241989 w 689970"/>
                <a:gd name="connsiteY26" fmla="*/ 132076 h 133769"/>
                <a:gd name="connsiteX27" fmla="*/ 121555 w 689970"/>
                <a:gd name="connsiteY27" fmla="*/ 1845 h 133769"/>
                <a:gd name="connsiteX28" fmla="*/ 178711 w 689970"/>
                <a:gd name="connsiteY28" fmla="*/ 1845 h 133769"/>
                <a:gd name="connsiteX29" fmla="*/ 221398 w 689970"/>
                <a:gd name="connsiteY29" fmla="*/ 42410 h 133769"/>
                <a:gd name="connsiteX30" fmla="*/ 179263 w 689970"/>
                <a:gd name="connsiteY30" fmla="*/ 82221 h 133769"/>
                <a:gd name="connsiteX31" fmla="*/ 225111 w 689970"/>
                <a:gd name="connsiteY31" fmla="*/ 132076 h 133769"/>
                <a:gd name="connsiteX32" fmla="*/ 211930 w 689970"/>
                <a:gd name="connsiteY32" fmla="*/ 132076 h 133769"/>
                <a:gd name="connsiteX33" fmla="*/ 167019 w 689970"/>
                <a:gd name="connsiteY33" fmla="*/ 82774 h 133769"/>
                <a:gd name="connsiteX34" fmla="*/ 131574 w 689970"/>
                <a:gd name="connsiteY34" fmla="*/ 82774 h 133769"/>
                <a:gd name="connsiteX35" fmla="*/ 131574 w 689970"/>
                <a:gd name="connsiteY35" fmla="*/ 132076 h 133769"/>
                <a:gd name="connsiteX36" fmla="*/ 121555 w 689970"/>
                <a:gd name="connsiteY36" fmla="*/ 132076 h 133769"/>
                <a:gd name="connsiteX37" fmla="*/ 0 w 689970"/>
                <a:gd name="connsiteY37" fmla="*/ 1845 h 133769"/>
                <a:gd name="connsiteX38" fmla="*/ 56972 w 689970"/>
                <a:gd name="connsiteY38" fmla="*/ 1845 h 133769"/>
                <a:gd name="connsiteX39" fmla="*/ 56972 w 689970"/>
                <a:gd name="connsiteY39" fmla="*/ 87050 h 133769"/>
                <a:gd name="connsiteX40" fmla="*/ 10020 w 689970"/>
                <a:gd name="connsiteY40" fmla="*/ 87050 h 133769"/>
                <a:gd name="connsiteX41" fmla="*/ 10020 w 689970"/>
                <a:gd name="connsiteY41" fmla="*/ 132076 h 133769"/>
                <a:gd name="connsiteX42" fmla="*/ 0 w 689970"/>
                <a:gd name="connsiteY42" fmla="*/ 132076 h 133769"/>
                <a:gd name="connsiteX43" fmla="*/ 340343 w 689970"/>
                <a:gd name="connsiteY43" fmla="*/ 352 h 133769"/>
                <a:gd name="connsiteX44" fmla="*/ 387663 w 689970"/>
                <a:gd name="connsiteY44" fmla="*/ 19888 h 133769"/>
                <a:gd name="connsiteX45" fmla="*/ 380805 w 689970"/>
                <a:gd name="connsiteY45" fmla="*/ 25842 h 133769"/>
                <a:gd name="connsiteX46" fmla="*/ 340343 w 689970"/>
                <a:gd name="connsiteY46" fmla="*/ 9290 h 133769"/>
                <a:gd name="connsiteX47" fmla="*/ 283187 w 689970"/>
                <a:gd name="connsiteY47" fmla="*/ 67346 h 133769"/>
                <a:gd name="connsiteX48" fmla="*/ 340343 w 689970"/>
                <a:gd name="connsiteY48" fmla="*/ 124278 h 133769"/>
                <a:gd name="connsiteX49" fmla="*/ 380989 w 689970"/>
                <a:gd name="connsiteY49" fmla="*/ 107710 h 133769"/>
                <a:gd name="connsiteX50" fmla="*/ 387663 w 689970"/>
                <a:gd name="connsiteY50" fmla="*/ 114032 h 133769"/>
                <a:gd name="connsiteX51" fmla="*/ 340343 w 689970"/>
                <a:gd name="connsiteY51" fmla="*/ 133568 h 133769"/>
                <a:gd name="connsiteX52" fmla="*/ 273535 w 689970"/>
                <a:gd name="connsiteY52" fmla="*/ 67698 h 133769"/>
                <a:gd name="connsiteX53" fmla="*/ 340343 w 689970"/>
                <a:gd name="connsiteY53" fmla="*/ 352 h 133769"/>
                <a:gd name="connsiteX54" fmla="*/ 640977 w 689970"/>
                <a:gd name="connsiteY54" fmla="*/ 0 h 133769"/>
                <a:gd name="connsiteX55" fmla="*/ 688481 w 689970"/>
                <a:gd name="connsiteY55" fmla="*/ 19536 h 133769"/>
                <a:gd name="connsiteX56" fmla="*/ 682727 w 689970"/>
                <a:gd name="connsiteY56" fmla="*/ 25842 h 133769"/>
                <a:gd name="connsiteX57" fmla="*/ 640977 w 689970"/>
                <a:gd name="connsiteY57" fmla="*/ 9106 h 133769"/>
                <a:gd name="connsiteX58" fmla="*/ 583637 w 689970"/>
                <a:gd name="connsiteY58" fmla="*/ 67161 h 133769"/>
                <a:gd name="connsiteX59" fmla="*/ 640977 w 689970"/>
                <a:gd name="connsiteY59" fmla="*/ 124278 h 133769"/>
                <a:gd name="connsiteX60" fmla="*/ 680503 w 689970"/>
                <a:gd name="connsiteY60" fmla="*/ 109202 h 133769"/>
                <a:gd name="connsiteX61" fmla="*/ 680503 w 689970"/>
                <a:gd name="connsiteY61" fmla="*/ 72729 h 133769"/>
                <a:gd name="connsiteX62" fmla="*/ 635223 w 689970"/>
                <a:gd name="connsiteY62" fmla="*/ 72729 h 133769"/>
                <a:gd name="connsiteX63" fmla="*/ 635223 w 689970"/>
                <a:gd name="connsiteY63" fmla="*/ 63992 h 133769"/>
                <a:gd name="connsiteX64" fmla="*/ 689970 w 689970"/>
                <a:gd name="connsiteY64" fmla="*/ 63992 h 133769"/>
                <a:gd name="connsiteX65" fmla="*/ 689970 w 689970"/>
                <a:gd name="connsiteY65" fmla="*/ 112740 h 133769"/>
                <a:gd name="connsiteX66" fmla="*/ 640977 w 689970"/>
                <a:gd name="connsiteY66" fmla="*/ 133769 h 133769"/>
                <a:gd name="connsiteX67" fmla="*/ 573986 w 689970"/>
                <a:gd name="connsiteY67" fmla="*/ 67346 h 133769"/>
                <a:gd name="connsiteX68" fmla="*/ 640977 w 689970"/>
                <a:gd name="connsiteY68" fmla="*/ 0 h 133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689970" h="133769">
                  <a:moveTo>
                    <a:pt x="10020" y="11152"/>
                  </a:moveTo>
                  <a:lnTo>
                    <a:pt x="10020" y="77945"/>
                  </a:lnTo>
                  <a:lnTo>
                    <a:pt x="56972" y="77945"/>
                  </a:lnTo>
                  <a:cubicBezTo>
                    <a:pt x="100211" y="77945"/>
                    <a:pt x="100211" y="11152"/>
                    <a:pt x="56972" y="11152"/>
                  </a:cubicBezTo>
                  <a:close/>
                  <a:moveTo>
                    <a:pt x="131574" y="11135"/>
                  </a:moveTo>
                  <a:lnTo>
                    <a:pt x="131574" y="73283"/>
                  </a:lnTo>
                  <a:lnTo>
                    <a:pt x="177590" y="73283"/>
                  </a:lnTo>
                  <a:cubicBezTo>
                    <a:pt x="200238" y="73283"/>
                    <a:pt x="210258" y="60454"/>
                    <a:pt x="210442" y="42209"/>
                  </a:cubicBezTo>
                  <a:cubicBezTo>
                    <a:pt x="210626" y="26949"/>
                    <a:pt x="200238" y="11135"/>
                    <a:pt x="178711" y="11135"/>
                  </a:cubicBezTo>
                  <a:close/>
                  <a:moveTo>
                    <a:pt x="450022" y="1845"/>
                  </a:moveTo>
                  <a:lnTo>
                    <a:pt x="454287" y="1845"/>
                  </a:lnTo>
                  <a:lnTo>
                    <a:pt x="541703" y="109572"/>
                  </a:lnTo>
                  <a:lnTo>
                    <a:pt x="541703" y="1845"/>
                  </a:lnTo>
                  <a:lnTo>
                    <a:pt x="551538" y="1845"/>
                  </a:lnTo>
                  <a:lnTo>
                    <a:pt x="551538" y="132076"/>
                  </a:lnTo>
                  <a:lnTo>
                    <a:pt x="547641" y="132076"/>
                  </a:lnTo>
                  <a:lnTo>
                    <a:pt x="460041" y="24534"/>
                  </a:lnTo>
                  <a:lnTo>
                    <a:pt x="460041" y="132076"/>
                  </a:lnTo>
                  <a:lnTo>
                    <a:pt x="450022" y="132076"/>
                  </a:lnTo>
                  <a:close/>
                  <a:moveTo>
                    <a:pt x="411416" y="1845"/>
                  </a:moveTo>
                  <a:lnTo>
                    <a:pt x="421251" y="1845"/>
                  </a:lnTo>
                  <a:lnTo>
                    <a:pt x="421251" y="132076"/>
                  </a:lnTo>
                  <a:lnTo>
                    <a:pt x="411416" y="132076"/>
                  </a:lnTo>
                  <a:close/>
                  <a:moveTo>
                    <a:pt x="241989" y="1845"/>
                  </a:moveTo>
                  <a:lnTo>
                    <a:pt x="251824" y="1845"/>
                  </a:lnTo>
                  <a:lnTo>
                    <a:pt x="251824" y="132076"/>
                  </a:lnTo>
                  <a:lnTo>
                    <a:pt x="241989" y="132076"/>
                  </a:lnTo>
                  <a:close/>
                  <a:moveTo>
                    <a:pt x="121555" y="1845"/>
                  </a:moveTo>
                  <a:cubicBezTo>
                    <a:pt x="140674" y="1845"/>
                    <a:pt x="159592" y="1845"/>
                    <a:pt x="178711" y="1845"/>
                  </a:cubicBezTo>
                  <a:cubicBezTo>
                    <a:pt x="206912" y="1845"/>
                    <a:pt x="221214" y="22119"/>
                    <a:pt x="221398" y="42410"/>
                  </a:cubicBezTo>
                  <a:cubicBezTo>
                    <a:pt x="221582" y="63623"/>
                    <a:pt x="207665" y="82221"/>
                    <a:pt x="179263" y="82221"/>
                  </a:cubicBezTo>
                  <a:lnTo>
                    <a:pt x="225111" y="132076"/>
                  </a:lnTo>
                  <a:lnTo>
                    <a:pt x="211930" y="132076"/>
                  </a:lnTo>
                  <a:lnTo>
                    <a:pt x="167019" y="82774"/>
                  </a:lnTo>
                  <a:lnTo>
                    <a:pt x="131574" y="82774"/>
                  </a:lnTo>
                  <a:lnTo>
                    <a:pt x="131574" y="132076"/>
                  </a:lnTo>
                  <a:lnTo>
                    <a:pt x="121555" y="132076"/>
                  </a:lnTo>
                  <a:close/>
                  <a:moveTo>
                    <a:pt x="0" y="1845"/>
                  </a:moveTo>
                  <a:cubicBezTo>
                    <a:pt x="18935" y="1845"/>
                    <a:pt x="38037" y="1845"/>
                    <a:pt x="56972" y="1845"/>
                  </a:cubicBezTo>
                  <a:cubicBezTo>
                    <a:pt x="113392" y="1845"/>
                    <a:pt x="113392" y="87050"/>
                    <a:pt x="56972" y="87050"/>
                  </a:cubicBezTo>
                  <a:lnTo>
                    <a:pt x="10020" y="87050"/>
                  </a:lnTo>
                  <a:lnTo>
                    <a:pt x="10020" y="132076"/>
                  </a:lnTo>
                  <a:lnTo>
                    <a:pt x="0" y="132076"/>
                  </a:lnTo>
                  <a:close/>
                  <a:moveTo>
                    <a:pt x="340343" y="352"/>
                  </a:moveTo>
                  <a:cubicBezTo>
                    <a:pt x="357421" y="352"/>
                    <a:pt x="374683" y="6859"/>
                    <a:pt x="387663" y="19888"/>
                  </a:cubicBezTo>
                  <a:lnTo>
                    <a:pt x="380805" y="25842"/>
                  </a:lnTo>
                  <a:cubicBezTo>
                    <a:pt x="369665" y="14673"/>
                    <a:pt x="355012" y="9290"/>
                    <a:pt x="340343" y="9290"/>
                  </a:cubicBezTo>
                  <a:cubicBezTo>
                    <a:pt x="302490" y="9290"/>
                    <a:pt x="283003" y="36088"/>
                    <a:pt x="283187" y="67346"/>
                  </a:cubicBezTo>
                  <a:cubicBezTo>
                    <a:pt x="283555" y="97866"/>
                    <a:pt x="302858" y="124278"/>
                    <a:pt x="340343" y="124278"/>
                  </a:cubicBezTo>
                  <a:cubicBezTo>
                    <a:pt x="355012" y="124278"/>
                    <a:pt x="369849" y="118694"/>
                    <a:pt x="380989" y="107710"/>
                  </a:cubicBezTo>
                  <a:lnTo>
                    <a:pt x="387663" y="114032"/>
                  </a:lnTo>
                  <a:cubicBezTo>
                    <a:pt x="374666" y="127062"/>
                    <a:pt x="357421" y="133568"/>
                    <a:pt x="340343" y="133568"/>
                  </a:cubicBezTo>
                  <a:cubicBezTo>
                    <a:pt x="296552" y="133568"/>
                    <a:pt x="273720" y="102863"/>
                    <a:pt x="273535" y="67698"/>
                  </a:cubicBezTo>
                  <a:cubicBezTo>
                    <a:pt x="273167" y="32901"/>
                    <a:pt x="295799" y="352"/>
                    <a:pt x="340343" y="352"/>
                  </a:cubicBezTo>
                  <a:close/>
                  <a:moveTo>
                    <a:pt x="640977" y="0"/>
                  </a:moveTo>
                  <a:cubicBezTo>
                    <a:pt x="658055" y="0"/>
                    <a:pt x="675317" y="6507"/>
                    <a:pt x="688481" y="19536"/>
                  </a:cubicBezTo>
                  <a:lnTo>
                    <a:pt x="682727" y="25842"/>
                  </a:lnTo>
                  <a:cubicBezTo>
                    <a:pt x="671403" y="14673"/>
                    <a:pt x="655630" y="9106"/>
                    <a:pt x="640977" y="9106"/>
                  </a:cubicBezTo>
                  <a:cubicBezTo>
                    <a:pt x="602940" y="9106"/>
                    <a:pt x="583453" y="37010"/>
                    <a:pt x="583637" y="67161"/>
                  </a:cubicBezTo>
                  <a:cubicBezTo>
                    <a:pt x="583637" y="97866"/>
                    <a:pt x="603124" y="124278"/>
                    <a:pt x="640977" y="124278"/>
                  </a:cubicBezTo>
                  <a:cubicBezTo>
                    <a:pt x="654894" y="124278"/>
                    <a:pt x="669363" y="119448"/>
                    <a:pt x="680503" y="109202"/>
                  </a:cubicBezTo>
                  <a:lnTo>
                    <a:pt x="680503" y="72729"/>
                  </a:lnTo>
                  <a:lnTo>
                    <a:pt x="635223" y="72729"/>
                  </a:lnTo>
                  <a:lnTo>
                    <a:pt x="635223" y="63992"/>
                  </a:lnTo>
                  <a:lnTo>
                    <a:pt x="689970" y="63992"/>
                  </a:lnTo>
                  <a:lnTo>
                    <a:pt x="689970" y="112740"/>
                  </a:lnTo>
                  <a:cubicBezTo>
                    <a:pt x="676421" y="126324"/>
                    <a:pt x="660280" y="133769"/>
                    <a:pt x="640977" y="133769"/>
                  </a:cubicBezTo>
                  <a:cubicBezTo>
                    <a:pt x="596801" y="133769"/>
                    <a:pt x="573986" y="102880"/>
                    <a:pt x="573986" y="67346"/>
                  </a:cubicBezTo>
                  <a:cubicBezTo>
                    <a:pt x="573802" y="26596"/>
                    <a:pt x="601451" y="0"/>
                    <a:pt x="640977" y="0"/>
                  </a:cubicBezTo>
                  <a:close/>
                </a:path>
              </a:pathLst>
            </a:custGeom>
            <a:solidFill>
              <a:schemeClr val="tx1"/>
            </a:solidFill>
            <a:ln w="9513" cap="flat">
              <a:noFill/>
              <a:prstDash val="solid"/>
              <a:miter/>
            </a:ln>
          </p:spPr>
          <p:txBody>
            <a:bodyPr wrap="square" rtlCol="0" anchor="ctr">
              <a:no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chemeClr val="tx1"/>
                </a:solidFill>
                <a:effectLst/>
                <a:uLnTx/>
                <a:uFillTx/>
                <a:latin typeface="Nexa Book" panose="00000400000000000000" pitchFamily="50" charset="0"/>
                <a:ea typeface="+mn-ea"/>
                <a:cs typeface="+mn-cs"/>
              </a:endParaRPr>
            </a:p>
          </p:txBody>
        </p:sp>
        <p:sp>
          <p:nvSpPr>
            <p:cNvPr id="26" name="ONE">
              <a:extLst>
                <a:ext uri="{FF2B5EF4-FFF2-40B4-BE49-F238E27FC236}">
                  <a16:creationId xmlns:a16="http://schemas.microsoft.com/office/drawing/2014/main" id="{9CED0049-6873-2C79-B94C-AE68737857F7}"/>
                </a:ext>
              </a:extLst>
            </p:cNvPr>
            <p:cNvSpPr/>
            <p:nvPr/>
          </p:nvSpPr>
          <p:spPr>
            <a:xfrm>
              <a:off x="972162" y="1085079"/>
              <a:ext cx="380638" cy="135848"/>
            </a:xfrm>
            <a:custGeom>
              <a:avLst/>
              <a:gdLst>
                <a:gd name="connsiteX0" fmla="*/ 66824 w 380638"/>
                <a:gd name="connsiteY0" fmla="*/ 22354 h 135848"/>
                <a:gd name="connsiteX1" fmla="*/ 24137 w 380638"/>
                <a:gd name="connsiteY1" fmla="*/ 69056 h 135848"/>
                <a:gd name="connsiteX2" fmla="*/ 66824 w 380638"/>
                <a:gd name="connsiteY2" fmla="*/ 113344 h 135848"/>
                <a:gd name="connsiteX3" fmla="*/ 109327 w 380638"/>
                <a:gd name="connsiteY3" fmla="*/ 68872 h 135848"/>
                <a:gd name="connsiteX4" fmla="*/ 66824 w 380638"/>
                <a:gd name="connsiteY4" fmla="*/ 22354 h 135848"/>
                <a:gd name="connsiteX5" fmla="*/ 283388 w 380638"/>
                <a:gd name="connsiteY5" fmla="*/ 2616 h 135848"/>
                <a:gd name="connsiteX6" fmla="*/ 380638 w 380638"/>
                <a:gd name="connsiteY6" fmla="*/ 2616 h 135848"/>
                <a:gd name="connsiteX7" fmla="*/ 380638 w 380638"/>
                <a:gd name="connsiteY7" fmla="*/ 26445 h 135848"/>
                <a:gd name="connsiteX8" fmla="*/ 307692 w 380638"/>
                <a:gd name="connsiteY8" fmla="*/ 26445 h 135848"/>
                <a:gd name="connsiteX9" fmla="*/ 307692 w 380638"/>
                <a:gd name="connsiteY9" fmla="*/ 56395 h 135848"/>
                <a:gd name="connsiteX10" fmla="*/ 378029 w 380638"/>
                <a:gd name="connsiteY10" fmla="*/ 56395 h 135848"/>
                <a:gd name="connsiteX11" fmla="*/ 378029 w 380638"/>
                <a:gd name="connsiteY11" fmla="*/ 79285 h 135848"/>
                <a:gd name="connsiteX12" fmla="*/ 307692 w 380638"/>
                <a:gd name="connsiteY12" fmla="*/ 79285 h 135848"/>
                <a:gd name="connsiteX13" fmla="*/ 307692 w 380638"/>
                <a:gd name="connsiteY13" fmla="*/ 108682 h 135848"/>
                <a:gd name="connsiteX14" fmla="*/ 380638 w 380638"/>
                <a:gd name="connsiteY14" fmla="*/ 108682 h 135848"/>
                <a:gd name="connsiteX15" fmla="*/ 380638 w 380638"/>
                <a:gd name="connsiteY15" fmla="*/ 132880 h 135848"/>
                <a:gd name="connsiteX16" fmla="*/ 283388 w 380638"/>
                <a:gd name="connsiteY16" fmla="*/ 132880 h 135848"/>
                <a:gd name="connsiteX17" fmla="*/ 283388 w 380638"/>
                <a:gd name="connsiteY17" fmla="*/ 2616 h 135848"/>
                <a:gd name="connsiteX18" fmla="*/ 236803 w 380638"/>
                <a:gd name="connsiteY18" fmla="*/ 2432 h 135848"/>
                <a:gd name="connsiteX19" fmla="*/ 261308 w 380638"/>
                <a:gd name="connsiteY19" fmla="*/ 2432 h 135848"/>
                <a:gd name="connsiteX20" fmla="*/ 261308 w 380638"/>
                <a:gd name="connsiteY20" fmla="*/ 132881 h 135848"/>
                <a:gd name="connsiteX21" fmla="*/ 246087 w 380638"/>
                <a:gd name="connsiteY21" fmla="*/ 132881 h 135848"/>
                <a:gd name="connsiteX22" fmla="*/ 246087 w 380638"/>
                <a:gd name="connsiteY22" fmla="*/ 133065 h 135848"/>
                <a:gd name="connsiteX23" fmla="*/ 177774 w 380638"/>
                <a:gd name="connsiteY23" fmla="*/ 45043 h 135848"/>
                <a:gd name="connsiteX24" fmla="*/ 177774 w 380638"/>
                <a:gd name="connsiteY24" fmla="*/ 132881 h 135848"/>
                <a:gd name="connsiteX25" fmla="*/ 153269 w 380638"/>
                <a:gd name="connsiteY25" fmla="*/ 132881 h 135848"/>
                <a:gd name="connsiteX26" fmla="*/ 153269 w 380638"/>
                <a:gd name="connsiteY26" fmla="*/ 2616 h 135848"/>
                <a:gd name="connsiteX27" fmla="*/ 173141 w 380638"/>
                <a:gd name="connsiteY27" fmla="*/ 2616 h 135848"/>
                <a:gd name="connsiteX28" fmla="*/ 236803 w 380638"/>
                <a:gd name="connsiteY28" fmla="*/ 83378 h 135848"/>
                <a:gd name="connsiteX29" fmla="*/ 66807 w 380638"/>
                <a:gd name="connsiteY29" fmla="*/ 0 h 135848"/>
                <a:gd name="connsiteX30" fmla="*/ 133447 w 380638"/>
                <a:gd name="connsiteY30" fmla="*/ 68486 h 135848"/>
                <a:gd name="connsiteX31" fmla="*/ 66807 w 380638"/>
                <a:gd name="connsiteY31" fmla="*/ 135848 h 135848"/>
                <a:gd name="connsiteX32" fmla="*/ 0 w 380638"/>
                <a:gd name="connsiteY32" fmla="*/ 68670 h 135848"/>
                <a:gd name="connsiteX33" fmla="*/ 66807 w 380638"/>
                <a:gd name="connsiteY33" fmla="*/ 0 h 135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80638" h="135848">
                  <a:moveTo>
                    <a:pt x="66824" y="22354"/>
                  </a:moveTo>
                  <a:cubicBezTo>
                    <a:pt x="36180" y="22354"/>
                    <a:pt x="23568" y="47088"/>
                    <a:pt x="24137" y="69056"/>
                  </a:cubicBezTo>
                  <a:cubicBezTo>
                    <a:pt x="24689" y="90454"/>
                    <a:pt x="36197" y="113344"/>
                    <a:pt x="66824" y="113344"/>
                  </a:cubicBezTo>
                  <a:cubicBezTo>
                    <a:pt x="97451" y="113344"/>
                    <a:pt x="108959" y="90269"/>
                    <a:pt x="109327" y="68872"/>
                  </a:cubicBezTo>
                  <a:cubicBezTo>
                    <a:pt x="109695" y="46904"/>
                    <a:pt x="97451" y="22354"/>
                    <a:pt x="66824" y="22354"/>
                  </a:cubicBezTo>
                  <a:close/>
                  <a:moveTo>
                    <a:pt x="283388" y="2616"/>
                  </a:moveTo>
                  <a:lnTo>
                    <a:pt x="380638" y="2616"/>
                  </a:lnTo>
                  <a:lnTo>
                    <a:pt x="380638" y="26445"/>
                  </a:lnTo>
                  <a:lnTo>
                    <a:pt x="307692" y="26445"/>
                  </a:lnTo>
                  <a:lnTo>
                    <a:pt x="307692" y="56395"/>
                  </a:lnTo>
                  <a:lnTo>
                    <a:pt x="378029" y="56395"/>
                  </a:lnTo>
                  <a:lnTo>
                    <a:pt x="378029" y="79285"/>
                  </a:lnTo>
                  <a:lnTo>
                    <a:pt x="307692" y="79285"/>
                  </a:lnTo>
                  <a:lnTo>
                    <a:pt x="307692" y="108682"/>
                  </a:lnTo>
                  <a:lnTo>
                    <a:pt x="380638" y="108682"/>
                  </a:lnTo>
                  <a:lnTo>
                    <a:pt x="380638" y="132880"/>
                  </a:lnTo>
                  <a:lnTo>
                    <a:pt x="283388" y="132880"/>
                  </a:lnTo>
                  <a:cubicBezTo>
                    <a:pt x="283388" y="89531"/>
                    <a:pt x="283388" y="45982"/>
                    <a:pt x="283388" y="2616"/>
                  </a:cubicBezTo>
                  <a:close/>
                  <a:moveTo>
                    <a:pt x="236803" y="2432"/>
                  </a:moveTo>
                  <a:lnTo>
                    <a:pt x="261308" y="2432"/>
                  </a:lnTo>
                  <a:lnTo>
                    <a:pt x="261308" y="132881"/>
                  </a:lnTo>
                  <a:lnTo>
                    <a:pt x="246087" y="132881"/>
                  </a:lnTo>
                  <a:lnTo>
                    <a:pt x="246087" y="133065"/>
                  </a:lnTo>
                  <a:lnTo>
                    <a:pt x="177774" y="45043"/>
                  </a:lnTo>
                  <a:lnTo>
                    <a:pt x="177774" y="132881"/>
                  </a:lnTo>
                  <a:lnTo>
                    <a:pt x="153269" y="132881"/>
                  </a:lnTo>
                  <a:lnTo>
                    <a:pt x="153269" y="2616"/>
                  </a:lnTo>
                  <a:lnTo>
                    <a:pt x="173141" y="2616"/>
                  </a:lnTo>
                  <a:lnTo>
                    <a:pt x="236803" y="83378"/>
                  </a:lnTo>
                  <a:close/>
                  <a:moveTo>
                    <a:pt x="66807" y="0"/>
                  </a:moveTo>
                  <a:cubicBezTo>
                    <a:pt x="111552" y="17"/>
                    <a:pt x="133832" y="34444"/>
                    <a:pt x="133447" y="68486"/>
                  </a:cubicBezTo>
                  <a:cubicBezTo>
                    <a:pt x="133079" y="102159"/>
                    <a:pt x="112472" y="135848"/>
                    <a:pt x="66807" y="135848"/>
                  </a:cubicBezTo>
                  <a:cubicBezTo>
                    <a:pt x="21143" y="135848"/>
                    <a:pt x="0" y="102913"/>
                    <a:pt x="0" y="68670"/>
                  </a:cubicBezTo>
                  <a:cubicBezTo>
                    <a:pt x="0" y="34428"/>
                    <a:pt x="21896" y="0"/>
                    <a:pt x="66807" y="0"/>
                  </a:cubicBezTo>
                  <a:close/>
                </a:path>
              </a:pathLst>
            </a:custGeom>
            <a:solidFill>
              <a:srgbClr val="00A099"/>
            </a:solidFill>
            <a:ln w="9513" cap="flat">
              <a:noFill/>
              <a:prstDash val="solid"/>
              <a:miter/>
            </a:ln>
          </p:spPr>
          <p:txBody>
            <a:bodyPr wrap="square" rtlCol="0" anchor="ctr">
              <a:no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7" name="TM">
              <a:extLst>
                <a:ext uri="{FF2B5EF4-FFF2-40B4-BE49-F238E27FC236}">
                  <a16:creationId xmlns:a16="http://schemas.microsoft.com/office/drawing/2014/main" id="{A7898688-1D64-1290-CA4E-2BC6B5C9EFC0}"/>
                </a:ext>
              </a:extLst>
            </p:cNvPr>
            <p:cNvSpPr/>
            <p:nvPr/>
          </p:nvSpPr>
          <p:spPr>
            <a:xfrm>
              <a:off x="1355844" y="1066734"/>
              <a:ext cx="83183" cy="43097"/>
            </a:xfrm>
            <a:custGeom>
              <a:avLst/>
              <a:gdLst>
                <a:gd name="connsiteX0" fmla="*/ 38924 w 83183"/>
                <a:gd name="connsiteY0" fmla="*/ 0 h 43097"/>
                <a:gd name="connsiteX1" fmla="*/ 48826 w 83183"/>
                <a:gd name="connsiteY1" fmla="*/ 0 h 43097"/>
                <a:gd name="connsiteX2" fmla="*/ 60769 w 83183"/>
                <a:gd name="connsiteY2" fmla="*/ 34276 h 43097"/>
                <a:gd name="connsiteX3" fmla="*/ 60953 w 83183"/>
                <a:gd name="connsiteY3" fmla="*/ 34276 h 43097"/>
                <a:gd name="connsiteX4" fmla="*/ 73248 w 83183"/>
                <a:gd name="connsiteY4" fmla="*/ 0 h 43097"/>
                <a:gd name="connsiteX5" fmla="*/ 83183 w 83183"/>
                <a:gd name="connsiteY5" fmla="*/ 0 h 43097"/>
                <a:gd name="connsiteX6" fmla="*/ 83183 w 83183"/>
                <a:gd name="connsiteY6" fmla="*/ 43097 h 43097"/>
                <a:gd name="connsiteX7" fmla="*/ 76392 w 83183"/>
                <a:gd name="connsiteY7" fmla="*/ 43097 h 43097"/>
                <a:gd name="connsiteX8" fmla="*/ 76392 w 83183"/>
                <a:gd name="connsiteY8" fmla="*/ 21783 h 43097"/>
                <a:gd name="connsiteX9" fmla="*/ 76559 w 83183"/>
                <a:gd name="connsiteY9" fmla="*/ 13416 h 43097"/>
                <a:gd name="connsiteX10" fmla="*/ 76844 w 83183"/>
                <a:gd name="connsiteY10" fmla="*/ 7161 h 43097"/>
                <a:gd name="connsiteX11" fmla="*/ 76610 w 83183"/>
                <a:gd name="connsiteY11" fmla="*/ 7161 h 43097"/>
                <a:gd name="connsiteX12" fmla="*/ 63696 w 83183"/>
                <a:gd name="connsiteY12" fmla="*/ 43097 h 43097"/>
                <a:gd name="connsiteX13" fmla="*/ 57491 w 83183"/>
                <a:gd name="connsiteY13" fmla="*/ 43097 h 43097"/>
                <a:gd name="connsiteX14" fmla="*/ 45029 w 83183"/>
                <a:gd name="connsiteY14" fmla="*/ 7110 h 43097"/>
                <a:gd name="connsiteX15" fmla="*/ 44795 w 83183"/>
                <a:gd name="connsiteY15" fmla="*/ 7110 h 43097"/>
                <a:gd name="connsiteX16" fmla="*/ 45297 w 83183"/>
                <a:gd name="connsiteY16" fmla="*/ 22136 h 43097"/>
                <a:gd name="connsiteX17" fmla="*/ 45297 w 83183"/>
                <a:gd name="connsiteY17" fmla="*/ 43097 h 43097"/>
                <a:gd name="connsiteX18" fmla="*/ 38924 w 83183"/>
                <a:gd name="connsiteY18" fmla="*/ 43097 h 43097"/>
                <a:gd name="connsiteX19" fmla="*/ 0 w 83183"/>
                <a:gd name="connsiteY19" fmla="*/ 0 h 43097"/>
                <a:gd name="connsiteX20" fmla="*/ 32316 w 83183"/>
                <a:gd name="connsiteY20" fmla="*/ 0 h 43097"/>
                <a:gd name="connsiteX21" fmla="*/ 32316 w 83183"/>
                <a:gd name="connsiteY21" fmla="*/ 6037 h 43097"/>
                <a:gd name="connsiteX22" fmla="*/ 19671 w 83183"/>
                <a:gd name="connsiteY22" fmla="*/ 6037 h 43097"/>
                <a:gd name="connsiteX23" fmla="*/ 19671 w 83183"/>
                <a:gd name="connsiteY23" fmla="*/ 43097 h 43097"/>
                <a:gd name="connsiteX24" fmla="*/ 12645 w 83183"/>
                <a:gd name="connsiteY24" fmla="*/ 43097 h 43097"/>
                <a:gd name="connsiteX25" fmla="*/ 12645 w 83183"/>
                <a:gd name="connsiteY25" fmla="*/ 6037 h 43097"/>
                <a:gd name="connsiteX26" fmla="*/ 0 w 83183"/>
                <a:gd name="connsiteY26" fmla="*/ 6037 h 43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3183" h="43097">
                  <a:moveTo>
                    <a:pt x="38924" y="0"/>
                  </a:moveTo>
                  <a:lnTo>
                    <a:pt x="48826" y="0"/>
                  </a:lnTo>
                  <a:lnTo>
                    <a:pt x="60769" y="34276"/>
                  </a:lnTo>
                  <a:lnTo>
                    <a:pt x="60953" y="34276"/>
                  </a:lnTo>
                  <a:lnTo>
                    <a:pt x="73248" y="0"/>
                  </a:lnTo>
                  <a:lnTo>
                    <a:pt x="83183" y="0"/>
                  </a:lnTo>
                  <a:lnTo>
                    <a:pt x="83183" y="43097"/>
                  </a:lnTo>
                  <a:lnTo>
                    <a:pt x="76392" y="43097"/>
                  </a:lnTo>
                  <a:lnTo>
                    <a:pt x="76392" y="21783"/>
                  </a:lnTo>
                  <a:cubicBezTo>
                    <a:pt x="76392" y="19637"/>
                    <a:pt x="76442" y="16853"/>
                    <a:pt x="76559" y="13416"/>
                  </a:cubicBezTo>
                  <a:cubicBezTo>
                    <a:pt x="76660" y="9978"/>
                    <a:pt x="76760" y="7898"/>
                    <a:pt x="76844" y="7161"/>
                  </a:cubicBezTo>
                  <a:lnTo>
                    <a:pt x="76610" y="7161"/>
                  </a:lnTo>
                  <a:lnTo>
                    <a:pt x="63696" y="43097"/>
                  </a:lnTo>
                  <a:lnTo>
                    <a:pt x="57491" y="43097"/>
                  </a:lnTo>
                  <a:lnTo>
                    <a:pt x="45029" y="7110"/>
                  </a:lnTo>
                  <a:lnTo>
                    <a:pt x="44795" y="7110"/>
                  </a:lnTo>
                  <a:cubicBezTo>
                    <a:pt x="45130" y="12460"/>
                    <a:pt x="45297" y="17474"/>
                    <a:pt x="45297" y="22136"/>
                  </a:cubicBezTo>
                  <a:lnTo>
                    <a:pt x="45297" y="43097"/>
                  </a:lnTo>
                  <a:lnTo>
                    <a:pt x="38924" y="43097"/>
                  </a:lnTo>
                  <a:close/>
                  <a:moveTo>
                    <a:pt x="0" y="0"/>
                  </a:moveTo>
                  <a:lnTo>
                    <a:pt x="32316" y="0"/>
                  </a:lnTo>
                  <a:lnTo>
                    <a:pt x="32316" y="6037"/>
                  </a:lnTo>
                  <a:lnTo>
                    <a:pt x="19671" y="6037"/>
                  </a:lnTo>
                  <a:lnTo>
                    <a:pt x="19671" y="43097"/>
                  </a:lnTo>
                  <a:lnTo>
                    <a:pt x="12645" y="43097"/>
                  </a:lnTo>
                  <a:lnTo>
                    <a:pt x="12645" y="6037"/>
                  </a:lnTo>
                  <a:lnTo>
                    <a:pt x="0" y="6037"/>
                  </a:lnTo>
                  <a:close/>
                </a:path>
              </a:pathLst>
            </a:custGeom>
            <a:solidFill>
              <a:schemeClr val="bg1"/>
            </a:solidFill>
            <a:ln w="9513" cap="flat">
              <a:noFill/>
              <a:prstDash val="solid"/>
              <a:miter/>
            </a:ln>
          </p:spPr>
          <p:txBody>
            <a:bodyPr wrap="square" rtlCol="0" anchor="ctr">
              <a:no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Tree>
    <p:extLst>
      <p:ext uri="{BB962C8B-B14F-4D97-AF65-F5344CB8AC3E}">
        <p14:creationId xmlns:p14="http://schemas.microsoft.com/office/powerpoint/2010/main" val="18750928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MT text">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43148772-0BF5-1E02-58B0-99F31D8D723F}"/>
              </a:ext>
            </a:extLst>
          </p:cNvPr>
          <p:cNvGraphicFramePr>
            <a:graphicFrameLocks noChangeAspect="1"/>
          </p:cNvGraphicFramePr>
          <p:nvPr>
            <p:custDataLst>
              <p:tags r:id="rId1"/>
            </p:custDataLst>
            <p:extLst>
              <p:ext uri="{D42A27DB-BD31-4B8C-83A1-F6EECF244321}">
                <p14:modId xmlns:p14="http://schemas.microsoft.com/office/powerpoint/2010/main" val="355321254"/>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6" name="think-cell data - do not delete" hidden="1">
                        <a:extLst>
                          <a:ext uri="{FF2B5EF4-FFF2-40B4-BE49-F238E27FC236}">
                            <a16:creationId xmlns:a16="http://schemas.microsoft.com/office/drawing/2014/main" id="{43148772-0BF5-1E02-58B0-99F31D8D723F}"/>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23AB98CB-06B7-4C65-9E02-BEEE6E61DF62}" type="datetime1">
              <a:rPr lang="en-US" smtClean="0"/>
              <a:t>7/25/2025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3" name="Body Text">
            <a:extLst>
              <a:ext uri="{FF2B5EF4-FFF2-40B4-BE49-F238E27FC236}">
                <a16:creationId xmlns:a16="http://schemas.microsoft.com/office/drawing/2014/main" id="{5446AF47-9EBE-4421-8258-0A215D9609B0}"/>
              </a:ext>
            </a:extLst>
          </p:cNvPr>
          <p:cNvSpPr>
            <a:spLocks noGrp="1"/>
          </p:cNvSpPr>
          <p:nvPr>
            <p:ph idx="1"/>
          </p:nvPr>
        </p:nvSpPr>
        <p:spPr>
          <a:xfrm>
            <a:off x="504000" y="1134000"/>
            <a:ext cx="8136000" cy="3600000"/>
          </a:xfrm>
          <a:prstGeom prst="rect">
            <a:avLst/>
          </a:prstGeom>
        </p:spPr>
        <p:txBody>
          <a:bodyPr/>
          <a:lstStyle>
            <a:lvl1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2pPr>
            <a:lvl3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3pPr>
            <a:lvl4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4pPr>
            <a:lvl5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Title 3">
            <a:extLst>
              <a:ext uri="{FF2B5EF4-FFF2-40B4-BE49-F238E27FC236}">
                <a16:creationId xmlns:a16="http://schemas.microsoft.com/office/drawing/2014/main" id="{3B4D06EA-9248-7E33-6EEF-BE8D97AB2EBE}"/>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1485252109"/>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MT Text/Source">
    <p:bg>
      <p:bgRef idx="1001">
        <a:schemeClr val="bg1"/>
      </p:bgRef>
    </p:bg>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2542F80E-F3C1-584F-6B07-DFBDDB4AE8B8}"/>
              </a:ext>
            </a:extLst>
          </p:cNvPr>
          <p:cNvGraphicFramePr>
            <a:graphicFrameLocks noChangeAspect="1"/>
          </p:cNvGraphicFramePr>
          <p:nvPr>
            <p:custDataLst>
              <p:tags r:id="rId1"/>
            </p:custDataLst>
            <p:extLst>
              <p:ext uri="{D42A27DB-BD31-4B8C-83A1-F6EECF244321}">
                <p14:modId xmlns:p14="http://schemas.microsoft.com/office/powerpoint/2010/main" val="249936950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6" name="think-cell data - do not delete" hidden="1">
                        <a:extLst>
                          <a:ext uri="{FF2B5EF4-FFF2-40B4-BE49-F238E27FC236}">
                            <a16:creationId xmlns:a16="http://schemas.microsoft.com/office/drawing/2014/main" id="{2542F80E-F3C1-584F-6B07-DFBDDB4AE8B8}"/>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7FAB388A-ED08-4D70-9381-EF79C455AE67}" type="datetime1">
              <a:rPr lang="en-US" smtClean="0"/>
              <a:t>7/25/2025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6" name="Data Source">
            <a:extLst>
              <a:ext uri="{FF2B5EF4-FFF2-40B4-BE49-F238E27FC236}">
                <a16:creationId xmlns:a16="http://schemas.microsoft.com/office/drawing/2014/main" id="{D11196AF-7CF1-409D-B002-C133E24F5660}"/>
              </a:ext>
            </a:extLst>
          </p:cNvPr>
          <p:cNvSpPr>
            <a:spLocks noGrp="1"/>
          </p:cNvSpPr>
          <p:nvPr>
            <p:ph type="body" sz="quarter" idx="17" hasCustomPrompt="1"/>
          </p:nvPr>
        </p:nvSpPr>
        <p:spPr>
          <a:xfrm>
            <a:off x="0" y="4734106"/>
            <a:ext cx="4572000" cy="222878"/>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3" name="Body Text">
            <a:extLst>
              <a:ext uri="{FF2B5EF4-FFF2-40B4-BE49-F238E27FC236}">
                <a16:creationId xmlns:a16="http://schemas.microsoft.com/office/drawing/2014/main" id="{5446AF47-9EBE-4421-8258-0A215D9609B0}"/>
              </a:ext>
            </a:extLst>
          </p:cNvPr>
          <p:cNvSpPr>
            <a:spLocks noGrp="1"/>
          </p:cNvSpPr>
          <p:nvPr>
            <p:ph idx="1"/>
          </p:nvPr>
        </p:nvSpPr>
        <p:spPr>
          <a:xfrm>
            <a:off x="504000" y="1134000"/>
            <a:ext cx="8136000" cy="3600000"/>
          </a:xfrm>
          <a:prstGeom prst="rect">
            <a:avLst/>
          </a:prstGeom>
        </p:spPr>
        <p:txBody>
          <a:bodyPr/>
          <a:lstStyle>
            <a:lvl1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2pPr>
            <a:lvl3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3pPr>
            <a:lvl4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4pPr>
            <a:lvl5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Title 3">
            <a:extLst>
              <a:ext uri="{FF2B5EF4-FFF2-40B4-BE49-F238E27FC236}">
                <a16:creationId xmlns:a16="http://schemas.microsoft.com/office/drawing/2014/main" id="{F0307D88-F0A0-9419-DEBD-67A5FA2CC880}"/>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1669220826"/>
      </p:ext>
    </p:extLst>
  </p:cSld>
  <p:clrMapOvr>
    <a:overrideClrMapping bg1="lt1" tx1="dk1" bg2="lt2" tx2="dk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MT 2 Sub titles/ Source">
    <p:spTree>
      <p:nvGrpSpPr>
        <p:cNvPr id="1" name=""/>
        <p:cNvGrpSpPr/>
        <p:nvPr/>
      </p:nvGrpSpPr>
      <p:grpSpPr>
        <a:xfrm>
          <a:off x="0" y="0"/>
          <a:ext cx="0" cy="0"/>
          <a:chOff x="0" y="0"/>
          <a:chExt cx="0" cy="0"/>
        </a:xfrm>
      </p:grpSpPr>
      <p:graphicFrame>
        <p:nvGraphicFramePr>
          <p:cNvPr id="11" name="think-cell data - do not delete" hidden="1">
            <a:extLst>
              <a:ext uri="{FF2B5EF4-FFF2-40B4-BE49-F238E27FC236}">
                <a16:creationId xmlns:a16="http://schemas.microsoft.com/office/drawing/2014/main" id="{BFD4D50C-AABA-C605-1A81-21A2DD10111B}"/>
              </a:ext>
            </a:extLst>
          </p:cNvPr>
          <p:cNvGraphicFramePr>
            <a:graphicFrameLocks noChangeAspect="1"/>
          </p:cNvGraphicFramePr>
          <p:nvPr>
            <p:custDataLst>
              <p:tags r:id="rId1"/>
            </p:custDataLst>
            <p:extLst>
              <p:ext uri="{D42A27DB-BD31-4B8C-83A1-F6EECF244321}">
                <p14:modId xmlns:p14="http://schemas.microsoft.com/office/powerpoint/2010/main" val="2162439029"/>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1" name="think-cell data - do not delete" hidden="1">
                        <a:extLst>
                          <a:ext uri="{FF2B5EF4-FFF2-40B4-BE49-F238E27FC236}">
                            <a16:creationId xmlns:a16="http://schemas.microsoft.com/office/drawing/2014/main" id="{BFD4D50C-AABA-C605-1A81-21A2DD10111B}"/>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65112B76-70A0-4115-8900-889D5A83801C}" type="datetime1">
              <a:rPr lang="en-US" smtClean="0"/>
              <a:t>7/25/2025</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3" name="Data Source">
            <a:extLst>
              <a:ext uri="{FF2B5EF4-FFF2-40B4-BE49-F238E27FC236}">
                <a16:creationId xmlns:a16="http://schemas.microsoft.com/office/drawing/2014/main" id="{D6C689B5-63F1-4457-8459-D2624485FA92}"/>
              </a:ext>
            </a:extLst>
          </p:cNvPr>
          <p:cNvSpPr>
            <a:spLocks noGrp="1"/>
          </p:cNvSpPr>
          <p:nvPr>
            <p:ph type="body" sz="quarter" idx="13" hasCustomPrompt="1"/>
          </p:nvPr>
        </p:nvSpPr>
        <p:spPr>
          <a:xfrm>
            <a:off x="0" y="4732276"/>
            <a:ext cx="4572000" cy="224534"/>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5" name="Right Subtitle">
            <a:extLst>
              <a:ext uri="{FF2B5EF4-FFF2-40B4-BE49-F238E27FC236}">
                <a16:creationId xmlns:a16="http://schemas.microsoft.com/office/drawing/2014/main" id="{39951190-451A-4B42-A8A2-F11EA06261AC}"/>
              </a:ext>
            </a:extLst>
          </p:cNvPr>
          <p:cNvSpPr>
            <a:spLocks noGrp="1"/>
          </p:cNvSpPr>
          <p:nvPr>
            <p:ph type="body" sz="quarter" idx="3" hasCustomPrompt="1"/>
          </p:nvPr>
        </p:nvSpPr>
        <p:spPr>
          <a:xfrm>
            <a:off x="4608002" y="774000"/>
            <a:ext cx="4031998"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err="1"/>
              <a:t>Subtitle</a:t>
            </a:r>
            <a:r>
              <a:rPr lang="nl-NL"/>
              <a:t> | Chart </a:t>
            </a:r>
            <a:r>
              <a:rPr lang="nl-NL" err="1"/>
              <a:t>Title</a:t>
            </a:r>
            <a:endParaRPr lang="nl-NL"/>
          </a:p>
        </p:txBody>
      </p:sp>
      <p:sp>
        <p:nvSpPr>
          <p:cNvPr id="3" name="Left Subtitle">
            <a:extLst>
              <a:ext uri="{FF2B5EF4-FFF2-40B4-BE49-F238E27FC236}">
                <a16:creationId xmlns:a16="http://schemas.microsoft.com/office/drawing/2014/main" id="{65651D0F-BA51-4C81-B738-BFACFD29E4C2}"/>
              </a:ext>
            </a:extLst>
          </p:cNvPr>
          <p:cNvSpPr>
            <a:spLocks noGrp="1"/>
          </p:cNvSpPr>
          <p:nvPr>
            <p:ph type="body" idx="1" hasCustomPrompt="1"/>
          </p:nvPr>
        </p:nvSpPr>
        <p:spPr>
          <a:xfrm>
            <a:off x="504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err="1"/>
              <a:t>Subtitle</a:t>
            </a:r>
            <a:r>
              <a:rPr lang="nl-NL"/>
              <a:t> | Chart </a:t>
            </a:r>
            <a:r>
              <a:rPr lang="nl-NL" err="1"/>
              <a:t>Title</a:t>
            </a:r>
            <a:endParaRPr lang="nl-NL"/>
          </a:p>
        </p:txBody>
      </p:sp>
      <p:sp>
        <p:nvSpPr>
          <p:cNvPr id="2" name="Title 1">
            <a:extLst>
              <a:ext uri="{FF2B5EF4-FFF2-40B4-BE49-F238E27FC236}">
                <a16:creationId xmlns:a16="http://schemas.microsoft.com/office/drawing/2014/main" id="{17610FA4-D41F-F979-2D1D-59BF59062A8D}"/>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40336920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MT 2 Sub titles">
    <p:spTree>
      <p:nvGrpSpPr>
        <p:cNvPr id="1" name=""/>
        <p:cNvGrpSpPr/>
        <p:nvPr/>
      </p:nvGrpSpPr>
      <p:grpSpPr>
        <a:xfrm>
          <a:off x="0" y="0"/>
          <a:ext cx="0" cy="0"/>
          <a:chOff x="0" y="0"/>
          <a:chExt cx="0" cy="0"/>
        </a:xfrm>
      </p:grpSpPr>
      <p:graphicFrame>
        <p:nvGraphicFramePr>
          <p:cNvPr id="11" name="think-cell data - do not delete" hidden="1">
            <a:extLst>
              <a:ext uri="{FF2B5EF4-FFF2-40B4-BE49-F238E27FC236}">
                <a16:creationId xmlns:a16="http://schemas.microsoft.com/office/drawing/2014/main" id="{1941F096-F730-5B73-E186-18C5F9975B01}"/>
              </a:ext>
            </a:extLst>
          </p:cNvPr>
          <p:cNvGraphicFramePr>
            <a:graphicFrameLocks noChangeAspect="1"/>
          </p:cNvGraphicFramePr>
          <p:nvPr>
            <p:custDataLst>
              <p:tags r:id="rId1"/>
            </p:custDataLst>
            <p:extLst>
              <p:ext uri="{D42A27DB-BD31-4B8C-83A1-F6EECF244321}">
                <p14:modId xmlns:p14="http://schemas.microsoft.com/office/powerpoint/2010/main" val="3176167805"/>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1" name="think-cell data - do not delete" hidden="1">
                        <a:extLst>
                          <a:ext uri="{FF2B5EF4-FFF2-40B4-BE49-F238E27FC236}">
                            <a16:creationId xmlns:a16="http://schemas.microsoft.com/office/drawing/2014/main" id="{1941F096-F730-5B73-E186-18C5F9975B01}"/>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280F50A8-76F6-4FEC-A481-86C5F9A60B95}" type="datetime1">
              <a:rPr lang="en-US" smtClean="0"/>
              <a:t>7/25/2025</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5" name="Right Subtitle">
            <a:extLst>
              <a:ext uri="{FF2B5EF4-FFF2-40B4-BE49-F238E27FC236}">
                <a16:creationId xmlns:a16="http://schemas.microsoft.com/office/drawing/2014/main" id="{39951190-451A-4B42-A8A2-F11EA06261AC}"/>
              </a:ext>
            </a:extLst>
          </p:cNvPr>
          <p:cNvSpPr>
            <a:spLocks noGrp="1"/>
          </p:cNvSpPr>
          <p:nvPr>
            <p:ph type="body" sz="quarter" idx="3" hasCustomPrompt="1"/>
          </p:nvPr>
        </p:nvSpPr>
        <p:spPr>
          <a:xfrm>
            <a:off x="4608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err="1"/>
              <a:t>Subtitle</a:t>
            </a:r>
            <a:r>
              <a:rPr lang="nl-NL"/>
              <a:t> | Chart </a:t>
            </a:r>
            <a:r>
              <a:rPr lang="nl-NL" err="1"/>
              <a:t>Title</a:t>
            </a:r>
            <a:endParaRPr lang="nl-NL"/>
          </a:p>
        </p:txBody>
      </p:sp>
      <p:sp>
        <p:nvSpPr>
          <p:cNvPr id="3" name="Left Subtitle">
            <a:extLst>
              <a:ext uri="{FF2B5EF4-FFF2-40B4-BE49-F238E27FC236}">
                <a16:creationId xmlns:a16="http://schemas.microsoft.com/office/drawing/2014/main" id="{65651D0F-BA51-4C81-B738-BFACFD29E4C2}"/>
              </a:ext>
            </a:extLst>
          </p:cNvPr>
          <p:cNvSpPr>
            <a:spLocks noGrp="1"/>
          </p:cNvSpPr>
          <p:nvPr>
            <p:ph type="body" idx="1" hasCustomPrompt="1"/>
          </p:nvPr>
        </p:nvSpPr>
        <p:spPr>
          <a:xfrm>
            <a:off x="504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a:t>Subtitle | Chart Title</a:t>
            </a:r>
          </a:p>
        </p:txBody>
      </p:sp>
      <p:sp>
        <p:nvSpPr>
          <p:cNvPr id="8" name="Title 7">
            <a:extLst>
              <a:ext uri="{FF2B5EF4-FFF2-40B4-BE49-F238E27FC236}">
                <a16:creationId xmlns:a16="http://schemas.microsoft.com/office/drawing/2014/main" id="{012D25DA-55A6-9DB1-4EA0-E73432358A0E}"/>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118907934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MT 2 Columns/ Source">
    <p:spTree>
      <p:nvGrpSpPr>
        <p:cNvPr id="1" name=""/>
        <p:cNvGrpSpPr/>
        <p:nvPr/>
      </p:nvGrpSpPr>
      <p:grpSpPr>
        <a:xfrm>
          <a:off x="0" y="0"/>
          <a:ext cx="0" cy="0"/>
          <a:chOff x="0" y="0"/>
          <a:chExt cx="0" cy="0"/>
        </a:xfrm>
      </p:grpSpPr>
      <p:graphicFrame>
        <p:nvGraphicFramePr>
          <p:cNvPr id="14" name="think-cell data - do not delete" hidden="1">
            <a:extLst>
              <a:ext uri="{FF2B5EF4-FFF2-40B4-BE49-F238E27FC236}">
                <a16:creationId xmlns:a16="http://schemas.microsoft.com/office/drawing/2014/main" id="{E1715C66-39CE-9441-3F82-9654406DF4C7}"/>
              </a:ext>
            </a:extLst>
          </p:cNvPr>
          <p:cNvGraphicFramePr>
            <a:graphicFrameLocks noChangeAspect="1"/>
          </p:cNvGraphicFramePr>
          <p:nvPr>
            <p:custDataLst>
              <p:tags r:id="rId1"/>
            </p:custDataLst>
            <p:extLst>
              <p:ext uri="{D42A27DB-BD31-4B8C-83A1-F6EECF244321}">
                <p14:modId xmlns:p14="http://schemas.microsoft.com/office/powerpoint/2010/main" val="876414192"/>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4" name="think-cell data - do not delete" hidden="1">
                        <a:extLst>
                          <a:ext uri="{FF2B5EF4-FFF2-40B4-BE49-F238E27FC236}">
                            <a16:creationId xmlns:a16="http://schemas.microsoft.com/office/drawing/2014/main" id="{E1715C66-39CE-9441-3F82-9654406DF4C7}"/>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DF79B494-81C0-4607-A101-A9F0F2B1A700}" type="datetime1">
              <a:rPr lang="en-US" smtClean="0"/>
              <a:t>7/25/2025</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3" name="Data Source">
            <a:extLst>
              <a:ext uri="{FF2B5EF4-FFF2-40B4-BE49-F238E27FC236}">
                <a16:creationId xmlns:a16="http://schemas.microsoft.com/office/drawing/2014/main" id="{F2D8149A-679A-412A-BA2D-C1CAE910F74B}"/>
              </a:ext>
            </a:extLst>
          </p:cNvPr>
          <p:cNvSpPr>
            <a:spLocks noGrp="1"/>
          </p:cNvSpPr>
          <p:nvPr>
            <p:ph type="body" sz="quarter" idx="15" hasCustomPrompt="1"/>
          </p:nvPr>
        </p:nvSpPr>
        <p:spPr>
          <a:xfrm>
            <a:off x="0" y="4731544"/>
            <a:ext cx="4572000" cy="225440"/>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11" name="Right Content Placeholder">
            <a:extLst>
              <a:ext uri="{FF2B5EF4-FFF2-40B4-BE49-F238E27FC236}">
                <a16:creationId xmlns:a16="http://schemas.microsoft.com/office/drawing/2014/main" id="{3AEFD6AC-7733-4DD0-B6CE-03371ED148E7}"/>
              </a:ext>
            </a:extLst>
          </p:cNvPr>
          <p:cNvSpPr>
            <a:spLocks noGrp="1"/>
          </p:cNvSpPr>
          <p:nvPr>
            <p:ph sz="quarter" idx="14"/>
          </p:nvPr>
        </p:nvSpPr>
        <p:spPr>
          <a:xfrm>
            <a:off x="4608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Left Content Placeholder">
            <a:extLst>
              <a:ext uri="{FF2B5EF4-FFF2-40B4-BE49-F238E27FC236}">
                <a16:creationId xmlns:a16="http://schemas.microsoft.com/office/drawing/2014/main" id="{31A85E9B-5B82-475D-BED2-829110936A53}"/>
              </a:ext>
            </a:extLst>
          </p:cNvPr>
          <p:cNvSpPr>
            <a:spLocks noGrp="1"/>
          </p:cNvSpPr>
          <p:nvPr>
            <p:ph sz="quarter" idx="13"/>
          </p:nvPr>
        </p:nvSpPr>
        <p:spPr>
          <a:xfrm>
            <a:off x="504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ight Subtitle">
            <a:extLst>
              <a:ext uri="{FF2B5EF4-FFF2-40B4-BE49-F238E27FC236}">
                <a16:creationId xmlns:a16="http://schemas.microsoft.com/office/drawing/2014/main" id="{39951190-451A-4B42-A8A2-F11EA06261AC}"/>
              </a:ext>
            </a:extLst>
          </p:cNvPr>
          <p:cNvSpPr>
            <a:spLocks noGrp="1"/>
          </p:cNvSpPr>
          <p:nvPr>
            <p:ph type="body" sz="quarter" idx="3" hasCustomPrompt="1"/>
          </p:nvPr>
        </p:nvSpPr>
        <p:spPr>
          <a:xfrm>
            <a:off x="4608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marL="0" marR="0" lvl="0" indent="0" algn="l" defTabSz="685783" rtl="0" eaLnBrk="1" fontAlgn="auto" latinLnBrk="0" hangingPunct="1">
              <a:lnSpc>
                <a:spcPct val="90000"/>
              </a:lnSpc>
              <a:spcBef>
                <a:spcPts val="750"/>
              </a:spcBef>
              <a:spcAft>
                <a:spcPts val="0"/>
              </a:spcAft>
              <a:buClrTx/>
              <a:buSzTx/>
              <a:buFont typeface="Arial" panose="020B0604020202020204" pitchFamily="34" charset="0"/>
              <a:buNone/>
              <a:tabLst/>
              <a:defRPr/>
            </a:pPr>
            <a:r>
              <a:rPr lang="nl-NL"/>
              <a:t>Subtitle | Chart Title</a:t>
            </a:r>
          </a:p>
        </p:txBody>
      </p:sp>
      <p:sp>
        <p:nvSpPr>
          <p:cNvPr id="3" name="Left Subtitle">
            <a:extLst>
              <a:ext uri="{FF2B5EF4-FFF2-40B4-BE49-F238E27FC236}">
                <a16:creationId xmlns:a16="http://schemas.microsoft.com/office/drawing/2014/main" id="{65651D0F-BA51-4C81-B738-BFACFD29E4C2}"/>
              </a:ext>
            </a:extLst>
          </p:cNvPr>
          <p:cNvSpPr>
            <a:spLocks noGrp="1"/>
          </p:cNvSpPr>
          <p:nvPr>
            <p:ph type="body" idx="1" hasCustomPrompt="1"/>
          </p:nvPr>
        </p:nvSpPr>
        <p:spPr>
          <a:xfrm>
            <a:off x="504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a:t>Subtitle | Chart Title</a:t>
            </a:r>
          </a:p>
        </p:txBody>
      </p:sp>
      <p:sp>
        <p:nvSpPr>
          <p:cNvPr id="9" name="Title 8">
            <a:extLst>
              <a:ext uri="{FF2B5EF4-FFF2-40B4-BE49-F238E27FC236}">
                <a16:creationId xmlns:a16="http://schemas.microsoft.com/office/drawing/2014/main" id="{E3FEC9D1-1732-E208-C95E-F5492C24DE7B}"/>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101880365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MT 2 Columns">
    <p:spTree>
      <p:nvGrpSpPr>
        <p:cNvPr id="1" name=""/>
        <p:cNvGrpSpPr/>
        <p:nvPr/>
      </p:nvGrpSpPr>
      <p:grpSpPr>
        <a:xfrm>
          <a:off x="0" y="0"/>
          <a:ext cx="0" cy="0"/>
          <a:chOff x="0" y="0"/>
          <a:chExt cx="0" cy="0"/>
        </a:xfrm>
      </p:grpSpPr>
      <p:graphicFrame>
        <p:nvGraphicFramePr>
          <p:cNvPr id="13" name="think-cell data - do not delete" hidden="1">
            <a:extLst>
              <a:ext uri="{FF2B5EF4-FFF2-40B4-BE49-F238E27FC236}">
                <a16:creationId xmlns:a16="http://schemas.microsoft.com/office/drawing/2014/main" id="{65A14009-E1C1-90C5-0C54-74F4F15B0F6A}"/>
              </a:ext>
            </a:extLst>
          </p:cNvPr>
          <p:cNvGraphicFramePr>
            <a:graphicFrameLocks noChangeAspect="1"/>
          </p:cNvGraphicFramePr>
          <p:nvPr>
            <p:custDataLst>
              <p:tags r:id="rId1"/>
            </p:custDataLst>
            <p:extLst>
              <p:ext uri="{D42A27DB-BD31-4B8C-83A1-F6EECF244321}">
                <p14:modId xmlns:p14="http://schemas.microsoft.com/office/powerpoint/2010/main" val="81180021"/>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3" name="think-cell data - do not delete" hidden="1">
                        <a:extLst>
                          <a:ext uri="{FF2B5EF4-FFF2-40B4-BE49-F238E27FC236}">
                            <a16:creationId xmlns:a16="http://schemas.microsoft.com/office/drawing/2014/main" id="{65A14009-E1C1-90C5-0C54-74F4F15B0F6A}"/>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a:xfrm>
            <a:off x="8082390" y="4972050"/>
            <a:ext cx="557610" cy="171450"/>
          </a:xfrm>
          <a:prstGeom prst="rect">
            <a:avLst/>
          </a:prstGeom>
        </p:spPr>
        <p:txBody>
          <a:bodyPr/>
          <a:lstStyle>
            <a:lvl1pPr>
              <a:defRPr b="0" i="0">
                <a:latin typeface="Nexa Book" panose="00000400000000000000" pitchFamily="50" charset="0"/>
              </a:defRPr>
            </a:lvl1pPr>
          </a:lstStyle>
          <a:p>
            <a:fld id="{65D7BEAC-B30B-4CA2-A6BD-C605B0B9FAD7}" type="datetime1">
              <a:rPr lang="en-US" smtClean="0"/>
              <a:t>7/25/2025</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1" name="Right Content Placeholder">
            <a:extLst>
              <a:ext uri="{FF2B5EF4-FFF2-40B4-BE49-F238E27FC236}">
                <a16:creationId xmlns:a16="http://schemas.microsoft.com/office/drawing/2014/main" id="{3AEFD6AC-7733-4DD0-B6CE-03371ED148E7}"/>
              </a:ext>
            </a:extLst>
          </p:cNvPr>
          <p:cNvSpPr>
            <a:spLocks noGrp="1"/>
          </p:cNvSpPr>
          <p:nvPr>
            <p:ph sz="quarter" idx="14"/>
          </p:nvPr>
        </p:nvSpPr>
        <p:spPr>
          <a:xfrm>
            <a:off x="4608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Left Content Placeholder">
            <a:extLst>
              <a:ext uri="{FF2B5EF4-FFF2-40B4-BE49-F238E27FC236}">
                <a16:creationId xmlns:a16="http://schemas.microsoft.com/office/drawing/2014/main" id="{31A85E9B-5B82-475D-BED2-829110936A53}"/>
              </a:ext>
            </a:extLst>
          </p:cNvPr>
          <p:cNvSpPr>
            <a:spLocks noGrp="1"/>
          </p:cNvSpPr>
          <p:nvPr>
            <p:ph sz="quarter" idx="13"/>
          </p:nvPr>
        </p:nvSpPr>
        <p:spPr>
          <a:xfrm>
            <a:off x="504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ight Subtitle">
            <a:extLst>
              <a:ext uri="{FF2B5EF4-FFF2-40B4-BE49-F238E27FC236}">
                <a16:creationId xmlns:a16="http://schemas.microsoft.com/office/drawing/2014/main" id="{39951190-451A-4B42-A8A2-F11EA06261AC}"/>
              </a:ext>
            </a:extLst>
          </p:cNvPr>
          <p:cNvSpPr>
            <a:spLocks noGrp="1"/>
          </p:cNvSpPr>
          <p:nvPr>
            <p:ph type="body" sz="quarter" idx="3" hasCustomPrompt="1"/>
          </p:nvPr>
        </p:nvSpPr>
        <p:spPr>
          <a:xfrm>
            <a:off x="4608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marL="0" marR="0" lvl="0" indent="0" algn="l" defTabSz="685783" rtl="0" eaLnBrk="1" fontAlgn="auto" latinLnBrk="0" hangingPunct="1">
              <a:lnSpc>
                <a:spcPct val="90000"/>
              </a:lnSpc>
              <a:spcBef>
                <a:spcPts val="750"/>
              </a:spcBef>
              <a:spcAft>
                <a:spcPts val="0"/>
              </a:spcAft>
              <a:buClrTx/>
              <a:buSzTx/>
              <a:buFont typeface="Arial" panose="020B0604020202020204" pitchFamily="34" charset="0"/>
              <a:buNone/>
              <a:tabLst/>
              <a:defRPr/>
            </a:pPr>
            <a:r>
              <a:rPr lang="nl-NL"/>
              <a:t>Subtitle | Chart Title</a:t>
            </a:r>
          </a:p>
        </p:txBody>
      </p:sp>
      <p:sp>
        <p:nvSpPr>
          <p:cNvPr id="3" name="Left Subtitle">
            <a:extLst>
              <a:ext uri="{FF2B5EF4-FFF2-40B4-BE49-F238E27FC236}">
                <a16:creationId xmlns:a16="http://schemas.microsoft.com/office/drawing/2014/main" id="{65651D0F-BA51-4C81-B738-BFACFD29E4C2}"/>
              </a:ext>
            </a:extLst>
          </p:cNvPr>
          <p:cNvSpPr>
            <a:spLocks noGrp="1"/>
          </p:cNvSpPr>
          <p:nvPr>
            <p:ph type="body" idx="1" hasCustomPrompt="1"/>
          </p:nvPr>
        </p:nvSpPr>
        <p:spPr>
          <a:xfrm>
            <a:off x="504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a:t>Subtitle | Chart Title</a:t>
            </a:r>
          </a:p>
        </p:txBody>
      </p:sp>
      <p:sp>
        <p:nvSpPr>
          <p:cNvPr id="2" name="Title 1">
            <a:extLst>
              <a:ext uri="{FF2B5EF4-FFF2-40B4-BE49-F238E27FC236}">
                <a16:creationId xmlns:a16="http://schemas.microsoft.com/office/drawing/2014/main" id="{FF690741-00A6-F2BD-9C6A-C0256DD21506}"/>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357275530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MT 2 Columns/ Source/ No ST">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84710FD5-836F-7C9E-1C9C-C5CD2E1C78DF}"/>
              </a:ext>
            </a:extLst>
          </p:cNvPr>
          <p:cNvGraphicFramePr>
            <a:graphicFrameLocks noChangeAspect="1"/>
          </p:cNvGraphicFramePr>
          <p:nvPr>
            <p:custDataLst>
              <p:tags r:id="rId1"/>
            </p:custDataLst>
            <p:extLst>
              <p:ext uri="{D42A27DB-BD31-4B8C-83A1-F6EECF244321}">
                <p14:modId xmlns:p14="http://schemas.microsoft.com/office/powerpoint/2010/main" val="3228806892"/>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9" name="think-cell data - do not delete" hidden="1">
                        <a:extLst>
                          <a:ext uri="{FF2B5EF4-FFF2-40B4-BE49-F238E27FC236}">
                            <a16:creationId xmlns:a16="http://schemas.microsoft.com/office/drawing/2014/main" id="{84710FD5-836F-7C9E-1C9C-C5CD2E1C78DF}"/>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3CF0B625-A800-414A-B28B-3AA862F3720D}" type="datetime1">
              <a:rPr lang="en-US" smtClean="0"/>
              <a:t>7/25/2025</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3" name="Data Source">
            <a:extLst>
              <a:ext uri="{FF2B5EF4-FFF2-40B4-BE49-F238E27FC236}">
                <a16:creationId xmlns:a16="http://schemas.microsoft.com/office/drawing/2014/main" id="{F2D8149A-679A-412A-BA2D-C1CAE910F74B}"/>
              </a:ext>
            </a:extLst>
          </p:cNvPr>
          <p:cNvSpPr>
            <a:spLocks noGrp="1"/>
          </p:cNvSpPr>
          <p:nvPr>
            <p:ph type="body" sz="quarter" idx="15" hasCustomPrompt="1"/>
          </p:nvPr>
        </p:nvSpPr>
        <p:spPr>
          <a:xfrm>
            <a:off x="0" y="4731544"/>
            <a:ext cx="4572000" cy="225440"/>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11" name="Right Content Placeholder">
            <a:extLst>
              <a:ext uri="{FF2B5EF4-FFF2-40B4-BE49-F238E27FC236}">
                <a16:creationId xmlns:a16="http://schemas.microsoft.com/office/drawing/2014/main" id="{3AEFD6AC-7733-4DD0-B6CE-03371ED148E7}"/>
              </a:ext>
            </a:extLst>
          </p:cNvPr>
          <p:cNvSpPr>
            <a:spLocks noGrp="1"/>
          </p:cNvSpPr>
          <p:nvPr>
            <p:ph sz="quarter" idx="14"/>
          </p:nvPr>
        </p:nvSpPr>
        <p:spPr>
          <a:xfrm>
            <a:off x="4608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Left Content Placeholder">
            <a:extLst>
              <a:ext uri="{FF2B5EF4-FFF2-40B4-BE49-F238E27FC236}">
                <a16:creationId xmlns:a16="http://schemas.microsoft.com/office/drawing/2014/main" id="{31A85E9B-5B82-475D-BED2-829110936A53}"/>
              </a:ext>
            </a:extLst>
          </p:cNvPr>
          <p:cNvSpPr>
            <a:spLocks noGrp="1"/>
          </p:cNvSpPr>
          <p:nvPr>
            <p:ph sz="quarter" idx="13"/>
          </p:nvPr>
        </p:nvSpPr>
        <p:spPr>
          <a:xfrm>
            <a:off x="504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E4B73869-184A-9E62-0474-1A4A634D86B3}"/>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239441265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MT 2 Columns/ No ST">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F6975BCC-FC7A-107D-0B4F-07F557ED6F1D}"/>
              </a:ext>
            </a:extLst>
          </p:cNvPr>
          <p:cNvGraphicFramePr>
            <a:graphicFrameLocks noChangeAspect="1"/>
          </p:cNvGraphicFramePr>
          <p:nvPr>
            <p:custDataLst>
              <p:tags r:id="rId1"/>
            </p:custDataLst>
            <p:extLst>
              <p:ext uri="{D42A27DB-BD31-4B8C-83A1-F6EECF244321}">
                <p14:modId xmlns:p14="http://schemas.microsoft.com/office/powerpoint/2010/main" val="3563401805"/>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9" name="think-cell data - do not delete" hidden="1">
                        <a:extLst>
                          <a:ext uri="{FF2B5EF4-FFF2-40B4-BE49-F238E27FC236}">
                            <a16:creationId xmlns:a16="http://schemas.microsoft.com/office/drawing/2014/main" id="{F6975BCC-FC7A-107D-0B4F-07F557ED6F1D}"/>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303A3020-DBBA-4AD9-AE41-AC0096CB7CE1}" type="datetime1">
              <a:rPr lang="en-US" smtClean="0"/>
              <a:t>7/25/2025</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1" name="Right Content Placeholder">
            <a:extLst>
              <a:ext uri="{FF2B5EF4-FFF2-40B4-BE49-F238E27FC236}">
                <a16:creationId xmlns:a16="http://schemas.microsoft.com/office/drawing/2014/main" id="{3AEFD6AC-7733-4DD0-B6CE-03371ED148E7}"/>
              </a:ext>
            </a:extLst>
          </p:cNvPr>
          <p:cNvSpPr>
            <a:spLocks noGrp="1"/>
          </p:cNvSpPr>
          <p:nvPr>
            <p:ph sz="quarter" idx="14"/>
          </p:nvPr>
        </p:nvSpPr>
        <p:spPr>
          <a:xfrm>
            <a:off x="4608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Left Content Placeholder">
            <a:extLst>
              <a:ext uri="{FF2B5EF4-FFF2-40B4-BE49-F238E27FC236}">
                <a16:creationId xmlns:a16="http://schemas.microsoft.com/office/drawing/2014/main" id="{31A85E9B-5B82-475D-BED2-829110936A53}"/>
              </a:ext>
            </a:extLst>
          </p:cNvPr>
          <p:cNvSpPr>
            <a:spLocks noGrp="1"/>
          </p:cNvSpPr>
          <p:nvPr>
            <p:ph sz="quarter" idx="13"/>
          </p:nvPr>
        </p:nvSpPr>
        <p:spPr>
          <a:xfrm>
            <a:off x="504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6E03B4F8-718E-5713-E3D6-A738A5D12082}"/>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285285202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MT Leeg">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414E33F2-047D-1CB5-FCEE-A9A6CF3C5ED9}"/>
              </a:ext>
            </a:extLst>
          </p:cNvPr>
          <p:cNvGraphicFramePr>
            <a:graphicFrameLocks noChangeAspect="1"/>
          </p:cNvGraphicFramePr>
          <p:nvPr>
            <p:custDataLst>
              <p:tags r:id="rId1"/>
            </p:custDataLst>
            <p:extLst>
              <p:ext uri="{D42A27DB-BD31-4B8C-83A1-F6EECF244321}">
                <p14:modId xmlns:p14="http://schemas.microsoft.com/office/powerpoint/2010/main" val="3468967784"/>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3" name="think-cell data - do not delete" hidden="1">
                        <a:extLst>
                          <a:ext uri="{FF2B5EF4-FFF2-40B4-BE49-F238E27FC236}">
                            <a16:creationId xmlns:a16="http://schemas.microsoft.com/office/drawing/2014/main" id="{414E33F2-047D-1CB5-FCEE-A9A6CF3C5ED9}"/>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99AB901B-120C-433B-873B-BA9E3471B4E5}"/>
              </a:ext>
            </a:extLst>
          </p:cNvPr>
          <p:cNvSpPr>
            <a:spLocks noGrp="1"/>
          </p:cNvSpPr>
          <p:nvPr>
            <p:ph type="dt" sz="half" idx="10"/>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41E1A4D5-9BDD-4A27-BB6C-42806A339EE1}" type="datetime1">
              <a:rPr lang="en-US" smtClean="0"/>
              <a:t>7/25/2025</a:t>
            </a:fld>
            <a:endParaRPr lang="en-US"/>
          </a:p>
        </p:txBody>
      </p:sp>
      <p:sp>
        <p:nvSpPr>
          <p:cNvPr id="9" name="Footer Placeholder 8">
            <a:extLst>
              <a:ext uri="{FF2B5EF4-FFF2-40B4-BE49-F238E27FC236}">
                <a16:creationId xmlns:a16="http://schemas.microsoft.com/office/drawing/2014/main" id="{6B3528C8-57F1-4D28-B56B-C486315A9C81}"/>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D79AAD6F-11A3-402B-BFFF-2AF526794684}"/>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Tree>
    <p:extLst>
      <p:ext uri="{BB962C8B-B14F-4D97-AF65-F5344CB8AC3E}">
        <p14:creationId xmlns:p14="http://schemas.microsoft.com/office/powerpoint/2010/main" val="336643931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aphicFrame>
        <p:nvGraphicFramePr>
          <p:cNvPr id="10" name="think-cell data - do not delete" hidden="1">
            <a:extLst>
              <a:ext uri="{FF2B5EF4-FFF2-40B4-BE49-F238E27FC236}">
                <a16:creationId xmlns:a16="http://schemas.microsoft.com/office/drawing/2014/main" id="{366FB1FF-273C-42A2-4664-7B0B002FFA63}"/>
              </a:ext>
            </a:extLst>
          </p:cNvPr>
          <p:cNvGraphicFramePr>
            <a:graphicFrameLocks noChangeAspect="1"/>
          </p:cNvGraphicFramePr>
          <p:nvPr>
            <p:custDataLst>
              <p:tags r:id="rId1"/>
            </p:custDataLst>
            <p:extLst>
              <p:ext uri="{D42A27DB-BD31-4B8C-83A1-F6EECF244321}">
                <p14:modId xmlns:p14="http://schemas.microsoft.com/office/powerpoint/2010/main" val="1738845996"/>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0" name="think-cell data - do not delete" hidden="1">
                        <a:extLst>
                          <a:ext uri="{FF2B5EF4-FFF2-40B4-BE49-F238E27FC236}">
                            <a16:creationId xmlns:a16="http://schemas.microsoft.com/office/drawing/2014/main" id="{366FB1FF-273C-42A2-4664-7B0B002FFA6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CC017E72-85C1-CD87-3F41-DDEBB8A8A367}"/>
              </a:ext>
            </a:extLst>
          </p:cNvPr>
          <p:cNvSpPr>
            <a:spLocks noGrp="1"/>
          </p:cNvSpPr>
          <p:nvPr>
            <p:ph type="dt" sz="half" idx="10"/>
          </p:nvPr>
        </p:nvSpPr>
        <p:spPr>
          <a:xfrm>
            <a:off x="8082390" y="4972050"/>
            <a:ext cx="557609" cy="171450"/>
          </a:xfrm>
          <a:prstGeom prst="rect">
            <a:avLst/>
          </a:prstGeom>
        </p:spPr>
        <p:txBody>
          <a:bodyPr/>
          <a:lstStyle>
            <a:lvl1pPr>
              <a:defRPr/>
            </a:lvl1pPr>
          </a:lstStyle>
          <a:p>
            <a:fld id="{B4AD229C-8797-425C-A3C7-306ACA9CFD16}" type="datetime1">
              <a:rPr lang="en-US" smtClean="0"/>
              <a:t>7/25/2025</a:t>
            </a:fld>
            <a:endParaRPr lang="en-AE"/>
          </a:p>
        </p:txBody>
      </p:sp>
      <p:sp>
        <p:nvSpPr>
          <p:cNvPr id="6" name="Footer Placeholder 5">
            <a:extLst>
              <a:ext uri="{FF2B5EF4-FFF2-40B4-BE49-F238E27FC236}">
                <a16:creationId xmlns:a16="http://schemas.microsoft.com/office/drawing/2014/main" id="{C21E8EA1-8EE7-C108-BB23-817279C12203}"/>
              </a:ext>
            </a:extLst>
          </p:cNvPr>
          <p:cNvSpPr>
            <a:spLocks noGrp="1"/>
          </p:cNvSpPr>
          <p:nvPr>
            <p:ph type="ftr" sz="quarter" idx="11"/>
          </p:nvPr>
        </p:nvSpPr>
        <p:spPr/>
        <p:txBody>
          <a:bodyPr/>
          <a:lstStyle>
            <a:lvl1pPr>
              <a:defRPr/>
            </a:lvl1pPr>
          </a:lstStyle>
          <a:p>
            <a:endParaRPr lang="en-AE"/>
          </a:p>
        </p:txBody>
      </p:sp>
      <p:sp>
        <p:nvSpPr>
          <p:cNvPr id="7" name="Slide Number Placeholder 6">
            <a:extLst>
              <a:ext uri="{FF2B5EF4-FFF2-40B4-BE49-F238E27FC236}">
                <a16:creationId xmlns:a16="http://schemas.microsoft.com/office/drawing/2014/main" id="{8B980039-B998-9963-7CB1-1FBF8E338390}"/>
              </a:ext>
            </a:extLst>
          </p:cNvPr>
          <p:cNvSpPr>
            <a:spLocks noGrp="1"/>
          </p:cNvSpPr>
          <p:nvPr>
            <p:ph type="sldNum" sz="quarter" idx="12"/>
          </p:nvPr>
        </p:nvSpPr>
        <p:spPr/>
        <p:txBody>
          <a:bodyPr/>
          <a:lstStyle>
            <a:lvl1pPr>
              <a:defRPr/>
            </a:lvl1pPr>
          </a:lstStyle>
          <a:p>
            <a:fld id="{94EAE7B1-68BD-4D2B-934C-E322FB164993}" type="slidenum">
              <a:rPr lang="en-AE" smtClean="0"/>
              <a:t>‹#›</a:t>
            </a:fld>
            <a:endParaRPr lang="en-AE"/>
          </a:p>
        </p:txBody>
      </p:sp>
      <p:sp>
        <p:nvSpPr>
          <p:cNvPr id="2" name="Title 1">
            <a:extLst>
              <a:ext uri="{FF2B5EF4-FFF2-40B4-BE49-F238E27FC236}">
                <a16:creationId xmlns:a16="http://schemas.microsoft.com/office/drawing/2014/main" id="{88A395F2-96BA-0002-39A0-0AA484583005}"/>
              </a:ext>
            </a:extLst>
          </p:cNvPr>
          <p:cNvSpPr>
            <a:spLocks noGrp="1"/>
          </p:cNvSpPr>
          <p:nvPr>
            <p:ph type="title"/>
          </p:nvPr>
        </p:nvSpPr>
        <p:spPr>
          <a:xfrm>
            <a:off x="630239" y="342900"/>
            <a:ext cx="2949575" cy="1200150"/>
          </a:xfrm>
        </p:spPr>
        <p:txBody>
          <a:bodyPr vert="horz" anchor="b">
            <a:noAutofit/>
          </a:bodyPr>
          <a:lstStyle>
            <a:lvl1pPr>
              <a:defRPr sz="1600"/>
            </a:lvl1pPr>
          </a:lstStyle>
          <a:p>
            <a:r>
              <a:rPr lang="en-US"/>
              <a:t>Click to edit Master title style</a:t>
            </a:r>
            <a:endParaRPr lang="en-AE"/>
          </a:p>
        </p:txBody>
      </p:sp>
      <p:sp>
        <p:nvSpPr>
          <p:cNvPr id="3" name="Content Placeholder 2">
            <a:extLst>
              <a:ext uri="{FF2B5EF4-FFF2-40B4-BE49-F238E27FC236}">
                <a16:creationId xmlns:a16="http://schemas.microsoft.com/office/drawing/2014/main" id="{17A415B1-9731-70CC-A37D-212F8A09FA60}"/>
              </a:ext>
            </a:extLst>
          </p:cNvPr>
          <p:cNvSpPr>
            <a:spLocks noGrp="1"/>
          </p:cNvSpPr>
          <p:nvPr>
            <p:ph idx="1"/>
          </p:nvPr>
        </p:nvSpPr>
        <p:spPr>
          <a:xfrm>
            <a:off x="3887788" y="741364"/>
            <a:ext cx="4629150" cy="3654425"/>
          </a:xfrm>
        </p:spPr>
        <p:txBody>
          <a:bodyPr>
            <a:normAutofit/>
          </a:bodyPr>
          <a:lstStyle>
            <a:lvl1pPr>
              <a:defRPr sz="1050" b="0" i="0"/>
            </a:lvl1pPr>
            <a:lvl2pPr>
              <a:defRPr sz="1000" b="0" i="0"/>
            </a:lvl2pPr>
            <a:lvl3pPr>
              <a:defRPr sz="900" b="0" i="0"/>
            </a:lvl3pPr>
            <a:lvl4pPr>
              <a:defRPr sz="800" b="0" i="0"/>
            </a:lvl4pPr>
            <a:lvl5pPr>
              <a:defRPr sz="800" b="0" i="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4" name="Text Placeholder 3">
            <a:extLst>
              <a:ext uri="{FF2B5EF4-FFF2-40B4-BE49-F238E27FC236}">
                <a16:creationId xmlns:a16="http://schemas.microsoft.com/office/drawing/2014/main" id="{4254E0A9-28A7-65C5-BBBC-D1ED780E8576}"/>
              </a:ext>
            </a:extLst>
          </p:cNvPr>
          <p:cNvSpPr>
            <a:spLocks noGrp="1"/>
          </p:cNvSpPr>
          <p:nvPr>
            <p:ph type="body" sz="half" idx="2"/>
          </p:nvPr>
        </p:nvSpPr>
        <p:spPr>
          <a:xfrm>
            <a:off x="630239" y="1543050"/>
            <a:ext cx="2949575" cy="2859088"/>
          </a:xfrm>
        </p:spPr>
        <p:txBody>
          <a:bodyPr>
            <a:normAutofit/>
          </a:bodyPr>
          <a:lstStyle>
            <a:lvl1pPr marL="0" indent="0">
              <a:buNone/>
              <a:defRPr sz="800" b="0" i="0"/>
            </a:lvl1pPr>
            <a:lvl2pPr marL="457189" indent="0">
              <a:buNone/>
              <a:defRPr sz="1400"/>
            </a:lvl2pPr>
            <a:lvl3pPr marL="914378" indent="0">
              <a:buNone/>
              <a:defRPr sz="1200"/>
            </a:lvl3pPr>
            <a:lvl4pPr marL="1371566" indent="0">
              <a:buNone/>
              <a:defRPr sz="1000"/>
            </a:lvl4pPr>
            <a:lvl5pPr marL="1828754" indent="0">
              <a:buNone/>
              <a:defRPr sz="1000"/>
            </a:lvl5pPr>
            <a:lvl6pPr marL="2285943" indent="0">
              <a:buNone/>
              <a:defRPr sz="1000"/>
            </a:lvl6pPr>
            <a:lvl7pPr marL="2743132" indent="0">
              <a:buNone/>
              <a:defRPr sz="1000"/>
            </a:lvl7pPr>
            <a:lvl8pPr marL="3200320" indent="0">
              <a:buNone/>
              <a:defRPr sz="1000"/>
            </a:lvl8pPr>
            <a:lvl9pPr marL="3657509" indent="0">
              <a:buNone/>
              <a:defRPr sz="1000"/>
            </a:lvl9pPr>
          </a:lstStyle>
          <a:p>
            <a:pPr lvl="0"/>
            <a:r>
              <a:rPr lang="en-US"/>
              <a:t>Click to edit Master text styles</a:t>
            </a:r>
          </a:p>
        </p:txBody>
      </p:sp>
    </p:spTree>
    <p:extLst>
      <p:ext uri="{BB962C8B-B14F-4D97-AF65-F5344CB8AC3E}">
        <p14:creationId xmlns:p14="http://schemas.microsoft.com/office/powerpoint/2010/main" val="38189413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MT Blank/ Footer">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67E6896C-DDB4-5B44-49D7-5F85F211E876}"/>
              </a:ext>
            </a:extLst>
          </p:cNvPr>
          <p:cNvGraphicFramePr>
            <a:graphicFrameLocks noChangeAspect="1"/>
          </p:cNvGraphicFramePr>
          <p:nvPr>
            <p:custDataLst>
              <p:tags r:id="rId1"/>
            </p:custDataLst>
            <p:extLst>
              <p:ext uri="{D42A27DB-BD31-4B8C-83A1-F6EECF244321}">
                <p14:modId xmlns:p14="http://schemas.microsoft.com/office/powerpoint/2010/main" val="1526247328"/>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think-cell data - do not delete" hidden="1">
                        <a:extLst>
                          <a:ext uri="{FF2B5EF4-FFF2-40B4-BE49-F238E27FC236}">
                            <a16:creationId xmlns:a16="http://schemas.microsoft.com/office/drawing/2014/main" id="{67E6896C-DDB4-5B44-49D7-5F85F211E876}"/>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Date Placeholder 1">
            <a:extLst>
              <a:ext uri="{FF2B5EF4-FFF2-40B4-BE49-F238E27FC236}">
                <a16:creationId xmlns:a16="http://schemas.microsoft.com/office/drawing/2014/main" id="{E5808D65-B4B3-3AF9-D068-D172F8F8A3C9}"/>
              </a:ext>
            </a:extLst>
          </p:cNvPr>
          <p:cNvSpPr>
            <a:spLocks noGrp="1"/>
          </p:cNvSpPr>
          <p:nvPr>
            <p:ph type="dt" sz="half" idx="10"/>
          </p:nvPr>
        </p:nvSpPr>
        <p:spPr>
          <a:xfrm>
            <a:off x="8107680" y="4972050"/>
            <a:ext cx="532319" cy="171450"/>
          </a:xfrm>
          <a:prstGeom prst="rect">
            <a:avLst/>
          </a:prstGeom>
        </p:spPr>
        <p:txBody>
          <a:bodyPr/>
          <a:lstStyle>
            <a:lvl1pPr>
              <a:defRPr/>
            </a:lvl1pPr>
          </a:lstStyle>
          <a:p>
            <a:fld id="{3F8EB868-A258-42E4-923E-04164F26A5A9}" type="datetime1">
              <a:rPr lang="en-US" smtClean="0"/>
              <a:t>7/25/2025</a:t>
            </a:fld>
            <a:endParaRPr lang="en-US"/>
          </a:p>
        </p:txBody>
      </p:sp>
      <p:sp>
        <p:nvSpPr>
          <p:cNvPr id="3" name="Footer Placeholder 2">
            <a:extLst>
              <a:ext uri="{FF2B5EF4-FFF2-40B4-BE49-F238E27FC236}">
                <a16:creationId xmlns:a16="http://schemas.microsoft.com/office/drawing/2014/main" id="{1D31FB19-D487-FCD5-8220-0CDC82CDE653}"/>
              </a:ext>
            </a:extLst>
          </p:cNvPr>
          <p:cNvSpPr>
            <a:spLocks noGrp="1"/>
          </p:cNvSpPr>
          <p:nvPr>
            <p:ph type="ftr" sz="quarter" idx="11"/>
          </p:nvPr>
        </p:nvSpPr>
        <p:spPr/>
        <p:txBody>
          <a:bodyPr/>
          <a:lstStyle>
            <a:lvl1pPr>
              <a:defRPr/>
            </a:lvl1pPr>
          </a:lstStyle>
          <a:p>
            <a:endParaRPr lang="en-US" dirty="0"/>
          </a:p>
        </p:txBody>
      </p:sp>
      <p:sp>
        <p:nvSpPr>
          <p:cNvPr id="4" name="Slide Number Placeholder 3">
            <a:extLst>
              <a:ext uri="{FF2B5EF4-FFF2-40B4-BE49-F238E27FC236}">
                <a16:creationId xmlns:a16="http://schemas.microsoft.com/office/drawing/2014/main" id="{30FCF901-9D83-8964-2A6A-E6BAB4226B42}"/>
              </a:ext>
            </a:extLst>
          </p:cNvPr>
          <p:cNvSpPr>
            <a:spLocks noGrp="1"/>
          </p:cNvSpPr>
          <p:nvPr>
            <p:ph type="sldNum" sz="quarter" idx="12"/>
          </p:nvPr>
        </p:nvSpPr>
        <p:spPr/>
        <p:txBody>
          <a:bodyPr/>
          <a:lstStyle>
            <a:lvl1pPr>
              <a:defRPr/>
            </a:lvl1pPr>
          </a:lstStyle>
          <a:p>
            <a:fld id="{7B1F438D-4EAF-094E-9162-80CF3EF77236}" type="slidenum">
              <a:rPr lang="en-US" smtClean="0"/>
              <a:pPr/>
              <a:t>‹#›</a:t>
            </a:fld>
            <a:endParaRPr lang="en-US"/>
          </a:p>
        </p:txBody>
      </p:sp>
    </p:spTree>
    <p:extLst>
      <p:ext uri="{BB962C8B-B14F-4D97-AF65-F5344CB8AC3E}">
        <p14:creationId xmlns:p14="http://schemas.microsoft.com/office/powerpoint/2010/main" val="74079840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aphicFrame>
        <p:nvGraphicFramePr>
          <p:cNvPr id="10" name="think-cell data - do not delete" hidden="1">
            <a:extLst>
              <a:ext uri="{FF2B5EF4-FFF2-40B4-BE49-F238E27FC236}">
                <a16:creationId xmlns:a16="http://schemas.microsoft.com/office/drawing/2014/main" id="{D7D8B2BF-C59A-08C2-B02A-B574BFE2C1C0}"/>
              </a:ext>
            </a:extLst>
          </p:cNvPr>
          <p:cNvGraphicFramePr>
            <a:graphicFrameLocks noChangeAspect="1"/>
          </p:cNvGraphicFramePr>
          <p:nvPr>
            <p:custDataLst>
              <p:tags r:id="rId1"/>
            </p:custDataLst>
            <p:extLst>
              <p:ext uri="{D42A27DB-BD31-4B8C-83A1-F6EECF244321}">
                <p14:modId xmlns:p14="http://schemas.microsoft.com/office/powerpoint/2010/main" val="771775976"/>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0" name="think-cell data - do not delete" hidden="1">
                        <a:extLst>
                          <a:ext uri="{FF2B5EF4-FFF2-40B4-BE49-F238E27FC236}">
                            <a16:creationId xmlns:a16="http://schemas.microsoft.com/office/drawing/2014/main" id="{D7D8B2BF-C59A-08C2-B02A-B574BFE2C1C0}"/>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9F52D238-6152-C6A6-16D8-77430616F336}"/>
              </a:ext>
            </a:extLst>
          </p:cNvPr>
          <p:cNvSpPr>
            <a:spLocks noGrp="1"/>
          </p:cNvSpPr>
          <p:nvPr>
            <p:ph type="dt" sz="half" idx="10"/>
          </p:nvPr>
        </p:nvSpPr>
        <p:spPr>
          <a:xfrm>
            <a:off x="8082390" y="4972050"/>
            <a:ext cx="557609" cy="171450"/>
          </a:xfrm>
          <a:prstGeom prst="rect">
            <a:avLst/>
          </a:prstGeom>
        </p:spPr>
        <p:txBody>
          <a:bodyPr/>
          <a:lstStyle>
            <a:lvl1pPr>
              <a:defRPr/>
            </a:lvl1pPr>
          </a:lstStyle>
          <a:p>
            <a:fld id="{2B0EF708-810B-4D26-8670-27DA56CC3A74}" type="datetime1">
              <a:rPr lang="en-US" smtClean="0"/>
              <a:t>7/25/2025</a:t>
            </a:fld>
            <a:endParaRPr lang="en-AE"/>
          </a:p>
        </p:txBody>
      </p:sp>
      <p:sp>
        <p:nvSpPr>
          <p:cNvPr id="6" name="Footer Placeholder 5">
            <a:extLst>
              <a:ext uri="{FF2B5EF4-FFF2-40B4-BE49-F238E27FC236}">
                <a16:creationId xmlns:a16="http://schemas.microsoft.com/office/drawing/2014/main" id="{DF4D6DBE-7915-B1A0-4334-4E0ADB237F5F}"/>
              </a:ext>
            </a:extLst>
          </p:cNvPr>
          <p:cNvSpPr>
            <a:spLocks noGrp="1"/>
          </p:cNvSpPr>
          <p:nvPr>
            <p:ph type="ftr" sz="quarter" idx="11"/>
          </p:nvPr>
        </p:nvSpPr>
        <p:spPr/>
        <p:txBody>
          <a:bodyPr/>
          <a:lstStyle>
            <a:lvl1pPr>
              <a:defRPr/>
            </a:lvl1pPr>
          </a:lstStyle>
          <a:p>
            <a:endParaRPr lang="en-AE"/>
          </a:p>
        </p:txBody>
      </p:sp>
      <p:sp>
        <p:nvSpPr>
          <p:cNvPr id="7" name="Slide Number Placeholder 6">
            <a:extLst>
              <a:ext uri="{FF2B5EF4-FFF2-40B4-BE49-F238E27FC236}">
                <a16:creationId xmlns:a16="http://schemas.microsoft.com/office/drawing/2014/main" id="{E248B9AE-2BA0-D67A-1AAA-20F9D64EF8FA}"/>
              </a:ext>
            </a:extLst>
          </p:cNvPr>
          <p:cNvSpPr>
            <a:spLocks noGrp="1"/>
          </p:cNvSpPr>
          <p:nvPr>
            <p:ph type="sldNum" sz="quarter" idx="12"/>
          </p:nvPr>
        </p:nvSpPr>
        <p:spPr/>
        <p:txBody>
          <a:bodyPr/>
          <a:lstStyle>
            <a:lvl1pPr>
              <a:defRPr/>
            </a:lvl1pPr>
          </a:lstStyle>
          <a:p>
            <a:fld id="{94EAE7B1-68BD-4D2B-934C-E322FB164993}" type="slidenum">
              <a:rPr lang="en-AE" smtClean="0"/>
              <a:t>‹#›</a:t>
            </a:fld>
            <a:endParaRPr lang="en-AE"/>
          </a:p>
        </p:txBody>
      </p:sp>
      <p:sp>
        <p:nvSpPr>
          <p:cNvPr id="2" name="Title 1">
            <a:extLst>
              <a:ext uri="{FF2B5EF4-FFF2-40B4-BE49-F238E27FC236}">
                <a16:creationId xmlns:a16="http://schemas.microsoft.com/office/drawing/2014/main" id="{6B575967-A05B-79E9-45FC-7C8E2130AB72}"/>
              </a:ext>
            </a:extLst>
          </p:cNvPr>
          <p:cNvSpPr>
            <a:spLocks noGrp="1"/>
          </p:cNvSpPr>
          <p:nvPr>
            <p:ph type="title"/>
          </p:nvPr>
        </p:nvSpPr>
        <p:spPr>
          <a:xfrm>
            <a:off x="630239" y="342900"/>
            <a:ext cx="2949575" cy="1200150"/>
          </a:xfrm>
        </p:spPr>
        <p:txBody>
          <a:bodyPr vert="horz" anchor="b">
            <a:noAutofit/>
          </a:bodyPr>
          <a:lstStyle>
            <a:lvl1pPr>
              <a:defRPr sz="1600"/>
            </a:lvl1pPr>
          </a:lstStyle>
          <a:p>
            <a:r>
              <a:rPr lang="en-US"/>
              <a:t>Click to edit Master title style</a:t>
            </a:r>
            <a:endParaRPr lang="en-AE"/>
          </a:p>
        </p:txBody>
      </p:sp>
      <p:sp>
        <p:nvSpPr>
          <p:cNvPr id="3" name="Picture Placeholder 2">
            <a:extLst>
              <a:ext uri="{FF2B5EF4-FFF2-40B4-BE49-F238E27FC236}">
                <a16:creationId xmlns:a16="http://schemas.microsoft.com/office/drawing/2014/main" id="{189CBD82-C1A2-2D67-BFA0-0BF5738B141E}"/>
              </a:ext>
            </a:extLst>
          </p:cNvPr>
          <p:cNvSpPr>
            <a:spLocks noGrp="1"/>
          </p:cNvSpPr>
          <p:nvPr>
            <p:ph type="pic" idx="1"/>
          </p:nvPr>
        </p:nvSpPr>
        <p:spPr>
          <a:xfrm>
            <a:off x="3887788" y="741364"/>
            <a:ext cx="4629150" cy="3654425"/>
          </a:xfrm>
        </p:spPr>
        <p:txBody>
          <a:bodyPr>
            <a:normAutofit/>
          </a:bodyPr>
          <a:lstStyle>
            <a:lvl1pPr marL="0" indent="0">
              <a:buNone/>
              <a:defRPr sz="1000" b="0" i="0"/>
            </a:lvl1pPr>
            <a:lvl2pPr marL="457189" indent="0">
              <a:buNone/>
              <a:defRPr sz="2800"/>
            </a:lvl2pPr>
            <a:lvl3pPr marL="914378" indent="0">
              <a:buNone/>
              <a:defRPr sz="2400"/>
            </a:lvl3pPr>
            <a:lvl4pPr marL="1371566" indent="0">
              <a:buNone/>
              <a:defRPr sz="2000"/>
            </a:lvl4pPr>
            <a:lvl5pPr marL="1828754" indent="0">
              <a:buNone/>
              <a:defRPr sz="2000"/>
            </a:lvl5pPr>
            <a:lvl6pPr marL="2285943" indent="0">
              <a:buNone/>
              <a:defRPr sz="2000"/>
            </a:lvl6pPr>
            <a:lvl7pPr marL="2743132" indent="0">
              <a:buNone/>
              <a:defRPr sz="2000"/>
            </a:lvl7pPr>
            <a:lvl8pPr marL="3200320" indent="0">
              <a:buNone/>
              <a:defRPr sz="2000"/>
            </a:lvl8pPr>
            <a:lvl9pPr marL="3657509" indent="0">
              <a:buNone/>
              <a:defRPr sz="2000"/>
            </a:lvl9pPr>
          </a:lstStyle>
          <a:p>
            <a:r>
              <a:rPr lang="en-US"/>
              <a:t>Click icon to add picture</a:t>
            </a:r>
            <a:endParaRPr lang="en-AE"/>
          </a:p>
        </p:txBody>
      </p:sp>
      <p:sp>
        <p:nvSpPr>
          <p:cNvPr id="4" name="Text Placeholder 3">
            <a:extLst>
              <a:ext uri="{FF2B5EF4-FFF2-40B4-BE49-F238E27FC236}">
                <a16:creationId xmlns:a16="http://schemas.microsoft.com/office/drawing/2014/main" id="{E991480C-B860-64BD-F135-C0F8EA940A76}"/>
              </a:ext>
            </a:extLst>
          </p:cNvPr>
          <p:cNvSpPr>
            <a:spLocks noGrp="1"/>
          </p:cNvSpPr>
          <p:nvPr>
            <p:ph type="body" sz="half" idx="2"/>
          </p:nvPr>
        </p:nvSpPr>
        <p:spPr>
          <a:xfrm>
            <a:off x="630239" y="1543050"/>
            <a:ext cx="2949575" cy="2859088"/>
          </a:xfrm>
        </p:spPr>
        <p:txBody>
          <a:bodyPr>
            <a:normAutofit/>
          </a:bodyPr>
          <a:lstStyle>
            <a:lvl1pPr marL="0" indent="0">
              <a:buNone/>
              <a:defRPr sz="800" b="0" i="0"/>
            </a:lvl1pPr>
            <a:lvl2pPr marL="457189" indent="0">
              <a:buNone/>
              <a:defRPr sz="1400"/>
            </a:lvl2pPr>
            <a:lvl3pPr marL="914378" indent="0">
              <a:buNone/>
              <a:defRPr sz="1200"/>
            </a:lvl3pPr>
            <a:lvl4pPr marL="1371566" indent="0">
              <a:buNone/>
              <a:defRPr sz="1000"/>
            </a:lvl4pPr>
            <a:lvl5pPr marL="1828754" indent="0">
              <a:buNone/>
              <a:defRPr sz="1000"/>
            </a:lvl5pPr>
            <a:lvl6pPr marL="2285943" indent="0">
              <a:buNone/>
              <a:defRPr sz="1000"/>
            </a:lvl6pPr>
            <a:lvl7pPr marL="2743132" indent="0">
              <a:buNone/>
              <a:defRPr sz="1000"/>
            </a:lvl7pPr>
            <a:lvl8pPr marL="3200320" indent="0">
              <a:buNone/>
              <a:defRPr sz="1000"/>
            </a:lvl8pPr>
            <a:lvl9pPr marL="3657509" indent="0">
              <a:buNone/>
              <a:defRPr sz="1000"/>
            </a:lvl9pPr>
          </a:lstStyle>
          <a:p>
            <a:pPr lvl="0"/>
            <a:r>
              <a:rPr lang="en-US"/>
              <a:t>Click to edit Master text styles</a:t>
            </a:r>
          </a:p>
        </p:txBody>
      </p:sp>
    </p:spTree>
    <p:extLst>
      <p:ext uri="{BB962C8B-B14F-4D97-AF65-F5344CB8AC3E}">
        <p14:creationId xmlns:p14="http://schemas.microsoft.com/office/powerpoint/2010/main" val="62958448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and Vertical Text">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E1347BF1-B2EF-DDEE-8367-16C98F629B0C}"/>
              </a:ext>
            </a:extLst>
          </p:cNvPr>
          <p:cNvGraphicFramePr>
            <a:graphicFrameLocks noChangeAspect="1"/>
          </p:cNvGraphicFramePr>
          <p:nvPr>
            <p:custDataLst>
              <p:tags r:id="rId1"/>
            </p:custDataLst>
            <p:extLst>
              <p:ext uri="{D42A27DB-BD31-4B8C-83A1-F6EECF244321}">
                <p14:modId xmlns:p14="http://schemas.microsoft.com/office/powerpoint/2010/main" val="4133024728"/>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9" name="think-cell data - do not delete" hidden="1">
                        <a:extLst>
                          <a:ext uri="{FF2B5EF4-FFF2-40B4-BE49-F238E27FC236}">
                            <a16:creationId xmlns:a16="http://schemas.microsoft.com/office/drawing/2014/main" id="{E1347BF1-B2EF-DDEE-8367-16C98F629B0C}"/>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3" name="Vertical Text Placeholder 2">
            <a:extLst>
              <a:ext uri="{FF2B5EF4-FFF2-40B4-BE49-F238E27FC236}">
                <a16:creationId xmlns:a16="http://schemas.microsoft.com/office/drawing/2014/main" id="{8BBA36CC-A077-761A-87D7-52F6E3B558E8}"/>
              </a:ext>
            </a:extLst>
          </p:cNvPr>
          <p:cNvSpPr>
            <a:spLocks noGrp="1"/>
          </p:cNvSpPr>
          <p:nvPr>
            <p:ph type="body" orient="vert" idx="1"/>
          </p:nvPr>
        </p:nvSpPr>
        <p:spPr/>
        <p:txBody>
          <a:bodyPr vert="eaVert"/>
          <a:lstStyle>
            <a:lvl1pPr>
              <a:defRPr b="0" i="0"/>
            </a:lvl1pPr>
            <a:lvl2pPr>
              <a:defRPr b="0" i="0"/>
            </a:lvl2pPr>
            <a:lvl3pPr>
              <a:defRPr b="0" i="0"/>
            </a:lvl3pPr>
            <a:lvl4pPr>
              <a:defRPr b="0" i="0"/>
            </a:lvl4pPr>
            <a:lvl5pPr>
              <a:defRPr b="0" i="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4" name="Date Placeholder 3">
            <a:extLst>
              <a:ext uri="{FF2B5EF4-FFF2-40B4-BE49-F238E27FC236}">
                <a16:creationId xmlns:a16="http://schemas.microsoft.com/office/drawing/2014/main" id="{6DED7F49-4F0A-8462-E634-6F5E44518C9D}"/>
              </a:ext>
            </a:extLst>
          </p:cNvPr>
          <p:cNvSpPr>
            <a:spLocks noGrp="1"/>
          </p:cNvSpPr>
          <p:nvPr>
            <p:ph type="dt" sz="half" idx="10"/>
          </p:nvPr>
        </p:nvSpPr>
        <p:spPr>
          <a:xfrm>
            <a:off x="8082390" y="4972050"/>
            <a:ext cx="557609" cy="171450"/>
          </a:xfrm>
          <a:prstGeom prst="rect">
            <a:avLst/>
          </a:prstGeom>
        </p:spPr>
        <p:txBody>
          <a:bodyPr/>
          <a:lstStyle>
            <a:lvl1pPr>
              <a:defRPr/>
            </a:lvl1pPr>
          </a:lstStyle>
          <a:p>
            <a:fld id="{323FCDC5-3FFA-457B-BD72-3C960BEDEEF1}" type="datetime1">
              <a:rPr lang="en-US" smtClean="0"/>
              <a:t>7/25/2025</a:t>
            </a:fld>
            <a:endParaRPr lang="en-AE"/>
          </a:p>
        </p:txBody>
      </p:sp>
      <p:sp>
        <p:nvSpPr>
          <p:cNvPr id="5" name="Footer Placeholder 4">
            <a:extLst>
              <a:ext uri="{FF2B5EF4-FFF2-40B4-BE49-F238E27FC236}">
                <a16:creationId xmlns:a16="http://schemas.microsoft.com/office/drawing/2014/main" id="{428C2FAE-B3D3-8160-FC98-9E93946A722C}"/>
              </a:ext>
            </a:extLst>
          </p:cNvPr>
          <p:cNvSpPr>
            <a:spLocks noGrp="1"/>
          </p:cNvSpPr>
          <p:nvPr>
            <p:ph type="ftr" sz="quarter" idx="11"/>
          </p:nvPr>
        </p:nvSpPr>
        <p:spPr/>
        <p:txBody>
          <a:bodyPr/>
          <a:lstStyle>
            <a:lvl1pPr>
              <a:defRPr/>
            </a:lvl1pPr>
          </a:lstStyle>
          <a:p>
            <a:endParaRPr lang="en-AE"/>
          </a:p>
        </p:txBody>
      </p:sp>
      <p:sp>
        <p:nvSpPr>
          <p:cNvPr id="6" name="Slide Number Placeholder 5">
            <a:extLst>
              <a:ext uri="{FF2B5EF4-FFF2-40B4-BE49-F238E27FC236}">
                <a16:creationId xmlns:a16="http://schemas.microsoft.com/office/drawing/2014/main" id="{F3A5A500-2EB3-0BEE-A17A-AD4FF22F0E01}"/>
              </a:ext>
            </a:extLst>
          </p:cNvPr>
          <p:cNvSpPr>
            <a:spLocks noGrp="1"/>
          </p:cNvSpPr>
          <p:nvPr>
            <p:ph type="sldNum" sz="quarter" idx="12"/>
          </p:nvPr>
        </p:nvSpPr>
        <p:spPr/>
        <p:txBody>
          <a:bodyPr/>
          <a:lstStyle>
            <a:lvl1pPr>
              <a:defRPr/>
            </a:lvl1pPr>
          </a:lstStyle>
          <a:p>
            <a:fld id="{94EAE7B1-68BD-4D2B-934C-E322FB164993}" type="slidenum">
              <a:rPr lang="en-AE" smtClean="0"/>
              <a:t>‹#›</a:t>
            </a:fld>
            <a:endParaRPr lang="en-AE"/>
          </a:p>
        </p:txBody>
      </p:sp>
      <p:sp>
        <p:nvSpPr>
          <p:cNvPr id="7" name="Title 6">
            <a:extLst>
              <a:ext uri="{FF2B5EF4-FFF2-40B4-BE49-F238E27FC236}">
                <a16:creationId xmlns:a16="http://schemas.microsoft.com/office/drawing/2014/main" id="{D9274830-976B-D9EB-4FB4-3E0B4E2F56CD}"/>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174806613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22870528-F9FF-D45C-5208-B11DF0FFF408}"/>
              </a:ext>
            </a:extLst>
          </p:cNvPr>
          <p:cNvGraphicFramePr>
            <a:graphicFrameLocks noChangeAspect="1"/>
          </p:cNvGraphicFramePr>
          <p:nvPr>
            <p:custDataLst>
              <p:tags r:id="rId1"/>
            </p:custDataLst>
            <p:extLst>
              <p:ext uri="{D42A27DB-BD31-4B8C-83A1-F6EECF244321}">
                <p14:modId xmlns:p14="http://schemas.microsoft.com/office/powerpoint/2010/main" val="825014443"/>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9" name="think-cell data - do not delete" hidden="1">
                        <a:extLst>
                          <a:ext uri="{FF2B5EF4-FFF2-40B4-BE49-F238E27FC236}">
                            <a16:creationId xmlns:a16="http://schemas.microsoft.com/office/drawing/2014/main" id="{22870528-F9FF-D45C-5208-B11DF0FFF408}"/>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5C487516-2A53-EDAE-9F6D-3F1837B94829}"/>
              </a:ext>
            </a:extLst>
          </p:cNvPr>
          <p:cNvSpPr>
            <a:spLocks noGrp="1"/>
          </p:cNvSpPr>
          <p:nvPr>
            <p:ph type="dt" sz="half" idx="10"/>
          </p:nvPr>
        </p:nvSpPr>
        <p:spPr>
          <a:xfrm>
            <a:off x="8082390" y="4972050"/>
            <a:ext cx="557609" cy="171450"/>
          </a:xfrm>
          <a:prstGeom prst="rect">
            <a:avLst/>
          </a:prstGeom>
        </p:spPr>
        <p:txBody>
          <a:bodyPr/>
          <a:lstStyle>
            <a:lvl1pPr>
              <a:defRPr/>
            </a:lvl1pPr>
          </a:lstStyle>
          <a:p>
            <a:fld id="{CB35B673-B8CA-4034-B5C9-DD64E63364ED}" type="datetime1">
              <a:rPr lang="en-US" smtClean="0"/>
              <a:t>7/25/2025</a:t>
            </a:fld>
            <a:endParaRPr lang="en-AE"/>
          </a:p>
        </p:txBody>
      </p:sp>
      <p:sp>
        <p:nvSpPr>
          <p:cNvPr id="5" name="Footer Placeholder 4">
            <a:extLst>
              <a:ext uri="{FF2B5EF4-FFF2-40B4-BE49-F238E27FC236}">
                <a16:creationId xmlns:a16="http://schemas.microsoft.com/office/drawing/2014/main" id="{E5ABF9CF-825C-7D36-F7FE-202D518ABDAD}"/>
              </a:ext>
            </a:extLst>
          </p:cNvPr>
          <p:cNvSpPr>
            <a:spLocks noGrp="1"/>
          </p:cNvSpPr>
          <p:nvPr>
            <p:ph type="ftr" sz="quarter" idx="11"/>
          </p:nvPr>
        </p:nvSpPr>
        <p:spPr/>
        <p:txBody>
          <a:bodyPr/>
          <a:lstStyle>
            <a:lvl1pPr>
              <a:defRPr/>
            </a:lvl1pPr>
          </a:lstStyle>
          <a:p>
            <a:endParaRPr lang="en-AE"/>
          </a:p>
        </p:txBody>
      </p:sp>
      <p:sp>
        <p:nvSpPr>
          <p:cNvPr id="6" name="Slide Number Placeholder 5">
            <a:extLst>
              <a:ext uri="{FF2B5EF4-FFF2-40B4-BE49-F238E27FC236}">
                <a16:creationId xmlns:a16="http://schemas.microsoft.com/office/drawing/2014/main" id="{56EF8D06-BC92-6082-1ED3-58A222AAE1C0}"/>
              </a:ext>
            </a:extLst>
          </p:cNvPr>
          <p:cNvSpPr>
            <a:spLocks noGrp="1"/>
          </p:cNvSpPr>
          <p:nvPr>
            <p:ph type="sldNum" sz="quarter" idx="12"/>
          </p:nvPr>
        </p:nvSpPr>
        <p:spPr/>
        <p:txBody>
          <a:bodyPr/>
          <a:lstStyle>
            <a:lvl1pPr>
              <a:defRPr/>
            </a:lvl1pPr>
          </a:lstStyle>
          <a:p>
            <a:fld id="{94EAE7B1-68BD-4D2B-934C-E322FB164993}" type="slidenum">
              <a:rPr lang="en-AE" smtClean="0"/>
              <a:t>‹#›</a:t>
            </a:fld>
            <a:endParaRPr lang="en-AE"/>
          </a:p>
        </p:txBody>
      </p:sp>
      <p:sp>
        <p:nvSpPr>
          <p:cNvPr id="2" name="Vertical Title 1">
            <a:extLst>
              <a:ext uri="{FF2B5EF4-FFF2-40B4-BE49-F238E27FC236}">
                <a16:creationId xmlns:a16="http://schemas.microsoft.com/office/drawing/2014/main" id="{5220F7C6-785A-06A4-3D90-A7505A34CAE6}"/>
              </a:ext>
            </a:extLst>
          </p:cNvPr>
          <p:cNvSpPr>
            <a:spLocks noGrp="1"/>
          </p:cNvSpPr>
          <p:nvPr>
            <p:ph type="title" orient="vert"/>
          </p:nvPr>
        </p:nvSpPr>
        <p:spPr>
          <a:xfrm>
            <a:off x="6543676" y="274639"/>
            <a:ext cx="1971675" cy="4357687"/>
          </a:xfrm>
        </p:spPr>
        <p:txBody>
          <a:bodyPr vert="eaVert"/>
          <a:lstStyle>
            <a:lvl1pPr>
              <a:defRPr/>
            </a:lvl1pPr>
          </a:lstStyle>
          <a:p>
            <a:r>
              <a:rPr lang="en-US"/>
              <a:t>Click to edit Master title style</a:t>
            </a:r>
            <a:endParaRPr lang="en-AE"/>
          </a:p>
        </p:txBody>
      </p:sp>
      <p:sp>
        <p:nvSpPr>
          <p:cNvPr id="3" name="Vertical Text Placeholder 2">
            <a:extLst>
              <a:ext uri="{FF2B5EF4-FFF2-40B4-BE49-F238E27FC236}">
                <a16:creationId xmlns:a16="http://schemas.microsoft.com/office/drawing/2014/main" id="{320ED60F-4208-851C-EF72-6D61CC1E5562}"/>
              </a:ext>
            </a:extLst>
          </p:cNvPr>
          <p:cNvSpPr>
            <a:spLocks noGrp="1"/>
          </p:cNvSpPr>
          <p:nvPr>
            <p:ph type="body" orient="vert" idx="1"/>
          </p:nvPr>
        </p:nvSpPr>
        <p:spPr>
          <a:xfrm>
            <a:off x="628651" y="274639"/>
            <a:ext cx="5762625" cy="4357687"/>
          </a:xfrm>
        </p:spPr>
        <p:txBody>
          <a:bodyPr vert="eaVert"/>
          <a:lstStyle>
            <a:lvl1pPr>
              <a:defRPr b="0" i="0"/>
            </a:lvl1pPr>
            <a:lvl2pPr>
              <a:defRPr b="0" i="0"/>
            </a:lvl2pPr>
            <a:lvl3pPr>
              <a:defRPr b="0" i="0"/>
            </a:lvl3pPr>
            <a:lvl4pPr>
              <a:defRPr b="0" i="0"/>
            </a:lvl4pPr>
            <a:lvl5pPr>
              <a:defRPr b="0" i="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Tree>
    <p:extLst>
      <p:ext uri="{BB962C8B-B14F-4D97-AF65-F5344CB8AC3E}">
        <p14:creationId xmlns:p14="http://schemas.microsoft.com/office/powerpoint/2010/main" val="104120797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C1CE803B-8560-894C-BF86-2EEF5FDD8C43}"/>
              </a:ext>
            </a:extLst>
          </p:cNvPr>
          <p:cNvGraphicFramePr>
            <a:graphicFrameLocks noChangeAspect="1"/>
          </p:cNvGraphicFramePr>
          <p:nvPr>
            <p:custDataLst>
              <p:tags r:id="rId1"/>
            </p:custDataLst>
            <p:extLst>
              <p:ext uri="{D42A27DB-BD31-4B8C-83A1-F6EECF244321}">
                <p14:modId xmlns:p14="http://schemas.microsoft.com/office/powerpoint/2010/main" val="3361741804"/>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3" name="think-cell data - do not delete" hidden="1">
                        <a:extLst>
                          <a:ext uri="{FF2B5EF4-FFF2-40B4-BE49-F238E27FC236}">
                            <a16:creationId xmlns:a16="http://schemas.microsoft.com/office/drawing/2014/main" id="{C1CE803B-8560-894C-BF86-2EEF5FDD8C43}"/>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sp>
        <p:nvSpPr>
          <p:cNvPr id="4" name="Rectangle 3">
            <a:extLst>
              <a:ext uri="{FF2B5EF4-FFF2-40B4-BE49-F238E27FC236}">
                <a16:creationId xmlns:a16="http://schemas.microsoft.com/office/drawing/2014/main" id="{95626348-48A7-304E-B346-D521C6C873B2}"/>
              </a:ext>
            </a:extLst>
          </p:cNvPr>
          <p:cNvSpPr/>
          <p:nvPr/>
        </p:nvSpPr>
        <p:spPr>
          <a:xfrm flipV="1">
            <a:off x="298174" y="746977"/>
            <a:ext cx="8716286"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600" b="0" i="0">
              <a:solidFill>
                <a:schemeClr val="bg1"/>
              </a:solidFill>
              <a:latin typeface="Nexa" pitchFamily="2" charset="77"/>
              <a:ea typeface="Open Sans" panose="020B0606030504020204" pitchFamily="34" charset="0"/>
              <a:cs typeface="Open Sans" panose="020B0606030504020204" pitchFamily="34" charset="0"/>
            </a:endParaRPr>
          </a:p>
        </p:txBody>
      </p:sp>
      <p:sp>
        <p:nvSpPr>
          <p:cNvPr id="2" name="Rectangle 1">
            <a:extLst>
              <a:ext uri="{FF2B5EF4-FFF2-40B4-BE49-F238E27FC236}">
                <a16:creationId xmlns:a16="http://schemas.microsoft.com/office/drawing/2014/main" id="{B47AE415-64FD-DAED-A1C3-2B01164CFF93}"/>
              </a:ext>
            </a:extLst>
          </p:cNvPr>
          <p:cNvSpPr/>
          <p:nvPr/>
        </p:nvSpPr>
        <p:spPr>
          <a:xfrm>
            <a:off x="7628709" y="4996544"/>
            <a:ext cx="515984" cy="1469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sp>
        <p:nvSpPr>
          <p:cNvPr id="6" name="Rectangle 5">
            <a:extLst>
              <a:ext uri="{FF2B5EF4-FFF2-40B4-BE49-F238E27FC236}">
                <a16:creationId xmlns:a16="http://schemas.microsoft.com/office/drawing/2014/main" id="{8CACD3D2-C57C-552A-0C24-5C0863A74CAD}"/>
              </a:ext>
            </a:extLst>
          </p:cNvPr>
          <p:cNvSpPr/>
          <p:nvPr/>
        </p:nvSpPr>
        <p:spPr>
          <a:xfrm>
            <a:off x="7628708" y="4996543"/>
            <a:ext cx="515984" cy="1469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0" i="0">
              <a:solidFill>
                <a:schemeClr val="bg1"/>
              </a:solidFill>
              <a:latin typeface="Nexa Book" pitchFamily="2" charset="77"/>
              <a:ea typeface="+mn-ea"/>
              <a:cs typeface="+mn-cs"/>
            </a:endParaRPr>
          </a:p>
        </p:txBody>
      </p:sp>
      <p:sp>
        <p:nvSpPr>
          <p:cNvPr id="5" name="Rectangle 4">
            <a:extLst>
              <a:ext uri="{FF2B5EF4-FFF2-40B4-BE49-F238E27FC236}">
                <a16:creationId xmlns:a16="http://schemas.microsoft.com/office/drawing/2014/main" id="{AF5DE1E4-B593-20A5-C0B6-A1BC14CB908B}"/>
              </a:ext>
            </a:extLst>
          </p:cNvPr>
          <p:cNvSpPr/>
          <p:nvPr/>
        </p:nvSpPr>
        <p:spPr>
          <a:xfrm flipV="1">
            <a:off x="298174" y="746977"/>
            <a:ext cx="8716286"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60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7" name="Rectangle 6">
            <a:extLst>
              <a:ext uri="{FF2B5EF4-FFF2-40B4-BE49-F238E27FC236}">
                <a16:creationId xmlns:a16="http://schemas.microsoft.com/office/drawing/2014/main" id="{683CEA61-058D-85E1-4DD6-02961B5D23BC}"/>
              </a:ext>
            </a:extLst>
          </p:cNvPr>
          <p:cNvSpPr/>
          <p:nvPr/>
        </p:nvSpPr>
        <p:spPr>
          <a:xfrm flipV="1">
            <a:off x="298174" y="746977"/>
            <a:ext cx="8716286"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60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64774714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1_MT Blank/ Footer">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408E5496-ECD7-114D-473C-5FD54D65AED3}"/>
              </a:ext>
            </a:extLst>
          </p:cNvPr>
          <p:cNvGraphicFramePr>
            <a:graphicFrameLocks noChangeAspect="1"/>
          </p:cNvGraphicFramePr>
          <p:nvPr>
            <p:custDataLst>
              <p:tags r:id="rId1"/>
            </p:custDataLst>
            <p:extLst>
              <p:ext uri="{D42A27DB-BD31-4B8C-83A1-F6EECF244321}">
                <p14:modId xmlns:p14="http://schemas.microsoft.com/office/powerpoint/2010/main" val="2284463475"/>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5" imgW="7772400" imgH="10058400" progId="TCLayout.ActiveDocument.1">
                  <p:embed/>
                </p:oleObj>
              </mc:Choice>
              <mc:Fallback>
                <p:oleObj name="think-cell Slide" r:id="rId5" imgW="7772400" imgH="10058400" progId="TCLayout.ActiveDocument.1">
                  <p:embed/>
                  <p:pic>
                    <p:nvPicPr>
                      <p:cNvPr id="9" name="think-cell data - do not delete" hidden="1">
                        <a:extLst>
                          <a:ext uri="{FF2B5EF4-FFF2-40B4-BE49-F238E27FC236}">
                            <a16:creationId xmlns:a16="http://schemas.microsoft.com/office/drawing/2014/main" id="{408E5496-ECD7-114D-473C-5FD54D65AED3}"/>
                          </a:ext>
                        </a:extLst>
                      </p:cNvPr>
                      <p:cNvPicPr/>
                      <p:nvPr/>
                    </p:nvPicPr>
                    <p:blipFill>
                      <a:blip r:embed="rId6"/>
                      <a:stretch>
                        <a:fillRect/>
                      </a:stretch>
                    </p:blipFill>
                    <p:spPr>
                      <a:xfrm>
                        <a:off x="1588" y="1588"/>
                        <a:ext cx="1227" cy="1588"/>
                      </a:xfrm>
                      <a:prstGeom prst="rect">
                        <a:avLst/>
                      </a:prstGeom>
                    </p:spPr>
                  </p:pic>
                </p:oleObj>
              </mc:Fallback>
            </mc:AlternateContent>
          </a:graphicData>
        </a:graphic>
      </p:graphicFrame>
      <p:pic>
        <p:nvPicPr>
          <p:cNvPr id="8" name="Image 6">
            <a:extLst>
              <a:ext uri="{FF2B5EF4-FFF2-40B4-BE49-F238E27FC236}">
                <a16:creationId xmlns:a16="http://schemas.microsoft.com/office/drawing/2014/main" id="{11031BE9-22F6-12FB-FFC9-14212D88F988}"/>
              </a:ext>
            </a:extLst>
          </p:cNvPr>
          <p:cNvPicPr>
            <a:picLocks noChangeAspect="1"/>
          </p:cNvPicPr>
          <p:nvPr/>
        </p:nvPicPr>
        <p:blipFill>
          <a:blip r:embed="rId7" cstate="screen">
            <a:alphaModFix amt="15000"/>
            <a:extLst>
              <a:ext uri="{28A0092B-C50C-407E-A947-70E740481C1C}">
                <a14:useLocalDpi xmlns:a14="http://schemas.microsoft.com/office/drawing/2010/main"/>
              </a:ext>
            </a:extLst>
          </a:blip>
          <a:srcRect/>
          <a:stretch/>
        </p:blipFill>
        <p:spPr>
          <a:xfrm>
            <a:off x="2" y="790660"/>
            <a:ext cx="2596818" cy="4180040"/>
          </a:xfrm>
          <a:prstGeom prst="rect">
            <a:avLst/>
          </a:prstGeom>
        </p:spPr>
      </p:pic>
      <p:sp>
        <p:nvSpPr>
          <p:cNvPr id="2" name="Date Placeholder 1">
            <a:extLst>
              <a:ext uri="{FF2B5EF4-FFF2-40B4-BE49-F238E27FC236}">
                <a16:creationId xmlns:a16="http://schemas.microsoft.com/office/drawing/2014/main" id="{E5808D65-B4B3-3AF9-D068-D172F8F8A3C9}"/>
              </a:ext>
            </a:extLst>
          </p:cNvPr>
          <p:cNvSpPr>
            <a:spLocks noGrp="1"/>
          </p:cNvSpPr>
          <p:nvPr>
            <p:ph type="dt" sz="half" idx="10"/>
          </p:nvPr>
        </p:nvSpPr>
        <p:spPr>
          <a:xfrm>
            <a:off x="8107680" y="4972050"/>
            <a:ext cx="532319" cy="171450"/>
          </a:xfrm>
          <a:prstGeom prst="rect">
            <a:avLst/>
          </a:prstGeom>
        </p:spPr>
        <p:txBody>
          <a:bodyPr/>
          <a:lstStyle>
            <a:lvl1pPr>
              <a:defRPr/>
            </a:lvl1pPr>
          </a:lstStyle>
          <a:p>
            <a:fld id="{F1E58F97-CFCE-4020-BB89-61CBB53122EE}" type="datetime1">
              <a:rPr lang="en-US" smtClean="0"/>
              <a:t>7/25/2025</a:t>
            </a:fld>
            <a:endParaRPr lang="en-US"/>
          </a:p>
        </p:txBody>
      </p:sp>
      <p:sp>
        <p:nvSpPr>
          <p:cNvPr id="3" name="Footer Placeholder 2">
            <a:extLst>
              <a:ext uri="{FF2B5EF4-FFF2-40B4-BE49-F238E27FC236}">
                <a16:creationId xmlns:a16="http://schemas.microsoft.com/office/drawing/2014/main" id="{1D31FB19-D487-FCD5-8220-0CDC82CDE653}"/>
              </a:ext>
            </a:extLst>
          </p:cNvPr>
          <p:cNvSpPr>
            <a:spLocks noGrp="1"/>
          </p:cNvSpPr>
          <p:nvPr>
            <p:ph type="ftr" sz="quarter" idx="11"/>
          </p:nvPr>
        </p:nvSpPr>
        <p:spPr/>
        <p:txBody>
          <a:bodyPr/>
          <a:lstStyle>
            <a:lvl1pPr>
              <a:defRPr/>
            </a:lvl1pPr>
          </a:lstStyle>
          <a:p>
            <a:endParaRPr lang="en-US" dirty="0"/>
          </a:p>
        </p:txBody>
      </p:sp>
      <p:sp>
        <p:nvSpPr>
          <p:cNvPr id="4" name="Slide Number Placeholder 3">
            <a:extLst>
              <a:ext uri="{FF2B5EF4-FFF2-40B4-BE49-F238E27FC236}">
                <a16:creationId xmlns:a16="http://schemas.microsoft.com/office/drawing/2014/main" id="{30FCF901-9D83-8964-2A6A-E6BAB4226B42}"/>
              </a:ext>
            </a:extLst>
          </p:cNvPr>
          <p:cNvSpPr>
            <a:spLocks noGrp="1"/>
          </p:cNvSpPr>
          <p:nvPr>
            <p:ph type="sldNum" sz="quarter" idx="12"/>
          </p:nvPr>
        </p:nvSpPr>
        <p:spPr/>
        <p:txBody>
          <a:bodyPr/>
          <a:lstStyle>
            <a:lvl1pPr>
              <a:defRPr/>
            </a:lvl1pPr>
          </a:lstStyle>
          <a:p>
            <a:fld id="{7B1F438D-4EAF-094E-9162-80CF3EF77236}" type="slidenum">
              <a:rPr lang="en-US" smtClean="0"/>
              <a:pPr/>
              <a:t>‹#›</a:t>
            </a:fld>
            <a:endParaRPr lang="en-US"/>
          </a:p>
        </p:txBody>
      </p:sp>
      <p:sp>
        <p:nvSpPr>
          <p:cNvPr id="5" name="Rectangle 4">
            <a:extLst>
              <a:ext uri="{FF2B5EF4-FFF2-40B4-BE49-F238E27FC236}">
                <a16:creationId xmlns:a16="http://schemas.microsoft.com/office/drawing/2014/main" id="{10B5E4B0-3A18-4290-1E3F-C99AA96FC966}"/>
              </a:ext>
            </a:extLst>
          </p:cNvPr>
          <p:cNvSpPr/>
          <p:nvPr/>
        </p:nvSpPr>
        <p:spPr>
          <a:xfrm>
            <a:off x="479933" y="729773"/>
            <a:ext cx="8525522" cy="747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200" b="0" i="0">
              <a:solidFill>
                <a:schemeClr val="bg1"/>
              </a:solidFill>
              <a:latin typeface="Nexa Book" panose="00000400000000000000" pitchFamily="50" charset="0"/>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AB271C-B084-727A-C7E4-E448CFCDC108}"/>
              </a:ext>
            </a:extLst>
          </p:cNvPr>
          <p:cNvSpPr txBox="1"/>
          <p:nvPr/>
        </p:nvSpPr>
        <p:spPr>
          <a:xfrm>
            <a:off x="3076750" y="756000"/>
            <a:ext cx="5208267" cy="4239000"/>
          </a:xfrm>
          <a:prstGeom prst="rect">
            <a:avLst/>
          </a:prstGeom>
          <a:noFill/>
        </p:spPr>
        <p:txBody>
          <a:bodyPr wrap="square" rtlCol="0">
            <a:noAutofit/>
          </a:bodyPr>
          <a:lstStyle/>
          <a:p>
            <a:pPr marL="0" marR="0" lvl="0" indent="0" algn="just" defTabSz="342892"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This document has been prepared by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for information purposes only.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does not provide, and have not provided, any investment advice or recommendation to you in relation to a transaction. Accordingly,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is under no obligation to, and shall not, determine the suitability for you of a transaction.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accepts no liability whatsoever for any losses (consequential or otherwise) arising from the use of this document or reliance on the information contained herein.</a:t>
            </a:r>
          </a:p>
          <a:p>
            <a:pPr marL="0" marR="0" lvl="0" indent="0" algn="just" defTabSz="342892"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endParaRPr>
          </a:p>
          <a:p>
            <a:pPr marL="0" marR="0" lvl="0" indent="0" algn="just" defTabSz="342892"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does not guarantee the accuracy or completeness of information which is contained in this document. Any data on past performance contained herein is no indication as to future performance. No representation is made as to the reasonableness of the assumptions made within or the accuracy or completeness of any modelling, scenario analysis, or back-testing. All opinions and estimates are given as of the date hereof and are subject to change.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shall have no obligation to update any of the information contained herein, notwithstanding that such information may become outdated or inaccurate. The information in this document is not intended to predict the actual results and no assurances are given in this respect.</a:t>
            </a:r>
          </a:p>
          <a:p>
            <a:pPr marL="0" marR="0" lvl="0" indent="0" algn="just" defTabSz="342892"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endParaRPr>
          </a:p>
          <a:p>
            <a:pPr marL="0" marR="0" lvl="0" indent="0" algn="just" defTabSz="342892"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The forward-looking statements, financial evaluations, projected market and financial information, and conclusions contained in these materials are neither historical facts nor assurances of future performance. They are not definitive forecasts, and are not guaranteed by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as they are subject to inherent uncertainties, risks and changes in circumstances that are difficult to predict and many of which are outside of our control.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has used public and/or confidential data and assumptions provided by the Client and has not independently verified the data and assumptions used in these analyses or assumptions. Changes in the underlying data or operating assumptions will clearly impact the analyses and conclusions.</a:t>
            </a:r>
          </a:p>
          <a:p>
            <a:pPr marL="0" marR="0" lvl="0" indent="0" algn="just" defTabSz="342892"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endParaRPr>
          </a:p>
          <a:p>
            <a:pPr marL="0" marR="0" lvl="0" indent="0" algn="just" defTabSz="342892"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These materials serve only as the focus for discussion; they are incomplete without the accompanying oral commentary and may not be relied on as a stand-alone document. This document is confidential, and no part of it may be reproduced, distributed or transmitted without the prior written permission of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By accepting any copy of this document, the addressee agrees to be bound by the foregoing terms and conditions.</a:t>
            </a:r>
          </a:p>
        </p:txBody>
      </p:sp>
      <p:sp>
        <p:nvSpPr>
          <p:cNvPr id="7" name="Title 1">
            <a:extLst>
              <a:ext uri="{FF2B5EF4-FFF2-40B4-BE49-F238E27FC236}">
                <a16:creationId xmlns:a16="http://schemas.microsoft.com/office/drawing/2014/main" id="{806360F2-4840-29EA-734D-4B87634EF704}"/>
              </a:ext>
            </a:extLst>
          </p:cNvPr>
          <p:cNvSpPr>
            <a:spLocks noGrp="1"/>
          </p:cNvSpPr>
          <p:nvPr>
            <p:ph type="title" hasCustomPrompt="1"/>
          </p:nvPr>
        </p:nvSpPr>
        <p:spPr>
          <a:xfrm>
            <a:off x="2555875" y="135002"/>
            <a:ext cx="6084888" cy="620999"/>
          </a:xfrm>
          <a:prstGeom prst="rect">
            <a:avLst/>
          </a:prstGeom>
        </p:spPr>
        <p:txBody>
          <a:bodyPr vert="horz" anchor="ctr">
            <a:normAutofit/>
          </a:bodyPr>
          <a:lstStyle>
            <a:lvl1pPr>
              <a:defRPr lang="en-US" b="1" i="0">
                <a:solidFill>
                  <a:srgbClr val="006D6F"/>
                </a:solidFill>
                <a:latin typeface="Nexa" pitchFamily="2" charset="77"/>
              </a:defRPr>
            </a:lvl1pPr>
          </a:lstStyle>
          <a:p>
            <a:pPr lvl="0"/>
            <a:r>
              <a:rPr lang="en-US"/>
              <a:t>Disclaimer</a:t>
            </a:r>
          </a:p>
        </p:txBody>
      </p:sp>
      <p:graphicFrame>
        <p:nvGraphicFramePr>
          <p:cNvPr id="10" name="think-cell data - do not delete" hidden="1">
            <a:extLst>
              <a:ext uri="{FF2B5EF4-FFF2-40B4-BE49-F238E27FC236}">
                <a16:creationId xmlns:a16="http://schemas.microsoft.com/office/drawing/2014/main" id="{DEFCE825-7A06-A559-AE86-B312A254C0B2}"/>
              </a:ext>
            </a:extLst>
          </p:cNvPr>
          <p:cNvGraphicFramePr>
            <a:graphicFrameLocks noChangeAspect="1"/>
          </p:cNvGraphicFramePr>
          <p:nvPr>
            <p:custDataLst>
              <p:tags r:id="rId2"/>
            </p:custDataLst>
            <p:extLst>
              <p:ext uri="{D42A27DB-BD31-4B8C-83A1-F6EECF244321}">
                <p14:modId xmlns:p14="http://schemas.microsoft.com/office/powerpoint/2010/main" val="357279731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8" imgW="7772400" imgH="10058400" progId="TCLayout.ActiveDocument.1">
                  <p:embed/>
                </p:oleObj>
              </mc:Choice>
              <mc:Fallback>
                <p:oleObj name="think-cell Slide" r:id="rId8" imgW="7772400" imgH="10058400" progId="TCLayout.ActiveDocument.1">
                  <p:embed/>
                  <p:pic>
                    <p:nvPicPr>
                      <p:cNvPr id="10" name="think-cell data - do not delete" hidden="1">
                        <a:extLst>
                          <a:ext uri="{FF2B5EF4-FFF2-40B4-BE49-F238E27FC236}">
                            <a16:creationId xmlns:a16="http://schemas.microsoft.com/office/drawing/2014/main" id="{DEFCE825-7A06-A559-AE86-B312A254C0B2}"/>
                          </a:ext>
                        </a:extLst>
                      </p:cNvPr>
                      <p:cNvPicPr/>
                      <p:nvPr/>
                    </p:nvPicPr>
                    <p:blipFill>
                      <a:blip r:embed="rId6"/>
                      <a:stretch>
                        <a:fillRect/>
                      </a:stretch>
                    </p:blipFill>
                    <p:spPr>
                      <a:xfrm>
                        <a:off x="1588" y="1588"/>
                        <a:ext cx="1227" cy="1588"/>
                      </a:xfrm>
                      <a:prstGeom prst="rect">
                        <a:avLst/>
                      </a:prstGeom>
                    </p:spPr>
                  </p:pic>
                </p:oleObj>
              </mc:Fallback>
            </mc:AlternateContent>
          </a:graphicData>
        </a:graphic>
      </p:graphicFrame>
      <p:graphicFrame>
        <p:nvGraphicFramePr>
          <p:cNvPr id="11" name="think-cell data - do not delete" hidden="1">
            <a:extLst>
              <a:ext uri="{FF2B5EF4-FFF2-40B4-BE49-F238E27FC236}">
                <a16:creationId xmlns:a16="http://schemas.microsoft.com/office/drawing/2014/main" id="{E7C90E96-885C-E25C-5425-886F6E83FDC8}"/>
              </a:ext>
            </a:extLst>
          </p:cNvPr>
          <p:cNvGraphicFramePr>
            <a:graphicFrameLocks noChangeAspect="1"/>
          </p:cNvGraphicFramePr>
          <p:nvPr>
            <p:custDataLst>
              <p:tags r:id="rId3"/>
            </p:custDataLst>
            <p:extLst>
              <p:ext uri="{D42A27DB-BD31-4B8C-83A1-F6EECF244321}">
                <p14:modId xmlns:p14="http://schemas.microsoft.com/office/powerpoint/2010/main" val="357279731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8" imgW="7772400" imgH="10058400" progId="TCLayout.ActiveDocument.1">
                  <p:embed/>
                </p:oleObj>
              </mc:Choice>
              <mc:Fallback>
                <p:oleObj name="think-cell Slide" r:id="rId8" imgW="7772400" imgH="10058400" progId="TCLayout.ActiveDocument.1">
                  <p:embed/>
                  <p:pic>
                    <p:nvPicPr>
                      <p:cNvPr id="11" name="think-cell data - do not delete" hidden="1">
                        <a:extLst>
                          <a:ext uri="{FF2B5EF4-FFF2-40B4-BE49-F238E27FC236}">
                            <a16:creationId xmlns:a16="http://schemas.microsoft.com/office/drawing/2014/main" id="{E7C90E96-885C-E25C-5425-886F6E83FDC8}"/>
                          </a:ext>
                        </a:extLst>
                      </p:cNvPr>
                      <p:cNvPicPr/>
                      <p:nvPr/>
                    </p:nvPicPr>
                    <p:blipFill>
                      <a:blip r:embed="rId6"/>
                      <a:stretch>
                        <a:fillRect/>
                      </a:stretch>
                    </p:blipFill>
                    <p:spPr>
                      <a:xfrm>
                        <a:off x="1588" y="1588"/>
                        <a:ext cx="1227" cy="1588"/>
                      </a:xfrm>
                      <a:prstGeom prst="rect">
                        <a:avLst/>
                      </a:prstGeom>
                    </p:spPr>
                  </p:pic>
                </p:oleObj>
              </mc:Fallback>
            </mc:AlternateContent>
          </a:graphicData>
        </a:graphic>
      </p:graphicFrame>
    </p:spTree>
    <p:extLst>
      <p:ext uri="{BB962C8B-B14F-4D97-AF65-F5344CB8AC3E}">
        <p14:creationId xmlns:p14="http://schemas.microsoft.com/office/powerpoint/2010/main" val="143728535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Do Not Us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E12AA2B-818A-9777-BD8E-A7BB63D4E39D}"/>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118098" y="678596"/>
            <a:ext cx="5955994" cy="3786307"/>
          </a:xfrm>
          <a:custGeom>
            <a:avLst/>
            <a:gdLst>
              <a:gd name="connsiteX0" fmla="*/ 0 w 7941325"/>
              <a:gd name="connsiteY0" fmla="*/ 0 h 5048409"/>
              <a:gd name="connsiteX1" fmla="*/ 7941325 w 7941325"/>
              <a:gd name="connsiteY1" fmla="*/ 0 h 5048409"/>
              <a:gd name="connsiteX2" fmla="*/ 7941325 w 7941325"/>
              <a:gd name="connsiteY2" fmla="*/ 5048409 h 5048409"/>
              <a:gd name="connsiteX3" fmla="*/ 0 w 7941325"/>
              <a:gd name="connsiteY3" fmla="*/ 5048409 h 5048409"/>
            </a:gdLst>
            <a:ahLst/>
            <a:cxnLst>
              <a:cxn ang="0">
                <a:pos x="connsiteX0" y="connsiteY0"/>
              </a:cxn>
              <a:cxn ang="0">
                <a:pos x="connsiteX1" y="connsiteY1"/>
              </a:cxn>
              <a:cxn ang="0">
                <a:pos x="connsiteX2" y="connsiteY2"/>
              </a:cxn>
              <a:cxn ang="0">
                <a:pos x="connsiteX3" y="connsiteY3"/>
              </a:cxn>
            </a:cxnLst>
            <a:rect l="l" t="t" r="r" b="b"/>
            <a:pathLst>
              <a:path w="7941325" h="5048409">
                <a:moveTo>
                  <a:pt x="0" y="0"/>
                </a:moveTo>
                <a:lnTo>
                  <a:pt x="7941325" y="0"/>
                </a:lnTo>
                <a:lnTo>
                  <a:pt x="7941325" y="5048409"/>
                </a:lnTo>
                <a:lnTo>
                  <a:pt x="0" y="5048409"/>
                </a:lnTo>
                <a:close/>
              </a:path>
            </a:pathLst>
          </a:custGeom>
        </p:spPr>
      </p:pic>
      <p:sp>
        <p:nvSpPr>
          <p:cNvPr id="9" name="Rectangle 8">
            <a:extLst>
              <a:ext uri="{FF2B5EF4-FFF2-40B4-BE49-F238E27FC236}">
                <a16:creationId xmlns:a16="http://schemas.microsoft.com/office/drawing/2014/main" id="{6874D47D-FF40-4551-270D-61337AB0484F}"/>
              </a:ext>
            </a:extLst>
          </p:cNvPr>
          <p:cNvSpPr/>
          <p:nvPr/>
        </p:nvSpPr>
        <p:spPr>
          <a:xfrm>
            <a:off x="-1" y="672615"/>
            <a:ext cx="5955994" cy="3786307"/>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R="0" lvl="0" indent="0" algn="ctr" fontAlgn="auto">
              <a:lnSpc>
                <a:spcPct val="100000"/>
              </a:lnSpc>
              <a:spcBef>
                <a:spcPts val="0"/>
              </a:spcBef>
              <a:spcAft>
                <a:spcPts val="0"/>
              </a:spcAft>
              <a:buClrTx/>
              <a:buSzTx/>
              <a:buFontTx/>
              <a:buNone/>
              <a:tabLst/>
            </a:pPr>
            <a:endParaRPr kumimoji="0" lang="en-US" sz="1200" b="1" i="0" u="none" strike="noStrike" cap="none" spc="0" normalizeH="0" baseline="0" noProof="0">
              <a:ln>
                <a:noFill/>
              </a:ln>
              <a:solidFill>
                <a:srgbClr val="575555"/>
              </a:solidFill>
              <a:effectLst/>
              <a:uLnTx/>
              <a:uFillTx/>
              <a:latin typeface="Nexa Bold" panose="00000800000000000000" pitchFamily="2" charset="0"/>
            </a:endParaRPr>
          </a:p>
        </p:txBody>
      </p:sp>
      <p:pic>
        <p:nvPicPr>
          <p:cNvPr id="10" name="Picture 9">
            <a:extLst>
              <a:ext uri="{FF2B5EF4-FFF2-40B4-BE49-F238E27FC236}">
                <a16:creationId xmlns:a16="http://schemas.microsoft.com/office/drawing/2014/main" id="{D05B9309-AED6-0180-78B1-87A05603AAB3}"/>
              </a:ext>
            </a:extLst>
          </p:cNvPr>
          <p:cNvPicPr>
            <a:picLocks noChangeAspect="1"/>
          </p:cNvPicPr>
          <p:nvPr/>
        </p:nvPicPr>
        <p:blipFill rotWithShape="1">
          <a:blip r:embed="rId3" cstate="email">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a:ext>
            </a:extLst>
          </a:blip>
          <a:srcRect/>
          <a:stretch/>
        </p:blipFill>
        <p:spPr>
          <a:xfrm>
            <a:off x="4850202" y="-1"/>
            <a:ext cx="4291172" cy="5138737"/>
          </a:xfrm>
          <a:custGeom>
            <a:avLst/>
            <a:gdLst>
              <a:gd name="connsiteX0" fmla="*/ 1105916 w 5721563"/>
              <a:gd name="connsiteY0" fmla="*/ 0 h 6851649"/>
              <a:gd name="connsiteX1" fmla="*/ 5721563 w 5721563"/>
              <a:gd name="connsiteY1" fmla="*/ 0 h 6851649"/>
              <a:gd name="connsiteX2" fmla="*/ 5721563 w 5721563"/>
              <a:gd name="connsiteY2" fmla="*/ 6851649 h 6851649"/>
              <a:gd name="connsiteX3" fmla="*/ 563823 w 5721563"/>
              <a:gd name="connsiteY3" fmla="*/ 6851649 h 6851649"/>
              <a:gd name="connsiteX4" fmla="*/ 568538 w 5721563"/>
              <a:gd name="connsiteY4" fmla="*/ 6848651 h 6851649"/>
              <a:gd name="connsiteX5" fmla="*/ 568537 w 5721563"/>
              <a:gd name="connsiteY5" fmla="*/ 6848651 h 6851649"/>
              <a:gd name="connsiteX6" fmla="*/ 563822 w 5721563"/>
              <a:gd name="connsiteY6" fmla="*/ 6851649 h 6851649"/>
              <a:gd name="connsiteX7" fmla="*/ 0 w 5721563"/>
              <a:gd name="connsiteY7" fmla="*/ 6851649 h 6851649"/>
              <a:gd name="connsiteX8" fmla="*/ 167413 w 5721563"/>
              <a:gd name="connsiteY8" fmla="*/ 5814448 h 6851649"/>
              <a:gd name="connsiteX9" fmla="*/ 925593 w 5721563"/>
              <a:gd name="connsiteY9" fmla="*/ 5814448 h 6851649"/>
              <a:gd name="connsiteX10" fmla="*/ 925593 w 5721563"/>
              <a:gd name="connsiteY10" fmla="*/ 5814447 h 6851649"/>
              <a:gd name="connsiteX11" fmla="*/ 167413 w 5721563"/>
              <a:gd name="connsiteY11" fmla="*/ 5814447 h 6851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21563" h="6851649">
                <a:moveTo>
                  <a:pt x="1105916" y="0"/>
                </a:moveTo>
                <a:lnTo>
                  <a:pt x="5721563" y="0"/>
                </a:lnTo>
                <a:lnTo>
                  <a:pt x="5721563" y="6851649"/>
                </a:lnTo>
                <a:lnTo>
                  <a:pt x="563823" y="6851649"/>
                </a:lnTo>
                <a:lnTo>
                  <a:pt x="568538" y="6848651"/>
                </a:lnTo>
                <a:lnTo>
                  <a:pt x="568537" y="6848651"/>
                </a:lnTo>
                <a:lnTo>
                  <a:pt x="563822" y="6851649"/>
                </a:lnTo>
                <a:lnTo>
                  <a:pt x="0" y="6851649"/>
                </a:lnTo>
                <a:lnTo>
                  <a:pt x="167413" y="5814448"/>
                </a:lnTo>
                <a:lnTo>
                  <a:pt x="925593" y="5814448"/>
                </a:lnTo>
                <a:lnTo>
                  <a:pt x="925593" y="5814447"/>
                </a:lnTo>
                <a:lnTo>
                  <a:pt x="167413" y="5814447"/>
                </a:lnTo>
                <a:close/>
              </a:path>
            </a:pathLst>
          </a:custGeom>
          <a:effectLst>
            <a:outerShdw blurRad="190500" dist="63500" dir="10800000" algn="r" rotWithShape="0">
              <a:prstClr val="black">
                <a:alpha val="40000"/>
              </a:prstClr>
            </a:outerShdw>
          </a:effectLst>
        </p:spPr>
      </p:pic>
      <p:sp>
        <p:nvSpPr>
          <p:cNvPr id="11" name="Freeform 5">
            <a:extLst>
              <a:ext uri="{FF2B5EF4-FFF2-40B4-BE49-F238E27FC236}">
                <a16:creationId xmlns:a16="http://schemas.microsoft.com/office/drawing/2014/main" id="{3C7B6CB1-5EDB-923B-FA49-C67308606A5B}"/>
              </a:ext>
            </a:extLst>
          </p:cNvPr>
          <p:cNvSpPr/>
          <p:nvPr/>
        </p:nvSpPr>
        <p:spPr>
          <a:xfrm>
            <a:off x="4850202" y="1025"/>
            <a:ext cx="4291172" cy="5145940"/>
          </a:xfrm>
          <a:custGeom>
            <a:avLst/>
            <a:gdLst>
              <a:gd name="connsiteX0" fmla="*/ 1107467 w 5721563"/>
              <a:gd name="connsiteY0" fmla="*/ 0 h 6861253"/>
              <a:gd name="connsiteX1" fmla="*/ 5721563 w 5721563"/>
              <a:gd name="connsiteY1" fmla="*/ 0 h 6861253"/>
              <a:gd name="connsiteX2" fmla="*/ 5721563 w 5721563"/>
              <a:gd name="connsiteY2" fmla="*/ 6861253 h 6861253"/>
              <a:gd name="connsiteX3" fmla="*/ 563823 w 5721563"/>
              <a:gd name="connsiteY3" fmla="*/ 6861253 h 6861253"/>
              <a:gd name="connsiteX4" fmla="*/ 568538 w 5721563"/>
              <a:gd name="connsiteY4" fmla="*/ 6858255 h 6861253"/>
              <a:gd name="connsiteX5" fmla="*/ 568537 w 5721563"/>
              <a:gd name="connsiteY5" fmla="*/ 6858255 h 6861253"/>
              <a:gd name="connsiteX6" fmla="*/ 563822 w 5721563"/>
              <a:gd name="connsiteY6" fmla="*/ 6861253 h 6861253"/>
              <a:gd name="connsiteX7" fmla="*/ 0 w 5721563"/>
              <a:gd name="connsiteY7" fmla="*/ 6861253 h 6861253"/>
              <a:gd name="connsiteX8" fmla="*/ 167413 w 5721563"/>
              <a:gd name="connsiteY8" fmla="*/ 5824052 h 6861253"/>
              <a:gd name="connsiteX9" fmla="*/ 925593 w 5721563"/>
              <a:gd name="connsiteY9" fmla="*/ 5824052 h 6861253"/>
              <a:gd name="connsiteX10" fmla="*/ 925593 w 5721563"/>
              <a:gd name="connsiteY10" fmla="*/ 5824051 h 6861253"/>
              <a:gd name="connsiteX11" fmla="*/ 167413 w 5721563"/>
              <a:gd name="connsiteY11" fmla="*/ 5824051 h 6861253"/>
              <a:gd name="connsiteX12" fmla="*/ 1107466 w 5721563"/>
              <a:gd name="connsiteY12" fmla="*/ 2 h 6861253"/>
              <a:gd name="connsiteX13" fmla="*/ 1635383 w 5721563"/>
              <a:gd name="connsiteY13" fmla="*/ 2 h 6861253"/>
              <a:gd name="connsiteX14" fmla="*/ 1697942 w 5721563"/>
              <a:gd name="connsiteY14" fmla="*/ 8479 h 6861253"/>
              <a:gd name="connsiteX15" fmla="*/ 1697942 w 5721563"/>
              <a:gd name="connsiteY15" fmla="*/ 8478 h 6861253"/>
              <a:gd name="connsiteX16" fmla="*/ 1635383 w 5721563"/>
              <a:gd name="connsiteY16" fmla="*/ 1 h 6861253"/>
              <a:gd name="connsiteX17" fmla="*/ 1107466 w 5721563"/>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721563" h="6861253">
                <a:moveTo>
                  <a:pt x="1107467" y="0"/>
                </a:moveTo>
                <a:lnTo>
                  <a:pt x="5721563" y="0"/>
                </a:lnTo>
                <a:lnTo>
                  <a:pt x="5721563"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accent1">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pic>
        <p:nvPicPr>
          <p:cNvPr id="12" name="Picture 11">
            <a:extLst>
              <a:ext uri="{FF2B5EF4-FFF2-40B4-BE49-F238E27FC236}">
                <a16:creationId xmlns:a16="http://schemas.microsoft.com/office/drawing/2014/main" id="{E96C820B-6146-5274-87F4-F4ADABAC3BBE}"/>
              </a:ext>
            </a:extLst>
          </p:cNvPr>
          <p:cNvPicPr>
            <a:picLocks noChangeAspect="1"/>
          </p:cNvPicPr>
          <p:nvPr/>
        </p:nvPicPr>
        <p:blipFill rotWithShape="1">
          <a:blip r:embed="rId5" cstate="email">
            <a:extLst>
              <a:ext uri="{BEBA8EAE-BF5A-486C-A8C5-ECC9F3942E4B}">
                <a14:imgProps xmlns:a14="http://schemas.microsoft.com/office/drawing/2010/main">
                  <a14:imgLayer r:embed="rId6">
                    <a14:imgEffect>
                      <a14:artisticBlur radius="20"/>
                    </a14:imgEffect>
                  </a14:imgLayer>
                </a14:imgProps>
              </a:ext>
              <a:ext uri="{28A0092B-C50C-407E-A947-70E740481C1C}">
                <a14:useLocalDpi xmlns:a14="http://schemas.microsoft.com/office/drawing/2010/main"/>
              </a:ext>
            </a:extLst>
          </a:blip>
          <a:srcRect/>
          <a:stretch/>
        </p:blipFill>
        <p:spPr>
          <a:xfrm>
            <a:off x="1" y="2"/>
            <a:ext cx="1988357" cy="5143499"/>
          </a:xfrm>
          <a:custGeom>
            <a:avLst/>
            <a:gdLst>
              <a:gd name="connsiteX0" fmla="*/ 0 w 2651142"/>
              <a:gd name="connsiteY0" fmla="*/ 0 h 6857999"/>
              <a:gd name="connsiteX1" fmla="*/ 2651142 w 2651142"/>
              <a:gd name="connsiteY1" fmla="*/ 0 h 6857999"/>
              <a:gd name="connsiteX2" fmla="*/ 2407857 w 2651142"/>
              <a:gd name="connsiteY2" fmla="*/ 1021264 h 6857999"/>
              <a:gd name="connsiteX3" fmla="*/ 2407856 w 2651142"/>
              <a:gd name="connsiteY3" fmla="*/ 1021263 h 6857999"/>
              <a:gd name="connsiteX4" fmla="*/ 1017425 w 2651142"/>
              <a:gd name="connsiteY4" fmla="*/ 6857999 h 6857999"/>
              <a:gd name="connsiteX5" fmla="*/ 0 w 2651142"/>
              <a:gd name="connsiteY5"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51142" h="6857999">
                <a:moveTo>
                  <a:pt x="0" y="0"/>
                </a:moveTo>
                <a:lnTo>
                  <a:pt x="2651142" y="0"/>
                </a:lnTo>
                <a:lnTo>
                  <a:pt x="2407857" y="1021264"/>
                </a:lnTo>
                <a:lnTo>
                  <a:pt x="2407856" y="1021263"/>
                </a:lnTo>
                <a:lnTo>
                  <a:pt x="1017425" y="6857999"/>
                </a:lnTo>
                <a:lnTo>
                  <a:pt x="0" y="6857999"/>
                </a:lnTo>
                <a:close/>
              </a:path>
            </a:pathLst>
          </a:custGeom>
          <a:effectLst>
            <a:outerShdw blurRad="190500" dist="63500" algn="l" rotWithShape="0">
              <a:schemeClr val="tx1">
                <a:alpha val="40000"/>
              </a:schemeClr>
            </a:outerShdw>
          </a:effectLst>
        </p:spPr>
      </p:pic>
      <p:sp>
        <p:nvSpPr>
          <p:cNvPr id="13" name="Freeform 3">
            <a:extLst>
              <a:ext uri="{FF2B5EF4-FFF2-40B4-BE49-F238E27FC236}">
                <a16:creationId xmlns:a16="http://schemas.microsoft.com/office/drawing/2014/main" id="{1A0DDE5D-4777-B08A-2647-12D5477E9833}"/>
              </a:ext>
            </a:extLst>
          </p:cNvPr>
          <p:cNvSpPr/>
          <p:nvPr/>
        </p:nvSpPr>
        <p:spPr>
          <a:xfrm>
            <a:off x="1" y="1"/>
            <a:ext cx="1988357" cy="5147264"/>
          </a:xfrm>
          <a:custGeom>
            <a:avLst/>
            <a:gdLst>
              <a:gd name="connsiteX0" fmla="*/ 2671508 w 2671508"/>
              <a:gd name="connsiteY0" fmla="*/ 0 h 6863018"/>
              <a:gd name="connsiteX1" fmla="*/ 2427625 w 2671508"/>
              <a:gd name="connsiteY1" fmla="*/ 1023774 h 6863018"/>
              <a:gd name="connsiteX2" fmla="*/ 2427624 w 2671508"/>
              <a:gd name="connsiteY2" fmla="*/ 1023773 h 6863018"/>
              <a:gd name="connsiteX3" fmla="*/ 1036595 w 2671508"/>
              <a:gd name="connsiteY3" fmla="*/ 6863018 h 6863018"/>
              <a:gd name="connsiteX4" fmla="*/ 0 w 2671508"/>
              <a:gd name="connsiteY4" fmla="*/ 6863018 h 6863018"/>
              <a:gd name="connsiteX5" fmla="*/ 0 w 2671508"/>
              <a:gd name="connsiteY5" fmla="*/ 1 h 6863018"/>
              <a:gd name="connsiteX6" fmla="*/ 2668167 w 2671508"/>
              <a:gd name="connsiteY6" fmla="*/ 1 h 686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1508" h="6863018">
                <a:moveTo>
                  <a:pt x="2671508" y="0"/>
                </a:moveTo>
                <a:lnTo>
                  <a:pt x="2427625" y="1023774"/>
                </a:lnTo>
                <a:lnTo>
                  <a:pt x="2427624" y="1023773"/>
                </a:lnTo>
                <a:lnTo>
                  <a:pt x="1036595" y="6863018"/>
                </a:lnTo>
                <a:lnTo>
                  <a:pt x="0" y="6863018"/>
                </a:lnTo>
                <a:lnTo>
                  <a:pt x="0" y="1"/>
                </a:lnTo>
                <a:lnTo>
                  <a:pt x="2668167" y="1"/>
                </a:lnTo>
                <a:close/>
              </a:path>
            </a:pathLst>
          </a:custGeom>
          <a:solidFill>
            <a:schemeClr val="accent1">
              <a:alpha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AE" sz="1200" b="0" i="0">
              <a:solidFill>
                <a:schemeClr val="bg1"/>
              </a:solidFill>
              <a:latin typeface="Nexa Book" pitchFamily="2" charset="77"/>
              <a:ea typeface="Open Sans" panose="020B0606030504020204" pitchFamily="34" charset="0"/>
              <a:cs typeface="Open Sans" panose="020B0606030504020204" pitchFamily="34" charset="0"/>
            </a:endParaRPr>
          </a:p>
        </p:txBody>
      </p:sp>
      <p:sp>
        <p:nvSpPr>
          <p:cNvPr id="6" name="Slide Number Placeholder 5">
            <a:extLst>
              <a:ext uri="{FF2B5EF4-FFF2-40B4-BE49-F238E27FC236}">
                <a16:creationId xmlns:a16="http://schemas.microsoft.com/office/drawing/2014/main" id="{79576508-C3AB-24AD-F740-5F6616E4F6FA}"/>
              </a:ext>
            </a:extLst>
          </p:cNvPr>
          <p:cNvSpPr>
            <a:spLocks noGrp="1"/>
          </p:cNvSpPr>
          <p:nvPr>
            <p:ph type="sldNum" sz="quarter" idx="12"/>
          </p:nvPr>
        </p:nvSpPr>
        <p:spPr>
          <a:xfrm>
            <a:off x="8226757" y="4965936"/>
            <a:ext cx="400722" cy="172800"/>
          </a:xfrm>
        </p:spPr>
        <p:txBody>
          <a:bodyPr/>
          <a:lstStyle>
            <a:lvl1pPr>
              <a:defRPr>
                <a:solidFill>
                  <a:schemeClr val="bg1"/>
                </a:solidFill>
              </a:defRPr>
            </a:lvl1pPr>
          </a:lstStyle>
          <a:p>
            <a:fld id="{94EAE7B1-68BD-4D2B-934C-E322FB164993}" type="slidenum">
              <a:rPr lang="en-AE" smtClean="0"/>
              <a:pPr/>
              <a:t>‹#›</a:t>
            </a:fld>
            <a:endParaRPr lang="en-AE"/>
          </a:p>
        </p:txBody>
      </p:sp>
      <p:sp>
        <p:nvSpPr>
          <p:cNvPr id="5" name="Footer Placeholder 4">
            <a:extLst>
              <a:ext uri="{FF2B5EF4-FFF2-40B4-BE49-F238E27FC236}">
                <a16:creationId xmlns:a16="http://schemas.microsoft.com/office/drawing/2014/main" id="{93926C54-6046-54DA-B0AE-63C2A1509595}"/>
              </a:ext>
            </a:extLst>
          </p:cNvPr>
          <p:cNvSpPr>
            <a:spLocks noGrp="1"/>
          </p:cNvSpPr>
          <p:nvPr>
            <p:ph type="ftr" sz="quarter" idx="11"/>
          </p:nvPr>
        </p:nvSpPr>
        <p:spPr>
          <a:xfrm>
            <a:off x="824445" y="4972050"/>
            <a:ext cx="4025757" cy="174915"/>
          </a:xfrm>
        </p:spPr>
        <p:txBody>
          <a:bodyPr/>
          <a:lstStyle/>
          <a:p>
            <a:endParaRPr lang="en-AE"/>
          </a:p>
        </p:txBody>
      </p:sp>
      <p:sp>
        <p:nvSpPr>
          <p:cNvPr id="4" name="Date Placeholder 3">
            <a:extLst>
              <a:ext uri="{FF2B5EF4-FFF2-40B4-BE49-F238E27FC236}">
                <a16:creationId xmlns:a16="http://schemas.microsoft.com/office/drawing/2014/main" id="{2683FD35-8C2A-0BCB-DD09-A9A08621D9DD}"/>
              </a:ext>
            </a:extLst>
          </p:cNvPr>
          <p:cNvSpPr>
            <a:spLocks noGrp="1"/>
          </p:cNvSpPr>
          <p:nvPr>
            <p:ph type="dt" sz="half" idx="10"/>
          </p:nvPr>
        </p:nvSpPr>
        <p:spPr>
          <a:xfrm>
            <a:off x="7767355" y="4458922"/>
            <a:ext cx="860124" cy="278336"/>
          </a:xfrm>
        </p:spPr>
        <p:txBody>
          <a:bodyPr/>
          <a:lstStyle>
            <a:lvl1pPr>
              <a:defRPr sz="800">
                <a:solidFill>
                  <a:schemeClr val="bg1"/>
                </a:solidFill>
              </a:defRPr>
            </a:lvl1pPr>
          </a:lstStyle>
          <a:p>
            <a:r>
              <a:rPr lang="en-US"/>
              <a:t>14/01/2024</a:t>
            </a:r>
            <a:endParaRPr lang="en-AE"/>
          </a:p>
        </p:txBody>
      </p:sp>
      <p:sp>
        <p:nvSpPr>
          <p:cNvPr id="42" name="TextBox 41">
            <a:extLst>
              <a:ext uri="{FF2B5EF4-FFF2-40B4-BE49-F238E27FC236}">
                <a16:creationId xmlns:a16="http://schemas.microsoft.com/office/drawing/2014/main" id="{68580F38-CC0A-FE6C-E89A-46049CBE5BA0}"/>
              </a:ext>
            </a:extLst>
          </p:cNvPr>
          <p:cNvSpPr txBox="1"/>
          <p:nvPr/>
        </p:nvSpPr>
        <p:spPr>
          <a:xfrm>
            <a:off x="148009" y="1231710"/>
            <a:ext cx="1497762" cy="184666"/>
          </a:xfrm>
          <a:prstGeom prst="rect">
            <a:avLst/>
          </a:prstGeom>
          <a:noFill/>
        </p:spPr>
        <p:txBody>
          <a:bodyPr wrap="square">
            <a:spAutoFit/>
          </a:bodyPr>
          <a:lstStyle/>
          <a:p>
            <a:pPr marL="0" marR="0" lvl="0" indent="0" defTabSz="914378"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7ECAC4">
                    <a:lumMod val="60000"/>
                    <a:lumOff val="40000"/>
                  </a:srgbClr>
                </a:solidFill>
                <a:effectLst/>
                <a:uLnTx/>
                <a:uFillTx/>
                <a:latin typeface="+mn-lt"/>
                <a:ea typeface="+mn-ea"/>
                <a:cs typeface="+mn-cs"/>
              </a:rPr>
              <a:t>GENEVA | DUBAI | CINCINNATI</a:t>
            </a:r>
          </a:p>
        </p:txBody>
      </p:sp>
      <p:grpSp>
        <p:nvGrpSpPr>
          <p:cNvPr id="14" name="Group 13">
            <a:extLst>
              <a:ext uri="{FF2B5EF4-FFF2-40B4-BE49-F238E27FC236}">
                <a16:creationId xmlns:a16="http://schemas.microsoft.com/office/drawing/2014/main" id="{3C9BE3AC-8698-3E97-66CD-4A446BC0646A}"/>
              </a:ext>
            </a:extLst>
          </p:cNvPr>
          <p:cNvGrpSpPr>
            <a:grpSpLocks noChangeAspect="1"/>
          </p:cNvGrpSpPr>
          <p:nvPr/>
        </p:nvGrpSpPr>
        <p:grpSpPr>
          <a:xfrm>
            <a:off x="250461" y="210563"/>
            <a:ext cx="1188566" cy="1011018"/>
            <a:chOff x="2716311" y="648027"/>
            <a:chExt cx="6759377" cy="5739971"/>
          </a:xfrm>
        </p:grpSpPr>
        <p:grpSp>
          <p:nvGrpSpPr>
            <p:cNvPr id="15" name="Graphic 2">
              <a:extLst>
                <a:ext uri="{FF2B5EF4-FFF2-40B4-BE49-F238E27FC236}">
                  <a16:creationId xmlns:a16="http://schemas.microsoft.com/office/drawing/2014/main" id="{8F18DC8C-CB34-1852-CA92-C5D03763ED2C}"/>
                </a:ext>
              </a:extLst>
            </p:cNvPr>
            <p:cNvGrpSpPr/>
            <p:nvPr/>
          </p:nvGrpSpPr>
          <p:grpSpPr>
            <a:xfrm>
              <a:off x="2716311" y="5613022"/>
              <a:ext cx="6269002" cy="774976"/>
              <a:chOff x="2766490" y="5410804"/>
              <a:chExt cx="6269002" cy="774976"/>
            </a:xfrm>
            <a:solidFill>
              <a:schemeClr val="accent1"/>
            </a:solidFill>
          </p:grpSpPr>
          <p:grpSp>
            <p:nvGrpSpPr>
              <p:cNvPr id="30" name="Graphic 2">
                <a:extLst>
                  <a:ext uri="{FF2B5EF4-FFF2-40B4-BE49-F238E27FC236}">
                    <a16:creationId xmlns:a16="http://schemas.microsoft.com/office/drawing/2014/main" id="{0ABD8B8E-CB03-925C-D134-035D815D03C0}"/>
                  </a:ext>
                </a:extLst>
              </p:cNvPr>
              <p:cNvGrpSpPr/>
              <p:nvPr/>
            </p:nvGrpSpPr>
            <p:grpSpPr>
              <a:xfrm>
                <a:off x="2766490" y="5426323"/>
                <a:ext cx="3923857" cy="759457"/>
                <a:chOff x="2766490" y="5426323"/>
                <a:chExt cx="3923857" cy="759457"/>
              </a:xfrm>
              <a:solidFill>
                <a:srgbClr val="FFFFFF"/>
              </a:solidFill>
            </p:grpSpPr>
            <p:sp>
              <p:nvSpPr>
                <p:cNvPr id="35" name="Freeform 83">
                  <a:extLst>
                    <a:ext uri="{FF2B5EF4-FFF2-40B4-BE49-F238E27FC236}">
                      <a16:creationId xmlns:a16="http://schemas.microsoft.com/office/drawing/2014/main" id="{F68DD96B-1DA1-A7CE-690E-C1837D96DD45}"/>
                    </a:ext>
                  </a:extLst>
                </p:cNvPr>
                <p:cNvSpPr/>
                <p:nvPr/>
              </p:nvSpPr>
              <p:spPr>
                <a:xfrm>
                  <a:off x="2766490" y="5436796"/>
                  <a:ext cx="564644" cy="739368"/>
                </a:xfrm>
                <a:custGeom>
                  <a:avLst/>
                  <a:gdLst>
                    <a:gd name="connsiteX0" fmla="*/ 56981 w 564644"/>
                    <a:gd name="connsiteY0" fmla="*/ 483741 h 739368"/>
                    <a:gd name="connsiteX1" fmla="*/ 56981 w 564644"/>
                    <a:gd name="connsiteY1" fmla="*/ 739368 h 739368"/>
                    <a:gd name="connsiteX2" fmla="*/ 0 w 564644"/>
                    <a:gd name="connsiteY2" fmla="*/ 739368 h 739368"/>
                    <a:gd name="connsiteX3" fmla="*/ 0 w 564644"/>
                    <a:gd name="connsiteY3" fmla="*/ 0 h 739368"/>
                    <a:gd name="connsiteX4" fmla="*/ 324000 w 564644"/>
                    <a:gd name="connsiteY4" fmla="*/ 0 h 739368"/>
                    <a:gd name="connsiteX5" fmla="*/ 324000 w 564644"/>
                    <a:gd name="connsiteY5" fmla="*/ 483741 h 739368"/>
                    <a:gd name="connsiteX6" fmla="*/ 56981 w 564644"/>
                    <a:gd name="connsiteY6" fmla="*/ 483741 h 739368"/>
                    <a:gd name="connsiteX7" fmla="*/ 56981 w 564644"/>
                    <a:gd name="connsiteY7" fmla="*/ 52839 h 739368"/>
                    <a:gd name="connsiteX8" fmla="*/ 56981 w 564644"/>
                    <a:gd name="connsiteY8" fmla="*/ 432044 h 739368"/>
                    <a:gd name="connsiteX9" fmla="*/ 324000 w 564644"/>
                    <a:gd name="connsiteY9" fmla="*/ 432044 h 739368"/>
                    <a:gd name="connsiteX10" fmla="*/ 324000 w 564644"/>
                    <a:gd name="connsiteY10" fmla="*/ 52839 h 739368"/>
                    <a:gd name="connsiteX11" fmla="*/ 56981 w 564644"/>
                    <a:gd name="connsiteY11" fmla="*/ 52839 h 739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64644" h="739368">
                      <a:moveTo>
                        <a:pt x="56981" y="483741"/>
                      </a:moveTo>
                      <a:lnTo>
                        <a:pt x="56981" y="739368"/>
                      </a:lnTo>
                      <a:lnTo>
                        <a:pt x="0" y="739368"/>
                      </a:lnTo>
                      <a:lnTo>
                        <a:pt x="0" y="0"/>
                      </a:lnTo>
                      <a:cubicBezTo>
                        <a:pt x="107683" y="0"/>
                        <a:pt x="216317" y="0"/>
                        <a:pt x="324000" y="0"/>
                      </a:cubicBezTo>
                      <a:cubicBezTo>
                        <a:pt x="644860" y="0"/>
                        <a:pt x="644860" y="483741"/>
                        <a:pt x="324000" y="483741"/>
                      </a:cubicBezTo>
                      <a:lnTo>
                        <a:pt x="56981" y="483741"/>
                      </a:lnTo>
                      <a:close/>
                      <a:moveTo>
                        <a:pt x="56981" y="52839"/>
                      </a:moveTo>
                      <a:lnTo>
                        <a:pt x="56981" y="432044"/>
                      </a:lnTo>
                      <a:lnTo>
                        <a:pt x="324000" y="432044"/>
                      </a:lnTo>
                      <a:cubicBezTo>
                        <a:pt x="569901" y="432044"/>
                        <a:pt x="569901" y="52839"/>
                        <a:pt x="324000" y="52839"/>
                      </a:cubicBezTo>
                      <a:lnTo>
                        <a:pt x="56981" y="52839"/>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36" name="Freeform 84">
                  <a:extLst>
                    <a:ext uri="{FF2B5EF4-FFF2-40B4-BE49-F238E27FC236}">
                      <a16:creationId xmlns:a16="http://schemas.microsoft.com/office/drawing/2014/main" id="{10F03CED-5877-D5E4-21C2-CA5DB8AEBC7A}"/>
                    </a:ext>
                  </a:extLst>
                </p:cNvPr>
                <p:cNvSpPr/>
                <p:nvPr/>
              </p:nvSpPr>
              <p:spPr>
                <a:xfrm>
                  <a:off x="3457771" y="5436796"/>
                  <a:ext cx="588925" cy="739368"/>
                </a:xfrm>
                <a:custGeom>
                  <a:avLst/>
                  <a:gdLst>
                    <a:gd name="connsiteX0" fmla="*/ 588926 w 588925"/>
                    <a:gd name="connsiteY0" fmla="*/ 739368 h 739368"/>
                    <a:gd name="connsiteX1" fmla="*/ 513967 w 588925"/>
                    <a:gd name="connsiteY1" fmla="*/ 739368 h 739368"/>
                    <a:gd name="connsiteX2" fmla="*/ 258553 w 588925"/>
                    <a:gd name="connsiteY2" fmla="*/ 459463 h 739368"/>
                    <a:gd name="connsiteX3" fmla="*/ 56981 w 588925"/>
                    <a:gd name="connsiteY3" fmla="*/ 459463 h 739368"/>
                    <a:gd name="connsiteX4" fmla="*/ 56981 w 588925"/>
                    <a:gd name="connsiteY4" fmla="*/ 739368 h 739368"/>
                    <a:gd name="connsiteX5" fmla="*/ 0 w 588925"/>
                    <a:gd name="connsiteY5" fmla="*/ 739368 h 739368"/>
                    <a:gd name="connsiteX6" fmla="*/ 0 w 588925"/>
                    <a:gd name="connsiteY6" fmla="*/ 0 h 739368"/>
                    <a:gd name="connsiteX7" fmla="*/ 325046 w 588925"/>
                    <a:gd name="connsiteY7" fmla="*/ 0 h 739368"/>
                    <a:gd name="connsiteX8" fmla="*/ 567808 w 588925"/>
                    <a:gd name="connsiteY8" fmla="*/ 230303 h 739368"/>
                    <a:gd name="connsiteX9" fmla="*/ 328185 w 588925"/>
                    <a:gd name="connsiteY9" fmla="*/ 456322 h 739368"/>
                    <a:gd name="connsiteX10" fmla="*/ 588926 w 588925"/>
                    <a:gd name="connsiteY10" fmla="*/ 739368 h 739368"/>
                    <a:gd name="connsiteX11" fmla="*/ 56981 w 588925"/>
                    <a:gd name="connsiteY11" fmla="*/ 405577 h 739368"/>
                    <a:gd name="connsiteX12" fmla="*/ 318673 w 588925"/>
                    <a:gd name="connsiteY12" fmla="*/ 405577 h 739368"/>
                    <a:gd name="connsiteX13" fmla="*/ 505500 w 588925"/>
                    <a:gd name="connsiteY13" fmla="*/ 229161 h 739368"/>
                    <a:gd name="connsiteX14" fmla="*/ 325046 w 588925"/>
                    <a:gd name="connsiteY14" fmla="*/ 52744 h 739368"/>
                    <a:gd name="connsiteX15" fmla="*/ 56981 w 588925"/>
                    <a:gd name="connsiteY15" fmla="*/ 52744 h 739368"/>
                    <a:gd name="connsiteX16" fmla="*/ 56981 w 588925"/>
                    <a:gd name="connsiteY16" fmla="*/ 405577 h 739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88925" h="739368">
                      <a:moveTo>
                        <a:pt x="588926" y="739368"/>
                      </a:moveTo>
                      <a:lnTo>
                        <a:pt x="513967" y="739368"/>
                      </a:lnTo>
                      <a:lnTo>
                        <a:pt x="258553" y="459463"/>
                      </a:lnTo>
                      <a:lnTo>
                        <a:pt x="56981" y="459463"/>
                      </a:lnTo>
                      <a:lnTo>
                        <a:pt x="56981" y="739368"/>
                      </a:lnTo>
                      <a:lnTo>
                        <a:pt x="0" y="739368"/>
                      </a:lnTo>
                      <a:lnTo>
                        <a:pt x="0" y="0"/>
                      </a:lnTo>
                      <a:cubicBezTo>
                        <a:pt x="108729" y="0"/>
                        <a:pt x="216317" y="0"/>
                        <a:pt x="325046" y="0"/>
                      </a:cubicBezTo>
                      <a:cubicBezTo>
                        <a:pt x="485429" y="0"/>
                        <a:pt x="566762" y="115104"/>
                        <a:pt x="567808" y="230303"/>
                      </a:cubicBezTo>
                      <a:cubicBezTo>
                        <a:pt x="568854" y="350738"/>
                        <a:pt x="489709" y="456322"/>
                        <a:pt x="328185" y="456322"/>
                      </a:cubicBezTo>
                      <a:lnTo>
                        <a:pt x="588926" y="739368"/>
                      </a:lnTo>
                      <a:close/>
                      <a:moveTo>
                        <a:pt x="56981" y="405577"/>
                      </a:moveTo>
                      <a:lnTo>
                        <a:pt x="318673" y="405577"/>
                      </a:lnTo>
                      <a:cubicBezTo>
                        <a:pt x="447473" y="405577"/>
                        <a:pt x="504454" y="332745"/>
                        <a:pt x="505500" y="229161"/>
                      </a:cubicBezTo>
                      <a:cubicBezTo>
                        <a:pt x="506547" y="142523"/>
                        <a:pt x="447473" y="52744"/>
                        <a:pt x="325046" y="52744"/>
                      </a:cubicBezTo>
                      <a:lnTo>
                        <a:pt x="56981" y="52744"/>
                      </a:lnTo>
                      <a:lnTo>
                        <a:pt x="56981" y="40557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37" name="Freeform 85">
                  <a:extLst>
                    <a:ext uri="{FF2B5EF4-FFF2-40B4-BE49-F238E27FC236}">
                      <a16:creationId xmlns:a16="http://schemas.microsoft.com/office/drawing/2014/main" id="{FB8D96B5-B02C-DC96-FAF7-E127C0F461F8}"/>
                    </a:ext>
                  </a:extLst>
                </p:cNvPr>
                <p:cNvSpPr/>
                <p:nvPr/>
              </p:nvSpPr>
              <p:spPr>
                <a:xfrm>
                  <a:off x="4142679" y="5436796"/>
                  <a:ext cx="55934" cy="739368"/>
                </a:xfrm>
                <a:custGeom>
                  <a:avLst/>
                  <a:gdLst>
                    <a:gd name="connsiteX0" fmla="*/ 0 w 55934"/>
                    <a:gd name="connsiteY0" fmla="*/ 739368 h 739368"/>
                    <a:gd name="connsiteX1" fmla="*/ 0 w 55934"/>
                    <a:gd name="connsiteY1" fmla="*/ 0 h 739368"/>
                    <a:gd name="connsiteX2" fmla="*/ 55934 w 55934"/>
                    <a:gd name="connsiteY2" fmla="*/ 0 h 739368"/>
                    <a:gd name="connsiteX3" fmla="*/ 55934 w 55934"/>
                    <a:gd name="connsiteY3" fmla="*/ 739368 h 739368"/>
                    <a:gd name="connsiteX4" fmla="*/ 0 w 55934"/>
                    <a:gd name="connsiteY4" fmla="*/ 739368 h 739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934" h="739368">
                      <a:moveTo>
                        <a:pt x="0" y="739368"/>
                      </a:moveTo>
                      <a:lnTo>
                        <a:pt x="0" y="0"/>
                      </a:lnTo>
                      <a:lnTo>
                        <a:pt x="55934" y="0"/>
                      </a:lnTo>
                      <a:lnTo>
                        <a:pt x="55934" y="739368"/>
                      </a:lnTo>
                      <a:lnTo>
                        <a:pt x="0" y="73936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38" name="Freeform 86">
                  <a:extLst>
                    <a:ext uri="{FF2B5EF4-FFF2-40B4-BE49-F238E27FC236}">
                      <a16:creationId xmlns:a16="http://schemas.microsoft.com/office/drawing/2014/main" id="{04C49869-5DD2-A808-424B-80A9311C6CC4}"/>
                    </a:ext>
                  </a:extLst>
                </p:cNvPr>
                <p:cNvSpPr/>
                <p:nvPr/>
              </p:nvSpPr>
              <p:spPr>
                <a:xfrm>
                  <a:off x="4322062" y="5428322"/>
                  <a:ext cx="649070" cy="756315"/>
                </a:xfrm>
                <a:custGeom>
                  <a:avLst/>
                  <a:gdLst>
                    <a:gd name="connsiteX0" fmla="*/ 649071 w 649070"/>
                    <a:gd name="connsiteY0" fmla="*/ 645400 h 756315"/>
                    <a:gd name="connsiteX1" fmla="*/ 379959 w 649070"/>
                    <a:gd name="connsiteY1" fmla="*/ 756315 h 756315"/>
                    <a:gd name="connsiteX2" fmla="*/ 25 w 649070"/>
                    <a:gd name="connsiteY2" fmla="*/ 382346 h 756315"/>
                    <a:gd name="connsiteX3" fmla="*/ 379959 w 649070"/>
                    <a:gd name="connsiteY3" fmla="*/ 0 h 756315"/>
                    <a:gd name="connsiteX4" fmla="*/ 649071 w 649070"/>
                    <a:gd name="connsiteY4" fmla="*/ 110915 h 756315"/>
                    <a:gd name="connsiteX5" fmla="*/ 610069 w 649070"/>
                    <a:gd name="connsiteY5" fmla="*/ 144713 h 756315"/>
                    <a:gd name="connsiteX6" fmla="*/ 379959 w 649070"/>
                    <a:gd name="connsiteY6" fmla="*/ 50745 h 756315"/>
                    <a:gd name="connsiteX7" fmla="*/ 54913 w 649070"/>
                    <a:gd name="connsiteY7" fmla="*/ 380347 h 756315"/>
                    <a:gd name="connsiteX8" fmla="*/ 379959 w 649070"/>
                    <a:gd name="connsiteY8" fmla="*/ 703571 h 756315"/>
                    <a:gd name="connsiteX9" fmla="*/ 611116 w 649070"/>
                    <a:gd name="connsiteY9" fmla="*/ 609508 h 756315"/>
                    <a:gd name="connsiteX10" fmla="*/ 649071 w 649070"/>
                    <a:gd name="connsiteY10" fmla="*/ 645400 h 756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49070" h="756315">
                      <a:moveTo>
                        <a:pt x="649071" y="645400"/>
                      </a:moveTo>
                      <a:cubicBezTo>
                        <a:pt x="575158" y="719375"/>
                        <a:pt x="477083" y="756315"/>
                        <a:pt x="379959" y="756315"/>
                      </a:cubicBezTo>
                      <a:cubicBezTo>
                        <a:pt x="130919" y="756315"/>
                        <a:pt x="1072" y="581993"/>
                        <a:pt x="25" y="382346"/>
                      </a:cubicBezTo>
                      <a:cubicBezTo>
                        <a:pt x="-2068" y="184794"/>
                        <a:pt x="126638" y="0"/>
                        <a:pt x="379959" y="0"/>
                      </a:cubicBezTo>
                      <a:cubicBezTo>
                        <a:pt x="477083" y="0"/>
                        <a:pt x="575253" y="36940"/>
                        <a:pt x="649071" y="110915"/>
                      </a:cubicBezTo>
                      <a:lnTo>
                        <a:pt x="610069" y="144713"/>
                      </a:lnTo>
                      <a:cubicBezTo>
                        <a:pt x="546715" y="81306"/>
                        <a:pt x="463384" y="50745"/>
                        <a:pt x="379959" y="50745"/>
                      </a:cubicBezTo>
                      <a:cubicBezTo>
                        <a:pt x="164688" y="50745"/>
                        <a:pt x="53866" y="202884"/>
                        <a:pt x="54913" y="380347"/>
                      </a:cubicBezTo>
                      <a:cubicBezTo>
                        <a:pt x="57006" y="553622"/>
                        <a:pt x="166781" y="703571"/>
                        <a:pt x="379959" y="703571"/>
                      </a:cubicBezTo>
                      <a:cubicBezTo>
                        <a:pt x="463384" y="703571"/>
                        <a:pt x="547761" y="671868"/>
                        <a:pt x="611116" y="609508"/>
                      </a:cubicBezTo>
                      <a:lnTo>
                        <a:pt x="649071" y="64540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39" name="Freeform 87">
                  <a:extLst>
                    <a:ext uri="{FF2B5EF4-FFF2-40B4-BE49-F238E27FC236}">
                      <a16:creationId xmlns:a16="http://schemas.microsoft.com/office/drawing/2014/main" id="{C106382A-C958-823B-CE68-5A98A52F9510}"/>
                    </a:ext>
                  </a:extLst>
                </p:cNvPr>
                <p:cNvSpPr/>
                <p:nvPr/>
              </p:nvSpPr>
              <p:spPr>
                <a:xfrm>
                  <a:off x="5106212" y="5436796"/>
                  <a:ext cx="55933" cy="739368"/>
                </a:xfrm>
                <a:custGeom>
                  <a:avLst/>
                  <a:gdLst>
                    <a:gd name="connsiteX0" fmla="*/ 0 w 55933"/>
                    <a:gd name="connsiteY0" fmla="*/ 739368 h 739368"/>
                    <a:gd name="connsiteX1" fmla="*/ 0 w 55933"/>
                    <a:gd name="connsiteY1" fmla="*/ 0 h 739368"/>
                    <a:gd name="connsiteX2" fmla="*/ 55934 w 55933"/>
                    <a:gd name="connsiteY2" fmla="*/ 0 h 739368"/>
                    <a:gd name="connsiteX3" fmla="*/ 55934 w 55933"/>
                    <a:gd name="connsiteY3" fmla="*/ 739368 h 739368"/>
                    <a:gd name="connsiteX4" fmla="*/ 0 w 55933"/>
                    <a:gd name="connsiteY4" fmla="*/ 739368 h 739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933" h="739368">
                      <a:moveTo>
                        <a:pt x="0" y="739368"/>
                      </a:moveTo>
                      <a:lnTo>
                        <a:pt x="0" y="0"/>
                      </a:lnTo>
                      <a:lnTo>
                        <a:pt x="55934" y="0"/>
                      </a:lnTo>
                      <a:lnTo>
                        <a:pt x="55934" y="739368"/>
                      </a:lnTo>
                      <a:lnTo>
                        <a:pt x="0" y="73936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40" name="Freeform 88">
                  <a:extLst>
                    <a:ext uri="{FF2B5EF4-FFF2-40B4-BE49-F238E27FC236}">
                      <a16:creationId xmlns:a16="http://schemas.microsoft.com/office/drawing/2014/main" id="{BEE40984-60B1-DBC8-511E-362BA13FD540}"/>
                    </a:ext>
                  </a:extLst>
                </p:cNvPr>
                <p:cNvSpPr/>
                <p:nvPr/>
              </p:nvSpPr>
              <p:spPr>
                <a:xfrm>
                  <a:off x="5325763" y="5436796"/>
                  <a:ext cx="577320" cy="739368"/>
                </a:xfrm>
                <a:custGeom>
                  <a:avLst/>
                  <a:gdLst>
                    <a:gd name="connsiteX0" fmla="*/ 24257 w 577320"/>
                    <a:gd name="connsiteY0" fmla="*/ 0 h 739368"/>
                    <a:gd name="connsiteX1" fmla="*/ 521386 w 577320"/>
                    <a:gd name="connsiteY1" fmla="*/ 611602 h 739368"/>
                    <a:gd name="connsiteX2" fmla="*/ 521386 w 577320"/>
                    <a:gd name="connsiteY2" fmla="*/ 0 h 739368"/>
                    <a:gd name="connsiteX3" fmla="*/ 577321 w 577320"/>
                    <a:gd name="connsiteY3" fmla="*/ 0 h 739368"/>
                    <a:gd name="connsiteX4" fmla="*/ 577321 w 577320"/>
                    <a:gd name="connsiteY4" fmla="*/ 739368 h 739368"/>
                    <a:gd name="connsiteX5" fmla="*/ 555156 w 577320"/>
                    <a:gd name="connsiteY5" fmla="*/ 739368 h 739368"/>
                    <a:gd name="connsiteX6" fmla="*/ 56980 w 577320"/>
                    <a:gd name="connsiteY6" fmla="*/ 128813 h 739368"/>
                    <a:gd name="connsiteX7" fmla="*/ 56980 w 577320"/>
                    <a:gd name="connsiteY7" fmla="*/ 739368 h 739368"/>
                    <a:gd name="connsiteX8" fmla="*/ 0 w 577320"/>
                    <a:gd name="connsiteY8" fmla="*/ 739368 h 739368"/>
                    <a:gd name="connsiteX9" fmla="*/ 0 w 577320"/>
                    <a:gd name="connsiteY9" fmla="*/ 0 h 739368"/>
                    <a:gd name="connsiteX10" fmla="*/ 24257 w 577320"/>
                    <a:gd name="connsiteY10" fmla="*/ 0 h 739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7320" h="739368">
                      <a:moveTo>
                        <a:pt x="24257" y="0"/>
                      </a:moveTo>
                      <a:lnTo>
                        <a:pt x="521386" y="611602"/>
                      </a:lnTo>
                      <a:lnTo>
                        <a:pt x="521386" y="0"/>
                      </a:lnTo>
                      <a:lnTo>
                        <a:pt x="577321" y="0"/>
                      </a:lnTo>
                      <a:lnTo>
                        <a:pt x="577321" y="739368"/>
                      </a:lnTo>
                      <a:lnTo>
                        <a:pt x="555156" y="739368"/>
                      </a:lnTo>
                      <a:lnTo>
                        <a:pt x="56980" y="128813"/>
                      </a:lnTo>
                      <a:lnTo>
                        <a:pt x="56980" y="739368"/>
                      </a:lnTo>
                      <a:lnTo>
                        <a:pt x="0" y="739368"/>
                      </a:lnTo>
                      <a:lnTo>
                        <a:pt x="0" y="0"/>
                      </a:lnTo>
                      <a:lnTo>
                        <a:pt x="24257"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41" name="Freeform 89">
                  <a:extLst>
                    <a:ext uri="{FF2B5EF4-FFF2-40B4-BE49-F238E27FC236}">
                      <a16:creationId xmlns:a16="http://schemas.microsoft.com/office/drawing/2014/main" id="{2BD65524-C210-8EFC-7588-9BF658D7BB35}"/>
                    </a:ext>
                  </a:extLst>
                </p:cNvPr>
                <p:cNvSpPr/>
                <p:nvPr/>
              </p:nvSpPr>
              <p:spPr>
                <a:xfrm>
                  <a:off x="6030738" y="5426323"/>
                  <a:ext cx="659609" cy="759457"/>
                </a:xfrm>
                <a:custGeom>
                  <a:avLst/>
                  <a:gdLst>
                    <a:gd name="connsiteX0" fmla="*/ 618420 w 659609"/>
                    <a:gd name="connsiteY0" fmla="*/ 146713 h 759457"/>
                    <a:gd name="connsiteX1" fmla="*/ 380985 w 659609"/>
                    <a:gd name="connsiteY1" fmla="*/ 51697 h 759457"/>
                    <a:gd name="connsiteX2" fmla="*/ 54893 w 659609"/>
                    <a:gd name="connsiteY2" fmla="*/ 381300 h 759457"/>
                    <a:gd name="connsiteX3" fmla="*/ 380985 w 659609"/>
                    <a:gd name="connsiteY3" fmla="*/ 705571 h 759457"/>
                    <a:gd name="connsiteX4" fmla="*/ 605768 w 659609"/>
                    <a:gd name="connsiteY4" fmla="*/ 619980 h 759457"/>
                    <a:gd name="connsiteX5" fmla="*/ 605768 w 659609"/>
                    <a:gd name="connsiteY5" fmla="*/ 412908 h 759457"/>
                    <a:gd name="connsiteX6" fmla="*/ 348262 w 659609"/>
                    <a:gd name="connsiteY6" fmla="*/ 412908 h 759457"/>
                    <a:gd name="connsiteX7" fmla="*/ 348262 w 659609"/>
                    <a:gd name="connsiteY7" fmla="*/ 363306 h 759457"/>
                    <a:gd name="connsiteX8" fmla="*/ 659610 w 659609"/>
                    <a:gd name="connsiteY8" fmla="*/ 363306 h 759457"/>
                    <a:gd name="connsiteX9" fmla="*/ 659610 w 659609"/>
                    <a:gd name="connsiteY9" fmla="*/ 640069 h 759457"/>
                    <a:gd name="connsiteX10" fmla="*/ 380985 w 659609"/>
                    <a:gd name="connsiteY10" fmla="*/ 759457 h 759457"/>
                    <a:gd name="connsiteX11" fmla="*/ 5 w 659609"/>
                    <a:gd name="connsiteY11" fmla="*/ 382347 h 759457"/>
                    <a:gd name="connsiteX12" fmla="*/ 380985 w 659609"/>
                    <a:gd name="connsiteY12" fmla="*/ 0 h 759457"/>
                    <a:gd name="connsiteX13" fmla="*/ 651143 w 659609"/>
                    <a:gd name="connsiteY13" fmla="*/ 110915 h 759457"/>
                    <a:gd name="connsiteX14" fmla="*/ 618420 w 659609"/>
                    <a:gd name="connsiteY14" fmla="*/ 146713 h 759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59609" h="759457">
                      <a:moveTo>
                        <a:pt x="618420" y="146713"/>
                      </a:moveTo>
                      <a:cubicBezTo>
                        <a:pt x="554020" y="83305"/>
                        <a:pt x="464316" y="51697"/>
                        <a:pt x="380985" y="51697"/>
                      </a:cubicBezTo>
                      <a:cubicBezTo>
                        <a:pt x="164669" y="51697"/>
                        <a:pt x="53846" y="210119"/>
                        <a:pt x="54893" y="381300"/>
                      </a:cubicBezTo>
                      <a:cubicBezTo>
                        <a:pt x="54893" y="555622"/>
                        <a:pt x="165715" y="705571"/>
                        <a:pt x="380985" y="705571"/>
                      </a:cubicBezTo>
                      <a:cubicBezTo>
                        <a:pt x="460130" y="705571"/>
                        <a:pt x="542414" y="678152"/>
                        <a:pt x="605768" y="619980"/>
                      </a:cubicBezTo>
                      <a:lnTo>
                        <a:pt x="605768" y="412908"/>
                      </a:lnTo>
                      <a:lnTo>
                        <a:pt x="348262" y="412908"/>
                      </a:lnTo>
                      <a:lnTo>
                        <a:pt x="348262" y="363306"/>
                      </a:lnTo>
                      <a:lnTo>
                        <a:pt x="659610" y="363306"/>
                      </a:lnTo>
                      <a:lnTo>
                        <a:pt x="659610" y="640069"/>
                      </a:lnTo>
                      <a:cubicBezTo>
                        <a:pt x="582558" y="717186"/>
                        <a:pt x="490761" y="759457"/>
                        <a:pt x="380985" y="759457"/>
                      </a:cubicBezTo>
                      <a:cubicBezTo>
                        <a:pt x="129757" y="759457"/>
                        <a:pt x="5" y="584088"/>
                        <a:pt x="5" y="382347"/>
                      </a:cubicBezTo>
                      <a:cubicBezTo>
                        <a:pt x="-1041" y="150997"/>
                        <a:pt x="156202" y="0"/>
                        <a:pt x="380985" y="0"/>
                      </a:cubicBezTo>
                      <a:cubicBezTo>
                        <a:pt x="478109" y="0"/>
                        <a:pt x="576279" y="36940"/>
                        <a:pt x="651143" y="110915"/>
                      </a:cubicBezTo>
                      <a:lnTo>
                        <a:pt x="618420" y="146713"/>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grpSp>
            <p:nvGrpSpPr>
              <p:cNvPr id="31" name="Graphic 2">
                <a:extLst>
                  <a:ext uri="{FF2B5EF4-FFF2-40B4-BE49-F238E27FC236}">
                    <a16:creationId xmlns:a16="http://schemas.microsoft.com/office/drawing/2014/main" id="{C333E2DD-6716-DEEE-2BFE-99DFB84871BA}"/>
                  </a:ext>
                </a:extLst>
              </p:cNvPr>
              <p:cNvGrpSpPr/>
              <p:nvPr/>
            </p:nvGrpSpPr>
            <p:grpSpPr>
              <a:xfrm>
                <a:off x="6870802" y="5410804"/>
                <a:ext cx="2164690" cy="771262"/>
                <a:chOff x="6870802" y="5410804"/>
                <a:chExt cx="2164690" cy="771262"/>
              </a:xfrm>
              <a:solidFill>
                <a:srgbClr val="00A099"/>
              </a:solidFill>
            </p:grpSpPr>
            <p:sp>
              <p:nvSpPr>
                <p:cNvPr id="32" name="Freeform 80">
                  <a:extLst>
                    <a:ext uri="{FF2B5EF4-FFF2-40B4-BE49-F238E27FC236}">
                      <a16:creationId xmlns:a16="http://schemas.microsoft.com/office/drawing/2014/main" id="{9319B22D-C99A-D2F1-498B-4B9C564373E3}"/>
                    </a:ext>
                  </a:extLst>
                </p:cNvPr>
                <p:cNvSpPr/>
                <p:nvPr/>
              </p:nvSpPr>
              <p:spPr>
                <a:xfrm>
                  <a:off x="6870802" y="5410804"/>
                  <a:ext cx="758943" cy="771262"/>
                </a:xfrm>
                <a:custGeom>
                  <a:avLst/>
                  <a:gdLst>
                    <a:gd name="connsiteX0" fmla="*/ 758916 w 758943"/>
                    <a:gd name="connsiteY0" fmla="*/ 388821 h 771262"/>
                    <a:gd name="connsiteX1" fmla="*/ 379934 w 758943"/>
                    <a:gd name="connsiteY1" fmla="*/ 771263 h 771262"/>
                    <a:gd name="connsiteX2" fmla="*/ 0 w 758943"/>
                    <a:gd name="connsiteY2" fmla="*/ 389868 h 771262"/>
                    <a:gd name="connsiteX3" fmla="*/ 379934 w 758943"/>
                    <a:gd name="connsiteY3" fmla="*/ 0 h 771262"/>
                    <a:gd name="connsiteX4" fmla="*/ 758916 w 758943"/>
                    <a:gd name="connsiteY4" fmla="*/ 388821 h 771262"/>
                    <a:gd name="connsiteX5" fmla="*/ 137267 w 758943"/>
                    <a:gd name="connsiteY5" fmla="*/ 392058 h 771262"/>
                    <a:gd name="connsiteX6" fmla="*/ 380029 w 758943"/>
                    <a:gd name="connsiteY6" fmla="*/ 643497 h 771262"/>
                    <a:gd name="connsiteX7" fmla="*/ 621744 w 758943"/>
                    <a:gd name="connsiteY7" fmla="*/ 391010 h 771262"/>
                    <a:gd name="connsiteX8" fmla="*/ 380029 w 758943"/>
                    <a:gd name="connsiteY8" fmla="*/ 126910 h 771262"/>
                    <a:gd name="connsiteX9" fmla="*/ 137267 w 758943"/>
                    <a:gd name="connsiteY9" fmla="*/ 392058 h 771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8943" h="771262">
                      <a:moveTo>
                        <a:pt x="758916" y="388821"/>
                      </a:moveTo>
                      <a:cubicBezTo>
                        <a:pt x="756824" y="579994"/>
                        <a:pt x="639628" y="771263"/>
                        <a:pt x="379934" y="771263"/>
                      </a:cubicBezTo>
                      <a:cubicBezTo>
                        <a:pt x="120239" y="771263"/>
                        <a:pt x="0" y="584279"/>
                        <a:pt x="0" y="389868"/>
                      </a:cubicBezTo>
                      <a:cubicBezTo>
                        <a:pt x="0" y="195458"/>
                        <a:pt x="124520" y="0"/>
                        <a:pt x="379934" y="0"/>
                      </a:cubicBezTo>
                      <a:cubicBezTo>
                        <a:pt x="634396" y="95"/>
                        <a:pt x="761104" y="195553"/>
                        <a:pt x="758916" y="388821"/>
                      </a:cubicBezTo>
                      <a:close/>
                      <a:moveTo>
                        <a:pt x="137267" y="392058"/>
                      </a:moveTo>
                      <a:cubicBezTo>
                        <a:pt x="140406" y="513540"/>
                        <a:pt x="205853" y="643497"/>
                        <a:pt x="380029" y="643497"/>
                      </a:cubicBezTo>
                      <a:cubicBezTo>
                        <a:pt x="554205" y="643497"/>
                        <a:pt x="619652" y="512493"/>
                        <a:pt x="621744" y="391010"/>
                      </a:cubicBezTo>
                      <a:cubicBezTo>
                        <a:pt x="623837" y="266291"/>
                        <a:pt x="554205" y="126910"/>
                        <a:pt x="380029" y="126910"/>
                      </a:cubicBezTo>
                      <a:cubicBezTo>
                        <a:pt x="205758" y="126910"/>
                        <a:pt x="134033" y="267338"/>
                        <a:pt x="137267" y="392058"/>
                      </a:cubicBezTo>
                      <a:close/>
                    </a:path>
                  </a:pathLst>
                </a:custGeom>
                <a:solidFill>
                  <a:srgbClr val="00A099"/>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33" name="Freeform 81">
                  <a:extLst>
                    <a:ext uri="{FF2B5EF4-FFF2-40B4-BE49-F238E27FC236}">
                      <a16:creationId xmlns:a16="http://schemas.microsoft.com/office/drawing/2014/main" id="{F8E4FF81-4674-1F29-AF58-33CDDE5DFAF8}"/>
                    </a:ext>
                  </a:extLst>
                </p:cNvPr>
                <p:cNvSpPr/>
                <p:nvPr/>
              </p:nvSpPr>
              <p:spPr>
                <a:xfrm>
                  <a:off x="7742443" y="5424609"/>
                  <a:ext cx="614419" cy="741653"/>
                </a:xfrm>
                <a:custGeom>
                  <a:avLst/>
                  <a:gdLst>
                    <a:gd name="connsiteX0" fmla="*/ 475060 w 614419"/>
                    <a:gd name="connsiteY0" fmla="*/ 0 h 741653"/>
                    <a:gd name="connsiteX1" fmla="*/ 614419 w 614419"/>
                    <a:gd name="connsiteY1" fmla="*/ 0 h 741653"/>
                    <a:gd name="connsiteX2" fmla="*/ 614419 w 614419"/>
                    <a:gd name="connsiteY2" fmla="*/ 740607 h 741653"/>
                    <a:gd name="connsiteX3" fmla="*/ 527855 w 614419"/>
                    <a:gd name="connsiteY3" fmla="*/ 740607 h 741653"/>
                    <a:gd name="connsiteX4" fmla="*/ 527855 w 614419"/>
                    <a:gd name="connsiteY4" fmla="*/ 741654 h 741653"/>
                    <a:gd name="connsiteX5" fmla="*/ 139359 w 614419"/>
                    <a:gd name="connsiteY5" fmla="*/ 241918 h 741653"/>
                    <a:gd name="connsiteX6" fmla="*/ 139359 w 614419"/>
                    <a:gd name="connsiteY6" fmla="*/ 740607 h 741653"/>
                    <a:gd name="connsiteX7" fmla="*/ 0 w 614419"/>
                    <a:gd name="connsiteY7" fmla="*/ 740607 h 741653"/>
                    <a:gd name="connsiteX8" fmla="*/ 0 w 614419"/>
                    <a:gd name="connsiteY8" fmla="*/ 1047 h 741653"/>
                    <a:gd name="connsiteX9" fmla="*/ 113010 w 614419"/>
                    <a:gd name="connsiteY9" fmla="*/ 1047 h 741653"/>
                    <a:gd name="connsiteX10" fmla="*/ 475060 w 614419"/>
                    <a:gd name="connsiteY10" fmla="*/ 459559 h 741653"/>
                    <a:gd name="connsiteX11" fmla="*/ 475060 w 614419"/>
                    <a:gd name="connsiteY11" fmla="*/ 0 h 741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4419" h="741653">
                      <a:moveTo>
                        <a:pt x="475060" y="0"/>
                      </a:moveTo>
                      <a:lnTo>
                        <a:pt x="614419" y="0"/>
                      </a:lnTo>
                      <a:lnTo>
                        <a:pt x="614419" y="740607"/>
                      </a:lnTo>
                      <a:lnTo>
                        <a:pt x="527855" y="740607"/>
                      </a:lnTo>
                      <a:lnTo>
                        <a:pt x="527855" y="741654"/>
                      </a:lnTo>
                      <a:lnTo>
                        <a:pt x="139359" y="241918"/>
                      </a:lnTo>
                      <a:lnTo>
                        <a:pt x="139359" y="740607"/>
                      </a:lnTo>
                      <a:lnTo>
                        <a:pt x="0" y="740607"/>
                      </a:lnTo>
                      <a:lnTo>
                        <a:pt x="0" y="1047"/>
                      </a:lnTo>
                      <a:lnTo>
                        <a:pt x="113010" y="1047"/>
                      </a:lnTo>
                      <a:lnTo>
                        <a:pt x="475060" y="459559"/>
                      </a:lnTo>
                      <a:lnTo>
                        <a:pt x="475060" y="0"/>
                      </a:lnTo>
                      <a:close/>
                    </a:path>
                  </a:pathLst>
                </a:custGeom>
                <a:solidFill>
                  <a:srgbClr val="00A099"/>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34" name="Freeform 82">
                  <a:extLst>
                    <a:ext uri="{FF2B5EF4-FFF2-40B4-BE49-F238E27FC236}">
                      <a16:creationId xmlns:a16="http://schemas.microsoft.com/office/drawing/2014/main" id="{CFED5D82-DEBA-E23A-418C-2F22CFFDA5C7}"/>
                    </a:ext>
                  </a:extLst>
                </p:cNvPr>
                <p:cNvSpPr/>
                <p:nvPr/>
              </p:nvSpPr>
              <p:spPr>
                <a:xfrm>
                  <a:off x="8482429" y="5425656"/>
                  <a:ext cx="553063" cy="739559"/>
                </a:xfrm>
                <a:custGeom>
                  <a:avLst/>
                  <a:gdLst>
                    <a:gd name="connsiteX0" fmla="*/ 553064 w 553063"/>
                    <a:gd name="connsiteY0" fmla="*/ 739560 h 739559"/>
                    <a:gd name="connsiteX1" fmla="*/ 0 w 553063"/>
                    <a:gd name="connsiteY1" fmla="*/ 739560 h 739559"/>
                    <a:gd name="connsiteX2" fmla="*/ 0 w 553063"/>
                    <a:gd name="connsiteY2" fmla="*/ 0 h 739559"/>
                    <a:gd name="connsiteX3" fmla="*/ 553064 w 553063"/>
                    <a:gd name="connsiteY3" fmla="*/ 0 h 739559"/>
                    <a:gd name="connsiteX4" fmla="*/ 553064 w 553063"/>
                    <a:gd name="connsiteY4" fmla="*/ 135288 h 739559"/>
                    <a:gd name="connsiteX5" fmla="*/ 138219 w 553063"/>
                    <a:gd name="connsiteY5" fmla="*/ 135288 h 739559"/>
                    <a:gd name="connsiteX6" fmla="*/ 138219 w 553063"/>
                    <a:gd name="connsiteY6" fmla="*/ 305325 h 739559"/>
                    <a:gd name="connsiteX7" fmla="*/ 538224 w 553063"/>
                    <a:gd name="connsiteY7" fmla="*/ 305325 h 739559"/>
                    <a:gd name="connsiteX8" fmla="*/ 538224 w 553063"/>
                    <a:gd name="connsiteY8" fmla="*/ 435281 h 739559"/>
                    <a:gd name="connsiteX9" fmla="*/ 138219 w 553063"/>
                    <a:gd name="connsiteY9" fmla="*/ 435281 h 739559"/>
                    <a:gd name="connsiteX10" fmla="*/ 138219 w 553063"/>
                    <a:gd name="connsiteY10" fmla="*/ 602177 h 739559"/>
                    <a:gd name="connsiteX11" fmla="*/ 553064 w 553063"/>
                    <a:gd name="connsiteY11" fmla="*/ 602177 h 739559"/>
                    <a:gd name="connsiteX12" fmla="*/ 553064 w 553063"/>
                    <a:gd name="connsiteY12" fmla="*/ 739560 h 739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53063" h="739559">
                      <a:moveTo>
                        <a:pt x="553064" y="739560"/>
                      </a:moveTo>
                      <a:lnTo>
                        <a:pt x="0" y="739560"/>
                      </a:lnTo>
                      <a:cubicBezTo>
                        <a:pt x="0" y="493452"/>
                        <a:pt x="0" y="246203"/>
                        <a:pt x="0" y="0"/>
                      </a:cubicBezTo>
                      <a:lnTo>
                        <a:pt x="553064" y="0"/>
                      </a:lnTo>
                      <a:lnTo>
                        <a:pt x="553064" y="135288"/>
                      </a:lnTo>
                      <a:lnTo>
                        <a:pt x="138219" y="135288"/>
                      </a:lnTo>
                      <a:lnTo>
                        <a:pt x="138219" y="305325"/>
                      </a:lnTo>
                      <a:lnTo>
                        <a:pt x="538224" y="305325"/>
                      </a:lnTo>
                      <a:lnTo>
                        <a:pt x="538224" y="435281"/>
                      </a:lnTo>
                      <a:lnTo>
                        <a:pt x="138219" y="435281"/>
                      </a:lnTo>
                      <a:lnTo>
                        <a:pt x="138219" y="602177"/>
                      </a:lnTo>
                      <a:lnTo>
                        <a:pt x="553064" y="602177"/>
                      </a:lnTo>
                      <a:lnTo>
                        <a:pt x="553064" y="739560"/>
                      </a:lnTo>
                      <a:close/>
                    </a:path>
                  </a:pathLst>
                </a:custGeom>
                <a:solidFill>
                  <a:srgbClr val="00A099"/>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grpSp>
        <p:grpSp>
          <p:nvGrpSpPr>
            <p:cNvPr id="16" name="Graphic 2">
              <a:extLst>
                <a:ext uri="{FF2B5EF4-FFF2-40B4-BE49-F238E27FC236}">
                  <a16:creationId xmlns:a16="http://schemas.microsoft.com/office/drawing/2014/main" id="{19371E7A-A782-A690-6062-3E65185373BA}"/>
                </a:ext>
              </a:extLst>
            </p:cNvPr>
            <p:cNvGrpSpPr/>
            <p:nvPr/>
          </p:nvGrpSpPr>
          <p:grpSpPr>
            <a:xfrm>
              <a:off x="2716311" y="648027"/>
              <a:ext cx="2950814" cy="4756864"/>
              <a:chOff x="4425584" y="267785"/>
              <a:chExt cx="2950814" cy="4756864"/>
            </a:xfrm>
            <a:solidFill>
              <a:schemeClr val="accent1"/>
            </a:solidFill>
          </p:grpSpPr>
          <p:grpSp>
            <p:nvGrpSpPr>
              <p:cNvPr id="20" name="Graphic 2">
                <a:extLst>
                  <a:ext uri="{FF2B5EF4-FFF2-40B4-BE49-F238E27FC236}">
                    <a16:creationId xmlns:a16="http://schemas.microsoft.com/office/drawing/2014/main" id="{AC910508-C21C-3348-F469-04B81474BE27}"/>
                  </a:ext>
                </a:extLst>
              </p:cNvPr>
              <p:cNvGrpSpPr/>
              <p:nvPr/>
            </p:nvGrpSpPr>
            <p:grpSpPr>
              <a:xfrm>
                <a:off x="5720269" y="2764575"/>
                <a:ext cx="1656129" cy="1882392"/>
                <a:chOff x="5720269" y="2764575"/>
                <a:chExt cx="1656129" cy="1882392"/>
              </a:xfrm>
              <a:solidFill>
                <a:schemeClr val="accent1"/>
              </a:solidFill>
            </p:grpSpPr>
            <p:grpSp>
              <p:nvGrpSpPr>
                <p:cNvPr id="23" name="Graphic 2">
                  <a:extLst>
                    <a:ext uri="{FF2B5EF4-FFF2-40B4-BE49-F238E27FC236}">
                      <a16:creationId xmlns:a16="http://schemas.microsoft.com/office/drawing/2014/main" id="{D20E1906-556D-B4F9-8589-E54EE3A0CEDC}"/>
                    </a:ext>
                  </a:extLst>
                </p:cNvPr>
                <p:cNvGrpSpPr/>
                <p:nvPr/>
              </p:nvGrpSpPr>
              <p:grpSpPr>
                <a:xfrm>
                  <a:off x="5720269" y="2764575"/>
                  <a:ext cx="1656129" cy="1882392"/>
                  <a:chOff x="5720269" y="2764575"/>
                  <a:chExt cx="1656129" cy="1882392"/>
                </a:xfrm>
                <a:solidFill>
                  <a:srgbClr val="00A099"/>
                </a:solidFill>
              </p:grpSpPr>
              <p:sp>
                <p:nvSpPr>
                  <p:cNvPr id="27" name="Freeform 75">
                    <a:extLst>
                      <a:ext uri="{FF2B5EF4-FFF2-40B4-BE49-F238E27FC236}">
                        <a16:creationId xmlns:a16="http://schemas.microsoft.com/office/drawing/2014/main" id="{97F3DB1C-118D-C7C1-AEDF-E9042CD75175}"/>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8" name="Freeform 76">
                    <a:extLst>
                      <a:ext uri="{FF2B5EF4-FFF2-40B4-BE49-F238E27FC236}">
                        <a16:creationId xmlns:a16="http://schemas.microsoft.com/office/drawing/2014/main" id="{FEC144EF-E175-4BB7-B63D-DE5D17782173}"/>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9" name="Freeform 77">
                    <a:extLst>
                      <a:ext uri="{FF2B5EF4-FFF2-40B4-BE49-F238E27FC236}">
                        <a16:creationId xmlns:a16="http://schemas.microsoft.com/office/drawing/2014/main" id="{CA644BE9-5F83-8F12-86DC-E1CCD1C7D762}"/>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24" name="Freeform 72">
                  <a:extLst>
                    <a:ext uri="{FF2B5EF4-FFF2-40B4-BE49-F238E27FC236}">
                      <a16:creationId xmlns:a16="http://schemas.microsoft.com/office/drawing/2014/main" id="{1D00B076-EBB8-556C-3DFC-71759BD4C335}"/>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5" name="Freeform 73">
                  <a:extLst>
                    <a:ext uri="{FF2B5EF4-FFF2-40B4-BE49-F238E27FC236}">
                      <a16:creationId xmlns:a16="http://schemas.microsoft.com/office/drawing/2014/main" id="{2F7ED081-C999-8758-67C9-DAFC71A8E23E}"/>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6" name="Freeform 74">
                  <a:extLst>
                    <a:ext uri="{FF2B5EF4-FFF2-40B4-BE49-F238E27FC236}">
                      <a16:creationId xmlns:a16="http://schemas.microsoft.com/office/drawing/2014/main" id="{9D7A7B74-5E3E-31B5-21CB-36444F102446}"/>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21" name="Freeform 69">
                <a:extLst>
                  <a:ext uri="{FF2B5EF4-FFF2-40B4-BE49-F238E27FC236}">
                    <a16:creationId xmlns:a16="http://schemas.microsoft.com/office/drawing/2014/main" id="{1D585580-D909-3DE5-6253-F807672B018B}"/>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2" name="Freeform 70">
                <a:extLst>
                  <a:ext uri="{FF2B5EF4-FFF2-40B4-BE49-F238E27FC236}">
                    <a16:creationId xmlns:a16="http://schemas.microsoft.com/office/drawing/2014/main" id="{E3E7C6BC-9D2C-45E8-3135-B9B8BF5A1398}"/>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grpSp>
          <p:nvGrpSpPr>
            <p:cNvPr id="17" name="Graphic 2">
              <a:extLst>
                <a:ext uri="{FF2B5EF4-FFF2-40B4-BE49-F238E27FC236}">
                  <a16:creationId xmlns:a16="http://schemas.microsoft.com/office/drawing/2014/main" id="{C5D47B62-9857-773D-6817-770CDFB9066E}"/>
                </a:ext>
              </a:extLst>
            </p:cNvPr>
            <p:cNvGrpSpPr/>
            <p:nvPr/>
          </p:nvGrpSpPr>
          <p:grpSpPr>
            <a:xfrm>
              <a:off x="9002626" y="5508867"/>
              <a:ext cx="473062" cy="244679"/>
              <a:chOff x="9052805" y="5306649"/>
              <a:chExt cx="473062" cy="244679"/>
            </a:xfrm>
            <a:solidFill>
              <a:schemeClr val="accent4"/>
            </a:solidFill>
          </p:grpSpPr>
          <p:sp>
            <p:nvSpPr>
              <p:cNvPr id="18" name="Freeform 66">
                <a:extLst>
                  <a:ext uri="{FF2B5EF4-FFF2-40B4-BE49-F238E27FC236}">
                    <a16:creationId xmlns:a16="http://schemas.microsoft.com/office/drawing/2014/main" id="{40E5A50E-3316-61F4-53F7-A2A6DD0471DA}"/>
                  </a:ext>
                </a:extLst>
              </p:cNvPr>
              <p:cNvSpPr/>
              <p:nvPr/>
            </p:nvSpPr>
            <p:spPr>
              <a:xfrm>
                <a:off x="9052805" y="5306649"/>
                <a:ext cx="183783" cy="244679"/>
              </a:xfrm>
              <a:custGeom>
                <a:avLst/>
                <a:gdLst>
                  <a:gd name="connsiteX0" fmla="*/ 111868 w 183783"/>
                  <a:gd name="connsiteY0" fmla="*/ 244679 h 244679"/>
                  <a:gd name="connsiteX1" fmla="*/ 71915 w 183783"/>
                  <a:gd name="connsiteY1" fmla="*/ 244679 h 244679"/>
                  <a:gd name="connsiteX2" fmla="*/ 71915 w 183783"/>
                  <a:gd name="connsiteY2" fmla="*/ 34274 h 244679"/>
                  <a:gd name="connsiteX3" fmla="*/ 0 w 183783"/>
                  <a:gd name="connsiteY3" fmla="*/ 34274 h 244679"/>
                  <a:gd name="connsiteX4" fmla="*/ 0 w 183783"/>
                  <a:gd name="connsiteY4" fmla="*/ 0 h 244679"/>
                  <a:gd name="connsiteX5" fmla="*/ 183784 w 183783"/>
                  <a:gd name="connsiteY5" fmla="*/ 0 h 244679"/>
                  <a:gd name="connsiteX6" fmla="*/ 183784 w 183783"/>
                  <a:gd name="connsiteY6" fmla="*/ 34274 h 244679"/>
                  <a:gd name="connsiteX7" fmla="*/ 111868 w 183783"/>
                  <a:gd name="connsiteY7" fmla="*/ 34274 h 244679"/>
                  <a:gd name="connsiteX8" fmla="*/ 111868 w 183783"/>
                  <a:gd name="connsiteY8" fmla="*/ 244679 h 244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3783" h="244679">
                    <a:moveTo>
                      <a:pt x="111868" y="244679"/>
                    </a:moveTo>
                    <a:lnTo>
                      <a:pt x="71915" y="244679"/>
                    </a:lnTo>
                    <a:lnTo>
                      <a:pt x="71915" y="34274"/>
                    </a:lnTo>
                    <a:lnTo>
                      <a:pt x="0" y="34274"/>
                    </a:lnTo>
                    <a:lnTo>
                      <a:pt x="0" y="0"/>
                    </a:lnTo>
                    <a:lnTo>
                      <a:pt x="183784" y="0"/>
                    </a:lnTo>
                    <a:lnTo>
                      <a:pt x="183784" y="34274"/>
                    </a:lnTo>
                    <a:lnTo>
                      <a:pt x="111868" y="34274"/>
                    </a:lnTo>
                    <a:lnTo>
                      <a:pt x="111868" y="244679"/>
                    </a:lnTo>
                    <a:close/>
                  </a:path>
                </a:pathLst>
              </a:custGeom>
              <a:solidFill>
                <a:schemeClr val="bg1"/>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9" name="Freeform 67">
                <a:extLst>
                  <a:ext uri="{FF2B5EF4-FFF2-40B4-BE49-F238E27FC236}">
                    <a16:creationId xmlns:a16="http://schemas.microsoft.com/office/drawing/2014/main" id="{1A318567-5E5D-2409-051F-2200CB67401E}"/>
                  </a:ext>
                </a:extLst>
              </p:cNvPr>
              <p:cNvSpPr/>
              <p:nvPr/>
            </p:nvSpPr>
            <p:spPr>
              <a:xfrm>
                <a:off x="9274164" y="5306649"/>
                <a:ext cx="251703" cy="244679"/>
              </a:xfrm>
              <a:custGeom>
                <a:avLst/>
                <a:gdLst>
                  <a:gd name="connsiteX0" fmla="*/ 105590 w 251703"/>
                  <a:gd name="connsiteY0" fmla="*/ 244679 h 244679"/>
                  <a:gd name="connsiteX1" fmla="*/ 34721 w 251703"/>
                  <a:gd name="connsiteY1" fmla="*/ 40368 h 244679"/>
                  <a:gd name="connsiteX2" fmla="*/ 33389 w 251703"/>
                  <a:gd name="connsiteY2" fmla="*/ 40368 h 244679"/>
                  <a:gd name="connsiteX3" fmla="*/ 36243 w 251703"/>
                  <a:gd name="connsiteY3" fmla="*/ 125672 h 244679"/>
                  <a:gd name="connsiteX4" fmla="*/ 36243 w 251703"/>
                  <a:gd name="connsiteY4" fmla="*/ 244679 h 244679"/>
                  <a:gd name="connsiteX5" fmla="*/ 0 w 251703"/>
                  <a:gd name="connsiteY5" fmla="*/ 244679 h 244679"/>
                  <a:gd name="connsiteX6" fmla="*/ 0 w 251703"/>
                  <a:gd name="connsiteY6" fmla="*/ 0 h 244679"/>
                  <a:gd name="connsiteX7" fmla="*/ 56315 w 251703"/>
                  <a:gd name="connsiteY7" fmla="*/ 0 h 244679"/>
                  <a:gd name="connsiteX8" fmla="*/ 124235 w 251703"/>
                  <a:gd name="connsiteY8" fmla="*/ 194601 h 244679"/>
                  <a:gd name="connsiteX9" fmla="*/ 125282 w 251703"/>
                  <a:gd name="connsiteY9" fmla="*/ 194601 h 244679"/>
                  <a:gd name="connsiteX10" fmla="*/ 195199 w 251703"/>
                  <a:gd name="connsiteY10" fmla="*/ 0 h 244679"/>
                  <a:gd name="connsiteX11" fmla="*/ 251704 w 251703"/>
                  <a:gd name="connsiteY11" fmla="*/ 0 h 244679"/>
                  <a:gd name="connsiteX12" fmla="*/ 251704 w 251703"/>
                  <a:gd name="connsiteY12" fmla="*/ 244679 h 244679"/>
                  <a:gd name="connsiteX13" fmla="*/ 213083 w 251703"/>
                  <a:gd name="connsiteY13" fmla="*/ 244679 h 244679"/>
                  <a:gd name="connsiteX14" fmla="*/ 213083 w 251703"/>
                  <a:gd name="connsiteY14" fmla="*/ 123673 h 244679"/>
                  <a:gd name="connsiteX15" fmla="*/ 214034 w 251703"/>
                  <a:gd name="connsiteY15" fmla="*/ 76165 h 244679"/>
                  <a:gd name="connsiteX16" fmla="*/ 215651 w 251703"/>
                  <a:gd name="connsiteY16" fmla="*/ 40653 h 244679"/>
                  <a:gd name="connsiteX17" fmla="*/ 214319 w 251703"/>
                  <a:gd name="connsiteY17" fmla="*/ 40653 h 244679"/>
                  <a:gd name="connsiteX18" fmla="*/ 140882 w 251703"/>
                  <a:gd name="connsiteY18" fmla="*/ 244679 h 244679"/>
                  <a:gd name="connsiteX19" fmla="*/ 105590 w 251703"/>
                  <a:gd name="connsiteY19" fmla="*/ 244679 h 244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1703" h="244679">
                    <a:moveTo>
                      <a:pt x="105590" y="244679"/>
                    </a:moveTo>
                    <a:lnTo>
                      <a:pt x="34721" y="40368"/>
                    </a:lnTo>
                    <a:lnTo>
                      <a:pt x="33389" y="40368"/>
                    </a:lnTo>
                    <a:cubicBezTo>
                      <a:pt x="35292" y="70738"/>
                      <a:pt x="36243" y="99205"/>
                      <a:pt x="36243" y="125672"/>
                    </a:cubicBezTo>
                    <a:lnTo>
                      <a:pt x="36243" y="244679"/>
                    </a:lnTo>
                    <a:lnTo>
                      <a:pt x="0" y="244679"/>
                    </a:lnTo>
                    <a:lnTo>
                      <a:pt x="0" y="0"/>
                    </a:lnTo>
                    <a:lnTo>
                      <a:pt x="56315" y="0"/>
                    </a:lnTo>
                    <a:lnTo>
                      <a:pt x="124235" y="194601"/>
                    </a:lnTo>
                    <a:lnTo>
                      <a:pt x="125282" y="194601"/>
                    </a:lnTo>
                    <a:lnTo>
                      <a:pt x="195199" y="0"/>
                    </a:lnTo>
                    <a:lnTo>
                      <a:pt x="251704" y="0"/>
                    </a:lnTo>
                    <a:lnTo>
                      <a:pt x="251704" y="244679"/>
                    </a:lnTo>
                    <a:lnTo>
                      <a:pt x="213083" y="244679"/>
                    </a:lnTo>
                    <a:lnTo>
                      <a:pt x="213083" y="123673"/>
                    </a:lnTo>
                    <a:cubicBezTo>
                      <a:pt x="213083" y="111486"/>
                      <a:pt x="213368" y="95682"/>
                      <a:pt x="214034" y="76165"/>
                    </a:cubicBezTo>
                    <a:cubicBezTo>
                      <a:pt x="214605" y="56648"/>
                      <a:pt x="215175" y="44842"/>
                      <a:pt x="215651" y="40653"/>
                    </a:cubicBezTo>
                    <a:lnTo>
                      <a:pt x="214319" y="40653"/>
                    </a:lnTo>
                    <a:lnTo>
                      <a:pt x="140882" y="244679"/>
                    </a:lnTo>
                    <a:lnTo>
                      <a:pt x="105590" y="244679"/>
                    </a:lnTo>
                    <a:close/>
                  </a:path>
                </a:pathLst>
              </a:custGeom>
              <a:solidFill>
                <a:schemeClr val="bg1"/>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Nexa Book" panose="00000400000000000000" pitchFamily="50" charset="0"/>
                  <a:ea typeface="+mn-ea"/>
                  <a:cs typeface="+mn-cs"/>
                </a:endParaRPr>
              </a:p>
            </p:txBody>
          </p:sp>
        </p:grpSp>
      </p:grpSp>
      <p:cxnSp>
        <p:nvCxnSpPr>
          <p:cNvPr id="43" name="Straight Connector 42">
            <a:extLst>
              <a:ext uri="{FF2B5EF4-FFF2-40B4-BE49-F238E27FC236}">
                <a16:creationId xmlns:a16="http://schemas.microsoft.com/office/drawing/2014/main" id="{515DAD2E-0239-2629-81B9-6C35ED1D55BB}"/>
              </a:ext>
            </a:extLst>
          </p:cNvPr>
          <p:cNvCxnSpPr>
            <a:cxnSpLocks/>
          </p:cNvCxnSpPr>
          <p:nvPr/>
        </p:nvCxnSpPr>
        <p:spPr>
          <a:xfrm>
            <a:off x="5703569" y="2990850"/>
            <a:ext cx="2939228" cy="0"/>
          </a:xfrm>
          <a:prstGeom prst="line">
            <a:avLst/>
          </a:prstGeom>
          <a:ln w="25400" cap="rnd">
            <a:solidFill>
              <a:srgbClr val="CBEAE7"/>
            </a:solidFill>
            <a:round/>
          </a:ln>
        </p:spPr>
        <p:style>
          <a:lnRef idx="1">
            <a:schemeClr val="accent1"/>
          </a:lnRef>
          <a:fillRef idx="0">
            <a:schemeClr val="accent1"/>
          </a:fillRef>
          <a:effectRef idx="0">
            <a:schemeClr val="accent1"/>
          </a:effectRef>
          <a:fontRef idx="minor">
            <a:schemeClr val="tx1"/>
          </a:fontRef>
        </p:style>
      </p:cxnSp>
      <p:sp>
        <p:nvSpPr>
          <p:cNvPr id="3" name="Subtitle 2">
            <a:extLst>
              <a:ext uri="{FF2B5EF4-FFF2-40B4-BE49-F238E27FC236}">
                <a16:creationId xmlns:a16="http://schemas.microsoft.com/office/drawing/2014/main" id="{F85FF42B-03AC-FAA8-76CA-353BF5B90CFA}"/>
              </a:ext>
            </a:extLst>
          </p:cNvPr>
          <p:cNvSpPr>
            <a:spLocks noGrp="1"/>
          </p:cNvSpPr>
          <p:nvPr>
            <p:ph type="subTitle" idx="1"/>
          </p:nvPr>
        </p:nvSpPr>
        <p:spPr>
          <a:xfrm>
            <a:off x="5703569" y="3094356"/>
            <a:ext cx="2947981" cy="1241425"/>
          </a:xfrm>
        </p:spPr>
        <p:txBody>
          <a:bodyPr>
            <a:normAutofit/>
          </a:bodyPr>
          <a:lstStyle>
            <a:lvl1pPr marL="0" indent="0" algn="l">
              <a:buNone/>
              <a:defRPr sz="1800">
                <a:solidFill>
                  <a:schemeClr val="bg1"/>
                </a:solidFill>
              </a:defRPr>
            </a:lvl1pPr>
            <a:lvl2pPr marL="457189" indent="0" algn="ctr">
              <a:buNone/>
              <a:defRPr sz="2000"/>
            </a:lvl2pPr>
            <a:lvl3pPr marL="914378" indent="0" algn="ctr">
              <a:buNone/>
              <a:defRPr sz="1800"/>
            </a:lvl3pPr>
            <a:lvl4pPr marL="1371566" indent="0" algn="ctr">
              <a:buNone/>
              <a:defRPr sz="1600"/>
            </a:lvl4pPr>
            <a:lvl5pPr marL="1828754" indent="0" algn="ctr">
              <a:buNone/>
              <a:defRPr sz="1600"/>
            </a:lvl5pPr>
            <a:lvl6pPr marL="2285943" indent="0" algn="ctr">
              <a:buNone/>
              <a:defRPr sz="1600"/>
            </a:lvl6pPr>
            <a:lvl7pPr marL="2743132" indent="0" algn="ctr">
              <a:buNone/>
              <a:defRPr sz="1600"/>
            </a:lvl7pPr>
            <a:lvl8pPr marL="3200320" indent="0" algn="ctr">
              <a:buNone/>
              <a:defRPr sz="1600"/>
            </a:lvl8pPr>
            <a:lvl9pPr marL="3657509" indent="0" algn="ctr">
              <a:buNone/>
              <a:defRPr sz="1600"/>
            </a:lvl9pPr>
          </a:lstStyle>
          <a:p>
            <a:r>
              <a:rPr lang="en-US"/>
              <a:t>Click to edit Master subtitle style</a:t>
            </a:r>
            <a:endParaRPr lang="en-AE"/>
          </a:p>
        </p:txBody>
      </p:sp>
      <p:sp>
        <p:nvSpPr>
          <p:cNvPr id="2" name="Title 1">
            <a:extLst>
              <a:ext uri="{FF2B5EF4-FFF2-40B4-BE49-F238E27FC236}">
                <a16:creationId xmlns:a16="http://schemas.microsoft.com/office/drawing/2014/main" id="{8A6E9D5E-1E87-5800-4BA2-D8CE197C69E0}"/>
              </a:ext>
            </a:extLst>
          </p:cNvPr>
          <p:cNvSpPr>
            <a:spLocks noGrp="1"/>
          </p:cNvSpPr>
          <p:nvPr>
            <p:ph type="ctrTitle"/>
          </p:nvPr>
        </p:nvSpPr>
        <p:spPr>
          <a:xfrm>
            <a:off x="5703569" y="1100455"/>
            <a:ext cx="2947981" cy="1790700"/>
          </a:xfrm>
        </p:spPr>
        <p:txBody>
          <a:bodyPr anchor="b">
            <a:normAutofit/>
          </a:bodyPr>
          <a:lstStyle>
            <a:lvl1pPr algn="l">
              <a:defRPr sz="2000">
                <a:solidFill>
                  <a:schemeClr val="bg1"/>
                </a:solidFill>
              </a:defRPr>
            </a:lvl1pPr>
          </a:lstStyle>
          <a:p>
            <a:r>
              <a:rPr lang="en-US"/>
              <a:t>Click to edit Master title style</a:t>
            </a:r>
            <a:endParaRPr lang="en-AE"/>
          </a:p>
        </p:txBody>
      </p:sp>
    </p:spTree>
    <p:extLst>
      <p:ext uri="{BB962C8B-B14F-4D97-AF65-F5344CB8AC3E}">
        <p14:creationId xmlns:p14="http://schemas.microsoft.com/office/powerpoint/2010/main" val="263667030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Do Not Use">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AC49DD4C-BEC7-0BC9-89AD-417A87846BDF}"/>
              </a:ext>
            </a:extLst>
          </p:cNvPr>
          <p:cNvGraphicFramePr>
            <a:graphicFrameLocks noChangeAspect="1"/>
          </p:cNvGraphicFramePr>
          <p:nvPr userDrawn="1">
            <p:custDataLst>
              <p:tags r:id="rId1"/>
            </p:custDataLst>
            <p:extLst>
              <p:ext uri="{D42A27DB-BD31-4B8C-83A1-F6EECF244321}">
                <p14:modId xmlns:p14="http://schemas.microsoft.com/office/powerpoint/2010/main" val="405561112"/>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23" name="think-cell data - do not delete" hidden="1">
                        <a:extLst>
                          <a:ext uri="{FF2B5EF4-FFF2-40B4-BE49-F238E27FC236}">
                            <a16:creationId xmlns:a16="http://schemas.microsoft.com/office/drawing/2014/main" id="{AC49DD4C-BEC7-0BC9-89AD-417A87846BDF}"/>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pic>
        <p:nvPicPr>
          <p:cNvPr id="8" name="Picture Placeholder 14">
            <a:extLst>
              <a:ext uri="{FF2B5EF4-FFF2-40B4-BE49-F238E27FC236}">
                <a16:creationId xmlns:a16="http://schemas.microsoft.com/office/drawing/2014/main" id="{F43B1177-EE3F-37B2-D435-8F8EEBF4A0DE}"/>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889" y="-2727"/>
            <a:ext cx="9153693" cy="5148952"/>
          </a:xfrm>
          <a:prstGeom prst="rect">
            <a:avLst/>
          </a:prstGeom>
          <a:noFill/>
        </p:spPr>
      </p:pic>
      <p:grpSp>
        <p:nvGrpSpPr>
          <p:cNvPr id="9" name="Graphic 2">
            <a:extLst>
              <a:ext uri="{FF2B5EF4-FFF2-40B4-BE49-F238E27FC236}">
                <a16:creationId xmlns:a16="http://schemas.microsoft.com/office/drawing/2014/main" id="{629D7DF9-2FFB-CA9B-D0E1-CD0F4E78F8CB}"/>
              </a:ext>
            </a:extLst>
          </p:cNvPr>
          <p:cNvGrpSpPr>
            <a:grpSpLocks noChangeAspect="1"/>
          </p:cNvGrpSpPr>
          <p:nvPr/>
        </p:nvGrpSpPr>
        <p:grpSpPr>
          <a:xfrm>
            <a:off x="4804" y="2"/>
            <a:ext cx="468178" cy="756000"/>
            <a:chOff x="4425584" y="267785"/>
            <a:chExt cx="2950814" cy="4756864"/>
          </a:xfrm>
          <a:solidFill>
            <a:schemeClr val="accent1"/>
          </a:solidFill>
        </p:grpSpPr>
        <p:grpSp>
          <p:nvGrpSpPr>
            <p:cNvPr id="10" name="Graphic 2">
              <a:extLst>
                <a:ext uri="{FF2B5EF4-FFF2-40B4-BE49-F238E27FC236}">
                  <a16:creationId xmlns:a16="http://schemas.microsoft.com/office/drawing/2014/main" id="{63854936-3707-C179-ED0A-C3178706CFDE}"/>
                </a:ext>
              </a:extLst>
            </p:cNvPr>
            <p:cNvGrpSpPr/>
            <p:nvPr/>
          </p:nvGrpSpPr>
          <p:grpSpPr>
            <a:xfrm>
              <a:off x="5720269" y="2764575"/>
              <a:ext cx="1656129" cy="1882392"/>
              <a:chOff x="5720269" y="2764575"/>
              <a:chExt cx="1656129" cy="1882392"/>
            </a:xfrm>
            <a:solidFill>
              <a:schemeClr val="accent1"/>
            </a:solidFill>
          </p:grpSpPr>
          <p:grpSp>
            <p:nvGrpSpPr>
              <p:cNvPr id="13" name="Graphic 2">
                <a:extLst>
                  <a:ext uri="{FF2B5EF4-FFF2-40B4-BE49-F238E27FC236}">
                    <a16:creationId xmlns:a16="http://schemas.microsoft.com/office/drawing/2014/main" id="{A7E7E6A8-212F-B2F6-B689-DE5392E9A650}"/>
                  </a:ext>
                </a:extLst>
              </p:cNvPr>
              <p:cNvGrpSpPr/>
              <p:nvPr/>
            </p:nvGrpSpPr>
            <p:grpSpPr>
              <a:xfrm>
                <a:off x="5720269" y="2764575"/>
                <a:ext cx="1656129" cy="1882392"/>
                <a:chOff x="5720269" y="2764575"/>
                <a:chExt cx="1656129" cy="1882392"/>
              </a:xfrm>
              <a:solidFill>
                <a:srgbClr val="00A099"/>
              </a:solidFill>
            </p:grpSpPr>
            <p:sp>
              <p:nvSpPr>
                <p:cNvPr id="17" name="Freeform 75">
                  <a:extLst>
                    <a:ext uri="{FF2B5EF4-FFF2-40B4-BE49-F238E27FC236}">
                      <a16:creationId xmlns:a16="http://schemas.microsoft.com/office/drawing/2014/main" id="{E8DF4AF7-11ED-705B-8D7C-92BF33AFCFF1}"/>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8" name="Freeform 76">
                  <a:extLst>
                    <a:ext uri="{FF2B5EF4-FFF2-40B4-BE49-F238E27FC236}">
                      <a16:creationId xmlns:a16="http://schemas.microsoft.com/office/drawing/2014/main" id="{CEA1F491-23EA-A95A-5186-B16499A0534B}"/>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9" name="Freeform 77">
                  <a:extLst>
                    <a:ext uri="{FF2B5EF4-FFF2-40B4-BE49-F238E27FC236}">
                      <a16:creationId xmlns:a16="http://schemas.microsoft.com/office/drawing/2014/main" id="{FE9A57D5-2AEE-950A-9E9D-C2530527BEBD}"/>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4" name="Freeform 72">
                <a:extLst>
                  <a:ext uri="{FF2B5EF4-FFF2-40B4-BE49-F238E27FC236}">
                    <a16:creationId xmlns:a16="http://schemas.microsoft.com/office/drawing/2014/main" id="{D4439610-ABFF-850C-DB57-C92AE4670F78}"/>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5" name="Freeform 73">
                <a:extLst>
                  <a:ext uri="{FF2B5EF4-FFF2-40B4-BE49-F238E27FC236}">
                    <a16:creationId xmlns:a16="http://schemas.microsoft.com/office/drawing/2014/main" id="{F2E99D1C-7A3E-362C-5368-A22764FD0A2D}"/>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6" name="Freeform 74">
                <a:extLst>
                  <a:ext uri="{FF2B5EF4-FFF2-40B4-BE49-F238E27FC236}">
                    <a16:creationId xmlns:a16="http://schemas.microsoft.com/office/drawing/2014/main" id="{57B39A8B-4C2E-E73B-2939-F44C5C8945DB}"/>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1" name="Freeform 69">
              <a:extLst>
                <a:ext uri="{FF2B5EF4-FFF2-40B4-BE49-F238E27FC236}">
                  <a16:creationId xmlns:a16="http://schemas.microsoft.com/office/drawing/2014/main" id="{B01CFC8D-EAAB-072D-666C-B7D3E1B97F1C}"/>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2" name="Freeform 70">
              <a:extLst>
                <a:ext uri="{FF2B5EF4-FFF2-40B4-BE49-F238E27FC236}">
                  <a16:creationId xmlns:a16="http://schemas.microsoft.com/office/drawing/2014/main" id="{365F49D4-B7AD-09E3-423E-6B7FBB9562D4}"/>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pic>
        <p:nvPicPr>
          <p:cNvPr id="20" name="Picture 19">
            <a:extLst>
              <a:ext uri="{FF2B5EF4-FFF2-40B4-BE49-F238E27FC236}">
                <a16:creationId xmlns:a16="http://schemas.microsoft.com/office/drawing/2014/main" id="{CC1F151B-8AE3-1C6A-A9DE-541335FA1F34}"/>
              </a:ext>
            </a:extLst>
          </p:cNvPr>
          <p:cNvPicPr>
            <a:picLocks noChangeAspect="1"/>
          </p:cNvPicPr>
          <p:nvPr/>
        </p:nvPicPr>
        <p:blipFill rotWithShape="1">
          <a:blip r:embed="rId6" cstate="email">
            <a:extLst>
              <a:ext uri="{BEBA8EAE-BF5A-486C-A8C5-ECC9F3942E4B}">
                <a14:imgProps xmlns:a14="http://schemas.microsoft.com/office/drawing/2010/main">
                  <a14:imgLayer r:embed="rId7">
                    <a14:imgEffect>
                      <a14:artisticBlur radius="30"/>
                    </a14:imgEffect>
                  </a14:imgLayer>
                </a14:imgProps>
              </a:ext>
              <a:ext uri="{28A0092B-C50C-407E-A947-70E740481C1C}">
                <a14:useLocalDpi xmlns:a14="http://schemas.microsoft.com/office/drawing/2010/main"/>
              </a:ext>
            </a:extLst>
          </a:blip>
          <a:srcRect t="-126"/>
          <a:stretch/>
        </p:blipFill>
        <p:spPr>
          <a:xfrm>
            <a:off x="5759872" y="1"/>
            <a:ext cx="3384128" cy="5142476"/>
          </a:xfrm>
          <a:custGeom>
            <a:avLst/>
            <a:gdLst>
              <a:gd name="connsiteX0" fmla="*/ 1105105 w 4512171"/>
              <a:gd name="connsiteY0" fmla="*/ 0 h 6846621"/>
              <a:gd name="connsiteX1" fmla="*/ 4512171 w 4512171"/>
              <a:gd name="connsiteY1" fmla="*/ 0 h 6846621"/>
              <a:gd name="connsiteX2" fmla="*/ 4512171 w 4512171"/>
              <a:gd name="connsiteY2" fmla="*/ 6846621 h 6846621"/>
              <a:gd name="connsiteX3" fmla="*/ 563823 w 4512171"/>
              <a:gd name="connsiteY3" fmla="*/ 6846621 h 6846621"/>
              <a:gd name="connsiteX4" fmla="*/ 568538 w 4512171"/>
              <a:gd name="connsiteY4" fmla="*/ 6843623 h 6846621"/>
              <a:gd name="connsiteX5" fmla="*/ 568537 w 4512171"/>
              <a:gd name="connsiteY5" fmla="*/ 6843623 h 6846621"/>
              <a:gd name="connsiteX6" fmla="*/ 563822 w 4512171"/>
              <a:gd name="connsiteY6" fmla="*/ 6846621 h 6846621"/>
              <a:gd name="connsiteX7" fmla="*/ 0 w 4512171"/>
              <a:gd name="connsiteY7" fmla="*/ 6846621 h 6846621"/>
              <a:gd name="connsiteX8" fmla="*/ 167413 w 4512171"/>
              <a:gd name="connsiteY8" fmla="*/ 5809420 h 6846621"/>
              <a:gd name="connsiteX9" fmla="*/ 925593 w 4512171"/>
              <a:gd name="connsiteY9" fmla="*/ 5809420 h 6846621"/>
              <a:gd name="connsiteX10" fmla="*/ 925593 w 4512171"/>
              <a:gd name="connsiteY10" fmla="*/ 5809419 h 6846621"/>
              <a:gd name="connsiteX11" fmla="*/ 167413 w 4512171"/>
              <a:gd name="connsiteY11" fmla="*/ 5809419 h 6846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12171" h="6846621">
                <a:moveTo>
                  <a:pt x="1105105" y="0"/>
                </a:moveTo>
                <a:lnTo>
                  <a:pt x="4512171" y="0"/>
                </a:lnTo>
                <a:lnTo>
                  <a:pt x="4512171" y="6846621"/>
                </a:lnTo>
                <a:lnTo>
                  <a:pt x="563823" y="6846621"/>
                </a:lnTo>
                <a:lnTo>
                  <a:pt x="568538" y="6843623"/>
                </a:lnTo>
                <a:lnTo>
                  <a:pt x="568537" y="6843623"/>
                </a:lnTo>
                <a:lnTo>
                  <a:pt x="563822" y="6846621"/>
                </a:lnTo>
                <a:lnTo>
                  <a:pt x="0" y="6846621"/>
                </a:lnTo>
                <a:lnTo>
                  <a:pt x="167413" y="5809420"/>
                </a:lnTo>
                <a:lnTo>
                  <a:pt x="925593" y="5809420"/>
                </a:lnTo>
                <a:lnTo>
                  <a:pt x="925593" y="5809419"/>
                </a:lnTo>
                <a:lnTo>
                  <a:pt x="167413" y="5809419"/>
                </a:lnTo>
                <a:close/>
              </a:path>
            </a:pathLst>
          </a:custGeom>
          <a:noFill/>
          <a:effectLst>
            <a:outerShdw blurRad="190500" dist="63500" dir="10800000" algn="r" rotWithShape="0">
              <a:prstClr val="black">
                <a:alpha val="40000"/>
              </a:prstClr>
            </a:outerShdw>
          </a:effectLst>
        </p:spPr>
      </p:pic>
      <p:sp>
        <p:nvSpPr>
          <p:cNvPr id="21" name="Freeform 8">
            <a:extLst>
              <a:ext uri="{FF2B5EF4-FFF2-40B4-BE49-F238E27FC236}">
                <a16:creationId xmlns:a16="http://schemas.microsoft.com/office/drawing/2014/main" id="{446F043B-249B-6492-7BBD-7C2766E2E242}"/>
              </a:ext>
            </a:extLst>
          </p:cNvPr>
          <p:cNvSpPr/>
          <p:nvPr/>
        </p:nvSpPr>
        <p:spPr>
          <a:xfrm>
            <a:off x="5754984" y="0"/>
            <a:ext cx="3389017" cy="5145940"/>
          </a:xfrm>
          <a:custGeom>
            <a:avLst/>
            <a:gdLst>
              <a:gd name="connsiteX0" fmla="*/ 1107467 w 4518689"/>
              <a:gd name="connsiteY0" fmla="*/ 0 h 6861253"/>
              <a:gd name="connsiteX1" fmla="*/ 4518689 w 4518689"/>
              <a:gd name="connsiteY1" fmla="*/ 0 h 6861253"/>
              <a:gd name="connsiteX2" fmla="*/ 4518689 w 4518689"/>
              <a:gd name="connsiteY2" fmla="*/ 6861253 h 6861253"/>
              <a:gd name="connsiteX3" fmla="*/ 563823 w 4518689"/>
              <a:gd name="connsiteY3" fmla="*/ 6861253 h 6861253"/>
              <a:gd name="connsiteX4" fmla="*/ 568538 w 4518689"/>
              <a:gd name="connsiteY4" fmla="*/ 6858255 h 6861253"/>
              <a:gd name="connsiteX5" fmla="*/ 568537 w 4518689"/>
              <a:gd name="connsiteY5" fmla="*/ 6858255 h 6861253"/>
              <a:gd name="connsiteX6" fmla="*/ 563822 w 4518689"/>
              <a:gd name="connsiteY6" fmla="*/ 6861253 h 6861253"/>
              <a:gd name="connsiteX7" fmla="*/ 0 w 4518689"/>
              <a:gd name="connsiteY7" fmla="*/ 6861253 h 6861253"/>
              <a:gd name="connsiteX8" fmla="*/ 167413 w 4518689"/>
              <a:gd name="connsiteY8" fmla="*/ 5824052 h 6861253"/>
              <a:gd name="connsiteX9" fmla="*/ 925593 w 4518689"/>
              <a:gd name="connsiteY9" fmla="*/ 5824052 h 6861253"/>
              <a:gd name="connsiteX10" fmla="*/ 925593 w 4518689"/>
              <a:gd name="connsiteY10" fmla="*/ 5824051 h 6861253"/>
              <a:gd name="connsiteX11" fmla="*/ 167413 w 4518689"/>
              <a:gd name="connsiteY11" fmla="*/ 5824051 h 6861253"/>
              <a:gd name="connsiteX12" fmla="*/ 1107466 w 4518689"/>
              <a:gd name="connsiteY12" fmla="*/ 2 h 6861253"/>
              <a:gd name="connsiteX13" fmla="*/ 1635383 w 4518689"/>
              <a:gd name="connsiteY13" fmla="*/ 2 h 6861253"/>
              <a:gd name="connsiteX14" fmla="*/ 1697942 w 4518689"/>
              <a:gd name="connsiteY14" fmla="*/ 8479 h 6861253"/>
              <a:gd name="connsiteX15" fmla="*/ 1697942 w 4518689"/>
              <a:gd name="connsiteY15" fmla="*/ 8478 h 6861253"/>
              <a:gd name="connsiteX16" fmla="*/ 1635383 w 4518689"/>
              <a:gd name="connsiteY16" fmla="*/ 1 h 6861253"/>
              <a:gd name="connsiteX17" fmla="*/ 1107466 w 4518689"/>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18689" h="6861253">
                <a:moveTo>
                  <a:pt x="1107467" y="0"/>
                </a:moveTo>
                <a:lnTo>
                  <a:pt x="4518689" y="0"/>
                </a:lnTo>
                <a:lnTo>
                  <a:pt x="4518689"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bg1">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cxnSp>
        <p:nvCxnSpPr>
          <p:cNvPr id="22" name="Straight Connector 21">
            <a:extLst>
              <a:ext uri="{FF2B5EF4-FFF2-40B4-BE49-F238E27FC236}">
                <a16:creationId xmlns:a16="http://schemas.microsoft.com/office/drawing/2014/main" id="{0723795D-9378-7FB7-C711-11F7C20ADEDF}"/>
              </a:ext>
            </a:extLst>
          </p:cNvPr>
          <p:cNvCxnSpPr>
            <a:cxnSpLocks/>
          </p:cNvCxnSpPr>
          <p:nvPr/>
        </p:nvCxnSpPr>
        <p:spPr>
          <a:xfrm>
            <a:off x="6597255" y="3580360"/>
            <a:ext cx="2025253" cy="0"/>
          </a:xfrm>
          <a:prstGeom prst="line">
            <a:avLst/>
          </a:prstGeom>
          <a:ln w="254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6D101FA7-7D28-FDAD-48FE-E07FB61C5D2D}"/>
              </a:ext>
            </a:extLst>
          </p:cNvPr>
          <p:cNvSpPr>
            <a:spLocks noGrp="1"/>
          </p:cNvSpPr>
          <p:nvPr>
            <p:ph type="dt" sz="half" idx="10"/>
          </p:nvPr>
        </p:nvSpPr>
        <p:spPr>
          <a:xfrm>
            <a:off x="7632340" y="4972050"/>
            <a:ext cx="609508" cy="171450"/>
          </a:xfrm>
        </p:spPr>
        <p:txBody>
          <a:bodyPr/>
          <a:lstStyle/>
          <a:p>
            <a:r>
              <a:rPr lang="en-US"/>
              <a:t>14/01/2024</a:t>
            </a:r>
            <a:endParaRPr lang="en-AE"/>
          </a:p>
        </p:txBody>
      </p:sp>
      <p:sp>
        <p:nvSpPr>
          <p:cNvPr id="5" name="Footer Placeholder 4">
            <a:extLst>
              <a:ext uri="{FF2B5EF4-FFF2-40B4-BE49-F238E27FC236}">
                <a16:creationId xmlns:a16="http://schemas.microsoft.com/office/drawing/2014/main" id="{AD0C0B73-0DB1-780D-7425-9640441AB632}"/>
              </a:ext>
            </a:extLst>
          </p:cNvPr>
          <p:cNvSpPr>
            <a:spLocks noGrp="1"/>
          </p:cNvSpPr>
          <p:nvPr>
            <p:ph type="ftr" sz="quarter" idx="11"/>
          </p:nvPr>
        </p:nvSpPr>
        <p:spPr>
          <a:xfrm>
            <a:off x="10468" y="4970700"/>
            <a:ext cx="6451742" cy="174151"/>
          </a:xfrm>
        </p:spPr>
        <p:txBody>
          <a:bodyPr/>
          <a:lstStyle/>
          <a:p>
            <a:endParaRPr lang="en-AE"/>
          </a:p>
        </p:txBody>
      </p:sp>
      <p:sp>
        <p:nvSpPr>
          <p:cNvPr id="6" name="Slide Number Placeholder 5">
            <a:extLst>
              <a:ext uri="{FF2B5EF4-FFF2-40B4-BE49-F238E27FC236}">
                <a16:creationId xmlns:a16="http://schemas.microsoft.com/office/drawing/2014/main" id="{24D63120-A813-93F1-01F3-776638B9173A}"/>
              </a:ext>
            </a:extLst>
          </p:cNvPr>
          <p:cNvSpPr>
            <a:spLocks noGrp="1"/>
          </p:cNvSpPr>
          <p:nvPr>
            <p:ph type="sldNum" sz="quarter" idx="12"/>
          </p:nvPr>
        </p:nvSpPr>
        <p:spPr>
          <a:xfrm>
            <a:off x="8246921" y="4972050"/>
            <a:ext cx="400722" cy="172800"/>
          </a:xfrm>
        </p:spPr>
        <p:txBody>
          <a:bodyPr/>
          <a:lstStyle/>
          <a:p>
            <a:fld id="{94EAE7B1-68BD-4D2B-934C-E322FB164993}" type="slidenum">
              <a:rPr lang="en-AE" smtClean="0"/>
              <a:t>‹#›</a:t>
            </a:fld>
            <a:endParaRPr lang="en-AE"/>
          </a:p>
        </p:txBody>
      </p:sp>
      <p:sp>
        <p:nvSpPr>
          <p:cNvPr id="3" name="Text Placeholder 2">
            <a:extLst>
              <a:ext uri="{FF2B5EF4-FFF2-40B4-BE49-F238E27FC236}">
                <a16:creationId xmlns:a16="http://schemas.microsoft.com/office/drawing/2014/main" id="{3CF23CEE-D176-2ACA-AFD6-3460F2D4CC4A}"/>
              </a:ext>
            </a:extLst>
          </p:cNvPr>
          <p:cNvSpPr>
            <a:spLocks noGrp="1"/>
          </p:cNvSpPr>
          <p:nvPr>
            <p:ph type="body" idx="1"/>
          </p:nvPr>
        </p:nvSpPr>
        <p:spPr>
          <a:xfrm>
            <a:off x="6597254" y="3646169"/>
            <a:ext cx="2025253" cy="921069"/>
          </a:xfrm>
        </p:spPr>
        <p:txBody>
          <a:bodyPr>
            <a:normAutofit/>
          </a:bodyPr>
          <a:lstStyle>
            <a:lvl1pPr marL="0" indent="0">
              <a:buNone/>
              <a:defRPr sz="1600">
                <a:solidFill>
                  <a:schemeClr val="accent3"/>
                </a:solidFill>
              </a:defRPr>
            </a:lvl1pPr>
            <a:lvl2pPr marL="457189" indent="0">
              <a:buNone/>
              <a:defRPr sz="2000">
                <a:solidFill>
                  <a:schemeClr val="tx1">
                    <a:tint val="75000"/>
                  </a:schemeClr>
                </a:solidFill>
              </a:defRPr>
            </a:lvl2pPr>
            <a:lvl3pPr marL="914378"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2"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Click to edit Master text styles</a:t>
            </a:r>
          </a:p>
        </p:txBody>
      </p:sp>
      <p:sp>
        <p:nvSpPr>
          <p:cNvPr id="2" name="Title 1">
            <a:extLst>
              <a:ext uri="{FF2B5EF4-FFF2-40B4-BE49-F238E27FC236}">
                <a16:creationId xmlns:a16="http://schemas.microsoft.com/office/drawing/2014/main" id="{BF9CBF70-D70A-FEF8-91EC-8B6050371200}"/>
              </a:ext>
            </a:extLst>
          </p:cNvPr>
          <p:cNvSpPr>
            <a:spLocks noGrp="1"/>
          </p:cNvSpPr>
          <p:nvPr>
            <p:ph type="title"/>
          </p:nvPr>
        </p:nvSpPr>
        <p:spPr>
          <a:xfrm>
            <a:off x="6597254" y="2122169"/>
            <a:ext cx="2025253" cy="1392380"/>
          </a:xfrm>
        </p:spPr>
        <p:txBody>
          <a:bodyPr vert="horz" anchor="b">
            <a:normAutofit/>
          </a:bodyPr>
          <a:lstStyle>
            <a:lvl1pPr>
              <a:defRPr sz="2000"/>
            </a:lvl1pPr>
          </a:lstStyle>
          <a:p>
            <a:r>
              <a:rPr lang="en-US"/>
              <a:t>Click to edit Master title style</a:t>
            </a:r>
            <a:endParaRPr lang="en-AE"/>
          </a:p>
        </p:txBody>
      </p:sp>
    </p:spTree>
    <p:extLst>
      <p:ext uri="{BB962C8B-B14F-4D97-AF65-F5344CB8AC3E}">
        <p14:creationId xmlns:p14="http://schemas.microsoft.com/office/powerpoint/2010/main" val="165505906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MT Blank/ Footer">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5808D65-B4B3-3AF9-D068-D172F8F8A3C9}"/>
              </a:ext>
            </a:extLst>
          </p:cNvPr>
          <p:cNvSpPr>
            <a:spLocks noGrp="1"/>
          </p:cNvSpPr>
          <p:nvPr>
            <p:ph type="dt" sz="half" idx="10"/>
          </p:nvPr>
        </p:nvSpPr>
        <p:spPr/>
        <p:txBody>
          <a:bodyPr/>
          <a:lstStyle/>
          <a:p>
            <a:r>
              <a:rPr lang="en-US"/>
              <a:t>14/01/2024</a:t>
            </a:r>
          </a:p>
        </p:txBody>
      </p:sp>
      <p:sp>
        <p:nvSpPr>
          <p:cNvPr id="3" name="Footer Placeholder 2">
            <a:extLst>
              <a:ext uri="{FF2B5EF4-FFF2-40B4-BE49-F238E27FC236}">
                <a16:creationId xmlns:a16="http://schemas.microsoft.com/office/drawing/2014/main" id="{1D31FB19-D487-FCD5-8220-0CDC82CDE65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0FCF901-9D83-8964-2A6A-E6BAB4226B42}"/>
              </a:ext>
            </a:extLst>
          </p:cNvPr>
          <p:cNvSpPr>
            <a:spLocks noGrp="1"/>
          </p:cNvSpPr>
          <p:nvPr>
            <p:ph type="sldNum" sz="quarter" idx="12"/>
          </p:nvPr>
        </p:nvSpPr>
        <p:spPr/>
        <p:txBody>
          <a:bodyPr/>
          <a:lstStyle/>
          <a:p>
            <a:fld id="{7B1F438D-4EAF-094E-9162-80CF3EF77236}" type="slidenum">
              <a:rPr lang="en-US" smtClean="0"/>
              <a:pPr/>
              <a:t>‹#›</a:t>
            </a:fld>
            <a:endParaRPr lang="en-US"/>
          </a:p>
        </p:txBody>
      </p:sp>
      <p:sp>
        <p:nvSpPr>
          <p:cNvPr id="6" name="Rectangle 5">
            <a:extLst>
              <a:ext uri="{FF2B5EF4-FFF2-40B4-BE49-F238E27FC236}">
                <a16:creationId xmlns:a16="http://schemas.microsoft.com/office/drawing/2014/main" id="{C23E11E8-3E35-AAEF-F947-C1F8475AD957}"/>
              </a:ext>
            </a:extLst>
          </p:cNvPr>
          <p:cNvSpPr/>
          <p:nvPr/>
        </p:nvSpPr>
        <p:spPr>
          <a:xfrm>
            <a:off x="521495" y="753627"/>
            <a:ext cx="8182891" cy="1205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200">
              <a:solidFill>
                <a:schemeClr val="bg1"/>
              </a:solidFill>
              <a:latin typeface="Nexa Book" panose="00000400000000000000" pitchFamily="50"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97182453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MT Blank/Source">
    <p:spTree>
      <p:nvGrpSpPr>
        <p:cNvPr id="1" name=""/>
        <p:cNvGrpSpPr/>
        <p:nvPr/>
      </p:nvGrpSpPr>
      <p:grpSpPr>
        <a:xfrm>
          <a:off x="0" y="0"/>
          <a:ext cx="0" cy="0"/>
          <a:chOff x="0" y="0"/>
          <a:chExt cx="0" cy="0"/>
        </a:xfrm>
      </p:grpSpPr>
      <p:sp>
        <p:nvSpPr>
          <p:cNvPr id="11" name="Text Placeholder 14">
            <a:extLst>
              <a:ext uri="{FF2B5EF4-FFF2-40B4-BE49-F238E27FC236}">
                <a16:creationId xmlns:a16="http://schemas.microsoft.com/office/drawing/2014/main" id="{2328E7C0-BB2F-4491-9B61-28D41584B589}"/>
              </a:ext>
            </a:extLst>
          </p:cNvPr>
          <p:cNvSpPr>
            <a:spLocks noGrp="1"/>
          </p:cNvSpPr>
          <p:nvPr>
            <p:ph type="body" sz="quarter" idx="13" hasCustomPrompt="1"/>
          </p:nvPr>
        </p:nvSpPr>
        <p:spPr>
          <a:xfrm>
            <a:off x="0" y="4731544"/>
            <a:ext cx="4572000" cy="225440"/>
          </a:xfrm>
          <a:prstGeom prst="rect">
            <a:avLst/>
          </a:prstGeom>
        </p:spPr>
        <p:txBody>
          <a:bodyPr anchor="ctr"/>
          <a:lstStyle>
            <a:lvl1pPr marL="0" indent="0" algn="l">
              <a:buFontTx/>
              <a:buNone/>
              <a:defRPr sz="600" b="0" i="0">
                <a:solidFill>
                  <a:schemeClr val="bg2">
                    <a:lumMod val="50000"/>
                  </a:schemeClr>
                </a:solidFill>
                <a:latin typeface="+mn-lt"/>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5" name="Date Placeholder 4">
            <a:extLst>
              <a:ext uri="{FF2B5EF4-FFF2-40B4-BE49-F238E27FC236}">
                <a16:creationId xmlns:a16="http://schemas.microsoft.com/office/drawing/2014/main" id="{86BD3F46-FE40-E8E1-1A94-2F5EA06F0399}"/>
              </a:ext>
            </a:extLst>
          </p:cNvPr>
          <p:cNvSpPr>
            <a:spLocks noGrp="1"/>
          </p:cNvSpPr>
          <p:nvPr>
            <p:ph type="dt" sz="half" idx="14"/>
          </p:nvPr>
        </p:nvSpPr>
        <p:spPr>
          <a:xfrm>
            <a:off x="7024385" y="4972050"/>
            <a:ext cx="609508" cy="171450"/>
          </a:xfrm>
        </p:spPr>
        <p:txBody>
          <a:bodyPr/>
          <a:lstStyle/>
          <a:p>
            <a:r>
              <a:rPr lang="en-US"/>
              <a:t>14/01/2024</a:t>
            </a:r>
          </a:p>
        </p:txBody>
      </p:sp>
      <p:sp>
        <p:nvSpPr>
          <p:cNvPr id="9" name="Footer Placeholder 8">
            <a:extLst>
              <a:ext uri="{FF2B5EF4-FFF2-40B4-BE49-F238E27FC236}">
                <a16:creationId xmlns:a16="http://schemas.microsoft.com/office/drawing/2014/main" id="{70E0A28E-1EB0-50D3-1E79-8B5E8811D972}"/>
              </a:ext>
            </a:extLst>
          </p:cNvPr>
          <p:cNvSpPr>
            <a:spLocks noGrp="1"/>
          </p:cNvSpPr>
          <p:nvPr>
            <p:ph type="ftr" sz="quarter" idx="15"/>
          </p:nvPr>
        </p:nvSpPr>
        <p:spPr/>
        <p:txBody>
          <a:bodyPr/>
          <a:lstStyle/>
          <a:p>
            <a:endParaRPr lang="en-US"/>
          </a:p>
        </p:txBody>
      </p:sp>
      <p:sp>
        <p:nvSpPr>
          <p:cNvPr id="10" name="Slide Number Placeholder 9">
            <a:extLst>
              <a:ext uri="{FF2B5EF4-FFF2-40B4-BE49-F238E27FC236}">
                <a16:creationId xmlns:a16="http://schemas.microsoft.com/office/drawing/2014/main" id="{691B4B0F-DC2F-D7E5-8DC4-79399C81417D}"/>
              </a:ext>
            </a:extLst>
          </p:cNvPr>
          <p:cNvSpPr>
            <a:spLocks noGrp="1"/>
          </p:cNvSpPr>
          <p:nvPr>
            <p:ph type="sldNum" sz="quarter" idx="16"/>
          </p:nvPr>
        </p:nvSpPr>
        <p:spPr>
          <a:xfrm>
            <a:off x="7638966" y="4972050"/>
            <a:ext cx="400722" cy="172800"/>
          </a:xfrm>
        </p:spPr>
        <p:txBody>
          <a:bodyPr/>
          <a:lstStyle/>
          <a:p>
            <a:fld id="{7B1F438D-4EAF-094E-9162-80CF3EF77236}" type="slidenum">
              <a:rPr lang="en-US" smtClean="0"/>
              <a:pPr/>
              <a:t>‹#›</a:t>
            </a:fld>
            <a:endParaRPr lang="en-US"/>
          </a:p>
        </p:txBody>
      </p:sp>
      <p:sp>
        <p:nvSpPr>
          <p:cNvPr id="3" name="Rectangle 2">
            <a:extLst>
              <a:ext uri="{FF2B5EF4-FFF2-40B4-BE49-F238E27FC236}">
                <a16:creationId xmlns:a16="http://schemas.microsoft.com/office/drawing/2014/main" id="{6D389ABA-0526-2391-30B6-A64A102ACA47}"/>
              </a:ext>
            </a:extLst>
          </p:cNvPr>
          <p:cNvSpPr/>
          <p:nvPr/>
        </p:nvSpPr>
        <p:spPr>
          <a:xfrm>
            <a:off x="521495" y="753627"/>
            <a:ext cx="8182891" cy="1205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200">
              <a:solidFill>
                <a:schemeClr val="bg1"/>
              </a:solidFill>
              <a:latin typeface="Nexa Book" panose="00000400000000000000" pitchFamily="50"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15765715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MT Title">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ACF18C80-4AF2-CB8F-6E5D-99836D073456}"/>
              </a:ext>
            </a:extLst>
          </p:cNvPr>
          <p:cNvGraphicFramePr>
            <a:graphicFrameLocks noChangeAspect="1"/>
          </p:cNvGraphicFramePr>
          <p:nvPr>
            <p:custDataLst>
              <p:tags r:id="rId1"/>
            </p:custDataLst>
            <p:extLst>
              <p:ext uri="{D42A27DB-BD31-4B8C-83A1-F6EECF244321}">
                <p14:modId xmlns:p14="http://schemas.microsoft.com/office/powerpoint/2010/main" val="3134224129"/>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think-cell data - do not delete" hidden="1">
                        <a:extLst>
                          <a:ext uri="{FF2B5EF4-FFF2-40B4-BE49-F238E27FC236}">
                            <a16:creationId xmlns:a16="http://schemas.microsoft.com/office/drawing/2014/main" id="{ACF18C80-4AF2-CB8F-6E5D-99836D073456}"/>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p:txBody>
          <a:bodyPr/>
          <a:lstStyle>
            <a:lvl1pPr>
              <a:defRPr b="0" i="0">
                <a:latin typeface="Nexa Book" panose="00000400000000000000" pitchFamily="50" charset="0"/>
              </a:defRPr>
            </a:lvl1pPr>
          </a:lstStyle>
          <a:p>
            <a:r>
              <a:rPr lang="en-US"/>
              <a:t>14/01/2024</a:t>
            </a:r>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3" name="Title 2">
            <a:extLst>
              <a:ext uri="{FF2B5EF4-FFF2-40B4-BE49-F238E27FC236}">
                <a16:creationId xmlns:a16="http://schemas.microsoft.com/office/drawing/2014/main" id="{B1651EB0-1B2C-14E2-AF80-EC037348B6D8}"/>
              </a:ext>
            </a:extLst>
          </p:cNvPr>
          <p:cNvSpPr>
            <a:spLocks noGrp="1"/>
          </p:cNvSpPr>
          <p:nvPr>
            <p:ph type="title"/>
          </p:nvPr>
        </p:nvSpPr>
        <p:spPr/>
        <p:txBody>
          <a:bodyPr vert="horz"/>
          <a:lstStyle/>
          <a:p>
            <a:r>
              <a:rPr lang="en-US"/>
              <a:t>Click to edit Master title style</a:t>
            </a:r>
          </a:p>
        </p:txBody>
      </p:sp>
    </p:spTree>
    <p:extLst>
      <p:ext uri="{BB962C8B-B14F-4D97-AF65-F5344CB8AC3E}">
        <p14:creationId xmlns:p14="http://schemas.microsoft.com/office/powerpoint/2010/main" val="1641130388"/>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MT Blank/Source">
    <p:spTree>
      <p:nvGrpSpPr>
        <p:cNvPr id="1" name=""/>
        <p:cNvGrpSpPr/>
        <p:nvPr/>
      </p:nvGrpSpPr>
      <p:grpSpPr>
        <a:xfrm>
          <a:off x="0" y="0"/>
          <a:ext cx="0" cy="0"/>
          <a:chOff x="0" y="0"/>
          <a:chExt cx="0" cy="0"/>
        </a:xfrm>
      </p:grpSpPr>
      <p:graphicFrame>
        <p:nvGraphicFramePr>
          <p:cNvPr id="2" name="think-cell data - do not delete" hidden="1">
            <a:extLst>
              <a:ext uri="{FF2B5EF4-FFF2-40B4-BE49-F238E27FC236}">
                <a16:creationId xmlns:a16="http://schemas.microsoft.com/office/drawing/2014/main" id="{B1B5B0C8-706B-0D72-2B9F-773162DEC7E4}"/>
              </a:ext>
            </a:extLst>
          </p:cNvPr>
          <p:cNvGraphicFramePr>
            <a:graphicFrameLocks noChangeAspect="1"/>
          </p:cNvGraphicFramePr>
          <p:nvPr>
            <p:custDataLst>
              <p:tags r:id="rId1"/>
            </p:custDataLst>
            <p:extLst>
              <p:ext uri="{D42A27DB-BD31-4B8C-83A1-F6EECF244321}">
                <p14:modId xmlns:p14="http://schemas.microsoft.com/office/powerpoint/2010/main" val="636668131"/>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2" name="think-cell data - do not delete" hidden="1">
                        <a:extLst>
                          <a:ext uri="{FF2B5EF4-FFF2-40B4-BE49-F238E27FC236}">
                            <a16:creationId xmlns:a16="http://schemas.microsoft.com/office/drawing/2014/main" id="{B1B5B0C8-706B-0D72-2B9F-773162DEC7E4}"/>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11" name="Text Placeholder 14">
            <a:extLst>
              <a:ext uri="{FF2B5EF4-FFF2-40B4-BE49-F238E27FC236}">
                <a16:creationId xmlns:a16="http://schemas.microsoft.com/office/drawing/2014/main" id="{2328E7C0-BB2F-4491-9B61-28D41584B589}"/>
              </a:ext>
            </a:extLst>
          </p:cNvPr>
          <p:cNvSpPr>
            <a:spLocks noGrp="1"/>
          </p:cNvSpPr>
          <p:nvPr>
            <p:ph type="body" sz="quarter" idx="13" hasCustomPrompt="1"/>
          </p:nvPr>
        </p:nvSpPr>
        <p:spPr>
          <a:xfrm>
            <a:off x="0" y="4731544"/>
            <a:ext cx="4572000" cy="225440"/>
          </a:xfrm>
          <a:prstGeom prst="rect">
            <a:avLst/>
          </a:prstGeom>
        </p:spPr>
        <p:txBody>
          <a:bodyPr anchor="ctr"/>
          <a:lstStyle>
            <a:lvl1pPr marL="0" indent="0" algn="l">
              <a:buFontTx/>
              <a:buNone/>
              <a:defRPr sz="600" b="0" i="0">
                <a:solidFill>
                  <a:schemeClr val="bg2">
                    <a:lumMod val="50000"/>
                  </a:schemeClr>
                </a:solidFill>
                <a:latin typeface="+mn-lt"/>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4" name="Date Placeholder 3">
            <a:extLst>
              <a:ext uri="{FF2B5EF4-FFF2-40B4-BE49-F238E27FC236}">
                <a16:creationId xmlns:a16="http://schemas.microsoft.com/office/drawing/2014/main" id="{B21B874F-1D9A-CB80-D693-07550A30A0AF}"/>
              </a:ext>
            </a:extLst>
          </p:cNvPr>
          <p:cNvSpPr>
            <a:spLocks noGrp="1"/>
          </p:cNvSpPr>
          <p:nvPr>
            <p:ph type="dt" sz="half" idx="14"/>
          </p:nvPr>
        </p:nvSpPr>
        <p:spPr>
          <a:xfrm>
            <a:off x="8107680" y="4972050"/>
            <a:ext cx="532319" cy="171450"/>
          </a:xfrm>
          <a:prstGeom prst="rect">
            <a:avLst/>
          </a:prstGeom>
        </p:spPr>
        <p:txBody>
          <a:bodyPr/>
          <a:lstStyle/>
          <a:p>
            <a:fld id="{DD49198D-D2DB-4074-8A13-E1E3A8E5A2C8}" type="datetime1">
              <a:rPr lang="en-US" smtClean="0"/>
              <a:t>7/25/2025</a:t>
            </a:fld>
            <a:endParaRPr lang="en-US"/>
          </a:p>
        </p:txBody>
      </p:sp>
      <p:sp>
        <p:nvSpPr>
          <p:cNvPr id="6" name="Footer Placeholder 5">
            <a:extLst>
              <a:ext uri="{FF2B5EF4-FFF2-40B4-BE49-F238E27FC236}">
                <a16:creationId xmlns:a16="http://schemas.microsoft.com/office/drawing/2014/main" id="{0476026F-4BB0-8B47-7197-300E80A08336}"/>
              </a:ext>
            </a:extLst>
          </p:cNvPr>
          <p:cNvSpPr>
            <a:spLocks noGrp="1"/>
          </p:cNvSpPr>
          <p:nvPr>
            <p:ph type="ftr" sz="quarter" idx="15"/>
          </p:nvPr>
        </p:nvSpPr>
        <p:spPr/>
        <p:txBody>
          <a:bodyPr/>
          <a:lstStyle/>
          <a:p>
            <a:endParaRPr lang="en-US"/>
          </a:p>
        </p:txBody>
      </p:sp>
      <p:sp>
        <p:nvSpPr>
          <p:cNvPr id="7" name="Slide Number Placeholder 6">
            <a:extLst>
              <a:ext uri="{FF2B5EF4-FFF2-40B4-BE49-F238E27FC236}">
                <a16:creationId xmlns:a16="http://schemas.microsoft.com/office/drawing/2014/main" id="{9D042FD9-18B0-44ED-36BD-8261A9290902}"/>
              </a:ext>
            </a:extLst>
          </p:cNvPr>
          <p:cNvSpPr>
            <a:spLocks noGrp="1"/>
          </p:cNvSpPr>
          <p:nvPr>
            <p:ph type="sldNum" sz="quarter" idx="16"/>
          </p:nvPr>
        </p:nvSpPr>
        <p:spPr/>
        <p:txBody>
          <a:bodyPr/>
          <a:lstStyle/>
          <a:p>
            <a:fld id="{7B1F438D-4EAF-094E-9162-80CF3EF77236}" type="slidenum">
              <a:rPr lang="en-US" smtClean="0"/>
              <a:pPr/>
              <a:t>‹#›</a:t>
            </a:fld>
            <a:endParaRPr lang="en-US"/>
          </a:p>
        </p:txBody>
      </p:sp>
    </p:spTree>
    <p:extLst>
      <p:ext uri="{BB962C8B-B14F-4D97-AF65-F5344CB8AC3E}">
        <p14:creationId xmlns:p14="http://schemas.microsoft.com/office/powerpoint/2010/main" val="286011862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MT Title/Source">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73EF7925-9BC6-8FAB-E50F-9BA9BBD1C1F7}"/>
              </a:ext>
            </a:extLst>
          </p:cNvPr>
          <p:cNvGraphicFramePr>
            <a:graphicFrameLocks noChangeAspect="1"/>
          </p:cNvGraphicFramePr>
          <p:nvPr>
            <p:custDataLst>
              <p:tags r:id="rId1"/>
            </p:custDataLst>
            <p:extLst>
              <p:ext uri="{D42A27DB-BD31-4B8C-83A1-F6EECF244321}">
                <p14:modId xmlns:p14="http://schemas.microsoft.com/office/powerpoint/2010/main" val="2412719632"/>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think-cell data - do not delete" hidden="1">
                        <a:extLst>
                          <a:ext uri="{FF2B5EF4-FFF2-40B4-BE49-F238E27FC236}">
                            <a16:creationId xmlns:a16="http://schemas.microsoft.com/office/drawing/2014/main" id="{73EF7925-9BC6-8FAB-E50F-9BA9BBD1C1F7}"/>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p:txBody>
          <a:bodyPr/>
          <a:lstStyle>
            <a:lvl1pPr>
              <a:defRPr b="0" i="0">
                <a:latin typeface="Nexa Book" panose="00000400000000000000" pitchFamily="50" charset="0"/>
              </a:defRPr>
            </a:lvl1pPr>
          </a:lstStyle>
          <a:p>
            <a:r>
              <a:rPr lang="en-US"/>
              <a:t>14/01/2024</a:t>
            </a:r>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6" name="Data Source">
            <a:extLst>
              <a:ext uri="{FF2B5EF4-FFF2-40B4-BE49-F238E27FC236}">
                <a16:creationId xmlns:a16="http://schemas.microsoft.com/office/drawing/2014/main" id="{D11196AF-7CF1-409D-B002-C133E24F5660}"/>
              </a:ext>
            </a:extLst>
          </p:cNvPr>
          <p:cNvSpPr>
            <a:spLocks noGrp="1"/>
          </p:cNvSpPr>
          <p:nvPr>
            <p:ph type="body" sz="quarter" idx="17" hasCustomPrompt="1"/>
          </p:nvPr>
        </p:nvSpPr>
        <p:spPr>
          <a:xfrm>
            <a:off x="0" y="4734106"/>
            <a:ext cx="4572000" cy="222878"/>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3" name="Title 2">
            <a:extLst>
              <a:ext uri="{FF2B5EF4-FFF2-40B4-BE49-F238E27FC236}">
                <a16:creationId xmlns:a16="http://schemas.microsoft.com/office/drawing/2014/main" id="{52C75A24-3941-1605-756D-B0158FCDEFBA}"/>
              </a:ext>
            </a:extLst>
          </p:cNvPr>
          <p:cNvSpPr>
            <a:spLocks noGrp="1"/>
          </p:cNvSpPr>
          <p:nvPr>
            <p:ph type="title"/>
          </p:nvPr>
        </p:nvSpPr>
        <p:spPr/>
        <p:txBody>
          <a:bodyPr vert="horz"/>
          <a:lstStyle/>
          <a:p>
            <a:r>
              <a:rPr lang="en-US"/>
              <a:t>Click to edit Master title style</a:t>
            </a:r>
          </a:p>
        </p:txBody>
      </p:sp>
    </p:spTree>
    <p:extLst>
      <p:ext uri="{BB962C8B-B14F-4D97-AF65-F5344CB8AC3E}">
        <p14:creationId xmlns:p14="http://schemas.microsoft.com/office/powerpoint/2010/main" val="3800948119"/>
      </p:ext>
    </p:extLst>
  </p:cSld>
  <p:clrMapOvr>
    <a:overrideClrMapping bg1="lt1" tx1="dk1" bg2="lt2" tx2="dk2" accent1="accent1" accent2="accent2" accent3="accent3" accent4="accent4" accent5="accent5" accent6="accent6" hlink="hlink" folHlink="folHlink"/>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MT Subtitle">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C12C464A-103A-97D4-3657-A9F71B607B6A}"/>
              </a:ext>
            </a:extLst>
          </p:cNvPr>
          <p:cNvGraphicFramePr>
            <a:graphicFrameLocks noChangeAspect="1"/>
          </p:cNvGraphicFramePr>
          <p:nvPr>
            <p:custDataLst>
              <p:tags r:id="rId1"/>
            </p:custDataLst>
            <p:extLst>
              <p:ext uri="{D42A27DB-BD31-4B8C-83A1-F6EECF244321}">
                <p14:modId xmlns:p14="http://schemas.microsoft.com/office/powerpoint/2010/main" val="1066748068"/>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6" name="think-cell data - do not delete" hidden="1">
                        <a:extLst>
                          <a:ext uri="{FF2B5EF4-FFF2-40B4-BE49-F238E27FC236}">
                            <a16:creationId xmlns:a16="http://schemas.microsoft.com/office/drawing/2014/main" id="{C12C464A-103A-97D4-3657-A9F71B607B6A}"/>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p:txBody>
          <a:bodyPr/>
          <a:lstStyle>
            <a:lvl1pPr>
              <a:defRPr b="0" i="0">
                <a:latin typeface="Nexa Book" panose="00000400000000000000" pitchFamily="50" charset="0"/>
              </a:defRPr>
            </a:lvl1pPr>
          </a:lstStyle>
          <a:p>
            <a:r>
              <a:rPr lang="en-US"/>
              <a:t>14/01/2024</a:t>
            </a:r>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5" name="Subtitle">
            <a:extLst>
              <a:ext uri="{FF2B5EF4-FFF2-40B4-BE49-F238E27FC236}">
                <a16:creationId xmlns:a16="http://schemas.microsoft.com/office/drawing/2014/main" id="{057CA846-FB7A-4807-6D6F-596D301018CF}"/>
              </a:ext>
            </a:extLst>
          </p:cNvPr>
          <p:cNvSpPr>
            <a:spLocks noGrp="1"/>
          </p:cNvSpPr>
          <p:nvPr>
            <p:ph type="body" sz="quarter" idx="18" hasCustomPrompt="1"/>
          </p:nvPr>
        </p:nvSpPr>
        <p:spPr>
          <a:xfrm>
            <a:off x="540000" y="792000"/>
            <a:ext cx="8100000" cy="361488"/>
          </a:xfrm>
          <a:prstGeom prst="rect">
            <a:avLst/>
          </a:prstGeom>
        </p:spPr>
        <p:txBody>
          <a:bodyPr/>
          <a:lstStyle>
            <a:lvl1pPr marL="0" indent="0">
              <a:spcBef>
                <a:spcPts val="0"/>
              </a:spcBef>
              <a:buNone/>
              <a:defRPr sz="1200" b="0" i="0">
                <a:solidFill>
                  <a:schemeClr val="accent3"/>
                </a:solidFill>
                <a:latin typeface="+mj-lt"/>
              </a:defRPr>
            </a:lvl1pPr>
          </a:lstStyle>
          <a:p>
            <a:pPr lvl="0"/>
            <a:r>
              <a:rPr lang="nl-NL"/>
              <a:t>Subtitle | Chart Title</a:t>
            </a:r>
          </a:p>
        </p:txBody>
      </p:sp>
      <p:sp>
        <p:nvSpPr>
          <p:cNvPr id="3" name="Title 2">
            <a:extLst>
              <a:ext uri="{FF2B5EF4-FFF2-40B4-BE49-F238E27FC236}">
                <a16:creationId xmlns:a16="http://schemas.microsoft.com/office/drawing/2014/main" id="{2BE900DD-787F-F12D-4277-5A85E59EB274}"/>
              </a:ext>
            </a:extLst>
          </p:cNvPr>
          <p:cNvSpPr>
            <a:spLocks noGrp="1"/>
          </p:cNvSpPr>
          <p:nvPr>
            <p:ph type="title"/>
          </p:nvPr>
        </p:nvSpPr>
        <p:spPr/>
        <p:txBody>
          <a:bodyPr vert="horz"/>
          <a:lstStyle/>
          <a:p>
            <a:r>
              <a:rPr lang="en-US"/>
              <a:t>Click to edit Master title style</a:t>
            </a:r>
          </a:p>
        </p:txBody>
      </p:sp>
    </p:spTree>
    <p:extLst>
      <p:ext uri="{BB962C8B-B14F-4D97-AF65-F5344CB8AC3E}">
        <p14:creationId xmlns:p14="http://schemas.microsoft.com/office/powerpoint/2010/main" val="1288280782"/>
      </p:ext>
    </p:extLst>
  </p:cSld>
  <p:clrMapOvr>
    <a:overrideClrMapping bg1="lt1" tx1="dk1" bg2="lt2" tx2="dk2" accent1="accent1" accent2="accent2" accent3="accent3" accent4="accent4" accent5="accent5" accent6="accent6" hlink="hlink" folHlink="folHlink"/>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MT Subtitle/ Source">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D9529D89-BDBA-EAB1-379E-E65717800E63}"/>
              </a:ext>
            </a:extLst>
          </p:cNvPr>
          <p:cNvGraphicFramePr>
            <a:graphicFrameLocks noChangeAspect="1"/>
          </p:cNvGraphicFramePr>
          <p:nvPr>
            <p:custDataLst>
              <p:tags r:id="rId1"/>
            </p:custDataLst>
            <p:extLst>
              <p:ext uri="{D42A27DB-BD31-4B8C-83A1-F6EECF244321}">
                <p14:modId xmlns:p14="http://schemas.microsoft.com/office/powerpoint/2010/main" val="3732319812"/>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6" name="think-cell data - do not delete" hidden="1">
                        <a:extLst>
                          <a:ext uri="{FF2B5EF4-FFF2-40B4-BE49-F238E27FC236}">
                            <a16:creationId xmlns:a16="http://schemas.microsoft.com/office/drawing/2014/main" id="{D9529D89-BDBA-EAB1-379E-E65717800E6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p:txBody>
          <a:bodyPr/>
          <a:lstStyle>
            <a:lvl1pPr>
              <a:defRPr b="0" i="0">
                <a:latin typeface="Nexa Book" panose="00000400000000000000" pitchFamily="50" charset="0"/>
              </a:defRPr>
            </a:lvl1pPr>
          </a:lstStyle>
          <a:p>
            <a:r>
              <a:rPr lang="en-US"/>
              <a:t>14/01/2024</a:t>
            </a:r>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6" name="Data Source">
            <a:extLst>
              <a:ext uri="{FF2B5EF4-FFF2-40B4-BE49-F238E27FC236}">
                <a16:creationId xmlns:a16="http://schemas.microsoft.com/office/drawing/2014/main" id="{D11196AF-7CF1-409D-B002-C133E24F5660}"/>
              </a:ext>
            </a:extLst>
          </p:cNvPr>
          <p:cNvSpPr>
            <a:spLocks noGrp="1"/>
          </p:cNvSpPr>
          <p:nvPr>
            <p:ph type="body" sz="quarter" idx="17" hasCustomPrompt="1"/>
          </p:nvPr>
        </p:nvSpPr>
        <p:spPr>
          <a:xfrm>
            <a:off x="0" y="4734106"/>
            <a:ext cx="4572000" cy="222878"/>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5" name="Subtitle">
            <a:extLst>
              <a:ext uri="{FF2B5EF4-FFF2-40B4-BE49-F238E27FC236}">
                <a16:creationId xmlns:a16="http://schemas.microsoft.com/office/drawing/2014/main" id="{057CA846-FB7A-4807-6D6F-596D301018CF}"/>
              </a:ext>
            </a:extLst>
          </p:cNvPr>
          <p:cNvSpPr>
            <a:spLocks noGrp="1"/>
          </p:cNvSpPr>
          <p:nvPr>
            <p:ph type="body" sz="quarter" idx="18" hasCustomPrompt="1"/>
          </p:nvPr>
        </p:nvSpPr>
        <p:spPr>
          <a:xfrm>
            <a:off x="540000" y="792000"/>
            <a:ext cx="8100000" cy="360000"/>
          </a:xfrm>
          <a:prstGeom prst="rect">
            <a:avLst/>
          </a:prstGeom>
        </p:spPr>
        <p:txBody>
          <a:bodyPr/>
          <a:lstStyle>
            <a:lvl1pPr marL="0" indent="0">
              <a:spcBef>
                <a:spcPts val="0"/>
              </a:spcBef>
              <a:buNone/>
              <a:defRPr sz="1200" b="0" i="0">
                <a:solidFill>
                  <a:schemeClr val="accent3"/>
                </a:solidFill>
                <a:latin typeface="+mj-lt"/>
              </a:defRPr>
            </a:lvl1pPr>
          </a:lstStyle>
          <a:p>
            <a:pPr lvl="0"/>
            <a:r>
              <a:rPr lang="nl-NL"/>
              <a:t>Subtitle | Chart Title</a:t>
            </a:r>
          </a:p>
        </p:txBody>
      </p:sp>
      <p:sp>
        <p:nvSpPr>
          <p:cNvPr id="3" name="Title 2">
            <a:extLst>
              <a:ext uri="{FF2B5EF4-FFF2-40B4-BE49-F238E27FC236}">
                <a16:creationId xmlns:a16="http://schemas.microsoft.com/office/drawing/2014/main" id="{BE176661-8131-CE9F-146E-DECC425D28AB}"/>
              </a:ext>
            </a:extLst>
          </p:cNvPr>
          <p:cNvSpPr>
            <a:spLocks noGrp="1"/>
          </p:cNvSpPr>
          <p:nvPr>
            <p:ph type="title"/>
          </p:nvPr>
        </p:nvSpPr>
        <p:spPr/>
        <p:txBody>
          <a:bodyPr vert="horz"/>
          <a:lstStyle/>
          <a:p>
            <a:r>
              <a:rPr lang="en-US"/>
              <a:t>Click to edit Master title style</a:t>
            </a:r>
          </a:p>
        </p:txBody>
      </p:sp>
    </p:spTree>
    <p:extLst>
      <p:ext uri="{BB962C8B-B14F-4D97-AF65-F5344CB8AC3E}">
        <p14:creationId xmlns:p14="http://schemas.microsoft.com/office/powerpoint/2010/main" val="489845005"/>
      </p:ext>
    </p:extLst>
  </p:cSld>
  <p:clrMapOvr>
    <a:overrideClrMapping bg1="lt1" tx1="dk1" bg2="lt2" tx2="dk2" accent1="accent1" accent2="accent2" accent3="accent3" accent4="accent4" accent5="accent5" accent6="accent6" hlink="hlink" folHlink="folHlink"/>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MT subtitle/text">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227FB203-4282-CAD5-63B1-7C93EDAF122E}"/>
              </a:ext>
            </a:extLst>
          </p:cNvPr>
          <p:cNvGraphicFramePr>
            <a:graphicFrameLocks noChangeAspect="1"/>
          </p:cNvGraphicFramePr>
          <p:nvPr>
            <p:custDataLst>
              <p:tags r:id="rId1"/>
            </p:custDataLst>
            <p:extLst>
              <p:ext uri="{D42A27DB-BD31-4B8C-83A1-F6EECF244321}">
                <p14:modId xmlns:p14="http://schemas.microsoft.com/office/powerpoint/2010/main" val="3975241588"/>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7" name="think-cell data - do not delete" hidden="1">
                        <a:extLst>
                          <a:ext uri="{FF2B5EF4-FFF2-40B4-BE49-F238E27FC236}">
                            <a16:creationId xmlns:a16="http://schemas.microsoft.com/office/drawing/2014/main" id="{227FB203-4282-CAD5-63B1-7C93EDAF122E}"/>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p:txBody>
          <a:bodyPr/>
          <a:lstStyle>
            <a:lvl1pPr>
              <a:defRPr b="0" i="0">
                <a:latin typeface="Nexa Book" panose="00000400000000000000" pitchFamily="50" charset="0"/>
              </a:defRPr>
            </a:lvl1pPr>
          </a:lstStyle>
          <a:p>
            <a:r>
              <a:rPr lang="en-US"/>
              <a:t>14/01/2024</a:t>
            </a:r>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3" name="Body Text">
            <a:extLst>
              <a:ext uri="{FF2B5EF4-FFF2-40B4-BE49-F238E27FC236}">
                <a16:creationId xmlns:a16="http://schemas.microsoft.com/office/drawing/2014/main" id="{5446AF47-9EBE-4421-8258-0A215D9609B0}"/>
              </a:ext>
            </a:extLst>
          </p:cNvPr>
          <p:cNvSpPr>
            <a:spLocks noGrp="1"/>
          </p:cNvSpPr>
          <p:nvPr>
            <p:ph idx="1"/>
          </p:nvPr>
        </p:nvSpPr>
        <p:spPr>
          <a:xfrm>
            <a:off x="540000" y="1170000"/>
            <a:ext cx="8100000" cy="3562338"/>
          </a:xfrm>
          <a:prstGeom prst="rect">
            <a:avLst/>
          </a:prstGeom>
        </p:spPr>
        <p:txBody>
          <a:bodyPr/>
          <a:lstStyle>
            <a:lvl1pPr>
              <a:spcBef>
                <a:spcPts val="450"/>
              </a:spcBef>
              <a:defRPr sz="100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a:spcBef>
                <a:spcPts val="450"/>
              </a:spcBef>
              <a:defRPr sz="1000">
                <a:solidFill>
                  <a:srgbClr val="575656"/>
                </a:solidFill>
                <a:latin typeface="Nexa Book" panose="00000400000000000000" pitchFamily="50" charset="0"/>
                <a:ea typeface="Open Sans" panose="020B0606030504020204" pitchFamily="34" charset="0"/>
                <a:cs typeface="Open Sans" panose="020B0606030504020204" pitchFamily="34" charset="0"/>
              </a:defRPr>
            </a:lvl2pPr>
            <a:lvl3pPr>
              <a:spcBef>
                <a:spcPts val="450"/>
              </a:spcBef>
              <a:defRPr sz="800">
                <a:solidFill>
                  <a:srgbClr val="575656"/>
                </a:solidFill>
                <a:latin typeface="Nexa Book" panose="00000400000000000000" pitchFamily="50" charset="0"/>
                <a:ea typeface="Open Sans" panose="020B0606030504020204" pitchFamily="34" charset="0"/>
                <a:cs typeface="Open Sans" panose="020B0606030504020204" pitchFamily="34" charset="0"/>
              </a:defRPr>
            </a:lvl3pPr>
            <a:lvl4pPr>
              <a:spcBef>
                <a:spcPts val="450"/>
              </a:spcBef>
              <a:defRPr sz="800">
                <a:solidFill>
                  <a:srgbClr val="575656"/>
                </a:solidFill>
                <a:latin typeface="Nexa Book" panose="00000400000000000000" pitchFamily="50" charset="0"/>
                <a:ea typeface="Open Sans" panose="020B0606030504020204" pitchFamily="34" charset="0"/>
                <a:cs typeface="Open Sans" panose="020B0606030504020204" pitchFamily="34" charset="0"/>
              </a:defRPr>
            </a:lvl4pPr>
            <a:lvl5pPr>
              <a:spcBef>
                <a:spcPts val="450"/>
              </a:spcBef>
              <a:defRPr sz="800">
                <a:solidFill>
                  <a:srgbClr val="575656"/>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5" name="Subtitle">
            <a:extLst>
              <a:ext uri="{FF2B5EF4-FFF2-40B4-BE49-F238E27FC236}">
                <a16:creationId xmlns:a16="http://schemas.microsoft.com/office/drawing/2014/main" id="{057CA846-FB7A-4807-6D6F-596D301018CF}"/>
              </a:ext>
            </a:extLst>
          </p:cNvPr>
          <p:cNvSpPr>
            <a:spLocks noGrp="1"/>
          </p:cNvSpPr>
          <p:nvPr>
            <p:ph type="body" sz="quarter" idx="18" hasCustomPrompt="1"/>
          </p:nvPr>
        </p:nvSpPr>
        <p:spPr>
          <a:xfrm>
            <a:off x="540000" y="792000"/>
            <a:ext cx="8100000" cy="360000"/>
          </a:xfrm>
          <a:prstGeom prst="rect">
            <a:avLst/>
          </a:prstGeom>
        </p:spPr>
        <p:txBody>
          <a:bodyPr/>
          <a:lstStyle>
            <a:lvl1pPr marL="0" indent="0">
              <a:spcBef>
                <a:spcPts val="0"/>
              </a:spcBef>
              <a:buNone/>
              <a:defRPr sz="1200" b="0" i="0">
                <a:solidFill>
                  <a:schemeClr val="accent3"/>
                </a:solidFill>
                <a:latin typeface="+mj-lt"/>
              </a:defRPr>
            </a:lvl1pPr>
          </a:lstStyle>
          <a:p>
            <a:pPr lvl="0"/>
            <a:r>
              <a:rPr lang="nl-NL"/>
              <a:t>Subtitle | Chart Title</a:t>
            </a:r>
          </a:p>
        </p:txBody>
      </p:sp>
      <p:sp>
        <p:nvSpPr>
          <p:cNvPr id="4" name="Title 3">
            <a:extLst>
              <a:ext uri="{FF2B5EF4-FFF2-40B4-BE49-F238E27FC236}">
                <a16:creationId xmlns:a16="http://schemas.microsoft.com/office/drawing/2014/main" id="{000572A4-4DF5-BB36-E43B-660A53DAB752}"/>
              </a:ext>
            </a:extLst>
          </p:cNvPr>
          <p:cNvSpPr>
            <a:spLocks noGrp="1"/>
          </p:cNvSpPr>
          <p:nvPr>
            <p:ph type="title"/>
          </p:nvPr>
        </p:nvSpPr>
        <p:spPr/>
        <p:txBody>
          <a:bodyPr vert="horz"/>
          <a:lstStyle/>
          <a:p>
            <a:r>
              <a:rPr lang="en-US"/>
              <a:t>Click to edit Master title style</a:t>
            </a:r>
          </a:p>
        </p:txBody>
      </p:sp>
    </p:spTree>
    <p:extLst>
      <p:ext uri="{BB962C8B-B14F-4D97-AF65-F5344CB8AC3E}">
        <p14:creationId xmlns:p14="http://schemas.microsoft.com/office/powerpoint/2010/main" val="1333989017"/>
      </p:ext>
    </p:extLst>
  </p:cSld>
  <p:clrMapOvr>
    <a:overrideClrMapping bg1="lt1" tx1="dk1" bg2="lt2" tx2="dk2" accent1="accent1" accent2="accent2" accent3="accent3" accent4="accent4" accent5="accent5" accent6="accent6" hlink="hlink" folHlink="folHlink"/>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MT subtitle/text/Source">
    <p:bg>
      <p:bgRef idx="1001">
        <a:schemeClr val="bg1"/>
      </p:bgRef>
    </p:bg>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114DE281-3251-1095-BCA9-0D50D1995B06}"/>
              </a:ext>
            </a:extLst>
          </p:cNvPr>
          <p:cNvGraphicFramePr>
            <a:graphicFrameLocks noChangeAspect="1"/>
          </p:cNvGraphicFramePr>
          <p:nvPr>
            <p:custDataLst>
              <p:tags r:id="rId1"/>
            </p:custDataLst>
            <p:extLst>
              <p:ext uri="{D42A27DB-BD31-4B8C-83A1-F6EECF244321}">
                <p14:modId xmlns:p14="http://schemas.microsoft.com/office/powerpoint/2010/main" val="1648039060"/>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7" name="think-cell data - do not delete" hidden="1">
                        <a:extLst>
                          <a:ext uri="{FF2B5EF4-FFF2-40B4-BE49-F238E27FC236}">
                            <a16:creationId xmlns:a16="http://schemas.microsoft.com/office/drawing/2014/main" id="{114DE281-3251-1095-BCA9-0D50D1995B06}"/>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p:txBody>
          <a:bodyPr/>
          <a:lstStyle>
            <a:lvl1pPr>
              <a:defRPr b="0" i="0">
                <a:latin typeface="Nexa Book" panose="00000400000000000000" pitchFamily="50" charset="0"/>
              </a:defRPr>
            </a:lvl1pPr>
          </a:lstStyle>
          <a:p>
            <a:r>
              <a:rPr lang="en-US"/>
              <a:t>14/01/2024</a:t>
            </a:r>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6" name="Data Source">
            <a:extLst>
              <a:ext uri="{FF2B5EF4-FFF2-40B4-BE49-F238E27FC236}">
                <a16:creationId xmlns:a16="http://schemas.microsoft.com/office/drawing/2014/main" id="{D11196AF-7CF1-409D-B002-C133E24F5660}"/>
              </a:ext>
            </a:extLst>
          </p:cNvPr>
          <p:cNvSpPr>
            <a:spLocks noGrp="1"/>
          </p:cNvSpPr>
          <p:nvPr>
            <p:ph type="body" sz="quarter" idx="17" hasCustomPrompt="1"/>
          </p:nvPr>
        </p:nvSpPr>
        <p:spPr>
          <a:xfrm>
            <a:off x="0" y="4734106"/>
            <a:ext cx="4572000" cy="222878"/>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3" name="Body Text">
            <a:extLst>
              <a:ext uri="{FF2B5EF4-FFF2-40B4-BE49-F238E27FC236}">
                <a16:creationId xmlns:a16="http://schemas.microsoft.com/office/drawing/2014/main" id="{5446AF47-9EBE-4421-8258-0A215D9609B0}"/>
              </a:ext>
            </a:extLst>
          </p:cNvPr>
          <p:cNvSpPr>
            <a:spLocks noGrp="1"/>
          </p:cNvSpPr>
          <p:nvPr>
            <p:ph idx="1"/>
          </p:nvPr>
        </p:nvSpPr>
        <p:spPr>
          <a:xfrm>
            <a:off x="540000" y="1170000"/>
            <a:ext cx="8100000" cy="3564106"/>
          </a:xfrm>
          <a:prstGeom prst="rect">
            <a:avLst/>
          </a:prstGeom>
        </p:spPr>
        <p:txBody>
          <a:bodyPr/>
          <a:lstStyle>
            <a:lvl1pPr>
              <a:spcBef>
                <a:spcPts val="450"/>
              </a:spcBef>
              <a:defRPr sz="100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a:spcBef>
                <a:spcPts val="450"/>
              </a:spcBef>
              <a:defRPr sz="1000">
                <a:solidFill>
                  <a:srgbClr val="575656"/>
                </a:solidFill>
                <a:latin typeface="Nexa Book" panose="00000400000000000000" pitchFamily="50" charset="0"/>
                <a:ea typeface="Open Sans" panose="020B0606030504020204" pitchFamily="34" charset="0"/>
                <a:cs typeface="Open Sans" panose="020B0606030504020204" pitchFamily="34" charset="0"/>
              </a:defRPr>
            </a:lvl2pPr>
            <a:lvl3pPr>
              <a:spcBef>
                <a:spcPts val="450"/>
              </a:spcBef>
              <a:defRPr sz="800">
                <a:solidFill>
                  <a:srgbClr val="575656"/>
                </a:solidFill>
                <a:latin typeface="Nexa Book" panose="00000400000000000000" pitchFamily="50" charset="0"/>
                <a:ea typeface="Open Sans" panose="020B0606030504020204" pitchFamily="34" charset="0"/>
                <a:cs typeface="Open Sans" panose="020B0606030504020204" pitchFamily="34" charset="0"/>
              </a:defRPr>
            </a:lvl3pPr>
            <a:lvl4pPr>
              <a:spcBef>
                <a:spcPts val="450"/>
              </a:spcBef>
              <a:defRPr sz="800">
                <a:solidFill>
                  <a:srgbClr val="575656"/>
                </a:solidFill>
                <a:latin typeface="Nexa Book" panose="00000400000000000000" pitchFamily="50" charset="0"/>
                <a:ea typeface="Open Sans" panose="020B0606030504020204" pitchFamily="34" charset="0"/>
                <a:cs typeface="Open Sans" panose="020B0606030504020204" pitchFamily="34" charset="0"/>
              </a:defRPr>
            </a:lvl4pPr>
            <a:lvl5pPr>
              <a:spcBef>
                <a:spcPts val="450"/>
              </a:spcBef>
              <a:defRPr sz="800">
                <a:solidFill>
                  <a:srgbClr val="575656"/>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5" name="Subtitle">
            <a:extLst>
              <a:ext uri="{FF2B5EF4-FFF2-40B4-BE49-F238E27FC236}">
                <a16:creationId xmlns:a16="http://schemas.microsoft.com/office/drawing/2014/main" id="{057CA846-FB7A-4807-6D6F-596D301018CF}"/>
              </a:ext>
            </a:extLst>
          </p:cNvPr>
          <p:cNvSpPr>
            <a:spLocks noGrp="1"/>
          </p:cNvSpPr>
          <p:nvPr>
            <p:ph type="body" sz="quarter" idx="18" hasCustomPrompt="1"/>
          </p:nvPr>
        </p:nvSpPr>
        <p:spPr>
          <a:xfrm>
            <a:off x="540000" y="792000"/>
            <a:ext cx="8100000" cy="360000"/>
          </a:xfrm>
          <a:prstGeom prst="rect">
            <a:avLst/>
          </a:prstGeom>
        </p:spPr>
        <p:txBody>
          <a:bodyPr/>
          <a:lstStyle>
            <a:lvl1pPr marL="0" indent="0">
              <a:spcBef>
                <a:spcPts val="0"/>
              </a:spcBef>
              <a:buNone/>
              <a:defRPr sz="1200" b="0" i="0">
                <a:solidFill>
                  <a:schemeClr val="accent3"/>
                </a:solidFill>
                <a:latin typeface="+mj-lt"/>
              </a:defRPr>
            </a:lvl1pPr>
          </a:lstStyle>
          <a:p>
            <a:pPr lvl="0"/>
            <a:r>
              <a:rPr lang="nl-NL"/>
              <a:t>Subtitle | Chart Title</a:t>
            </a:r>
          </a:p>
        </p:txBody>
      </p:sp>
      <p:sp>
        <p:nvSpPr>
          <p:cNvPr id="8" name="Title 7">
            <a:extLst>
              <a:ext uri="{FF2B5EF4-FFF2-40B4-BE49-F238E27FC236}">
                <a16:creationId xmlns:a16="http://schemas.microsoft.com/office/drawing/2014/main" id="{C4FC148B-7FD8-9862-4647-16E08A50CD2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04425144"/>
      </p:ext>
    </p:extLst>
  </p:cSld>
  <p:clrMapOvr>
    <a:overrideClrMapping bg1="lt1" tx1="dk1" bg2="lt2" tx2="dk2" accent1="accent1" accent2="accent2" accent3="accent3" accent4="accent4" accent5="accent5" accent6="accent6" hlink="hlink" folHlink="folHlink"/>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MT text">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43148772-0BF5-1E02-58B0-99F31D8D723F}"/>
              </a:ext>
            </a:extLst>
          </p:cNvPr>
          <p:cNvGraphicFramePr>
            <a:graphicFrameLocks noChangeAspect="1"/>
          </p:cNvGraphicFramePr>
          <p:nvPr>
            <p:custDataLst>
              <p:tags r:id="rId1"/>
            </p:custDataLst>
            <p:extLst>
              <p:ext uri="{D42A27DB-BD31-4B8C-83A1-F6EECF244321}">
                <p14:modId xmlns:p14="http://schemas.microsoft.com/office/powerpoint/2010/main" val="532864239"/>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6" name="think-cell data - do not delete" hidden="1">
                        <a:extLst>
                          <a:ext uri="{FF2B5EF4-FFF2-40B4-BE49-F238E27FC236}">
                            <a16:creationId xmlns:a16="http://schemas.microsoft.com/office/drawing/2014/main" id="{43148772-0BF5-1E02-58B0-99F31D8D723F}"/>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p:txBody>
          <a:bodyPr/>
          <a:lstStyle>
            <a:lvl1pPr>
              <a:defRPr b="0" i="0">
                <a:latin typeface="Nexa Book" panose="00000400000000000000" pitchFamily="50" charset="0"/>
              </a:defRPr>
            </a:lvl1pPr>
          </a:lstStyle>
          <a:p>
            <a:r>
              <a:rPr lang="en-US"/>
              <a:t>14/01/2024</a:t>
            </a:r>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3" name="Body Text">
            <a:extLst>
              <a:ext uri="{FF2B5EF4-FFF2-40B4-BE49-F238E27FC236}">
                <a16:creationId xmlns:a16="http://schemas.microsoft.com/office/drawing/2014/main" id="{5446AF47-9EBE-4421-8258-0A215D9609B0}"/>
              </a:ext>
            </a:extLst>
          </p:cNvPr>
          <p:cNvSpPr>
            <a:spLocks noGrp="1"/>
          </p:cNvSpPr>
          <p:nvPr>
            <p:ph idx="1"/>
          </p:nvPr>
        </p:nvSpPr>
        <p:spPr>
          <a:xfrm>
            <a:off x="540000" y="1170000"/>
            <a:ext cx="8100000" cy="3562338"/>
          </a:xfrm>
          <a:prstGeom prst="rect">
            <a:avLst/>
          </a:prstGeom>
        </p:spPr>
        <p:txBody>
          <a:bodyPr/>
          <a:lstStyle>
            <a:lvl1pPr>
              <a:spcBef>
                <a:spcPts val="450"/>
              </a:spcBef>
              <a:defRPr sz="100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a:spcBef>
                <a:spcPts val="450"/>
              </a:spcBef>
              <a:defRPr sz="1000">
                <a:solidFill>
                  <a:srgbClr val="575656"/>
                </a:solidFill>
                <a:latin typeface="Nexa Book" panose="00000400000000000000" pitchFamily="50" charset="0"/>
                <a:ea typeface="Open Sans" panose="020B0606030504020204" pitchFamily="34" charset="0"/>
                <a:cs typeface="Open Sans" panose="020B0606030504020204" pitchFamily="34" charset="0"/>
              </a:defRPr>
            </a:lvl2pPr>
            <a:lvl3pPr>
              <a:spcBef>
                <a:spcPts val="450"/>
              </a:spcBef>
              <a:defRPr sz="800">
                <a:solidFill>
                  <a:srgbClr val="575656"/>
                </a:solidFill>
                <a:latin typeface="Nexa Book" panose="00000400000000000000" pitchFamily="50" charset="0"/>
                <a:ea typeface="Open Sans" panose="020B0606030504020204" pitchFamily="34" charset="0"/>
                <a:cs typeface="Open Sans" panose="020B0606030504020204" pitchFamily="34" charset="0"/>
              </a:defRPr>
            </a:lvl3pPr>
            <a:lvl4pPr>
              <a:spcBef>
                <a:spcPts val="450"/>
              </a:spcBef>
              <a:defRPr sz="800">
                <a:solidFill>
                  <a:srgbClr val="575656"/>
                </a:solidFill>
                <a:latin typeface="Nexa Book" panose="00000400000000000000" pitchFamily="50" charset="0"/>
                <a:ea typeface="Open Sans" panose="020B0606030504020204" pitchFamily="34" charset="0"/>
                <a:cs typeface="Open Sans" panose="020B0606030504020204" pitchFamily="34" charset="0"/>
              </a:defRPr>
            </a:lvl4pPr>
            <a:lvl5pPr>
              <a:spcBef>
                <a:spcPts val="450"/>
              </a:spcBef>
              <a:defRPr sz="800">
                <a:solidFill>
                  <a:srgbClr val="575656"/>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Title 3">
            <a:extLst>
              <a:ext uri="{FF2B5EF4-FFF2-40B4-BE49-F238E27FC236}">
                <a16:creationId xmlns:a16="http://schemas.microsoft.com/office/drawing/2014/main" id="{3B4D06EA-9248-7E33-6EEF-BE8D97AB2EBE}"/>
              </a:ext>
            </a:extLst>
          </p:cNvPr>
          <p:cNvSpPr>
            <a:spLocks noGrp="1"/>
          </p:cNvSpPr>
          <p:nvPr>
            <p:ph type="title"/>
          </p:nvPr>
        </p:nvSpPr>
        <p:spPr/>
        <p:txBody>
          <a:bodyPr vert="horz"/>
          <a:lstStyle/>
          <a:p>
            <a:r>
              <a:rPr lang="en-US"/>
              <a:t>Click to edit Master title style</a:t>
            </a:r>
          </a:p>
        </p:txBody>
      </p:sp>
    </p:spTree>
    <p:extLst>
      <p:ext uri="{BB962C8B-B14F-4D97-AF65-F5344CB8AC3E}">
        <p14:creationId xmlns:p14="http://schemas.microsoft.com/office/powerpoint/2010/main" val="1741807930"/>
      </p:ext>
    </p:extLst>
  </p:cSld>
  <p:clrMapOvr>
    <a:overrideClrMapping bg1="lt1" tx1="dk1" bg2="lt2" tx2="dk2" accent1="accent1" accent2="accent2" accent3="accent3" accent4="accent4" accent5="accent5" accent6="accent6" hlink="hlink" folHlink="folHlink"/>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MT Text/Source">
    <p:bg>
      <p:bgRef idx="1001">
        <a:schemeClr val="bg1"/>
      </p:bgRef>
    </p:bg>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2542F80E-F3C1-584F-6B07-DFBDDB4AE8B8}"/>
              </a:ext>
            </a:extLst>
          </p:cNvPr>
          <p:cNvGraphicFramePr>
            <a:graphicFrameLocks noChangeAspect="1"/>
          </p:cNvGraphicFramePr>
          <p:nvPr>
            <p:custDataLst>
              <p:tags r:id="rId1"/>
            </p:custDataLst>
            <p:extLst>
              <p:ext uri="{D42A27DB-BD31-4B8C-83A1-F6EECF244321}">
                <p14:modId xmlns:p14="http://schemas.microsoft.com/office/powerpoint/2010/main" val="2074964944"/>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6" name="think-cell data - do not delete" hidden="1">
                        <a:extLst>
                          <a:ext uri="{FF2B5EF4-FFF2-40B4-BE49-F238E27FC236}">
                            <a16:creationId xmlns:a16="http://schemas.microsoft.com/office/drawing/2014/main" id="{2542F80E-F3C1-584F-6B07-DFBDDB4AE8B8}"/>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p:txBody>
          <a:bodyPr/>
          <a:lstStyle>
            <a:lvl1pPr>
              <a:defRPr b="0" i="0">
                <a:latin typeface="Nexa Book" panose="00000400000000000000" pitchFamily="50" charset="0"/>
              </a:defRPr>
            </a:lvl1pPr>
          </a:lstStyle>
          <a:p>
            <a:r>
              <a:rPr lang="en-US"/>
              <a:t>14/01/2024</a:t>
            </a:r>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6" name="Data Source">
            <a:extLst>
              <a:ext uri="{FF2B5EF4-FFF2-40B4-BE49-F238E27FC236}">
                <a16:creationId xmlns:a16="http://schemas.microsoft.com/office/drawing/2014/main" id="{D11196AF-7CF1-409D-B002-C133E24F5660}"/>
              </a:ext>
            </a:extLst>
          </p:cNvPr>
          <p:cNvSpPr>
            <a:spLocks noGrp="1"/>
          </p:cNvSpPr>
          <p:nvPr>
            <p:ph type="body" sz="quarter" idx="17" hasCustomPrompt="1"/>
          </p:nvPr>
        </p:nvSpPr>
        <p:spPr>
          <a:xfrm>
            <a:off x="0" y="4734106"/>
            <a:ext cx="4572000" cy="222878"/>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3" name="Body Text">
            <a:extLst>
              <a:ext uri="{FF2B5EF4-FFF2-40B4-BE49-F238E27FC236}">
                <a16:creationId xmlns:a16="http://schemas.microsoft.com/office/drawing/2014/main" id="{5446AF47-9EBE-4421-8258-0A215D9609B0}"/>
              </a:ext>
            </a:extLst>
          </p:cNvPr>
          <p:cNvSpPr>
            <a:spLocks noGrp="1"/>
          </p:cNvSpPr>
          <p:nvPr>
            <p:ph idx="1"/>
          </p:nvPr>
        </p:nvSpPr>
        <p:spPr>
          <a:xfrm>
            <a:off x="540000" y="1170000"/>
            <a:ext cx="8100000" cy="3564000"/>
          </a:xfrm>
          <a:prstGeom prst="rect">
            <a:avLst/>
          </a:prstGeom>
        </p:spPr>
        <p:txBody>
          <a:bodyPr/>
          <a:lstStyle>
            <a:lvl1pPr>
              <a:spcBef>
                <a:spcPts val="450"/>
              </a:spcBef>
              <a:defRPr sz="100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a:spcBef>
                <a:spcPts val="450"/>
              </a:spcBef>
              <a:defRPr sz="1000">
                <a:solidFill>
                  <a:srgbClr val="575656"/>
                </a:solidFill>
                <a:latin typeface="Nexa Book" panose="00000400000000000000" pitchFamily="50" charset="0"/>
                <a:ea typeface="Open Sans" panose="020B0606030504020204" pitchFamily="34" charset="0"/>
                <a:cs typeface="Open Sans" panose="020B0606030504020204" pitchFamily="34" charset="0"/>
              </a:defRPr>
            </a:lvl2pPr>
            <a:lvl3pPr>
              <a:spcBef>
                <a:spcPts val="450"/>
              </a:spcBef>
              <a:defRPr sz="800">
                <a:solidFill>
                  <a:srgbClr val="575656"/>
                </a:solidFill>
                <a:latin typeface="Nexa Book" panose="00000400000000000000" pitchFamily="50" charset="0"/>
                <a:ea typeface="Open Sans" panose="020B0606030504020204" pitchFamily="34" charset="0"/>
                <a:cs typeface="Open Sans" panose="020B0606030504020204" pitchFamily="34" charset="0"/>
              </a:defRPr>
            </a:lvl3pPr>
            <a:lvl4pPr>
              <a:spcBef>
                <a:spcPts val="450"/>
              </a:spcBef>
              <a:defRPr sz="800">
                <a:solidFill>
                  <a:srgbClr val="575656"/>
                </a:solidFill>
                <a:latin typeface="Nexa Book" panose="00000400000000000000" pitchFamily="50" charset="0"/>
                <a:ea typeface="Open Sans" panose="020B0606030504020204" pitchFamily="34" charset="0"/>
                <a:cs typeface="Open Sans" panose="020B0606030504020204" pitchFamily="34" charset="0"/>
              </a:defRPr>
            </a:lvl4pPr>
            <a:lvl5pPr>
              <a:spcBef>
                <a:spcPts val="450"/>
              </a:spcBef>
              <a:defRPr sz="800">
                <a:solidFill>
                  <a:srgbClr val="575656"/>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Title 3">
            <a:extLst>
              <a:ext uri="{FF2B5EF4-FFF2-40B4-BE49-F238E27FC236}">
                <a16:creationId xmlns:a16="http://schemas.microsoft.com/office/drawing/2014/main" id="{F0307D88-F0A0-9419-DEBD-67A5FA2CC880}"/>
              </a:ext>
            </a:extLst>
          </p:cNvPr>
          <p:cNvSpPr>
            <a:spLocks noGrp="1"/>
          </p:cNvSpPr>
          <p:nvPr>
            <p:ph type="title"/>
          </p:nvPr>
        </p:nvSpPr>
        <p:spPr/>
        <p:txBody>
          <a:bodyPr vert="horz"/>
          <a:lstStyle/>
          <a:p>
            <a:r>
              <a:rPr lang="en-US"/>
              <a:t>Click to edit Master title style</a:t>
            </a:r>
          </a:p>
        </p:txBody>
      </p:sp>
    </p:spTree>
    <p:extLst>
      <p:ext uri="{BB962C8B-B14F-4D97-AF65-F5344CB8AC3E}">
        <p14:creationId xmlns:p14="http://schemas.microsoft.com/office/powerpoint/2010/main" val="737385599"/>
      </p:ext>
    </p:extLst>
  </p:cSld>
  <p:clrMapOvr>
    <a:overrideClrMapping bg1="lt1" tx1="dk1" bg2="lt2" tx2="dk2" accent1="accent1" accent2="accent2" accent3="accent3" accent4="accent4" accent5="accent5" accent6="accent6" hlink="hlink" folHlink="folHlink"/>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MT 2 Sub titles/ Source">
    <p:spTree>
      <p:nvGrpSpPr>
        <p:cNvPr id="1" name=""/>
        <p:cNvGrpSpPr/>
        <p:nvPr/>
      </p:nvGrpSpPr>
      <p:grpSpPr>
        <a:xfrm>
          <a:off x="0" y="0"/>
          <a:ext cx="0" cy="0"/>
          <a:chOff x="0" y="0"/>
          <a:chExt cx="0" cy="0"/>
        </a:xfrm>
      </p:grpSpPr>
      <p:graphicFrame>
        <p:nvGraphicFramePr>
          <p:cNvPr id="11" name="think-cell data - do not delete" hidden="1">
            <a:extLst>
              <a:ext uri="{FF2B5EF4-FFF2-40B4-BE49-F238E27FC236}">
                <a16:creationId xmlns:a16="http://schemas.microsoft.com/office/drawing/2014/main" id="{BFD4D50C-AABA-C605-1A81-21A2DD10111B}"/>
              </a:ext>
            </a:extLst>
          </p:cNvPr>
          <p:cNvGraphicFramePr>
            <a:graphicFrameLocks noChangeAspect="1"/>
          </p:cNvGraphicFramePr>
          <p:nvPr>
            <p:custDataLst>
              <p:tags r:id="rId1"/>
            </p:custDataLst>
            <p:extLst>
              <p:ext uri="{D42A27DB-BD31-4B8C-83A1-F6EECF244321}">
                <p14:modId xmlns:p14="http://schemas.microsoft.com/office/powerpoint/2010/main" val="3881662100"/>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1" name="think-cell data - do not delete" hidden="1">
                        <a:extLst>
                          <a:ext uri="{FF2B5EF4-FFF2-40B4-BE49-F238E27FC236}">
                            <a16:creationId xmlns:a16="http://schemas.microsoft.com/office/drawing/2014/main" id="{BFD4D50C-AABA-C605-1A81-21A2DD10111B}"/>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p:txBody>
          <a:bodyPr/>
          <a:lstStyle>
            <a:lvl1pPr>
              <a:defRPr b="0" i="0">
                <a:latin typeface="Nexa Book" panose="00000400000000000000" pitchFamily="50" charset="0"/>
              </a:defRPr>
            </a:lvl1pPr>
          </a:lstStyle>
          <a:p>
            <a:r>
              <a:rPr lang="en-US"/>
              <a:t>14/01/2024</a:t>
            </a:r>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3" name="Data Source">
            <a:extLst>
              <a:ext uri="{FF2B5EF4-FFF2-40B4-BE49-F238E27FC236}">
                <a16:creationId xmlns:a16="http://schemas.microsoft.com/office/drawing/2014/main" id="{D6C689B5-63F1-4457-8459-D2624485FA92}"/>
              </a:ext>
            </a:extLst>
          </p:cNvPr>
          <p:cNvSpPr>
            <a:spLocks noGrp="1"/>
          </p:cNvSpPr>
          <p:nvPr>
            <p:ph type="body" sz="quarter" idx="13" hasCustomPrompt="1"/>
          </p:nvPr>
        </p:nvSpPr>
        <p:spPr>
          <a:xfrm>
            <a:off x="0" y="4732276"/>
            <a:ext cx="4572000" cy="224534"/>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5" name="Right Subtitle">
            <a:extLst>
              <a:ext uri="{FF2B5EF4-FFF2-40B4-BE49-F238E27FC236}">
                <a16:creationId xmlns:a16="http://schemas.microsoft.com/office/drawing/2014/main" id="{39951190-451A-4B42-A8A2-F11EA06261AC}"/>
              </a:ext>
            </a:extLst>
          </p:cNvPr>
          <p:cNvSpPr>
            <a:spLocks noGrp="1"/>
          </p:cNvSpPr>
          <p:nvPr>
            <p:ph type="body" sz="quarter" idx="3" hasCustomPrompt="1"/>
          </p:nvPr>
        </p:nvSpPr>
        <p:spPr>
          <a:xfrm>
            <a:off x="4644000" y="792000"/>
            <a:ext cx="3996000" cy="360000"/>
          </a:xfrm>
          <a:prstGeom prst="rect">
            <a:avLst/>
          </a:prstGeom>
        </p:spPr>
        <p:txBody>
          <a:bodyPr anchor="t"/>
          <a:lstStyle>
            <a:lvl1pPr marL="0" indent="0">
              <a:spcBef>
                <a:spcPts val="0"/>
              </a:spcBef>
              <a:buNone/>
              <a:defRPr sz="1200" b="0" i="0">
                <a:solidFill>
                  <a:srgbClr val="009999"/>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a:t>Subtitle | Chart Title</a:t>
            </a:r>
          </a:p>
        </p:txBody>
      </p:sp>
      <p:sp>
        <p:nvSpPr>
          <p:cNvPr id="3" name="Left Subtitle">
            <a:extLst>
              <a:ext uri="{FF2B5EF4-FFF2-40B4-BE49-F238E27FC236}">
                <a16:creationId xmlns:a16="http://schemas.microsoft.com/office/drawing/2014/main" id="{65651D0F-BA51-4C81-B738-BFACFD29E4C2}"/>
              </a:ext>
            </a:extLst>
          </p:cNvPr>
          <p:cNvSpPr>
            <a:spLocks noGrp="1"/>
          </p:cNvSpPr>
          <p:nvPr>
            <p:ph type="body" idx="1" hasCustomPrompt="1"/>
          </p:nvPr>
        </p:nvSpPr>
        <p:spPr>
          <a:xfrm>
            <a:off x="540000" y="792000"/>
            <a:ext cx="3996000" cy="360000"/>
          </a:xfrm>
          <a:prstGeom prst="rect">
            <a:avLst/>
          </a:prstGeom>
        </p:spPr>
        <p:txBody>
          <a:bodyPr anchor="t"/>
          <a:lstStyle>
            <a:lvl1pPr marL="0" indent="0">
              <a:spcBef>
                <a:spcPts val="0"/>
              </a:spcBef>
              <a:buNone/>
              <a:defRPr sz="1200" b="0" i="0">
                <a:solidFill>
                  <a:srgbClr val="009999"/>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a:t>Subtitle | Chart Title</a:t>
            </a:r>
          </a:p>
        </p:txBody>
      </p:sp>
      <p:sp>
        <p:nvSpPr>
          <p:cNvPr id="8" name="Title 7">
            <a:extLst>
              <a:ext uri="{FF2B5EF4-FFF2-40B4-BE49-F238E27FC236}">
                <a16:creationId xmlns:a16="http://schemas.microsoft.com/office/drawing/2014/main" id="{66F0BCB3-A29A-3BA0-DE6E-5CB8402A35EF}"/>
              </a:ext>
            </a:extLst>
          </p:cNvPr>
          <p:cNvSpPr>
            <a:spLocks noGrp="1"/>
          </p:cNvSpPr>
          <p:nvPr>
            <p:ph type="title"/>
          </p:nvPr>
        </p:nvSpPr>
        <p:spPr/>
        <p:txBody>
          <a:bodyPr vert="horz"/>
          <a:lstStyle/>
          <a:p>
            <a:r>
              <a:rPr lang="en-US"/>
              <a:t>Click to edit Master title style</a:t>
            </a:r>
          </a:p>
        </p:txBody>
      </p:sp>
    </p:spTree>
    <p:extLst>
      <p:ext uri="{BB962C8B-B14F-4D97-AF65-F5344CB8AC3E}">
        <p14:creationId xmlns:p14="http://schemas.microsoft.com/office/powerpoint/2010/main" val="72551841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MT 2 Sub titles">
    <p:spTree>
      <p:nvGrpSpPr>
        <p:cNvPr id="1" name=""/>
        <p:cNvGrpSpPr/>
        <p:nvPr/>
      </p:nvGrpSpPr>
      <p:grpSpPr>
        <a:xfrm>
          <a:off x="0" y="0"/>
          <a:ext cx="0" cy="0"/>
          <a:chOff x="0" y="0"/>
          <a:chExt cx="0" cy="0"/>
        </a:xfrm>
      </p:grpSpPr>
      <p:graphicFrame>
        <p:nvGraphicFramePr>
          <p:cNvPr id="11" name="think-cell data - do not delete" hidden="1">
            <a:extLst>
              <a:ext uri="{FF2B5EF4-FFF2-40B4-BE49-F238E27FC236}">
                <a16:creationId xmlns:a16="http://schemas.microsoft.com/office/drawing/2014/main" id="{1941F096-F730-5B73-E186-18C5F9975B01}"/>
              </a:ext>
            </a:extLst>
          </p:cNvPr>
          <p:cNvGraphicFramePr>
            <a:graphicFrameLocks noChangeAspect="1"/>
          </p:cNvGraphicFramePr>
          <p:nvPr>
            <p:custDataLst>
              <p:tags r:id="rId1"/>
            </p:custDataLst>
            <p:extLst>
              <p:ext uri="{D42A27DB-BD31-4B8C-83A1-F6EECF244321}">
                <p14:modId xmlns:p14="http://schemas.microsoft.com/office/powerpoint/2010/main" val="71508568"/>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1" name="think-cell data - do not delete" hidden="1">
                        <a:extLst>
                          <a:ext uri="{FF2B5EF4-FFF2-40B4-BE49-F238E27FC236}">
                            <a16:creationId xmlns:a16="http://schemas.microsoft.com/office/drawing/2014/main" id="{1941F096-F730-5B73-E186-18C5F9975B01}"/>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p:txBody>
          <a:bodyPr/>
          <a:lstStyle>
            <a:lvl1pPr>
              <a:defRPr b="0" i="0">
                <a:latin typeface="Nexa Book" panose="00000400000000000000" pitchFamily="50" charset="0"/>
              </a:defRPr>
            </a:lvl1pPr>
          </a:lstStyle>
          <a:p>
            <a:r>
              <a:rPr lang="en-US"/>
              <a:t>14/01/2024</a:t>
            </a:r>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5" name="Right Subtitle">
            <a:extLst>
              <a:ext uri="{FF2B5EF4-FFF2-40B4-BE49-F238E27FC236}">
                <a16:creationId xmlns:a16="http://schemas.microsoft.com/office/drawing/2014/main" id="{39951190-451A-4B42-A8A2-F11EA06261AC}"/>
              </a:ext>
            </a:extLst>
          </p:cNvPr>
          <p:cNvSpPr>
            <a:spLocks noGrp="1"/>
          </p:cNvSpPr>
          <p:nvPr>
            <p:ph type="body" sz="quarter" idx="3" hasCustomPrompt="1"/>
          </p:nvPr>
        </p:nvSpPr>
        <p:spPr>
          <a:xfrm>
            <a:off x="4644000" y="792000"/>
            <a:ext cx="3996000" cy="360000"/>
          </a:xfrm>
          <a:prstGeom prst="rect">
            <a:avLst/>
          </a:prstGeom>
        </p:spPr>
        <p:txBody>
          <a:bodyPr anchor="t"/>
          <a:lstStyle>
            <a:lvl1pPr marL="0" indent="0">
              <a:spcBef>
                <a:spcPts val="0"/>
              </a:spcBef>
              <a:buNone/>
              <a:defRPr sz="1200" b="0" i="0">
                <a:solidFill>
                  <a:srgbClr val="009999"/>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a:t>Subtitle | Chart Title</a:t>
            </a:r>
          </a:p>
        </p:txBody>
      </p:sp>
      <p:sp>
        <p:nvSpPr>
          <p:cNvPr id="3" name="Left Subtitle">
            <a:extLst>
              <a:ext uri="{FF2B5EF4-FFF2-40B4-BE49-F238E27FC236}">
                <a16:creationId xmlns:a16="http://schemas.microsoft.com/office/drawing/2014/main" id="{65651D0F-BA51-4C81-B738-BFACFD29E4C2}"/>
              </a:ext>
            </a:extLst>
          </p:cNvPr>
          <p:cNvSpPr>
            <a:spLocks noGrp="1"/>
          </p:cNvSpPr>
          <p:nvPr>
            <p:ph type="body" idx="1" hasCustomPrompt="1"/>
          </p:nvPr>
        </p:nvSpPr>
        <p:spPr>
          <a:xfrm>
            <a:off x="540000" y="792000"/>
            <a:ext cx="3996000" cy="360000"/>
          </a:xfrm>
          <a:prstGeom prst="rect">
            <a:avLst/>
          </a:prstGeom>
        </p:spPr>
        <p:txBody>
          <a:bodyPr anchor="t"/>
          <a:lstStyle>
            <a:lvl1pPr marL="0" indent="0">
              <a:spcBef>
                <a:spcPts val="0"/>
              </a:spcBef>
              <a:buNone/>
              <a:defRPr sz="1200" b="0" i="0">
                <a:solidFill>
                  <a:srgbClr val="009999"/>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a:t>Subtitle | Chart Title</a:t>
            </a:r>
          </a:p>
        </p:txBody>
      </p:sp>
      <p:sp>
        <p:nvSpPr>
          <p:cNvPr id="8" name="Title 7">
            <a:extLst>
              <a:ext uri="{FF2B5EF4-FFF2-40B4-BE49-F238E27FC236}">
                <a16:creationId xmlns:a16="http://schemas.microsoft.com/office/drawing/2014/main" id="{012D25DA-55A6-9DB1-4EA0-E73432358A0E}"/>
              </a:ext>
            </a:extLst>
          </p:cNvPr>
          <p:cNvSpPr>
            <a:spLocks noGrp="1"/>
          </p:cNvSpPr>
          <p:nvPr>
            <p:ph type="title"/>
          </p:nvPr>
        </p:nvSpPr>
        <p:spPr/>
        <p:txBody>
          <a:bodyPr vert="horz"/>
          <a:lstStyle/>
          <a:p>
            <a:r>
              <a:rPr lang="en-US"/>
              <a:t>Click to edit Master title style</a:t>
            </a:r>
          </a:p>
        </p:txBody>
      </p:sp>
    </p:spTree>
    <p:extLst>
      <p:ext uri="{BB962C8B-B14F-4D97-AF65-F5344CB8AC3E}">
        <p14:creationId xmlns:p14="http://schemas.microsoft.com/office/powerpoint/2010/main" val="43652917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MT 2 Columns/ Source">
    <p:spTree>
      <p:nvGrpSpPr>
        <p:cNvPr id="1" name=""/>
        <p:cNvGrpSpPr/>
        <p:nvPr/>
      </p:nvGrpSpPr>
      <p:grpSpPr>
        <a:xfrm>
          <a:off x="0" y="0"/>
          <a:ext cx="0" cy="0"/>
          <a:chOff x="0" y="0"/>
          <a:chExt cx="0" cy="0"/>
        </a:xfrm>
      </p:grpSpPr>
      <p:graphicFrame>
        <p:nvGraphicFramePr>
          <p:cNvPr id="14" name="think-cell data - do not delete" hidden="1">
            <a:extLst>
              <a:ext uri="{FF2B5EF4-FFF2-40B4-BE49-F238E27FC236}">
                <a16:creationId xmlns:a16="http://schemas.microsoft.com/office/drawing/2014/main" id="{E1715C66-39CE-9441-3F82-9654406DF4C7}"/>
              </a:ext>
            </a:extLst>
          </p:cNvPr>
          <p:cNvGraphicFramePr>
            <a:graphicFrameLocks noChangeAspect="1"/>
          </p:cNvGraphicFramePr>
          <p:nvPr>
            <p:custDataLst>
              <p:tags r:id="rId1"/>
            </p:custDataLst>
            <p:extLst>
              <p:ext uri="{D42A27DB-BD31-4B8C-83A1-F6EECF244321}">
                <p14:modId xmlns:p14="http://schemas.microsoft.com/office/powerpoint/2010/main" val="2307412454"/>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4" name="think-cell data - do not delete" hidden="1">
                        <a:extLst>
                          <a:ext uri="{FF2B5EF4-FFF2-40B4-BE49-F238E27FC236}">
                            <a16:creationId xmlns:a16="http://schemas.microsoft.com/office/drawing/2014/main" id="{E1715C66-39CE-9441-3F82-9654406DF4C7}"/>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p:txBody>
          <a:bodyPr/>
          <a:lstStyle>
            <a:lvl1pPr>
              <a:defRPr b="0" i="0">
                <a:latin typeface="Nexa Book" panose="00000400000000000000" pitchFamily="50" charset="0"/>
              </a:defRPr>
            </a:lvl1pPr>
          </a:lstStyle>
          <a:p>
            <a:r>
              <a:rPr lang="en-US"/>
              <a:t>14/01/2024</a:t>
            </a:r>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3" name="Data Source">
            <a:extLst>
              <a:ext uri="{FF2B5EF4-FFF2-40B4-BE49-F238E27FC236}">
                <a16:creationId xmlns:a16="http://schemas.microsoft.com/office/drawing/2014/main" id="{F2D8149A-679A-412A-BA2D-C1CAE910F74B}"/>
              </a:ext>
            </a:extLst>
          </p:cNvPr>
          <p:cNvSpPr>
            <a:spLocks noGrp="1"/>
          </p:cNvSpPr>
          <p:nvPr>
            <p:ph type="body" sz="quarter" idx="15" hasCustomPrompt="1"/>
          </p:nvPr>
        </p:nvSpPr>
        <p:spPr>
          <a:xfrm>
            <a:off x="0" y="4731544"/>
            <a:ext cx="4572000" cy="225440"/>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11" name="Right Content Placeholder">
            <a:extLst>
              <a:ext uri="{FF2B5EF4-FFF2-40B4-BE49-F238E27FC236}">
                <a16:creationId xmlns:a16="http://schemas.microsoft.com/office/drawing/2014/main" id="{3AEFD6AC-7733-4DD0-B6CE-03371ED148E7}"/>
              </a:ext>
            </a:extLst>
          </p:cNvPr>
          <p:cNvSpPr>
            <a:spLocks noGrp="1"/>
          </p:cNvSpPr>
          <p:nvPr>
            <p:ph sz="quarter" idx="14"/>
          </p:nvPr>
        </p:nvSpPr>
        <p:spPr>
          <a:xfrm>
            <a:off x="4643999" y="1170000"/>
            <a:ext cx="3996000" cy="3564000"/>
          </a:xfrm>
          <a:prstGeom prst="rect">
            <a:avLst/>
          </a:prstGeom>
        </p:spPr>
        <p:txBody>
          <a:bodyPr/>
          <a:lstStyle>
            <a:lvl1pPr>
              <a:defRPr sz="100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Left Content Placeholder">
            <a:extLst>
              <a:ext uri="{FF2B5EF4-FFF2-40B4-BE49-F238E27FC236}">
                <a16:creationId xmlns:a16="http://schemas.microsoft.com/office/drawing/2014/main" id="{31A85E9B-5B82-475D-BED2-829110936A53}"/>
              </a:ext>
            </a:extLst>
          </p:cNvPr>
          <p:cNvSpPr>
            <a:spLocks noGrp="1"/>
          </p:cNvSpPr>
          <p:nvPr>
            <p:ph sz="quarter" idx="13"/>
          </p:nvPr>
        </p:nvSpPr>
        <p:spPr>
          <a:xfrm>
            <a:off x="540000" y="1170000"/>
            <a:ext cx="3996000" cy="3564000"/>
          </a:xfrm>
          <a:prstGeom prst="rect">
            <a:avLst/>
          </a:prstGeom>
        </p:spPr>
        <p:txBody>
          <a:bodyPr/>
          <a:lstStyle>
            <a:lvl1pPr>
              <a:defRPr sz="100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ight Subtitle">
            <a:extLst>
              <a:ext uri="{FF2B5EF4-FFF2-40B4-BE49-F238E27FC236}">
                <a16:creationId xmlns:a16="http://schemas.microsoft.com/office/drawing/2014/main" id="{39951190-451A-4B42-A8A2-F11EA06261AC}"/>
              </a:ext>
            </a:extLst>
          </p:cNvPr>
          <p:cNvSpPr>
            <a:spLocks noGrp="1"/>
          </p:cNvSpPr>
          <p:nvPr>
            <p:ph type="body" sz="quarter" idx="3" hasCustomPrompt="1"/>
          </p:nvPr>
        </p:nvSpPr>
        <p:spPr>
          <a:xfrm>
            <a:off x="4644000" y="792000"/>
            <a:ext cx="3996000" cy="360000"/>
          </a:xfrm>
          <a:prstGeom prst="rect">
            <a:avLst/>
          </a:prstGeom>
        </p:spPr>
        <p:txBody>
          <a:bodyPr anchor="t"/>
          <a:lstStyle>
            <a:lvl1pPr marL="0" indent="0">
              <a:spcBef>
                <a:spcPts val="0"/>
              </a:spcBef>
              <a:buNone/>
              <a:defRPr sz="1200" b="0" i="0">
                <a:solidFill>
                  <a:srgbClr val="009999"/>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marL="0" marR="0" lvl="0" indent="0" algn="l" defTabSz="685783" rtl="0" eaLnBrk="1" fontAlgn="auto" latinLnBrk="0" hangingPunct="1">
              <a:lnSpc>
                <a:spcPct val="90000"/>
              </a:lnSpc>
              <a:spcBef>
                <a:spcPts val="750"/>
              </a:spcBef>
              <a:spcAft>
                <a:spcPts val="0"/>
              </a:spcAft>
              <a:buClrTx/>
              <a:buSzTx/>
              <a:buFont typeface="Arial" panose="020B0604020202020204" pitchFamily="34" charset="0"/>
              <a:buNone/>
              <a:tabLst/>
              <a:defRPr/>
            </a:pPr>
            <a:r>
              <a:rPr lang="nl-NL"/>
              <a:t>Subtitle | Chart Title</a:t>
            </a:r>
          </a:p>
        </p:txBody>
      </p:sp>
      <p:sp>
        <p:nvSpPr>
          <p:cNvPr id="3" name="Left Subtitle">
            <a:extLst>
              <a:ext uri="{FF2B5EF4-FFF2-40B4-BE49-F238E27FC236}">
                <a16:creationId xmlns:a16="http://schemas.microsoft.com/office/drawing/2014/main" id="{65651D0F-BA51-4C81-B738-BFACFD29E4C2}"/>
              </a:ext>
            </a:extLst>
          </p:cNvPr>
          <p:cNvSpPr>
            <a:spLocks noGrp="1"/>
          </p:cNvSpPr>
          <p:nvPr>
            <p:ph type="body" idx="1" hasCustomPrompt="1"/>
          </p:nvPr>
        </p:nvSpPr>
        <p:spPr>
          <a:xfrm>
            <a:off x="540000" y="792000"/>
            <a:ext cx="3996000" cy="360000"/>
          </a:xfrm>
          <a:prstGeom prst="rect">
            <a:avLst/>
          </a:prstGeom>
        </p:spPr>
        <p:txBody>
          <a:bodyPr anchor="t"/>
          <a:lstStyle>
            <a:lvl1pPr marL="0" indent="0">
              <a:spcBef>
                <a:spcPts val="0"/>
              </a:spcBef>
              <a:buNone/>
              <a:defRPr sz="1200" b="0" i="0">
                <a:solidFill>
                  <a:srgbClr val="009999"/>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a:t>Subtitle | Chart Title</a:t>
            </a:r>
          </a:p>
        </p:txBody>
      </p:sp>
      <p:sp>
        <p:nvSpPr>
          <p:cNvPr id="9" name="Title 8">
            <a:extLst>
              <a:ext uri="{FF2B5EF4-FFF2-40B4-BE49-F238E27FC236}">
                <a16:creationId xmlns:a16="http://schemas.microsoft.com/office/drawing/2014/main" id="{E3FEC9D1-1732-E208-C95E-F5492C24DE7B}"/>
              </a:ext>
            </a:extLst>
          </p:cNvPr>
          <p:cNvSpPr>
            <a:spLocks noGrp="1"/>
          </p:cNvSpPr>
          <p:nvPr>
            <p:ph type="title"/>
          </p:nvPr>
        </p:nvSpPr>
        <p:spPr/>
        <p:txBody>
          <a:bodyPr vert="horz"/>
          <a:lstStyle/>
          <a:p>
            <a:r>
              <a:rPr lang="en-US"/>
              <a:t>Click to edit Master title style</a:t>
            </a:r>
          </a:p>
        </p:txBody>
      </p:sp>
    </p:spTree>
    <p:extLst>
      <p:ext uri="{BB962C8B-B14F-4D97-AF65-F5344CB8AC3E}">
        <p14:creationId xmlns:p14="http://schemas.microsoft.com/office/powerpoint/2010/main" val="26642667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MT Title">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ACF18C80-4AF2-CB8F-6E5D-99836D073456}"/>
              </a:ext>
            </a:extLst>
          </p:cNvPr>
          <p:cNvGraphicFramePr>
            <a:graphicFrameLocks noChangeAspect="1"/>
          </p:cNvGraphicFramePr>
          <p:nvPr>
            <p:custDataLst>
              <p:tags r:id="rId1"/>
            </p:custDataLst>
            <p:extLst>
              <p:ext uri="{D42A27DB-BD31-4B8C-83A1-F6EECF244321}">
                <p14:modId xmlns:p14="http://schemas.microsoft.com/office/powerpoint/2010/main" val="267403248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think-cell data - do not delete" hidden="1">
                        <a:extLst>
                          <a:ext uri="{FF2B5EF4-FFF2-40B4-BE49-F238E27FC236}">
                            <a16:creationId xmlns:a16="http://schemas.microsoft.com/office/drawing/2014/main" id="{ACF18C80-4AF2-CB8F-6E5D-99836D073456}"/>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8D60AA34-8ED1-465F-95C6-78626713C4BB}" type="datetime1">
              <a:rPr lang="en-US" smtClean="0"/>
              <a:t>7/25/2025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4" name="Title 3">
            <a:extLst>
              <a:ext uri="{FF2B5EF4-FFF2-40B4-BE49-F238E27FC236}">
                <a16:creationId xmlns:a16="http://schemas.microsoft.com/office/drawing/2014/main" id="{3698FFC9-CB91-E540-B8E5-2F843DEEC0FF}"/>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906833378"/>
      </p:ext>
    </p:extLst>
  </p:cSld>
  <p:clrMapOvr>
    <a:overrideClrMapping bg1="lt1" tx1="dk1" bg2="lt2" tx2="dk2" accent1="accent1" accent2="accent2" accent3="accent3" accent4="accent4" accent5="accent5" accent6="accent6" hlink="hlink" folHlink="folHlink"/>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MT 2 Columns">
    <p:spTree>
      <p:nvGrpSpPr>
        <p:cNvPr id="1" name=""/>
        <p:cNvGrpSpPr/>
        <p:nvPr/>
      </p:nvGrpSpPr>
      <p:grpSpPr>
        <a:xfrm>
          <a:off x="0" y="0"/>
          <a:ext cx="0" cy="0"/>
          <a:chOff x="0" y="0"/>
          <a:chExt cx="0" cy="0"/>
        </a:xfrm>
      </p:grpSpPr>
      <p:graphicFrame>
        <p:nvGraphicFramePr>
          <p:cNvPr id="13" name="think-cell data - do not delete" hidden="1">
            <a:extLst>
              <a:ext uri="{FF2B5EF4-FFF2-40B4-BE49-F238E27FC236}">
                <a16:creationId xmlns:a16="http://schemas.microsoft.com/office/drawing/2014/main" id="{65A14009-E1C1-90C5-0C54-74F4F15B0F6A}"/>
              </a:ext>
            </a:extLst>
          </p:cNvPr>
          <p:cNvGraphicFramePr>
            <a:graphicFrameLocks noChangeAspect="1"/>
          </p:cNvGraphicFramePr>
          <p:nvPr>
            <p:custDataLst>
              <p:tags r:id="rId1"/>
            </p:custDataLst>
            <p:extLst>
              <p:ext uri="{D42A27DB-BD31-4B8C-83A1-F6EECF244321}">
                <p14:modId xmlns:p14="http://schemas.microsoft.com/office/powerpoint/2010/main" val="3518823732"/>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3" name="think-cell data - do not delete" hidden="1">
                        <a:extLst>
                          <a:ext uri="{FF2B5EF4-FFF2-40B4-BE49-F238E27FC236}">
                            <a16:creationId xmlns:a16="http://schemas.microsoft.com/office/drawing/2014/main" id="{65A14009-E1C1-90C5-0C54-74F4F15B0F6A}"/>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p:txBody>
          <a:bodyPr/>
          <a:lstStyle>
            <a:lvl1pPr>
              <a:defRPr b="0" i="0">
                <a:latin typeface="Nexa Book" panose="00000400000000000000" pitchFamily="50" charset="0"/>
              </a:defRPr>
            </a:lvl1pPr>
          </a:lstStyle>
          <a:p>
            <a:r>
              <a:rPr lang="en-US"/>
              <a:t>14/01/2024</a:t>
            </a:r>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1" name="Right Content Placeholder">
            <a:extLst>
              <a:ext uri="{FF2B5EF4-FFF2-40B4-BE49-F238E27FC236}">
                <a16:creationId xmlns:a16="http://schemas.microsoft.com/office/drawing/2014/main" id="{3AEFD6AC-7733-4DD0-B6CE-03371ED148E7}"/>
              </a:ext>
            </a:extLst>
          </p:cNvPr>
          <p:cNvSpPr>
            <a:spLocks noGrp="1"/>
          </p:cNvSpPr>
          <p:nvPr>
            <p:ph sz="quarter" idx="14"/>
          </p:nvPr>
        </p:nvSpPr>
        <p:spPr>
          <a:xfrm>
            <a:off x="4643999" y="1170000"/>
            <a:ext cx="3996000" cy="3564000"/>
          </a:xfrm>
          <a:prstGeom prst="rect">
            <a:avLst/>
          </a:prstGeom>
        </p:spPr>
        <p:txBody>
          <a:bodyPr/>
          <a:lstStyle>
            <a:lvl1pPr>
              <a:defRPr sz="100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Left Content Placeholder">
            <a:extLst>
              <a:ext uri="{FF2B5EF4-FFF2-40B4-BE49-F238E27FC236}">
                <a16:creationId xmlns:a16="http://schemas.microsoft.com/office/drawing/2014/main" id="{31A85E9B-5B82-475D-BED2-829110936A53}"/>
              </a:ext>
            </a:extLst>
          </p:cNvPr>
          <p:cNvSpPr>
            <a:spLocks noGrp="1"/>
          </p:cNvSpPr>
          <p:nvPr>
            <p:ph sz="quarter" idx="13"/>
          </p:nvPr>
        </p:nvSpPr>
        <p:spPr>
          <a:xfrm>
            <a:off x="540000" y="1170000"/>
            <a:ext cx="3996000" cy="3564000"/>
          </a:xfrm>
          <a:prstGeom prst="rect">
            <a:avLst/>
          </a:prstGeom>
        </p:spPr>
        <p:txBody>
          <a:bodyPr/>
          <a:lstStyle>
            <a:lvl1pPr>
              <a:defRPr sz="100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ight Subtitle">
            <a:extLst>
              <a:ext uri="{FF2B5EF4-FFF2-40B4-BE49-F238E27FC236}">
                <a16:creationId xmlns:a16="http://schemas.microsoft.com/office/drawing/2014/main" id="{39951190-451A-4B42-A8A2-F11EA06261AC}"/>
              </a:ext>
            </a:extLst>
          </p:cNvPr>
          <p:cNvSpPr>
            <a:spLocks noGrp="1"/>
          </p:cNvSpPr>
          <p:nvPr>
            <p:ph type="body" sz="quarter" idx="3" hasCustomPrompt="1"/>
          </p:nvPr>
        </p:nvSpPr>
        <p:spPr>
          <a:xfrm>
            <a:off x="4644000" y="792000"/>
            <a:ext cx="3996000" cy="360000"/>
          </a:xfrm>
          <a:prstGeom prst="rect">
            <a:avLst/>
          </a:prstGeom>
        </p:spPr>
        <p:txBody>
          <a:bodyPr anchor="t"/>
          <a:lstStyle>
            <a:lvl1pPr marL="0" indent="0">
              <a:spcBef>
                <a:spcPts val="0"/>
              </a:spcBef>
              <a:buNone/>
              <a:defRPr sz="1200" b="0" i="0">
                <a:solidFill>
                  <a:srgbClr val="009999"/>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marL="0" marR="0" lvl="0" indent="0" algn="l" defTabSz="685783" rtl="0" eaLnBrk="1" fontAlgn="auto" latinLnBrk="0" hangingPunct="1">
              <a:lnSpc>
                <a:spcPct val="90000"/>
              </a:lnSpc>
              <a:spcBef>
                <a:spcPts val="750"/>
              </a:spcBef>
              <a:spcAft>
                <a:spcPts val="0"/>
              </a:spcAft>
              <a:buClrTx/>
              <a:buSzTx/>
              <a:buFont typeface="Arial" panose="020B0604020202020204" pitchFamily="34" charset="0"/>
              <a:buNone/>
              <a:tabLst/>
              <a:defRPr/>
            </a:pPr>
            <a:r>
              <a:rPr lang="nl-NL"/>
              <a:t>Subtitle | Chart Title</a:t>
            </a:r>
          </a:p>
        </p:txBody>
      </p:sp>
      <p:sp>
        <p:nvSpPr>
          <p:cNvPr id="3" name="Left Subtitle">
            <a:extLst>
              <a:ext uri="{FF2B5EF4-FFF2-40B4-BE49-F238E27FC236}">
                <a16:creationId xmlns:a16="http://schemas.microsoft.com/office/drawing/2014/main" id="{65651D0F-BA51-4C81-B738-BFACFD29E4C2}"/>
              </a:ext>
            </a:extLst>
          </p:cNvPr>
          <p:cNvSpPr>
            <a:spLocks noGrp="1"/>
          </p:cNvSpPr>
          <p:nvPr>
            <p:ph type="body" idx="1" hasCustomPrompt="1"/>
          </p:nvPr>
        </p:nvSpPr>
        <p:spPr>
          <a:xfrm>
            <a:off x="540000" y="792000"/>
            <a:ext cx="3996000" cy="360000"/>
          </a:xfrm>
          <a:prstGeom prst="rect">
            <a:avLst/>
          </a:prstGeom>
        </p:spPr>
        <p:txBody>
          <a:bodyPr anchor="t"/>
          <a:lstStyle>
            <a:lvl1pPr marL="0" indent="0">
              <a:spcBef>
                <a:spcPts val="0"/>
              </a:spcBef>
              <a:buNone/>
              <a:defRPr sz="1200" b="0" i="0">
                <a:solidFill>
                  <a:srgbClr val="009999"/>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a:t>Subtitle | Chart Title</a:t>
            </a:r>
          </a:p>
        </p:txBody>
      </p:sp>
      <p:sp>
        <p:nvSpPr>
          <p:cNvPr id="9" name="Title 8">
            <a:extLst>
              <a:ext uri="{FF2B5EF4-FFF2-40B4-BE49-F238E27FC236}">
                <a16:creationId xmlns:a16="http://schemas.microsoft.com/office/drawing/2014/main" id="{24E3F0CE-DD8E-4EC3-5C51-97C93E3C1EB2}"/>
              </a:ext>
            </a:extLst>
          </p:cNvPr>
          <p:cNvSpPr>
            <a:spLocks noGrp="1"/>
          </p:cNvSpPr>
          <p:nvPr>
            <p:ph type="title"/>
          </p:nvPr>
        </p:nvSpPr>
        <p:spPr/>
        <p:txBody>
          <a:bodyPr vert="horz"/>
          <a:lstStyle/>
          <a:p>
            <a:r>
              <a:rPr lang="en-US"/>
              <a:t>Click to edit Master title style</a:t>
            </a:r>
          </a:p>
        </p:txBody>
      </p:sp>
    </p:spTree>
    <p:extLst>
      <p:ext uri="{BB962C8B-B14F-4D97-AF65-F5344CB8AC3E}">
        <p14:creationId xmlns:p14="http://schemas.microsoft.com/office/powerpoint/2010/main" val="191915239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MT 2 Columns/ Source/ No ST">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84710FD5-836F-7C9E-1C9C-C5CD2E1C78DF}"/>
              </a:ext>
            </a:extLst>
          </p:cNvPr>
          <p:cNvGraphicFramePr>
            <a:graphicFrameLocks noChangeAspect="1"/>
          </p:cNvGraphicFramePr>
          <p:nvPr>
            <p:custDataLst>
              <p:tags r:id="rId1"/>
            </p:custDataLst>
            <p:extLst>
              <p:ext uri="{D42A27DB-BD31-4B8C-83A1-F6EECF244321}">
                <p14:modId xmlns:p14="http://schemas.microsoft.com/office/powerpoint/2010/main" val="2290177945"/>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9" name="think-cell data - do not delete" hidden="1">
                        <a:extLst>
                          <a:ext uri="{FF2B5EF4-FFF2-40B4-BE49-F238E27FC236}">
                            <a16:creationId xmlns:a16="http://schemas.microsoft.com/office/drawing/2014/main" id="{84710FD5-836F-7C9E-1C9C-C5CD2E1C78DF}"/>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p:txBody>
          <a:bodyPr/>
          <a:lstStyle>
            <a:lvl1pPr>
              <a:defRPr b="0" i="0">
                <a:latin typeface="Nexa Book" panose="00000400000000000000" pitchFamily="50" charset="0"/>
              </a:defRPr>
            </a:lvl1pPr>
          </a:lstStyle>
          <a:p>
            <a:r>
              <a:rPr lang="en-US"/>
              <a:t>14/01/2024</a:t>
            </a:r>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3" name="Data Source">
            <a:extLst>
              <a:ext uri="{FF2B5EF4-FFF2-40B4-BE49-F238E27FC236}">
                <a16:creationId xmlns:a16="http://schemas.microsoft.com/office/drawing/2014/main" id="{F2D8149A-679A-412A-BA2D-C1CAE910F74B}"/>
              </a:ext>
            </a:extLst>
          </p:cNvPr>
          <p:cNvSpPr>
            <a:spLocks noGrp="1"/>
          </p:cNvSpPr>
          <p:nvPr>
            <p:ph type="body" sz="quarter" idx="15" hasCustomPrompt="1"/>
          </p:nvPr>
        </p:nvSpPr>
        <p:spPr>
          <a:xfrm>
            <a:off x="0" y="4731544"/>
            <a:ext cx="4572000" cy="225440"/>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11" name="Right Content Placeholder">
            <a:extLst>
              <a:ext uri="{FF2B5EF4-FFF2-40B4-BE49-F238E27FC236}">
                <a16:creationId xmlns:a16="http://schemas.microsoft.com/office/drawing/2014/main" id="{3AEFD6AC-7733-4DD0-B6CE-03371ED148E7}"/>
              </a:ext>
            </a:extLst>
          </p:cNvPr>
          <p:cNvSpPr>
            <a:spLocks noGrp="1"/>
          </p:cNvSpPr>
          <p:nvPr>
            <p:ph sz="quarter" idx="14"/>
          </p:nvPr>
        </p:nvSpPr>
        <p:spPr>
          <a:xfrm>
            <a:off x="4643999" y="1170000"/>
            <a:ext cx="3996000" cy="3564000"/>
          </a:xfrm>
          <a:prstGeom prst="rect">
            <a:avLst/>
          </a:prstGeom>
        </p:spPr>
        <p:txBody>
          <a:bodyPr/>
          <a:lstStyle>
            <a:lvl1pPr>
              <a:defRPr sz="100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Left Content Placeholder">
            <a:extLst>
              <a:ext uri="{FF2B5EF4-FFF2-40B4-BE49-F238E27FC236}">
                <a16:creationId xmlns:a16="http://schemas.microsoft.com/office/drawing/2014/main" id="{31A85E9B-5B82-475D-BED2-829110936A53}"/>
              </a:ext>
            </a:extLst>
          </p:cNvPr>
          <p:cNvSpPr>
            <a:spLocks noGrp="1"/>
          </p:cNvSpPr>
          <p:nvPr>
            <p:ph sz="quarter" idx="13"/>
          </p:nvPr>
        </p:nvSpPr>
        <p:spPr>
          <a:xfrm>
            <a:off x="540000" y="1170000"/>
            <a:ext cx="3996000" cy="3564000"/>
          </a:xfrm>
          <a:prstGeom prst="rect">
            <a:avLst/>
          </a:prstGeom>
        </p:spPr>
        <p:txBody>
          <a:bodyPr/>
          <a:lstStyle>
            <a:lvl1pPr>
              <a:defRPr sz="100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E4B73869-184A-9E62-0474-1A4A634D86B3}"/>
              </a:ext>
            </a:extLst>
          </p:cNvPr>
          <p:cNvSpPr>
            <a:spLocks noGrp="1"/>
          </p:cNvSpPr>
          <p:nvPr>
            <p:ph type="title"/>
          </p:nvPr>
        </p:nvSpPr>
        <p:spPr/>
        <p:txBody>
          <a:bodyPr vert="horz"/>
          <a:lstStyle/>
          <a:p>
            <a:r>
              <a:rPr lang="en-US"/>
              <a:t>Click to edit Master title style</a:t>
            </a:r>
          </a:p>
        </p:txBody>
      </p:sp>
    </p:spTree>
    <p:extLst>
      <p:ext uri="{BB962C8B-B14F-4D97-AF65-F5344CB8AC3E}">
        <p14:creationId xmlns:p14="http://schemas.microsoft.com/office/powerpoint/2010/main" val="294690178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MT 2 Columns/ No ST">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F6975BCC-FC7A-107D-0B4F-07F557ED6F1D}"/>
              </a:ext>
            </a:extLst>
          </p:cNvPr>
          <p:cNvGraphicFramePr>
            <a:graphicFrameLocks noChangeAspect="1"/>
          </p:cNvGraphicFramePr>
          <p:nvPr>
            <p:custDataLst>
              <p:tags r:id="rId1"/>
            </p:custDataLst>
            <p:extLst>
              <p:ext uri="{D42A27DB-BD31-4B8C-83A1-F6EECF244321}">
                <p14:modId xmlns:p14="http://schemas.microsoft.com/office/powerpoint/2010/main" val="4045014970"/>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9" name="think-cell data - do not delete" hidden="1">
                        <a:extLst>
                          <a:ext uri="{FF2B5EF4-FFF2-40B4-BE49-F238E27FC236}">
                            <a16:creationId xmlns:a16="http://schemas.microsoft.com/office/drawing/2014/main" id="{F6975BCC-FC7A-107D-0B4F-07F557ED6F1D}"/>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p:txBody>
          <a:bodyPr/>
          <a:lstStyle>
            <a:lvl1pPr>
              <a:defRPr b="0" i="0">
                <a:latin typeface="Nexa Book" panose="00000400000000000000" pitchFamily="50" charset="0"/>
              </a:defRPr>
            </a:lvl1pPr>
          </a:lstStyle>
          <a:p>
            <a:r>
              <a:rPr lang="en-US"/>
              <a:t>14/01/2024</a:t>
            </a:r>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1" name="Right Content Placeholder">
            <a:extLst>
              <a:ext uri="{FF2B5EF4-FFF2-40B4-BE49-F238E27FC236}">
                <a16:creationId xmlns:a16="http://schemas.microsoft.com/office/drawing/2014/main" id="{3AEFD6AC-7733-4DD0-B6CE-03371ED148E7}"/>
              </a:ext>
            </a:extLst>
          </p:cNvPr>
          <p:cNvSpPr>
            <a:spLocks noGrp="1"/>
          </p:cNvSpPr>
          <p:nvPr>
            <p:ph sz="quarter" idx="14"/>
          </p:nvPr>
        </p:nvSpPr>
        <p:spPr>
          <a:xfrm>
            <a:off x="4643999" y="1170000"/>
            <a:ext cx="3996000" cy="3564000"/>
          </a:xfrm>
          <a:prstGeom prst="rect">
            <a:avLst/>
          </a:prstGeom>
        </p:spPr>
        <p:txBody>
          <a:bodyPr/>
          <a:lstStyle>
            <a:lvl1pPr>
              <a:defRPr sz="100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Left Content Placeholder">
            <a:extLst>
              <a:ext uri="{FF2B5EF4-FFF2-40B4-BE49-F238E27FC236}">
                <a16:creationId xmlns:a16="http://schemas.microsoft.com/office/drawing/2014/main" id="{31A85E9B-5B82-475D-BED2-829110936A53}"/>
              </a:ext>
            </a:extLst>
          </p:cNvPr>
          <p:cNvSpPr>
            <a:spLocks noGrp="1"/>
          </p:cNvSpPr>
          <p:nvPr>
            <p:ph sz="quarter" idx="13"/>
          </p:nvPr>
        </p:nvSpPr>
        <p:spPr>
          <a:xfrm>
            <a:off x="540000" y="1170000"/>
            <a:ext cx="3996000" cy="3564000"/>
          </a:xfrm>
          <a:prstGeom prst="rect">
            <a:avLst/>
          </a:prstGeom>
        </p:spPr>
        <p:txBody>
          <a:bodyPr/>
          <a:lstStyle>
            <a:lvl1pPr>
              <a:defRPr sz="100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6E03B4F8-718E-5713-E3D6-A738A5D12082}"/>
              </a:ext>
            </a:extLst>
          </p:cNvPr>
          <p:cNvSpPr>
            <a:spLocks noGrp="1"/>
          </p:cNvSpPr>
          <p:nvPr>
            <p:ph type="title"/>
          </p:nvPr>
        </p:nvSpPr>
        <p:spPr/>
        <p:txBody>
          <a:bodyPr vert="horz"/>
          <a:lstStyle/>
          <a:p>
            <a:r>
              <a:rPr lang="en-US"/>
              <a:t>Click to edit Master title style</a:t>
            </a:r>
          </a:p>
        </p:txBody>
      </p:sp>
    </p:spTree>
    <p:extLst>
      <p:ext uri="{BB962C8B-B14F-4D97-AF65-F5344CB8AC3E}">
        <p14:creationId xmlns:p14="http://schemas.microsoft.com/office/powerpoint/2010/main" val="257759304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MT Leeg">
    <p:spTree>
      <p:nvGrpSpPr>
        <p:cNvPr id="1" name=""/>
        <p:cNvGrpSpPr/>
        <p:nvPr/>
      </p:nvGrpSpPr>
      <p:grpSpPr>
        <a:xfrm>
          <a:off x="0" y="0"/>
          <a:ext cx="0" cy="0"/>
          <a:chOff x="0" y="0"/>
          <a:chExt cx="0" cy="0"/>
        </a:xfrm>
      </p:grpSpPr>
      <p:sp>
        <p:nvSpPr>
          <p:cNvPr id="8" name="Date Placeholder 7">
            <a:extLst>
              <a:ext uri="{FF2B5EF4-FFF2-40B4-BE49-F238E27FC236}">
                <a16:creationId xmlns:a16="http://schemas.microsoft.com/office/drawing/2014/main" id="{99AB901B-120C-433B-873B-BA9E3471B4E5}"/>
              </a:ext>
            </a:extLst>
          </p:cNvPr>
          <p:cNvSpPr>
            <a:spLocks noGrp="1"/>
          </p:cNvSpPr>
          <p:nvPr>
            <p:ph type="dt" sz="half" idx="10"/>
          </p:nvPr>
        </p:nvSpPr>
        <p:spPr/>
        <p:txBody>
          <a:bodyPr/>
          <a:lstStyle>
            <a:lvl1pPr>
              <a:defRPr b="0" i="0">
                <a:latin typeface="Nexa Book" panose="00000400000000000000" pitchFamily="50" charset="0"/>
              </a:defRPr>
            </a:lvl1pPr>
          </a:lstStyle>
          <a:p>
            <a:r>
              <a:rPr lang="en-US"/>
              <a:t>14/01/2024</a:t>
            </a:r>
          </a:p>
        </p:txBody>
      </p:sp>
      <p:sp>
        <p:nvSpPr>
          <p:cNvPr id="9" name="Footer Placeholder 8">
            <a:extLst>
              <a:ext uri="{FF2B5EF4-FFF2-40B4-BE49-F238E27FC236}">
                <a16:creationId xmlns:a16="http://schemas.microsoft.com/office/drawing/2014/main" id="{6B3528C8-57F1-4D28-B56B-C486315A9C81}"/>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D79AAD6F-11A3-402B-BFFF-2AF526794684}"/>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4" name="Rectangle 3">
            <a:extLst>
              <a:ext uri="{FF2B5EF4-FFF2-40B4-BE49-F238E27FC236}">
                <a16:creationId xmlns:a16="http://schemas.microsoft.com/office/drawing/2014/main" id="{5B500120-DEA7-2D41-C308-0727387FE75E}"/>
              </a:ext>
            </a:extLst>
          </p:cNvPr>
          <p:cNvSpPr/>
          <p:nvPr/>
        </p:nvSpPr>
        <p:spPr>
          <a:xfrm>
            <a:off x="521495" y="753627"/>
            <a:ext cx="8182891" cy="1205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200">
              <a:solidFill>
                <a:schemeClr val="bg1"/>
              </a:solidFill>
              <a:latin typeface="Nexa Book" panose="00000400000000000000" pitchFamily="50" charset="0"/>
              <a:ea typeface="Open Sans" panose="020B0606030504020204" pitchFamily="34" charset="0"/>
              <a:cs typeface="Open Sans" panose="020B0606030504020204" pitchFamily="34" charset="0"/>
            </a:endParaRPr>
          </a:p>
        </p:txBody>
      </p:sp>
      <p:sp>
        <p:nvSpPr>
          <p:cNvPr id="2" name="Rectangle 1">
            <a:extLst>
              <a:ext uri="{FF2B5EF4-FFF2-40B4-BE49-F238E27FC236}">
                <a16:creationId xmlns:a16="http://schemas.microsoft.com/office/drawing/2014/main" id="{37ABD646-1E0B-3FBE-22E5-80CC40B4CFA0}"/>
              </a:ext>
            </a:extLst>
          </p:cNvPr>
          <p:cNvSpPr/>
          <p:nvPr/>
        </p:nvSpPr>
        <p:spPr>
          <a:xfrm>
            <a:off x="521495" y="753627"/>
            <a:ext cx="8182891" cy="1205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200">
              <a:solidFill>
                <a:schemeClr val="bg1"/>
              </a:solidFill>
              <a:latin typeface="Nexa Book" panose="00000400000000000000" pitchFamily="50"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05163493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CC017E72-85C1-CD87-3F41-DDEBB8A8A367}"/>
              </a:ext>
            </a:extLst>
          </p:cNvPr>
          <p:cNvSpPr>
            <a:spLocks noGrp="1"/>
          </p:cNvSpPr>
          <p:nvPr>
            <p:ph type="dt" sz="half" idx="10"/>
          </p:nvPr>
        </p:nvSpPr>
        <p:spPr/>
        <p:txBody>
          <a:bodyPr/>
          <a:lstStyle/>
          <a:p>
            <a:r>
              <a:rPr lang="en-US"/>
              <a:t>14/01/2024</a:t>
            </a:r>
            <a:endParaRPr lang="en-AE"/>
          </a:p>
        </p:txBody>
      </p:sp>
      <p:sp>
        <p:nvSpPr>
          <p:cNvPr id="6" name="Footer Placeholder 5">
            <a:extLst>
              <a:ext uri="{FF2B5EF4-FFF2-40B4-BE49-F238E27FC236}">
                <a16:creationId xmlns:a16="http://schemas.microsoft.com/office/drawing/2014/main" id="{C21E8EA1-8EE7-C108-BB23-817279C12203}"/>
              </a:ext>
            </a:extLst>
          </p:cNvPr>
          <p:cNvSpPr>
            <a:spLocks noGrp="1"/>
          </p:cNvSpPr>
          <p:nvPr>
            <p:ph type="ftr" sz="quarter" idx="11"/>
          </p:nvPr>
        </p:nvSpPr>
        <p:spPr/>
        <p:txBody>
          <a:bodyPr/>
          <a:lstStyle/>
          <a:p>
            <a:endParaRPr lang="en-AE"/>
          </a:p>
        </p:txBody>
      </p:sp>
      <p:sp>
        <p:nvSpPr>
          <p:cNvPr id="7" name="Slide Number Placeholder 6">
            <a:extLst>
              <a:ext uri="{FF2B5EF4-FFF2-40B4-BE49-F238E27FC236}">
                <a16:creationId xmlns:a16="http://schemas.microsoft.com/office/drawing/2014/main" id="{8B980039-B998-9963-7CB1-1FBF8E338390}"/>
              </a:ext>
            </a:extLst>
          </p:cNvPr>
          <p:cNvSpPr>
            <a:spLocks noGrp="1"/>
          </p:cNvSpPr>
          <p:nvPr>
            <p:ph type="sldNum" sz="quarter" idx="12"/>
          </p:nvPr>
        </p:nvSpPr>
        <p:spPr/>
        <p:txBody>
          <a:bodyPr/>
          <a:lstStyle/>
          <a:p>
            <a:fld id="{94EAE7B1-68BD-4D2B-934C-E322FB164993}" type="slidenum">
              <a:rPr lang="en-AE" smtClean="0"/>
              <a:t>‹#›</a:t>
            </a:fld>
            <a:endParaRPr lang="en-AE"/>
          </a:p>
        </p:txBody>
      </p:sp>
      <p:sp>
        <p:nvSpPr>
          <p:cNvPr id="8" name="Rectangle 7">
            <a:extLst>
              <a:ext uri="{FF2B5EF4-FFF2-40B4-BE49-F238E27FC236}">
                <a16:creationId xmlns:a16="http://schemas.microsoft.com/office/drawing/2014/main" id="{874B915C-2BD4-24F2-64EC-C6844A8180FD}"/>
              </a:ext>
            </a:extLst>
          </p:cNvPr>
          <p:cNvSpPr/>
          <p:nvPr/>
        </p:nvSpPr>
        <p:spPr>
          <a:xfrm>
            <a:off x="521495" y="753627"/>
            <a:ext cx="8182891" cy="1205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200">
              <a:solidFill>
                <a:schemeClr val="bg1"/>
              </a:solidFill>
              <a:latin typeface="Nexa Book" panose="00000400000000000000" pitchFamily="50" charset="0"/>
              <a:ea typeface="Open Sans" panose="020B0606030504020204" pitchFamily="34" charset="0"/>
              <a:cs typeface="Open Sans" panose="020B0606030504020204" pitchFamily="34" charset="0"/>
            </a:endParaRPr>
          </a:p>
        </p:txBody>
      </p:sp>
      <p:sp>
        <p:nvSpPr>
          <p:cNvPr id="2" name="Title 1">
            <a:extLst>
              <a:ext uri="{FF2B5EF4-FFF2-40B4-BE49-F238E27FC236}">
                <a16:creationId xmlns:a16="http://schemas.microsoft.com/office/drawing/2014/main" id="{88A395F2-96BA-0002-39A0-0AA484583005}"/>
              </a:ext>
            </a:extLst>
          </p:cNvPr>
          <p:cNvSpPr>
            <a:spLocks noGrp="1"/>
          </p:cNvSpPr>
          <p:nvPr>
            <p:ph type="title"/>
          </p:nvPr>
        </p:nvSpPr>
        <p:spPr>
          <a:xfrm>
            <a:off x="630239" y="342900"/>
            <a:ext cx="2949575" cy="1200150"/>
          </a:xfrm>
        </p:spPr>
        <p:txBody>
          <a:bodyPr anchor="b">
            <a:noAutofit/>
          </a:bodyPr>
          <a:lstStyle>
            <a:lvl1pPr>
              <a:defRPr sz="1600"/>
            </a:lvl1pPr>
          </a:lstStyle>
          <a:p>
            <a:r>
              <a:rPr lang="en-US"/>
              <a:t>Click to edit Master title style</a:t>
            </a:r>
            <a:endParaRPr lang="en-AE"/>
          </a:p>
        </p:txBody>
      </p:sp>
      <p:sp>
        <p:nvSpPr>
          <p:cNvPr id="3" name="Content Placeholder 2">
            <a:extLst>
              <a:ext uri="{FF2B5EF4-FFF2-40B4-BE49-F238E27FC236}">
                <a16:creationId xmlns:a16="http://schemas.microsoft.com/office/drawing/2014/main" id="{17A415B1-9731-70CC-A37D-212F8A09FA60}"/>
              </a:ext>
            </a:extLst>
          </p:cNvPr>
          <p:cNvSpPr>
            <a:spLocks noGrp="1"/>
          </p:cNvSpPr>
          <p:nvPr>
            <p:ph idx="1"/>
          </p:nvPr>
        </p:nvSpPr>
        <p:spPr>
          <a:xfrm>
            <a:off x="3887788" y="741364"/>
            <a:ext cx="4629150" cy="3654425"/>
          </a:xfrm>
        </p:spPr>
        <p:txBody>
          <a:bodyPr>
            <a:normAutofit/>
          </a:bodyPr>
          <a:lstStyle>
            <a:lvl1pPr>
              <a:defRPr sz="1050"/>
            </a:lvl1pPr>
            <a:lvl2pPr>
              <a:defRPr sz="1000"/>
            </a:lvl2pPr>
            <a:lvl3pPr>
              <a:defRPr sz="900"/>
            </a:lvl3pPr>
            <a:lvl4pPr>
              <a:defRPr sz="800"/>
            </a:lvl4pPr>
            <a:lvl5pPr>
              <a:defRPr sz="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4" name="Text Placeholder 3">
            <a:extLst>
              <a:ext uri="{FF2B5EF4-FFF2-40B4-BE49-F238E27FC236}">
                <a16:creationId xmlns:a16="http://schemas.microsoft.com/office/drawing/2014/main" id="{4254E0A9-28A7-65C5-BBBC-D1ED780E8576}"/>
              </a:ext>
            </a:extLst>
          </p:cNvPr>
          <p:cNvSpPr>
            <a:spLocks noGrp="1"/>
          </p:cNvSpPr>
          <p:nvPr>
            <p:ph type="body" sz="half" idx="2"/>
          </p:nvPr>
        </p:nvSpPr>
        <p:spPr>
          <a:xfrm>
            <a:off x="630239" y="1543050"/>
            <a:ext cx="2949575" cy="2859088"/>
          </a:xfrm>
        </p:spPr>
        <p:txBody>
          <a:bodyPr>
            <a:normAutofit/>
          </a:bodyPr>
          <a:lstStyle>
            <a:lvl1pPr marL="0" indent="0">
              <a:buNone/>
              <a:defRPr sz="800"/>
            </a:lvl1pPr>
            <a:lvl2pPr marL="457189" indent="0">
              <a:buNone/>
              <a:defRPr sz="1400"/>
            </a:lvl2pPr>
            <a:lvl3pPr marL="914378" indent="0">
              <a:buNone/>
              <a:defRPr sz="1200"/>
            </a:lvl3pPr>
            <a:lvl4pPr marL="1371566" indent="0">
              <a:buNone/>
              <a:defRPr sz="1000"/>
            </a:lvl4pPr>
            <a:lvl5pPr marL="1828754" indent="0">
              <a:buNone/>
              <a:defRPr sz="1000"/>
            </a:lvl5pPr>
            <a:lvl6pPr marL="2285943" indent="0">
              <a:buNone/>
              <a:defRPr sz="1000"/>
            </a:lvl6pPr>
            <a:lvl7pPr marL="2743132" indent="0">
              <a:buNone/>
              <a:defRPr sz="1000"/>
            </a:lvl7pPr>
            <a:lvl8pPr marL="3200320" indent="0">
              <a:buNone/>
              <a:defRPr sz="1000"/>
            </a:lvl8pPr>
            <a:lvl9pPr marL="3657509" indent="0">
              <a:buNone/>
              <a:defRPr sz="1000"/>
            </a:lvl9pPr>
          </a:lstStyle>
          <a:p>
            <a:pPr lvl="0"/>
            <a:r>
              <a:rPr lang="en-US"/>
              <a:t>Click to edit Master text styles</a:t>
            </a:r>
          </a:p>
        </p:txBody>
      </p:sp>
    </p:spTree>
    <p:extLst>
      <p:ext uri="{BB962C8B-B14F-4D97-AF65-F5344CB8AC3E}">
        <p14:creationId xmlns:p14="http://schemas.microsoft.com/office/powerpoint/2010/main" val="251224742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9F52D238-6152-C6A6-16D8-77430616F336}"/>
              </a:ext>
            </a:extLst>
          </p:cNvPr>
          <p:cNvSpPr>
            <a:spLocks noGrp="1"/>
          </p:cNvSpPr>
          <p:nvPr>
            <p:ph type="dt" sz="half" idx="10"/>
          </p:nvPr>
        </p:nvSpPr>
        <p:spPr/>
        <p:txBody>
          <a:bodyPr/>
          <a:lstStyle/>
          <a:p>
            <a:r>
              <a:rPr lang="en-US"/>
              <a:t>14/01/2024</a:t>
            </a:r>
            <a:endParaRPr lang="en-AE"/>
          </a:p>
        </p:txBody>
      </p:sp>
      <p:sp>
        <p:nvSpPr>
          <p:cNvPr id="6" name="Footer Placeholder 5">
            <a:extLst>
              <a:ext uri="{FF2B5EF4-FFF2-40B4-BE49-F238E27FC236}">
                <a16:creationId xmlns:a16="http://schemas.microsoft.com/office/drawing/2014/main" id="{DF4D6DBE-7915-B1A0-4334-4E0ADB237F5F}"/>
              </a:ext>
            </a:extLst>
          </p:cNvPr>
          <p:cNvSpPr>
            <a:spLocks noGrp="1"/>
          </p:cNvSpPr>
          <p:nvPr>
            <p:ph type="ftr" sz="quarter" idx="11"/>
          </p:nvPr>
        </p:nvSpPr>
        <p:spPr/>
        <p:txBody>
          <a:bodyPr/>
          <a:lstStyle/>
          <a:p>
            <a:endParaRPr lang="en-AE"/>
          </a:p>
        </p:txBody>
      </p:sp>
      <p:sp>
        <p:nvSpPr>
          <p:cNvPr id="7" name="Slide Number Placeholder 6">
            <a:extLst>
              <a:ext uri="{FF2B5EF4-FFF2-40B4-BE49-F238E27FC236}">
                <a16:creationId xmlns:a16="http://schemas.microsoft.com/office/drawing/2014/main" id="{E248B9AE-2BA0-D67A-1AAA-20F9D64EF8FA}"/>
              </a:ext>
            </a:extLst>
          </p:cNvPr>
          <p:cNvSpPr>
            <a:spLocks noGrp="1"/>
          </p:cNvSpPr>
          <p:nvPr>
            <p:ph type="sldNum" sz="quarter" idx="12"/>
          </p:nvPr>
        </p:nvSpPr>
        <p:spPr/>
        <p:txBody>
          <a:bodyPr/>
          <a:lstStyle/>
          <a:p>
            <a:fld id="{94EAE7B1-68BD-4D2B-934C-E322FB164993}" type="slidenum">
              <a:rPr lang="en-AE" smtClean="0"/>
              <a:t>‹#›</a:t>
            </a:fld>
            <a:endParaRPr lang="en-AE"/>
          </a:p>
        </p:txBody>
      </p:sp>
      <p:sp>
        <p:nvSpPr>
          <p:cNvPr id="8" name="Rectangle 7">
            <a:extLst>
              <a:ext uri="{FF2B5EF4-FFF2-40B4-BE49-F238E27FC236}">
                <a16:creationId xmlns:a16="http://schemas.microsoft.com/office/drawing/2014/main" id="{3EC7A3A5-41C2-4360-F048-23818B219F71}"/>
              </a:ext>
            </a:extLst>
          </p:cNvPr>
          <p:cNvSpPr/>
          <p:nvPr/>
        </p:nvSpPr>
        <p:spPr>
          <a:xfrm>
            <a:off x="521495" y="753627"/>
            <a:ext cx="8182891" cy="1205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200">
              <a:solidFill>
                <a:schemeClr val="bg1"/>
              </a:solidFill>
              <a:latin typeface="Nexa Book" panose="00000400000000000000" pitchFamily="50" charset="0"/>
              <a:ea typeface="Open Sans" panose="020B0606030504020204" pitchFamily="34" charset="0"/>
              <a:cs typeface="Open Sans" panose="020B0606030504020204" pitchFamily="34" charset="0"/>
            </a:endParaRPr>
          </a:p>
        </p:txBody>
      </p:sp>
      <p:sp>
        <p:nvSpPr>
          <p:cNvPr id="2" name="Title 1">
            <a:extLst>
              <a:ext uri="{FF2B5EF4-FFF2-40B4-BE49-F238E27FC236}">
                <a16:creationId xmlns:a16="http://schemas.microsoft.com/office/drawing/2014/main" id="{6B575967-A05B-79E9-45FC-7C8E2130AB72}"/>
              </a:ext>
            </a:extLst>
          </p:cNvPr>
          <p:cNvSpPr>
            <a:spLocks noGrp="1"/>
          </p:cNvSpPr>
          <p:nvPr>
            <p:ph type="title"/>
          </p:nvPr>
        </p:nvSpPr>
        <p:spPr>
          <a:xfrm>
            <a:off x="630239" y="342900"/>
            <a:ext cx="2949575" cy="1200150"/>
          </a:xfrm>
        </p:spPr>
        <p:txBody>
          <a:bodyPr anchor="b">
            <a:noAutofit/>
          </a:bodyPr>
          <a:lstStyle>
            <a:lvl1pPr>
              <a:defRPr sz="1600"/>
            </a:lvl1pPr>
          </a:lstStyle>
          <a:p>
            <a:r>
              <a:rPr lang="en-US"/>
              <a:t>Click to edit Master title style</a:t>
            </a:r>
            <a:endParaRPr lang="en-AE"/>
          </a:p>
        </p:txBody>
      </p:sp>
      <p:sp>
        <p:nvSpPr>
          <p:cNvPr id="3" name="Picture Placeholder 2">
            <a:extLst>
              <a:ext uri="{FF2B5EF4-FFF2-40B4-BE49-F238E27FC236}">
                <a16:creationId xmlns:a16="http://schemas.microsoft.com/office/drawing/2014/main" id="{189CBD82-C1A2-2D67-BFA0-0BF5738B141E}"/>
              </a:ext>
            </a:extLst>
          </p:cNvPr>
          <p:cNvSpPr>
            <a:spLocks noGrp="1"/>
          </p:cNvSpPr>
          <p:nvPr>
            <p:ph type="pic" idx="1"/>
          </p:nvPr>
        </p:nvSpPr>
        <p:spPr>
          <a:xfrm>
            <a:off x="3887788" y="741364"/>
            <a:ext cx="4629150" cy="3654425"/>
          </a:xfrm>
        </p:spPr>
        <p:txBody>
          <a:bodyPr>
            <a:normAutofit/>
          </a:bodyPr>
          <a:lstStyle>
            <a:lvl1pPr marL="0" indent="0">
              <a:buNone/>
              <a:defRPr sz="1000"/>
            </a:lvl1pPr>
            <a:lvl2pPr marL="457189" indent="0">
              <a:buNone/>
              <a:defRPr sz="2800"/>
            </a:lvl2pPr>
            <a:lvl3pPr marL="914378" indent="0">
              <a:buNone/>
              <a:defRPr sz="2400"/>
            </a:lvl3pPr>
            <a:lvl4pPr marL="1371566" indent="0">
              <a:buNone/>
              <a:defRPr sz="2000"/>
            </a:lvl4pPr>
            <a:lvl5pPr marL="1828754" indent="0">
              <a:buNone/>
              <a:defRPr sz="2000"/>
            </a:lvl5pPr>
            <a:lvl6pPr marL="2285943" indent="0">
              <a:buNone/>
              <a:defRPr sz="2000"/>
            </a:lvl6pPr>
            <a:lvl7pPr marL="2743132" indent="0">
              <a:buNone/>
              <a:defRPr sz="2000"/>
            </a:lvl7pPr>
            <a:lvl8pPr marL="3200320" indent="0">
              <a:buNone/>
              <a:defRPr sz="2000"/>
            </a:lvl8pPr>
            <a:lvl9pPr marL="3657509" indent="0">
              <a:buNone/>
              <a:defRPr sz="2000"/>
            </a:lvl9pPr>
          </a:lstStyle>
          <a:p>
            <a:r>
              <a:rPr lang="en-US"/>
              <a:t>Click icon to add picture</a:t>
            </a:r>
            <a:endParaRPr lang="en-AE"/>
          </a:p>
        </p:txBody>
      </p:sp>
      <p:sp>
        <p:nvSpPr>
          <p:cNvPr id="4" name="Text Placeholder 3">
            <a:extLst>
              <a:ext uri="{FF2B5EF4-FFF2-40B4-BE49-F238E27FC236}">
                <a16:creationId xmlns:a16="http://schemas.microsoft.com/office/drawing/2014/main" id="{E991480C-B860-64BD-F135-C0F8EA940A76}"/>
              </a:ext>
            </a:extLst>
          </p:cNvPr>
          <p:cNvSpPr>
            <a:spLocks noGrp="1"/>
          </p:cNvSpPr>
          <p:nvPr>
            <p:ph type="body" sz="half" idx="2"/>
          </p:nvPr>
        </p:nvSpPr>
        <p:spPr>
          <a:xfrm>
            <a:off x="630239" y="1543050"/>
            <a:ext cx="2949575" cy="2859088"/>
          </a:xfrm>
        </p:spPr>
        <p:txBody>
          <a:bodyPr>
            <a:normAutofit/>
          </a:bodyPr>
          <a:lstStyle>
            <a:lvl1pPr marL="0" indent="0">
              <a:buNone/>
              <a:defRPr sz="800"/>
            </a:lvl1pPr>
            <a:lvl2pPr marL="457189" indent="0">
              <a:buNone/>
              <a:defRPr sz="1400"/>
            </a:lvl2pPr>
            <a:lvl3pPr marL="914378" indent="0">
              <a:buNone/>
              <a:defRPr sz="1200"/>
            </a:lvl3pPr>
            <a:lvl4pPr marL="1371566" indent="0">
              <a:buNone/>
              <a:defRPr sz="1000"/>
            </a:lvl4pPr>
            <a:lvl5pPr marL="1828754" indent="0">
              <a:buNone/>
              <a:defRPr sz="1000"/>
            </a:lvl5pPr>
            <a:lvl6pPr marL="2285943" indent="0">
              <a:buNone/>
              <a:defRPr sz="1000"/>
            </a:lvl6pPr>
            <a:lvl7pPr marL="2743132" indent="0">
              <a:buNone/>
              <a:defRPr sz="1000"/>
            </a:lvl7pPr>
            <a:lvl8pPr marL="3200320" indent="0">
              <a:buNone/>
              <a:defRPr sz="1000"/>
            </a:lvl8pPr>
            <a:lvl9pPr marL="3657509" indent="0">
              <a:buNone/>
              <a:defRPr sz="1000"/>
            </a:lvl9pPr>
          </a:lstStyle>
          <a:p>
            <a:pPr lvl="0"/>
            <a:r>
              <a:rPr lang="en-US"/>
              <a:t>Click to edit Master text styles</a:t>
            </a:r>
          </a:p>
        </p:txBody>
      </p:sp>
    </p:spTree>
    <p:extLst>
      <p:ext uri="{BB962C8B-B14F-4D97-AF65-F5344CB8AC3E}">
        <p14:creationId xmlns:p14="http://schemas.microsoft.com/office/powerpoint/2010/main" val="282959672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Title and Vertical Text">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E1347BF1-B2EF-DDEE-8367-16C98F629B0C}"/>
              </a:ext>
            </a:extLst>
          </p:cNvPr>
          <p:cNvGraphicFramePr>
            <a:graphicFrameLocks noChangeAspect="1"/>
          </p:cNvGraphicFramePr>
          <p:nvPr>
            <p:custDataLst>
              <p:tags r:id="rId1"/>
            </p:custDataLst>
            <p:extLst>
              <p:ext uri="{D42A27DB-BD31-4B8C-83A1-F6EECF244321}">
                <p14:modId xmlns:p14="http://schemas.microsoft.com/office/powerpoint/2010/main" val="4074640459"/>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9" name="think-cell data - do not delete" hidden="1">
                        <a:extLst>
                          <a:ext uri="{FF2B5EF4-FFF2-40B4-BE49-F238E27FC236}">
                            <a16:creationId xmlns:a16="http://schemas.microsoft.com/office/drawing/2014/main" id="{E1347BF1-B2EF-DDEE-8367-16C98F629B0C}"/>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3" name="Vertical Text Placeholder 2">
            <a:extLst>
              <a:ext uri="{FF2B5EF4-FFF2-40B4-BE49-F238E27FC236}">
                <a16:creationId xmlns:a16="http://schemas.microsoft.com/office/drawing/2014/main" id="{8BBA36CC-A077-761A-87D7-52F6E3B558E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4" name="Date Placeholder 3">
            <a:extLst>
              <a:ext uri="{FF2B5EF4-FFF2-40B4-BE49-F238E27FC236}">
                <a16:creationId xmlns:a16="http://schemas.microsoft.com/office/drawing/2014/main" id="{6DED7F49-4F0A-8462-E634-6F5E44518C9D}"/>
              </a:ext>
            </a:extLst>
          </p:cNvPr>
          <p:cNvSpPr>
            <a:spLocks noGrp="1"/>
          </p:cNvSpPr>
          <p:nvPr>
            <p:ph type="dt" sz="half" idx="10"/>
          </p:nvPr>
        </p:nvSpPr>
        <p:spPr/>
        <p:txBody>
          <a:bodyPr/>
          <a:lstStyle/>
          <a:p>
            <a:r>
              <a:rPr lang="en-US"/>
              <a:t>14/01/2024</a:t>
            </a:r>
            <a:endParaRPr lang="en-AE"/>
          </a:p>
        </p:txBody>
      </p:sp>
      <p:sp>
        <p:nvSpPr>
          <p:cNvPr id="5" name="Footer Placeholder 4">
            <a:extLst>
              <a:ext uri="{FF2B5EF4-FFF2-40B4-BE49-F238E27FC236}">
                <a16:creationId xmlns:a16="http://schemas.microsoft.com/office/drawing/2014/main" id="{428C2FAE-B3D3-8160-FC98-9E93946A722C}"/>
              </a:ext>
            </a:extLst>
          </p:cNvPr>
          <p:cNvSpPr>
            <a:spLocks noGrp="1"/>
          </p:cNvSpPr>
          <p:nvPr>
            <p:ph type="ftr" sz="quarter" idx="11"/>
          </p:nvPr>
        </p:nvSpPr>
        <p:spPr/>
        <p:txBody>
          <a:bodyPr/>
          <a:lstStyle/>
          <a:p>
            <a:endParaRPr lang="en-AE"/>
          </a:p>
        </p:txBody>
      </p:sp>
      <p:sp>
        <p:nvSpPr>
          <p:cNvPr id="6" name="Slide Number Placeholder 5">
            <a:extLst>
              <a:ext uri="{FF2B5EF4-FFF2-40B4-BE49-F238E27FC236}">
                <a16:creationId xmlns:a16="http://schemas.microsoft.com/office/drawing/2014/main" id="{F3A5A500-2EB3-0BEE-A17A-AD4FF22F0E01}"/>
              </a:ext>
            </a:extLst>
          </p:cNvPr>
          <p:cNvSpPr>
            <a:spLocks noGrp="1"/>
          </p:cNvSpPr>
          <p:nvPr>
            <p:ph type="sldNum" sz="quarter" idx="12"/>
          </p:nvPr>
        </p:nvSpPr>
        <p:spPr/>
        <p:txBody>
          <a:bodyPr/>
          <a:lstStyle/>
          <a:p>
            <a:fld id="{94EAE7B1-68BD-4D2B-934C-E322FB164993}" type="slidenum">
              <a:rPr lang="en-AE" smtClean="0"/>
              <a:t>‹#›</a:t>
            </a:fld>
            <a:endParaRPr lang="en-AE"/>
          </a:p>
        </p:txBody>
      </p:sp>
      <p:sp>
        <p:nvSpPr>
          <p:cNvPr id="7" name="Title 6">
            <a:extLst>
              <a:ext uri="{FF2B5EF4-FFF2-40B4-BE49-F238E27FC236}">
                <a16:creationId xmlns:a16="http://schemas.microsoft.com/office/drawing/2014/main" id="{D9274830-976B-D9EB-4FB4-3E0B4E2F56CD}"/>
              </a:ext>
            </a:extLst>
          </p:cNvPr>
          <p:cNvSpPr>
            <a:spLocks noGrp="1"/>
          </p:cNvSpPr>
          <p:nvPr>
            <p:ph type="title"/>
          </p:nvPr>
        </p:nvSpPr>
        <p:spPr/>
        <p:txBody>
          <a:bodyPr vert="horz"/>
          <a:lstStyle/>
          <a:p>
            <a:r>
              <a:rPr lang="en-US"/>
              <a:t>Click to edit Master title style</a:t>
            </a:r>
          </a:p>
        </p:txBody>
      </p:sp>
    </p:spTree>
    <p:extLst>
      <p:ext uri="{BB962C8B-B14F-4D97-AF65-F5344CB8AC3E}">
        <p14:creationId xmlns:p14="http://schemas.microsoft.com/office/powerpoint/2010/main" val="190452021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5C487516-2A53-EDAE-9F6D-3F1837B94829}"/>
              </a:ext>
            </a:extLst>
          </p:cNvPr>
          <p:cNvSpPr>
            <a:spLocks noGrp="1"/>
          </p:cNvSpPr>
          <p:nvPr>
            <p:ph type="dt" sz="half" idx="10"/>
          </p:nvPr>
        </p:nvSpPr>
        <p:spPr/>
        <p:txBody>
          <a:bodyPr/>
          <a:lstStyle/>
          <a:p>
            <a:r>
              <a:rPr lang="en-US"/>
              <a:t>14/01/2024</a:t>
            </a:r>
            <a:endParaRPr lang="en-AE"/>
          </a:p>
        </p:txBody>
      </p:sp>
      <p:sp>
        <p:nvSpPr>
          <p:cNvPr id="5" name="Footer Placeholder 4">
            <a:extLst>
              <a:ext uri="{FF2B5EF4-FFF2-40B4-BE49-F238E27FC236}">
                <a16:creationId xmlns:a16="http://schemas.microsoft.com/office/drawing/2014/main" id="{E5ABF9CF-825C-7D36-F7FE-202D518ABDAD}"/>
              </a:ext>
            </a:extLst>
          </p:cNvPr>
          <p:cNvSpPr>
            <a:spLocks noGrp="1"/>
          </p:cNvSpPr>
          <p:nvPr>
            <p:ph type="ftr" sz="quarter" idx="11"/>
          </p:nvPr>
        </p:nvSpPr>
        <p:spPr/>
        <p:txBody>
          <a:bodyPr/>
          <a:lstStyle/>
          <a:p>
            <a:endParaRPr lang="en-AE"/>
          </a:p>
        </p:txBody>
      </p:sp>
      <p:sp>
        <p:nvSpPr>
          <p:cNvPr id="6" name="Slide Number Placeholder 5">
            <a:extLst>
              <a:ext uri="{FF2B5EF4-FFF2-40B4-BE49-F238E27FC236}">
                <a16:creationId xmlns:a16="http://schemas.microsoft.com/office/drawing/2014/main" id="{56EF8D06-BC92-6082-1ED3-58A222AAE1C0}"/>
              </a:ext>
            </a:extLst>
          </p:cNvPr>
          <p:cNvSpPr>
            <a:spLocks noGrp="1"/>
          </p:cNvSpPr>
          <p:nvPr>
            <p:ph type="sldNum" sz="quarter" idx="12"/>
          </p:nvPr>
        </p:nvSpPr>
        <p:spPr/>
        <p:txBody>
          <a:bodyPr/>
          <a:lstStyle/>
          <a:p>
            <a:fld id="{94EAE7B1-68BD-4D2B-934C-E322FB164993}" type="slidenum">
              <a:rPr lang="en-AE" smtClean="0"/>
              <a:t>‹#›</a:t>
            </a:fld>
            <a:endParaRPr lang="en-AE"/>
          </a:p>
        </p:txBody>
      </p:sp>
      <p:sp>
        <p:nvSpPr>
          <p:cNvPr id="7" name="Rectangle 6">
            <a:extLst>
              <a:ext uri="{FF2B5EF4-FFF2-40B4-BE49-F238E27FC236}">
                <a16:creationId xmlns:a16="http://schemas.microsoft.com/office/drawing/2014/main" id="{B87DA450-A697-524F-0871-5E0366A37E4B}"/>
              </a:ext>
            </a:extLst>
          </p:cNvPr>
          <p:cNvSpPr/>
          <p:nvPr/>
        </p:nvSpPr>
        <p:spPr>
          <a:xfrm>
            <a:off x="521495" y="753627"/>
            <a:ext cx="8182891" cy="1205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200">
              <a:solidFill>
                <a:schemeClr val="bg1"/>
              </a:solidFill>
              <a:latin typeface="Nexa Book" panose="00000400000000000000" pitchFamily="50" charset="0"/>
              <a:ea typeface="Open Sans" panose="020B0606030504020204" pitchFamily="34" charset="0"/>
              <a:cs typeface="Open Sans" panose="020B0606030504020204" pitchFamily="34" charset="0"/>
            </a:endParaRPr>
          </a:p>
        </p:txBody>
      </p:sp>
      <p:sp>
        <p:nvSpPr>
          <p:cNvPr id="2" name="Vertical Title 1">
            <a:extLst>
              <a:ext uri="{FF2B5EF4-FFF2-40B4-BE49-F238E27FC236}">
                <a16:creationId xmlns:a16="http://schemas.microsoft.com/office/drawing/2014/main" id="{5220F7C6-785A-06A4-3D90-A7505A34CAE6}"/>
              </a:ext>
            </a:extLst>
          </p:cNvPr>
          <p:cNvSpPr>
            <a:spLocks noGrp="1"/>
          </p:cNvSpPr>
          <p:nvPr>
            <p:ph type="title" orient="vert"/>
          </p:nvPr>
        </p:nvSpPr>
        <p:spPr>
          <a:xfrm>
            <a:off x="6543676" y="274639"/>
            <a:ext cx="1971675" cy="4357687"/>
          </a:xfrm>
        </p:spPr>
        <p:txBody>
          <a:bodyPr vert="eaVert"/>
          <a:lstStyle/>
          <a:p>
            <a:r>
              <a:rPr lang="en-US"/>
              <a:t>Click to edit Master title style</a:t>
            </a:r>
            <a:endParaRPr lang="en-AE"/>
          </a:p>
        </p:txBody>
      </p:sp>
      <p:sp>
        <p:nvSpPr>
          <p:cNvPr id="3" name="Vertical Text Placeholder 2">
            <a:extLst>
              <a:ext uri="{FF2B5EF4-FFF2-40B4-BE49-F238E27FC236}">
                <a16:creationId xmlns:a16="http://schemas.microsoft.com/office/drawing/2014/main" id="{320ED60F-4208-851C-EF72-6D61CC1E5562}"/>
              </a:ext>
            </a:extLst>
          </p:cNvPr>
          <p:cNvSpPr>
            <a:spLocks noGrp="1"/>
          </p:cNvSpPr>
          <p:nvPr>
            <p:ph type="body" orient="vert" idx="1"/>
          </p:nvPr>
        </p:nvSpPr>
        <p:spPr>
          <a:xfrm>
            <a:off x="628651" y="274639"/>
            <a:ext cx="5762625" cy="435768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Tree>
    <p:extLst>
      <p:ext uri="{BB962C8B-B14F-4D97-AF65-F5344CB8AC3E}">
        <p14:creationId xmlns:p14="http://schemas.microsoft.com/office/powerpoint/2010/main" val="368263653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8_Title slide">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59A1619F-DB93-48B7-1FAD-2291BB7DB9B8}"/>
              </a:ext>
            </a:extLst>
          </p:cNvPr>
          <p:cNvSpPr/>
          <p:nvPr/>
        </p:nvSpPr>
        <p:spPr>
          <a:xfrm flipV="1">
            <a:off x="298174" y="756404"/>
            <a:ext cx="8716286"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60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graphicFrame>
        <p:nvGraphicFramePr>
          <p:cNvPr id="16" name="think-cell data - do not delete" hidden="1">
            <a:extLst>
              <a:ext uri="{FF2B5EF4-FFF2-40B4-BE49-F238E27FC236}">
                <a16:creationId xmlns:a16="http://schemas.microsoft.com/office/drawing/2014/main" id="{D9BAD769-40C0-FE34-B5C5-38375D7E11EE}"/>
              </a:ext>
            </a:extLst>
          </p:cNvPr>
          <p:cNvGraphicFramePr>
            <a:graphicFrameLocks noChangeAspect="1"/>
          </p:cNvGraphicFramePr>
          <p:nvPr>
            <p:custDataLst>
              <p:tags r:id="rId1"/>
            </p:custDataLst>
            <p:extLst>
              <p:ext uri="{D42A27DB-BD31-4B8C-83A1-F6EECF244321}">
                <p14:modId xmlns:p14="http://schemas.microsoft.com/office/powerpoint/2010/main" val="361678131"/>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6" name="think-cell data - do not delete" hidden="1">
                        <a:extLst>
                          <a:ext uri="{FF2B5EF4-FFF2-40B4-BE49-F238E27FC236}">
                            <a16:creationId xmlns:a16="http://schemas.microsoft.com/office/drawing/2014/main" id="{D9BAD769-40C0-FE34-B5C5-38375D7E11EE}"/>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pic>
        <p:nvPicPr>
          <p:cNvPr id="3" name="Picture 2">
            <a:extLst>
              <a:ext uri="{FF2B5EF4-FFF2-40B4-BE49-F238E27FC236}">
                <a16:creationId xmlns:a16="http://schemas.microsoft.com/office/drawing/2014/main" id="{96722100-8CAE-E97B-B308-61A1A7041CF5}"/>
              </a:ext>
            </a:extLst>
          </p:cNvPr>
          <p:cNvPicPr>
            <a:picLocks noChangeAspect="1"/>
          </p:cNvPicPr>
          <p:nvPr/>
        </p:nvPicPr>
        <p:blipFill rotWithShape="1">
          <a:blip r:embed="rId5" cstate="email">
            <a:extLst>
              <a:ext uri="{BEBA8EAE-BF5A-486C-A8C5-ECC9F3942E4B}">
                <a14:imgProps xmlns:a14="http://schemas.microsoft.com/office/drawing/2010/main">
                  <a14:imgLayer r:embed="rId6">
                    <a14:imgEffect>
                      <a14:artisticBlur radius="20"/>
                    </a14:imgEffect>
                  </a14:imgLayer>
                </a14:imgProps>
              </a:ext>
              <a:ext uri="{28A0092B-C50C-407E-A947-70E740481C1C}">
                <a14:useLocalDpi xmlns:a14="http://schemas.microsoft.com/office/drawing/2010/main"/>
              </a:ext>
            </a:extLst>
          </a:blip>
          <a:srcRect/>
          <a:stretch/>
        </p:blipFill>
        <p:spPr>
          <a:xfrm>
            <a:off x="1" y="2"/>
            <a:ext cx="1988357" cy="5143499"/>
          </a:xfrm>
          <a:custGeom>
            <a:avLst/>
            <a:gdLst>
              <a:gd name="connsiteX0" fmla="*/ 0 w 2651142"/>
              <a:gd name="connsiteY0" fmla="*/ 0 h 6857999"/>
              <a:gd name="connsiteX1" fmla="*/ 2651142 w 2651142"/>
              <a:gd name="connsiteY1" fmla="*/ 0 h 6857999"/>
              <a:gd name="connsiteX2" fmla="*/ 2407857 w 2651142"/>
              <a:gd name="connsiteY2" fmla="*/ 1021264 h 6857999"/>
              <a:gd name="connsiteX3" fmla="*/ 2407856 w 2651142"/>
              <a:gd name="connsiteY3" fmla="*/ 1021263 h 6857999"/>
              <a:gd name="connsiteX4" fmla="*/ 1017425 w 2651142"/>
              <a:gd name="connsiteY4" fmla="*/ 6857999 h 6857999"/>
              <a:gd name="connsiteX5" fmla="*/ 0 w 2651142"/>
              <a:gd name="connsiteY5"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51142" h="6857999">
                <a:moveTo>
                  <a:pt x="0" y="0"/>
                </a:moveTo>
                <a:lnTo>
                  <a:pt x="2651142" y="0"/>
                </a:lnTo>
                <a:lnTo>
                  <a:pt x="2407857" y="1021264"/>
                </a:lnTo>
                <a:lnTo>
                  <a:pt x="2407856" y="1021263"/>
                </a:lnTo>
                <a:lnTo>
                  <a:pt x="1017425" y="6857999"/>
                </a:lnTo>
                <a:lnTo>
                  <a:pt x="0" y="6857999"/>
                </a:lnTo>
                <a:close/>
              </a:path>
            </a:pathLst>
          </a:custGeom>
          <a:effectLst>
            <a:outerShdw blurRad="190500" dist="63500" algn="l" rotWithShape="0">
              <a:prstClr val="black">
                <a:alpha val="40000"/>
              </a:prstClr>
            </a:outerShdw>
          </a:effectLst>
        </p:spPr>
      </p:pic>
      <p:sp>
        <p:nvSpPr>
          <p:cNvPr id="4" name="Freeform 3">
            <a:extLst>
              <a:ext uri="{FF2B5EF4-FFF2-40B4-BE49-F238E27FC236}">
                <a16:creationId xmlns:a16="http://schemas.microsoft.com/office/drawing/2014/main" id="{83DCC929-4FEB-3B38-06E1-E3D49DC8AFB4}"/>
              </a:ext>
            </a:extLst>
          </p:cNvPr>
          <p:cNvSpPr/>
          <p:nvPr/>
        </p:nvSpPr>
        <p:spPr>
          <a:xfrm>
            <a:off x="1" y="1"/>
            <a:ext cx="1988357" cy="5147264"/>
          </a:xfrm>
          <a:custGeom>
            <a:avLst/>
            <a:gdLst>
              <a:gd name="connsiteX0" fmla="*/ 2671508 w 2671508"/>
              <a:gd name="connsiteY0" fmla="*/ 0 h 6863018"/>
              <a:gd name="connsiteX1" fmla="*/ 2427625 w 2671508"/>
              <a:gd name="connsiteY1" fmla="*/ 1023774 h 6863018"/>
              <a:gd name="connsiteX2" fmla="*/ 2427624 w 2671508"/>
              <a:gd name="connsiteY2" fmla="*/ 1023773 h 6863018"/>
              <a:gd name="connsiteX3" fmla="*/ 1036595 w 2671508"/>
              <a:gd name="connsiteY3" fmla="*/ 6863018 h 6863018"/>
              <a:gd name="connsiteX4" fmla="*/ 0 w 2671508"/>
              <a:gd name="connsiteY4" fmla="*/ 6863018 h 6863018"/>
              <a:gd name="connsiteX5" fmla="*/ 0 w 2671508"/>
              <a:gd name="connsiteY5" fmla="*/ 1 h 6863018"/>
              <a:gd name="connsiteX6" fmla="*/ 2668167 w 2671508"/>
              <a:gd name="connsiteY6" fmla="*/ 1 h 686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1508" h="6863018">
                <a:moveTo>
                  <a:pt x="2671508" y="0"/>
                </a:moveTo>
                <a:lnTo>
                  <a:pt x="2427625" y="1023774"/>
                </a:lnTo>
                <a:lnTo>
                  <a:pt x="2427624" y="1023773"/>
                </a:lnTo>
                <a:lnTo>
                  <a:pt x="1036595" y="6863018"/>
                </a:lnTo>
                <a:lnTo>
                  <a:pt x="0" y="6863018"/>
                </a:lnTo>
                <a:lnTo>
                  <a:pt x="0" y="1"/>
                </a:lnTo>
                <a:lnTo>
                  <a:pt x="2668167" y="1"/>
                </a:lnTo>
                <a:close/>
              </a:path>
            </a:pathLst>
          </a:custGeom>
          <a:solidFill>
            <a:schemeClr val="accent1">
              <a:alpha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AE" sz="1200" b="0" i="0">
              <a:solidFill>
                <a:schemeClr val="bg1"/>
              </a:solidFill>
              <a:latin typeface="Nexa Book" pitchFamily="2" charset="77"/>
              <a:ea typeface="Open Sans" panose="020B0606030504020204" pitchFamily="34" charset="0"/>
              <a:cs typeface="Open Sans" panose="020B0606030504020204" pitchFamily="34" charset="0"/>
            </a:endParaRPr>
          </a:p>
        </p:txBody>
      </p:sp>
      <p:pic>
        <p:nvPicPr>
          <p:cNvPr id="5" name="Picture 4">
            <a:extLst>
              <a:ext uri="{FF2B5EF4-FFF2-40B4-BE49-F238E27FC236}">
                <a16:creationId xmlns:a16="http://schemas.microsoft.com/office/drawing/2014/main" id="{6D94320F-F81C-BDE2-973C-917BEC531509}"/>
              </a:ext>
            </a:extLst>
          </p:cNvPr>
          <p:cNvPicPr>
            <a:picLocks noChangeAspect="1"/>
          </p:cNvPicPr>
          <p:nvPr/>
        </p:nvPicPr>
        <p:blipFill rotWithShape="1">
          <a:blip r:embed="rId7" cstate="email">
            <a:extLst>
              <a:ext uri="{BEBA8EAE-BF5A-486C-A8C5-ECC9F3942E4B}">
                <a14:imgProps xmlns:a14="http://schemas.microsoft.com/office/drawing/2010/main">
                  <a14:imgLayer r:embed="rId8">
                    <a14:imgEffect>
                      <a14:artisticBlur/>
                    </a14:imgEffect>
                  </a14:imgLayer>
                </a14:imgProps>
              </a:ext>
              <a:ext uri="{28A0092B-C50C-407E-A947-70E740481C1C}">
                <a14:useLocalDpi xmlns:a14="http://schemas.microsoft.com/office/drawing/2010/main"/>
              </a:ext>
            </a:extLst>
          </a:blip>
          <a:srcRect/>
          <a:stretch/>
        </p:blipFill>
        <p:spPr>
          <a:xfrm>
            <a:off x="4850202" y="-1"/>
            <a:ext cx="4291172" cy="5138737"/>
          </a:xfrm>
          <a:custGeom>
            <a:avLst/>
            <a:gdLst>
              <a:gd name="connsiteX0" fmla="*/ 1105916 w 5721563"/>
              <a:gd name="connsiteY0" fmla="*/ 0 h 6851649"/>
              <a:gd name="connsiteX1" fmla="*/ 5721563 w 5721563"/>
              <a:gd name="connsiteY1" fmla="*/ 0 h 6851649"/>
              <a:gd name="connsiteX2" fmla="*/ 5721563 w 5721563"/>
              <a:gd name="connsiteY2" fmla="*/ 6851649 h 6851649"/>
              <a:gd name="connsiteX3" fmla="*/ 563823 w 5721563"/>
              <a:gd name="connsiteY3" fmla="*/ 6851649 h 6851649"/>
              <a:gd name="connsiteX4" fmla="*/ 568538 w 5721563"/>
              <a:gd name="connsiteY4" fmla="*/ 6848651 h 6851649"/>
              <a:gd name="connsiteX5" fmla="*/ 568537 w 5721563"/>
              <a:gd name="connsiteY5" fmla="*/ 6848651 h 6851649"/>
              <a:gd name="connsiteX6" fmla="*/ 563822 w 5721563"/>
              <a:gd name="connsiteY6" fmla="*/ 6851649 h 6851649"/>
              <a:gd name="connsiteX7" fmla="*/ 0 w 5721563"/>
              <a:gd name="connsiteY7" fmla="*/ 6851649 h 6851649"/>
              <a:gd name="connsiteX8" fmla="*/ 167413 w 5721563"/>
              <a:gd name="connsiteY8" fmla="*/ 5814448 h 6851649"/>
              <a:gd name="connsiteX9" fmla="*/ 925593 w 5721563"/>
              <a:gd name="connsiteY9" fmla="*/ 5814448 h 6851649"/>
              <a:gd name="connsiteX10" fmla="*/ 925593 w 5721563"/>
              <a:gd name="connsiteY10" fmla="*/ 5814447 h 6851649"/>
              <a:gd name="connsiteX11" fmla="*/ 167413 w 5721563"/>
              <a:gd name="connsiteY11" fmla="*/ 5814447 h 6851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21563" h="6851649">
                <a:moveTo>
                  <a:pt x="1105916" y="0"/>
                </a:moveTo>
                <a:lnTo>
                  <a:pt x="5721563" y="0"/>
                </a:lnTo>
                <a:lnTo>
                  <a:pt x="5721563" y="6851649"/>
                </a:lnTo>
                <a:lnTo>
                  <a:pt x="563823" y="6851649"/>
                </a:lnTo>
                <a:lnTo>
                  <a:pt x="568538" y="6848651"/>
                </a:lnTo>
                <a:lnTo>
                  <a:pt x="568537" y="6848651"/>
                </a:lnTo>
                <a:lnTo>
                  <a:pt x="563822" y="6851649"/>
                </a:lnTo>
                <a:lnTo>
                  <a:pt x="0" y="6851649"/>
                </a:lnTo>
                <a:lnTo>
                  <a:pt x="167413" y="5814448"/>
                </a:lnTo>
                <a:lnTo>
                  <a:pt x="925593" y="5814448"/>
                </a:lnTo>
                <a:lnTo>
                  <a:pt x="925593" y="5814447"/>
                </a:lnTo>
                <a:lnTo>
                  <a:pt x="167413" y="5814447"/>
                </a:lnTo>
                <a:close/>
              </a:path>
            </a:pathLst>
          </a:custGeom>
          <a:effectLst>
            <a:outerShdw blurRad="190500" dist="63500" dir="10800000" algn="r" rotWithShape="0">
              <a:prstClr val="black">
                <a:alpha val="40000"/>
              </a:prstClr>
            </a:outerShdw>
          </a:effectLst>
        </p:spPr>
      </p:pic>
      <p:sp>
        <p:nvSpPr>
          <p:cNvPr id="6" name="Freeform 5">
            <a:extLst>
              <a:ext uri="{FF2B5EF4-FFF2-40B4-BE49-F238E27FC236}">
                <a16:creationId xmlns:a16="http://schemas.microsoft.com/office/drawing/2014/main" id="{0788466C-26E7-8520-BF63-2D2A302D8236}"/>
              </a:ext>
            </a:extLst>
          </p:cNvPr>
          <p:cNvSpPr/>
          <p:nvPr/>
        </p:nvSpPr>
        <p:spPr>
          <a:xfrm>
            <a:off x="4850202" y="1025"/>
            <a:ext cx="4291172" cy="5145940"/>
          </a:xfrm>
          <a:custGeom>
            <a:avLst/>
            <a:gdLst>
              <a:gd name="connsiteX0" fmla="*/ 1107467 w 5721563"/>
              <a:gd name="connsiteY0" fmla="*/ 0 h 6861253"/>
              <a:gd name="connsiteX1" fmla="*/ 5721563 w 5721563"/>
              <a:gd name="connsiteY1" fmla="*/ 0 h 6861253"/>
              <a:gd name="connsiteX2" fmla="*/ 5721563 w 5721563"/>
              <a:gd name="connsiteY2" fmla="*/ 6861253 h 6861253"/>
              <a:gd name="connsiteX3" fmla="*/ 563823 w 5721563"/>
              <a:gd name="connsiteY3" fmla="*/ 6861253 h 6861253"/>
              <a:gd name="connsiteX4" fmla="*/ 568538 w 5721563"/>
              <a:gd name="connsiteY4" fmla="*/ 6858255 h 6861253"/>
              <a:gd name="connsiteX5" fmla="*/ 568537 w 5721563"/>
              <a:gd name="connsiteY5" fmla="*/ 6858255 h 6861253"/>
              <a:gd name="connsiteX6" fmla="*/ 563822 w 5721563"/>
              <a:gd name="connsiteY6" fmla="*/ 6861253 h 6861253"/>
              <a:gd name="connsiteX7" fmla="*/ 0 w 5721563"/>
              <a:gd name="connsiteY7" fmla="*/ 6861253 h 6861253"/>
              <a:gd name="connsiteX8" fmla="*/ 167413 w 5721563"/>
              <a:gd name="connsiteY8" fmla="*/ 5824052 h 6861253"/>
              <a:gd name="connsiteX9" fmla="*/ 925593 w 5721563"/>
              <a:gd name="connsiteY9" fmla="*/ 5824052 h 6861253"/>
              <a:gd name="connsiteX10" fmla="*/ 925593 w 5721563"/>
              <a:gd name="connsiteY10" fmla="*/ 5824051 h 6861253"/>
              <a:gd name="connsiteX11" fmla="*/ 167413 w 5721563"/>
              <a:gd name="connsiteY11" fmla="*/ 5824051 h 6861253"/>
              <a:gd name="connsiteX12" fmla="*/ 1107466 w 5721563"/>
              <a:gd name="connsiteY12" fmla="*/ 2 h 6861253"/>
              <a:gd name="connsiteX13" fmla="*/ 1635383 w 5721563"/>
              <a:gd name="connsiteY13" fmla="*/ 2 h 6861253"/>
              <a:gd name="connsiteX14" fmla="*/ 1697942 w 5721563"/>
              <a:gd name="connsiteY14" fmla="*/ 8479 h 6861253"/>
              <a:gd name="connsiteX15" fmla="*/ 1697942 w 5721563"/>
              <a:gd name="connsiteY15" fmla="*/ 8478 h 6861253"/>
              <a:gd name="connsiteX16" fmla="*/ 1635383 w 5721563"/>
              <a:gd name="connsiteY16" fmla="*/ 1 h 6861253"/>
              <a:gd name="connsiteX17" fmla="*/ 1107466 w 5721563"/>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721563" h="6861253">
                <a:moveTo>
                  <a:pt x="1107467" y="0"/>
                </a:moveTo>
                <a:lnTo>
                  <a:pt x="5721563" y="0"/>
                </a:lnTo>
                <a:lnTo>
                  <a:pt x="5721563"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accent1">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sp>
        <p:nvSpPr>
          <p:cNvPr id="15" name="TextBox 14">
            <a:extLst>
              <a:ext uri="{FF2B5EF4-FFF2-40B4-BE49-F238E27FC236}">
                <a16:creationId xmlns:a16="http://schemas.microsoft.com/office/drawing/2014/main" id="{F271CF6B-1425-57AD-B28D-FB20D16CD64C}"/>
              </a:ext>
            </a:extLst>
          </p:cNvPr>
          <p:cNvSpPr txBox="1"/>
          <p:nvPr/>
        </p:nvSpPr>
        <p:spPr>
          <a:xfrm>
            <a:off x="148009" y="1231710"/>
            <a:ext cx="1497762" cy="184666"/>
          </a:xfrm>
          <a:prstGeom prst="rect">
            <a:avLst/>
          </a:prstGeom>
          <a:noFill/>
        </p:spPr>
        <p:txBody>
          <a:bodyPr wrap="square">
            <a:spAutoFit/>
          </a:bodyPr>
          <a:lstStyle/>
          <a:p>
            <a:pPr marL="0" marR="0" lvl="0" indent="0" defTabSz="914378"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7ECAC4">
                    <a:lumMod val="60000"/>
                    <a:lumOff val="40000"/>
                  </a:srgbClr>
                </a:solidFill>
                <a:effectLst/>
                <a:uLnTx/>
                <a:uFillTx/>
                <a:latin typeface="+mn-lt"/>
                <a:ea typeface="+mn-ea"/>
                <a:cs typeface="+mn-cs"/>
              </a:rPr>
              <a:t>GENEVA | DUBAI | CINCINNATI</a:t>
            </a:r>
          </a:p>
        </p:txBody>
      </p:sp>
      <p:grpSp>
        <p:nvGrpSpPr>
          <p:cNvPr id="7" name="Group 6">
            <a:extLst>
              <a:ext uri="{FF2B5EF4-FFF2-40B4-BE49-F238E27FC236}">
                <a16:creationId xmlns:a16="http://schemas.microsoft.com/office/drawing/2014/main" id="{87CB412D-5EC5-9211-8366-91E46B9AC972}"/>
              </a:ext>
            </a:extLst>
          </p:cNvPr>
          <p:cNvGrpSpPr>
            <a:grpSpLocks noChangeAspect="1"/>
          </p:cNvGrpSpPr>
          <p:nvPr/>
        </p:nvGrpSpPr>
        <p:grpSpPr>
          <a:xfrm>
            <a:off x="250461" y="210563"/>
            <a:ext cx="1188566" cy="1011018"/>
            <a:chOff x="2716311" y="648027"/>
            <a:chExt cx="6759377" cy="5739971"/>
          </a:xfrm>
        </p:grpSpPr>
        <p:grpSp>
          <p:nvGrpSpPr>
            <p:cNvPr id="8" name="Graphic 2">
              <a:extLst>
                <a:ext uri="{FF2B5EF4-FFF2-40B4-BE49-F238E27FC236}">
                  <a16:creationId xmlns:a16="http://schemas.microsoft.com/office/drawing/2014/main" id="{6662BBD5-F492-4C22-0B67-B55642E4DA2A}"/>
                </a:ext>
              </a:extLst>
            </p:cNvPr>
            <p:cNvGrpSpPr/>
            <p:nvPr/>
          </p:nvGrpSpPr>
          <p:grpSpPr>
            <a:xfrm>
              <a:off x="2716311" y="5613022"/>
              <a:ext cx="6269002" cy="774976"/>
              <a:chOff x="2766490" y="5410804"/>
              <a:chExt cx="6269002" cy="774976"/>
            </a:xfrm>
            <a:solidFill>
              <a:schemeClr val="accent1"/>
            </a:solidFill>
          </p:grpSpPr>
          <p:grpSp>
            <p:nvGrpSpPr>
              <p:cNvPr id="57" name="Graphic 2">
                <a:extLst>
                  <a:ext uri="{FF2B5EF4-FFF2-40B4-BE49-F238E27FC236}">
                    <a16:creationId xmlns:a16="http://schemas.microsoft.com/office/drawing/2014/main" id="{CD42DCB9-2FF2-C97C-8693-DE5C6B017E04}"/>
                  </a:ext>
                </a:extLst>
              </p:cNvPr>
              <p:cNvGrpSpPr/>
              <p:nvPr/>
            </p:nvGrpSpPr>
            <p:grpSpPr>
              <a:xfrm>
                <a:off x="2766490" y="5426323"/>
                <a:ext cx="3923857" cy="759457"/>
                <a:chOff x="2766490" y="5426323"/>
                <a:chExt cx="3923857" cy="759457"/>
              </a:xfrm>
              <a:solidFill>
                <a:srgbClr val="FFFFFF"/>
              </a:solidFill>
            </p:grpSpPr>
            <p:sp>
              <p:nvSpPr>
                <p:cNvPr id="62" name="Freeform 83">
                  <a:extLst>
                    <a:ext uri="{FF2B5EF4-FFF2-40B4-BE49-F238E27FC236}">
                      <a16:creationId xmlns:a16="http://schemas.microsoft.com/office/drawing/2014/main" id="{098C45A0-DB7D-8377-902A-9F2672B41C02}"/>
                    </a:ext>
                  </a:extLst>
                </p:cNvPr>
                <p:cNvSpPr/>
                <p:nvPr/>
              </p:nvSpPr>
              <p:spPr>
                <a:xfrm>
                  <a:off x="2766490" y="5436796"/>
                  <a:ext cx="564644" cy="739368"/>
                </a:xfrm>
                <a:custGeom>
                  <a:avLst/>
                  <a:gdLst>
                    <a:gd name="connsiteX0" fmla="*/ 56981 w 564644"/>
                    <a:gd name="connsiteY0" fmla="*/ 483741 h 739368"/>
                    <a:gd name="connsiteX1" fmla="*/ 56981 w 564644"/>
                    <a:gd name="connsiteY1" fmla="*/ 739368 h 739368"/>
                    <a:gd name="connsiteX2" fmla="*/ 0 w 564644"/>
                    <a:gd name="connsiteY2" fmla="*/ 739368 h 739368"/>
                    <a:gd name="connsiteX3" fmla="*/ 0 w 564644"/>
                    <a:gd name="connsiteY3" fmla="*/ 0 h 739368"/>
                    <a:gd name="connsiteX4" fmla="*/ 324000 w 564644"/>
                    <a:gd name="connsiteY4" fmla="*/ 0 h 739368"/>
                    <a:gd name="connsiteX5" fmla="*/ 324000 w 564644"/>
                    <a:gd name="connsiteY5" fmla="*/ 483741 h 739368"/>
                    <a:gd name="connsiteX6" fmla="*/ 56981 w 564644"/>
                    <a:gd name="connsiteY6" fmla="*/ 483741 h 739368"/>
                    <a:gd name="connsiteX7" fmla="*/ 56981 w 564644"/>
                    <a:gd name="connsiteY7" fmla="*/ 52839 h 739368"/>
                    <a:gd name="connsiteX8" fmla="*/ 56981 w 564644"/>
                    <a:gd name="connsiteY8" fmla="*/ 432044 h 739368"/>
                    <a:gd name="connsiteX9" fmla="*/ 324000 w 564644"/>
                    <a:gd name="connsiteY9" fmla="*/ 432044 h 739368"/>
                    <a:gd name="connsiteX10" fmla="*/ 324000 w 564644"/>
                    <a:gd name="connsiteY10" fmla="*/ 52839 h 739368"/>
                    <a:gd name="connsiteX11" fmla="*/ 56981 w 564644"/>
                    <a:gd name="connsiteY11" fmla="*/ 52839 h 739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64644" h="739368">
                      <a:moveTo>
                        <a:pt x="56981" y="483741"/>
                      </a:moveTo>
                      <a:lnTo>
                        <a:pt x="56981" y="739368"/>
                      </a:lnTo>
                      <a:lnTo>
                        <a:pt x="0" y="739368"/>
                      </a:lnTo>
                      <a:lnTo>
                        <a:pt x="0" y="0"/>
                      </a:lnTo>
                      <a:cubicBezTo>
                        <a:pt x="107683" y="0"/>
                        <a:pt x="216317" y="0"/>
                        <a:pt x="324000" y="0"/>
                      </a:cubicBezTo>
                      <a:cubicBezTo>
                        <a:pt x="644860" y="0"/>
                        <a:pt x="644860" y="483741"/>
                        <a:pt x="324000" y="483741"/>
                      </a:cubicBezTo>
                      <a:lnTo>
                        <a:pt x="56981" y="483741"/>
                      </a:lnTo>
                      <a:close/>
                      <a:moveTo>
                        <a:pt x="56981" y="52839"/>
                      </a:moveTo>
                      <a:lnTo>
                        <a:pt x="56981" y="432044"/>
                      </a:lnTo>
                      <a:lnTo>
                        <a:pt x="324000" y="432044"/>
                      </a:lnTo>
                      <a:cubicBezTo>
                        <a:pt x="569901" y="432044"/>
                        <a:pt x="569901" y="52839"/>
                        <a:pt x="324000" y="52839"/>
                      </a:cubicBezTo>
                      <a:lnTo>
                        <a:pt x="56981" y="52839"/>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63" name="Freeform 84">
                  <a:extLst>
                    <a:ext uri="{FF2B5EF4-FFF2-40B4-BE49-F238E27FC236}">
                      <a16:creationId xmlns:a16="http://schemas.microsoft.com/office/drawing/2014/main" id="{95BD3218-5044-95E6-AB2B-4178B1877736}"/>
                    </a:ext>
                  </a:extLst>
                </p:cNvPr>
                <p:cNvSpPr/>
                <p:nvPr/>
              </p:nvSpPr>
              <p:spPr>
                <a:xfrm>
                  <a:off x="3457771" y="5436796"/>
                  <a:ext cx="588925" cy="739368"/>
                </a:xfrm>
                <a:custGeom>
                  <a:avLst/>
                  <a:gdLst>
                    <a:gd name="connsiteX0" fmla="*/ 588926 w 588925"/>
                    <a:gd name="connsiteY0" fmla="*/ 739368 h 739368"/>
                    <a:gd name="connsiteX1" fmla="*/ 513967 w 588925"/>
                    <a:gd name="connsiteY1" fmla="*/ 739368 h 739368"/>
                    <a:gd name="connsiteX2" fmla="*/ 258553 w 588925"/>
                    <a:gd name="connsiteY2" fmla="*/ 459463 h 739368"/>
                    <a:gd name="connsiteX3" fmla="*/ 56981 w 588925"/>
                    <a:gd name="connsiteY3" fmla="*/ 459463 h 739368"/>
                    <a:gd name="connsiteX4" fmla="*/ 56981 w 588925"/>
                    <a:gd name="connsiteY4" fmla="*/ 739368 h 739368"/>
                    <a:gd name="connsiteX5" fmla="*/ 0 w 588925"/>
                    <a:gd name="connsiteY5" fmla="*/ 739368 h 739368"/>
                    <a:gd name="connsiteX6" fmla="*/ 0 w 588925"/>
                    <a:gd name="connsiteY6" fmla="*/ 0 h 739368"/>
                    <a:gd name="connsiteX7" fmla="*/ 325046 w 588925"/>
                    <a:gd name="connsiteY7" fmla="*/ 0 h 739368"/>
                    <a:gd name="connsiteX8" fmla="*/ 567808 w 588925"/>
                    <a:gd name="connsiteY8" fmla="*/ 230303 h 739368"/>
                    <a:gd name="connsiteX9" fmla="*/ 328185 w 588925"/>
                    <a:gd name="connsiteY9" fmla="*/ 456322 h 739368"/>
                    <a:gd name="connsiteX10" fmla="*/ 588926 w 588925"/>
                    <a:gd name="connsiteY10" fmla="*/ 739368 h 739368"/>
                    <a:gd name="connsiteX11" fmla="*/ 56981 w 588925"/>
                    <a:gd name="connsiteY11" fmla="*/ 405577 h 739368"/>
                    <a:gd name="connsiteX12" fmla="*/ 318673 w 588925"/>
                    <a:gd name="connsiteY12" fmla="*/ 405577 h 739368"/>
                    <a:gd name="connsiteX13" fmla="*/ 505500 w 588925"/>
                    <a:gd name="connsiteY13" fmla="*/ 229161 h 739368"/>
                    <a:gd name="connsiteX14" fmla="*/ 325046 w 588925"/>
                    <a:gd name="connsiteY14" fmla="*/ 52744 h 739368"/>
                    <a:gd name="connsiteX15" fmla="*/ 56981 w 588925"/>
                    <a:gd name="connsiteY15" fmla="*/ 52744 h 739368"/>
                    <a:gd name="connsiteX16" fmla="*/ 56981 w 588925"/>
                    <a:gd name="connsiteY16" fmla="*/ 405577 h 739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88925" h="739368">
                      <a:moveTo>
                        <a:pt x="588926" y="739368"/>
                      </a:moveTo>
                      <a:lnTo>
                        <a:pt x="513967" y="739368"/>
                      </a:lnTo>
                      <a:lnTo>
                        <a:pt x="258553" y="459463"/>
                      </a:lnTo>
                      <a:lnTo>
                        <a:pt x="56981" y="459463"/>
                      </a:lnTo>
                      <a:lnTo>
                        <a:pt x="56981" y="739368"/>
                      </a:lnTo>
                      <a:lnTo>
                        <a:pt x="0" y="739368"/>
                      </a:lnTo>
                      <a:lnTo>
                        <a:pt x="0" y="0"/>
                      </a:lnTo>
                      <a:cubicBezTo>
                        <a:pt x="108729" y="0"/>
                        <a:pt x="216317" y="0"/>
                        <a:pt x="325046" y="0"/>
                      </a:cubicBezTo>
                      <a:cubicBezTo>
                        <a:pt x="485429" y="0"/>
                        <a:pt x="566762" y="115104"/>
                        <a:pt x="567808" y="230303"/>
                      </a:cubicBezTo>
                      <a:cubicBezTo>
                        <a:pt x="568854" y="350738"/>
                        <a:pt x="489709" y="456322"/>
                        <a:pt x="328185" y="456322"/>
                      </a:cubicBezTo>
                      <a:lnTo>
                        <a:pt x="588926" y="739368"/>
                      </a:lnTo>
                      <a:close/>
                      <a:moveTo>
                        <a:pt x="56981" y="405577"/>
                      </a:moveTo>
                      <a:lnTo>
                        <a:pt x="318673" y="405577"/>
                      </a:lnTo>
                      <a:cubicBezTo>
                        <a:pt x="447473" y="405577"/>
                        <a:pt x="504454" y="332745"/>
                        <a:pt x="505500" y="229161"/>
                      </a:cubicBezTo>
                      <a:cubicBezTo>
                        <a:pt x="506547" y="142523"/>
                        <a:pt x="447473" y="52744"/>
                        <a:pt x="325046" y="52744"/>
                      </a:cubicBezTo>
                      <a:lnTo>
                        <a:pt x="56981" y="52744"/>
                      </a:lnTo>
                      <a:lnTo>
                        <a:pt x="56981" y="40557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64" name="Freeform 85">
                  <a:extLst>
                    <a:ext uri="{FF2B5EF4-FFF2-40B4-BE49-F238E27FC236}">
                      <a16:creationId xmlns:a16="http://schemas.microsoft.com/office/drawing/2014/main" id="{F46FE32A-4DFC-F4D6-F372-053F948A5814}"/>
                    </a:ext>
                  </a:extLst>
                </p:cNvPr>
                <p:cNvSpPr/>
                <p:nvPr/>
              </p:nvSpPr>
              <p:spPr>
                <a:xfrm>
                  <a:off x="4142679" y="5436796"/>
                  <a:ext cx="55934" cy="739368"/>
                </a:xfrm>
                <a:custGeom>
                  <a:avLst/>
                  <a:gdLst>
                    <a:gd name="connsiteX0" fmla="*/ 0 w 55934"/>
                    <a:gd name="connsiteY0" fmla="*/ 739368 h 739368"/>
                    <a:gd name="connsiteX1" fmla="*/ 0 w 55934"/>
                    <a:gd name="connsiteY1" fmla="*/ 0 h 739368"/>
                    <a:gd name="connsiteX2" fmla="*/ 55934 w 55934"/>
                    <a:gd name="connsiteY2" fmla="*/ 0 h 739368"/>
                    <a:gd name="connsiteX3" fmla="*/ 55934 w 55934"/>
                    <a:gd name="connsiteY3" fmla="*/ 739368 h 739368"/>
                    <a:gd name="connsiteX4" fmla="*/ 0 w 55934"/>
                    <a:gd name="connsiteY4" fmla="*/ 739368 h 739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934" h="739368">
                      <a:moveTo>
                        <a:pt x="0" y="739368"/>
                      </a:moveTo>
                      <a:lnTo>
                        <a:pt x="0" y="0"/>
                      </a:lnTo>
                      <a:lnTo>
                        <a:pt x="55934" y="0"/>
                      </a:lnTo>
                      <a:lnTo>
                        <a:pt x="55934" y="739368"/>
                      </a:lnTo>
                      <a:lnTo>
                        <a:pt x="0" y="73936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65" name="Freeform 86">
                  <a:extLst>
                    <a:ext uri="{FF2B5EF4-FFF2-40B4-BE49-F238E27FC236}">
                      <a16:creationId xmlns:a16="http://schemas.microsoft.com/office/drawing/2014/main" id="{C9A4E959-983D-2D0E-50BB-11956BE6D0F7}"/>
                    </a:ext>
                  </a:extLst>
                </p:cNvPr>
                <p:cNvSpPr/>
                <p:nvPr/>
              </p:nvSpPr>
              <p:spPr>
                <a:xfrm>
                  <a:off x="4322062" y="5428322"/>
                  <a:ext cx="649070" cy="756315"/>
                </a:xfrm>
                <a:custGeom>
                  <a:avLst/>
                  <a:gdLst>
                    <a:gd name="connsiteX0" fmla="*/ 649071 w 649070"/>
                    <a:gd name="connsiteY0" fmla="*/ 645400 h 756315"/>
                    <a:gd name="connsiteX1" fmla="*/ 379959 w 649070"/>
                    <a:gd name="connsiteY1" fmla="*/ 756315 h 756315"/>
                    <a:gd name="connsiteX2" fmla="*/ 25 w 649070"/>
                    <a:gd name="connsiteY2" fmla="*/ 382346 h 756315"/>
                    <a:gd name="connsiteX3" fmla="*/ 379959 w 649070"/>
                    <a:gd name="connsiteY3" fmla="*/ 0 h 756315"/>
                    <a:gd name="connsiteX4" fmla="*/ 649071 w 649070"/>
                    <a:gd name="connsiteY4" fmla="*/ 110915 h 756315"/>
                    <a:gd name="connsiteX5" fmla="*/ 610069 w 649070"/>
                    <a:gd name="connsiteY5" fmla="*/ 144713 h 756315"/>
                    <a:gd name="connsiteX6" fmla="*/ 379959 w 649070"/>
                    <a:gd name="connsiteY6" fmla="*/ 50745 h 756315"/>
                    <a:gd name="connsiteX7" fmla="*/ 54913 w 649070"/>
                    <a:gd name="connsiteY7" fmla="*/ 380347 h 756315"/>
                    <a:gd name="connsiteX8" fmla="*/ 379959 w 649070"/>
                    <a:gd name="connsiteY8" fmla="*/ 703571 h 756315"/>
                    <a:gd name="connsiteX9" fmla="*/ 611116 w 649070"/>
                    <a:gd name="connsiteY9" fmla="*/ 609508 h 756315"/>
                    <a:gd name="connsiteX10" fmla="*/ 649071 w 649070"/>
                    <a:gd name="connsiteY10" fmla="*/ 645400 h 756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49070" h="756315">
                      <a:moveTo>
                        <a:pt x="649071" y="645400"/>
                      </a:moveTo>
                      <a:cubicBezTo>
                        <a:pt x="575158" y="719375"/>
                        <a:pt x="477083" y="756315"/>
                        <a:pt x="379959" y="756315"/>
                      </a:cubicBezTo>
                      <a:cubicBezTo>
                        <a:pt x="130919" y="756315"/>
                        <a:pt x="1072" y="581993"/>
                        <a:pt x="25" y="382346"/>
                      </a:cubicBezTo>
                      <a:cubicBezTo>
                        <a:pt x="-2068" y="184794"/>
                        <a:pt x="126638" y="0"/>
                        <a:pt x="379959" y="0"/>
                      </a:cubicBezTo>
                      <a:cubicBezTo>
                        <a:pt x="477083" y="0"/>
                        <a:pt x="575253" y="36940"/>
                        <a:pt x="649071" y="110915"/>
                      </a:cubicBezTo>
                      <a:lnTo>
                        <a:pt x="610069" y="144713"/>
                      </a:lnTo>
                      <a:cubicBezTo>
                        <a:pt x="546715" y="81306"/>
                        <a:pt x="463384" y="50745"/>
                        <a:pt x="379959" y="50745"/>
                      </a:cubicBezTo>
                      <a:cubicBezTo>
                        <a:pt x="164688" y="50745"/>
                        <a:pt x="53866" y="202884"/>
                        <a:pt x="54913" y="380347"/>
                      </a:cubicBezTo>
                      <a:cubicBezTo>
                        <a:pt x="57006" y="553622"/>
                        <a:pt x="166781" y="703571"/>
                        <a:pt x="379959" y="703571"/>
                      </a:cubicBezTo>
                      <a:cubicBezTo>
                        <a:pt x="463384" y="703571"/>
                        <a:pt x="547761" y="671868"/>
                        <a:pt x="611116" y="609508"/>
                      </a:cubicBezTo>
                      <a:lnTo>
                        <a:pt x="649071" y="64540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67" name="Freeform 87">
                  <a:extLst>
                    <a:ext uri="{FF2B5EF4-FFF2-40B4-BE49-F238E27FC236}">
                      <a16:creationId xmlns:a16="http://schemas.microsoft.com/office/drawing/2014/main" id="{575EE56F-2C3A-B3F8-721C-39BBB728B3D4}"/>
                    </a:ext>
                  </a:extLst>
                </p:cNvPr>
                <p:cNvSpPr/>
                <p:nvPr/>
              </p:nvSpPr>
              <p:spPr>
                <a:xfrm>
                  <a:off x="5106212" y="5436796"/>
                  <a:ext cx="55933" cy="739368"/>
                </a:xfrm>
                <a:custGeom>
                  <a:avLst/>
                  <a:gdLst>
                    <a:gd name="connsiteX0" fmla="*/ 0 w 55933"/>
                    <a:gd name="connsiteY0" fmla="*/ 739368 h 739368"/>
                    <a:gd name="connsiteX1" fmla="*/ 0 w 55933"/>
                    <a:gd name="connsiteY1" fmla="*/ 0 h 739368"/>
                    <a:gd name="connsiteX2" fmla="*/ 55934 w 55933"/>
                    <a:gd name="connsiteY2" fmla="*/ 0 h 739368"/>
                    <a:gd name="connsiteX3" fmla="*/ 55934 w 55933"/>
                    <a:gd name="connsiteY3" fmla="*/ 739368 h 739368"/>
                    <a:gd name="connsiteX4" fmla="*/ 0 w 55933"/>
                    <a:gd name="connsiteY4" fmla="*/ 739368 h 739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933" h="739368">
                      <a:moveTo>
                        <a:pt x="0" y="739368"/>
                      </a:moveTo>
                      <a:lnTo>
                        <a:pt x="0" y="0"/>
                      </a:lnTo>
                      <a:lnTo>
                        <a:pt x="55934" y="0"/>
                      </a:lnTo>
                      <a:lnTo>
                        <a:pt x="55934" y="739368"/>
                      </a:lnTo>
                      <a:lnTo>
                        <a:pt x="0" y="73936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68" name="Freeform 88">
                  <a:extLst>
                    <a:ext uri="{FF2B5EF4-FFF2-40B4-BE49-F238E27FC236}">
                      <a16:creationId xmlns:a16="http://schemas.microsoft.com/office/drawing/2014/main" id="{CA76DB0E-96C8-A173-9103-376B0B33D753}"/>
                    </a:ext>
                  </a:extLst>
                </p:cNvPr>
                <p:cNvSpPr/>
                <p:nvPr/>
              </p:nvSpPr>
              <p:spPr>
                <a:xfrm>
                  <a:off x="5325763" y="5436796"/>
                  <a:ext cx="577320" cy="739368"/>
                </a:xfrm>
                <a:custGeom>
                  <a:avLst/>
                  <a:gdLst>
                    <a:gd name="connsiteX0" fmla="*/ 24257 w 577320"/>
                    <a:gd name="connsiteY0" fmla="*/ 0 h 739368"/>
                    <a:gd name="connsiteX1" fmla="*/ 521386 w 577320"/>
                    <a:gd name="connsiteY1" fmla="*/ 611602 h 739368"/>
                    <a:gd name="connsiteX2" fmla="*/ 521386 w 577320"/>
                    <a:gd name="connsiteY2" fmla="*/ 0 h 739368"/>
                    <a:gd name="connsiteX3" fmla="*/ 577321 w 577320"/>
                    <a:gd name="connsiteY3" fmla="*/ 0 h 739368"/>
                    <a:gd name="connsiteX4" fmla="*/ 577321 w 577320"/>
                    <a:gd name="connsiteY4" fmla="*/ 739368 h 739368"/>
                    <a:gd name="connsiteX5" fmla="*/ 555156 w 577320"/>
                    <a:gd name="connsiteY5" fmla="*/ 739368 h 739368"/>
                    <a:gd name="connsiteX6" fmla="*/ 56980 w 577320"/>
                    <a:gd name="connsiteY6" fmla="*/ 128813 h 739368"/>
                    <a:gd name="connsiteX7" fmla="*/ 56980 w 577320"/>
                    <a:gd name="connsiteY7" fmla="*/ 739368 h 739368"/>
                    <a:gd name="connsiteX8" fmla="*/ 0 w 577320"/>
                    <a:gd name="connsiteY8" fmla="*/ 739368 h 739368"/>
                    <a:gd name="connsiteX9" fmla="*/ 0 w 577320"/>
                    <a:gd name="connsiteY9" fmla="*/ 0 h 739368"/>
                    <a:gd name="connsiteX10" fmla="*/ 24257 w 577320"/>
                    <a:gd name="connsiteY10" fmla="*/ 0 h 739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7320" h="739368">
                      <a:moveTo>
                        <a:pt x="24257" y="0"/>
                      </a:moveTo>
                      <a:lnTo>
                        <a:pt x="521386" y="611602"/>
                      </a:lnTo>
                      <a:lnTo>
                        <a:pt x="521386" y="0"/>
                      </a:lnTo>
                      <a:lnTo>
                        <a:pt x="577321" y="0"/>
                      </a:lnTo>
                      <a:lnTo>
                        <a:pt x="577321" y="739368"/>
                      </a:lnTo>
                      <a:lnTo>
                        <a:pt x="555156" y="739368"/>
                      </a:lnTo>
                      <a:lnTo>
                        <a:pt x="56980" y="128813"/>
                      </a:lnTo>
                      <a:lnTo>
                        <a:pt x="56980" y="739368"/>
                      </a:lnTo>
                      <a:lnTo>
                        <a:pt x="0" y="739368"/>
                      </a:lnTo>
                      <a:lnTo>
                        <a:pt x="0" y="0"/>
                      </a:lnTo>
                      <a:lnTo>
                        <a:pt x="24257"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69" name="Freeform 89">
                  <a:extLst>
                    <a:ext uri="{FF2B5EF4-FFF2-40B4-BE49-F238E27FC236}">
                      <a16:creationId xmlns:a16="http://schemas.microsoft.com/office/drawing/2014/main" id="{819901E0-017D-C922-0F6A-54CEF0DDAFA2}"/>
                    </a:ext>
                  </a:extLst>
                </p:cNvPr>
                <p:cNvSpPr/>
                <p:nvPr/>
              </p:nvSpPr>
              <p:spPr>
                <a:xfrm>
                  <a:off x="6030738" y="5426323"/>
                  <a:ext cx="659609" cy="759457"/>
                </a:xfrm>
                <a:custGeom>
                  <a:avLst/>
                  <a:gdLst>
                    <a:gd name="connsiteX0" fmla="*/ 618420 w 659609"/>
                    <a:gd name="connsiteY0" fmla="*/ 146713 h 759457"/>
                    <a:gd name="connsiteX1" fmla="*/ 380985 w 659609"/>
                    <a:gd name="connsiteY1" fmla="*/ 51697 h 759457"/>
                    <a:gd name="connsiteX2" fmla="*/ 54893 w 659609"/>
                    <a:gd name="connsiteY2" fmla="*/ 381300 h 759457"/>
                    <a:gd name="connsiteX3" fmla="*/ 380985 w 659609"/>
                    <a:gd name="connsiteY3" fmla="*/ 705571 h 759457"/>
                    <a:gd name="connsiteX4" fmla="*/ 605768 w 659609"/>
                    <a:gd name="connsiteY4" fmla="*/ 619980 h 759457"/>
                    <a:gd name="connsiteX5" fmla="*/ 605768 w 659609"/>
                    <a:gd name="connsiteY5" fmla="*/ 412908 h 759457"/>
                    <a:gd name="connsiteX6" fmla="*/ 348262 w 659609"/>
                    <a:gd name="connsiteY6" fmla="*/ 412908 h 759457"/>
                    <a:gd name="connsiteX7" fmla="*/ 348262 w 659609"/>
                    <a:gd name="connsiteY7" fmla="*/ 363306 h 759457"/>
                    <a:gd name="connsiteX8" fmla="*/ 659610 w 659609"/>
                    <a:gd name="connsiteY8" fmla="*/ 363306 h 759457"/>
                    <a:gd name="connsiteX9" fmla="*/ 659610 w 659609"/>
                    <a:gd name="connsiteY9" fmla="*/ 640069 h 759457"/>
                    <a:gd name="connsiteX10" fmla="*/ 380985 w 659609"/>
                    <a:gd name="connsiteY10" fmla="*/ 759457 h 759457"/>
                    <a:gd name="connsiteX11" fmla="*/ 5 w 659609"/>
                    <a:gd name="connsiteY11" fmla="*/ 382347 h 759457"/>
                    <a:gd name="connsiteX12" fmla="*/ 380985 w 659609"/>
                    <a:gd name="connsiteY12" fmla="*/ 0 h 759457"/>
                    <a:gd name="connsiteX13" fmla="*/ 651143 w 659609"/>
                    <a:gd name="connsiteY13" fmla="*/ 110915 h 759457"/>
                    <a:gd name="connsiteX14" fmla="*/ 618420 w 659609"/>
                    <a:gd name="connsiteY14" fmla="*/ 146713 h 759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59609" h="759457">
                      <a:moveTo>
                        <a:pt x="618420" y="146713"/>
                      </a:moveTo>
                      <a:cubicBezTo>
                        <a:pt x="554020" y="83305"/>
                        <a:pt x="464316" y="51697"/>
                        <a:pt x="380985" y="51697"/>
                      </a:cubicBezTo>
                      <a:cubicBezTo>
                        <a:pt x="164669" y="51697"/>
                        <a:pt x="53846" y="210119"/>
                        <a:pt x="54893" y="381300"/>
                      </a:cubicBezTo>
                      <a:cubicBezTo>
                        <a:pt x="54893" y="555622"/>
                        <a:pt x="165715" y="705571"/>
                        <a:pt x="380985" y="705571"/>
                      </a:cubicBezTo>
                      <a:cubicBezTo>
                        <a:pt x="460130" y="705571"/>
                        <a:pt x="542414" y="678152"/>
                        <a:pt x="605768" y="619980"/>
                      </a:cubicBezTo>
                      <a:lnTo>
                        <a:pt x="605768" y="412908"/>
                      </a:lnTo>
                      <a:lnTo>
                        <a:pt x="348262" y="412908"/>
                      </a:lnTo>
                      <a:lnTo>
                        <a:pt x="348262" y="363306"/>
                      </a:lnTo>
                      <a:lnTo>
                        <a:pt x="659610" y="363306"/>
                      </a:lnTo>
                      <a:lnTo>
                        <a:pt x="659610" y="640069"/>
                      </a:lnTo>
                      <a:cubicBezTo>
                        <a:pt x="582558" y="717186"/>
                        <a:pt x="490761" y="759457"/>
                        <a:pt x="380985" y="759457"/>
                      </a:cubicBezTo>
                      <a:cubicBezTo>
                        <a:pt x="129757" y="759457"/>
                        <a:pt x="5" y="584088"/>
                        <a:pt x="5" y="382347"/>
                      </a:cubicBezTo>
                      <a:cubicBezTo>
                        <a:pt x="-1041" y="150997"/>
                        <a:pt x="156202" y="0"/>
                        <a:pt x="380985" y="0"/>
                      </a:cubicBezTo>
                      <a:cubicBezTo>
                        <a:pt x="478109" y="0"/>
                        <a:pt x="576279" y="36940"/>
                        <a:pt x="651143" y="110915"/>
                      </a:cubicBezTo>
                      <a:lnTo>
                        <a:pt x="618420" y="146713"/>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grpSp>
            <p:nvGrpSpPr>
              <p:cNvPr id="58" name="Graphic 2">
                <a:extLst>
                  <a:ext uri="{FF2B5EF4-FFF2-40B4-BE49-F238E27FC236}">
                    <a16:creationId xmlns:a16="http://schemas.microsoft.com/office/drawing/2014/main" id="{2E4296B1-AC57-D498-8F39-EC75483EA371}"/>
                  </a:ext>
                </a:extLst>
              </p:cNvPr>
              <p:cNvGrpSpPr/>
              <p:nvPr/>
            </p:nvGrpSpPr>
            <p:grpSpPr>
              <a:xfrm>
                <a:off x="6870802" y="5410804"/>
                <a:ext cx="2164690" cy="771262"/>
                <a:chOff x="6870802" y="5410804"/>
                <a:chExt cx="2164690" cy="771262"/>
              </a:xfrm>
              <a:solidFill>
                <a:srgbClr val="00A099"/>
              </a:solidFill>
            </p:grpSpPr>
            <p:sp>
              <p:nvSpPr>
                <p:cNvPr id="59" name="Freeform 80">
                  <a:extLst>
                    <a:ext uri="{FF2B5EF4-FFF2-40B4-BE49-F238E27FC236}">
                      <a16:creationId xmlns:a16="http://schemas.microsoft.com/office/drawing/2014/main" id="{A9D03C93-2A1A-B1A3-C4A3-55BAE0558E36}"/>
                    </a:ext>
                  </a:extLst>
                </p:cNvPr>
                <p:cNvSpPr/>
                <p:nvPr/>
              </p:nvSpPr>
              <p:spPr>
                <a:xfrm>
                  <a:off x="6870802" y="5410804"/>
                  <a:ext cx="758943" cy="771262"/>
                </a:xfrm>
                <a:custGeom>
                  <a:avLst/>
                  <a:gdLst>
                    <a:gd name="connsiteX0" fmla="*/ 758916 w 758943"/>
                    <a:gd name="connsiteY0" fmla="*/ 388821 h 771262"/>
                    <a:gd name="connsiteX1" fmla="*/ 379934 w 758943"/>
                    <a:gd name="connsiteY1" fmla="*/ 771263 h 771262"/>
                    <a:gd name="connsiteX2" fmla="*/ 0 w 758943"/>
                    <a:gd name="connsiteY2" fmla="*/ 389868 h 771262"/>
                    <a:gd name="connsiteX3" fmla="*/ 379934 w 758943"/>
                    <a:gd name="connsiteY3" fmla="*/ 0 h 771262"/>
                    <a:gd name="connsiteX4" fmla="*/ 758916 w 758943"/>
                    <a:gd name="connsiteY4" fmla="*/ 388821 h 771262"/>
                    <a:gd name="connsiteX5" fmla="*/ 137267 w 758943"/>
                    <a:gd name="connsiteY5" fmla="*/ 392058 h 771262"/>
                    <a:gd name="connsiteX6" fmla="*/ 380029 w 758943"/>
                    <a:gd name="connsiteY6" fmla="*/ 643497 h 771262"/>
                    <a:gd name="connsiteX7" fmla="*/ 621744 w 758943"/>
                    <a:gd name="connsiteY7" fmla="*/ 391010 h 771262"/>
                    <a:gd name="connsiteX8" fmla="*/ 380029 w 758943"/>
                    <a:gd name="connsiteY8" fmla="*/ 126910 h 771262"/>
                    <a:gd name="connsiteX9" fmla="*/ 137267 w 758943"/>
                    <a:gd name="connsiteY9" fmla="*/ 392058 h 771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8943" h="771262">
                      <a:moveTo>
                        <a:pt x="758916" y="388821"/>
                      </a:moveTo>
                      <a:cubicBezTo>
                        <a:pt x="756824" y="579994"/>
                        <a:pt x="639628" y="771263"/>
                        <a:pt x="379934" y="771263"/>
                      </a:cubicBezTo>
                      <a:cubicBezTo>
                        <a:pt x="120239" y="771263"/>
                        <a:pt x="0" y="584279"/>
                        <a:pt x="0" y="389868"/>
                      </a:cubicBezTo>
                      <a:cubicBezTo>
                        <a:pt x="0" y="195458"/>
                        <a:pt x="124520" y="0"/>
                        <a:pt x="379934" y="0"/>
                      </a:cubicBezTo>
                      <a:cubicBezTo>
                        <a:pt x="634396" y="95"/>
                        <a:pt x="761104" y="195553"/>
                        <a:pt x="758916" y="388821"/>
                      </a:cubicBezTo>
                      <a:close/>
                      <a:moveTo>
                        <a:pt x="137267" y="392058"/>
                      </a:moveTo>
                      <a:cubicBezTo>
                        <a:pt x="140406" y="513540"/>
                        <a:pt x="205853" y="643497"/>
                        <a:pt x="380029" y="643497"/>
                      </a:cubicBezTo>
                      <a:cubicBezTo>
                        <a:pt x="554205" y="643497"/>
                        <a:pt x="619652" y="512493"/>
                        <a:pt x="621744" y="391010"/>
                      </a:cubicBezTo>
                      <a:cubicBezTo>
                        <a:pt x="623837" y="266291"/>
                        <a:pt x="554205" y="126910"/>
                        <a:pt x="380029" y="126910"/>
                      </a:cubicBezTo>
                      <a:cubicBezTo>
                        <a:pt x="205758" y="126910"/>
                        <a:pt x="134033" y="267338"/>
                        <a:pt x="137267" y="392058"/>
                      </a:cubicBezTo>
                      <a:close/>
                    </a:path>
                  </a:pathLst>
                </a:custGeom>
                <a:solidFill>
                  <a:srgbClr val="00A099"/>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60" name="Freeform 81">
                  <a:extLst>
                    <a:ext uri="{FF2B5EF4-FFF2-40B4-BE49-F238E27FC236}">
                      <a16:creationId xmlns:a16="http://schemas.microsoft.com/office/drawing/2014/main" id="{47D82C5E-6BEE-B699-B446-230D29046116}"/>
                    </a:ext>
                  </a:extLst>
                </p:cNvPr>
                <p:cNvSpPr/>
                <p:nvPr/>
              </p:nvSpPr>
              <p:spPr>
                <a:xfrm>
                  <a:off x="7742443" y="5424609"/>
                  <a:ext cx="614419" cy="741653"/>
                </a:xfrm>
                <a:custGeom>
                  <a:avLst/>
                  <a:gdLst>
                    <a:gd name="connsiteX0" fmla="*/ 475060 w 614419"/>
                    <a:gd name="connsiteY0" fmla="*/ 0 h 741653"/>
                    <a:gd name="connsiteX1" fmla="*/ 614419 w 614419"/>
                    <a:gd name="connsiteY1" fmla="*/ 0 h 741653"/>
                    <a:gd name="connsiteX2" fmla="*/ 614419 w 614419"/>
                    <a:gd name="connsiteY2" fmla="*/ 740607 h 741653"/>
                    <a:gd name="connsiteX3" fmla="*/ 527855 w 614419"/>
                    <a:gd name="connsiteY3" fmla="*/ 740607 h 741653"/>
                    <a:gd name="connsiteX4" fmla="*/ 527855 w 614419"/>
                    <a:gd name="connsiteY4" fmla="*/ 741654 h 741653"/>
                    <a:gd name="connsiteX5" fmla="*/ 139359 w 614419"/>
                    <a:gd name="connsiteY5" fmla="*/ 241918 h 741653"/>
                    <a:gd name="connsiteX6" fmla="*/ 139359 w 614419"/>
                    <a:gd name="connsiteY6" fmla="*/ 740607 h 741653"/>
                    <a:gd name="connsiteX7" fmla="*/ 0 w 614419"/>
                    <a:gd name="connsiteY7" fmla="*/ 740607 h 741653"/>
                    <a:gd name="connsiteX8" fmla="*/ 0 w 614419"/>
                    <a:gd name="connsiteY8" fmla="*/ 1047 h 741653"/>
                    <a:gd name="connsiteX9" fmla="*/ 113010 w 614419"/>
                    <a:gd name="connsiteY9" fmla="*/ 1047 h 741653"/>
                    <a:gd name="connsiteX10" fmla="*/ 475060 w 614419"/>
                    <a:gd name="connsiteY10" fmla="*/ 459559 h 741653"/>
                    <a:gd name="connsiteX11" fmla="*/ 475060 w 614419"/>
                    <a:gd name="connsiteY11" fmla="*/ 0 h 741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4419" h="741653">
                      <a:moveTo>
                        <a:pt x="475060" y="0"/>
                      </a:moveTo>
                      <a:lnTo>
                        <a:pt x="614419" y="0"/>
                      </a:lnTo>
                      <a:lnTo>
                        <a:pt x="614419" y="740607"/>
                      </a:lnTo>
                      <a:lnTo>
                        <a:pt x="527855" y="740607"/>
                      </a:lnTo>
                      <a:lnTo>
                        <a:pt x="527855" y="741654"/>
                      </a:lnTo>
                      <a:lnTo>
                        <a:pt x="139359" y="241918"/>
                      </a:lnTo>
                      <a:lnTo>
                        <a:pt x="139359" y="740607"/>
                      </a:lnTo>
                      <a:lnTo>
                        <a:pt x="0" y="740607"/>
                      </a:lnTo>
                      <a:lnTo>
                        <a:pt x="0" y="1047"/>
                      </a:lnTo>
                      <a:lnTo>
                        <a:pt x="113010" y="1047"/>
                      </a:lnTo>
                      <a:lnTo>
                        <a:pt x="475060" y="459559"/>
                      </a:lnTo>
                      <a:lnTo>
                        <a:pt x="475060" y="0"/>
                      </a:lnTo>
                      <a:close/>
                    </a:path>
                  </a:pathLst>
                </a:custGeom>
                <a:solidFill>
                  <a:srgbClr val="00A099"/>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61" name="Freeform 82">
                  <a:extLst>
                    <a:ext uri="{FF2B5EF4-FFF2-40B4-BE49-F238E27FC236}">
                      <a16:creationId xmlns:a16="http://schemas.microsoft.com/office/drawing/2014/main" id="{B8C008A3-5B3B-95D8-17BE-1DE8F9777BBA}"/>
                    </a:ext>
                  </a:extLst>
                </p:cNvPr>
                <p:cNvSpPr/>
                <p:nvPr/>
              </p:nvSpPr>
              <p:spPr>
                <a:xfrm>
                  <a:off x="8482429" y="5425656"/>
                  <a:ext cx="553063" cy="739559"/>
                </a:xfrm>
                <a:custGeom>
                  <a:avLst/>
                  <a:gdLst>
                    <a:gd name="connsiteX0" fmla="*/ 553064 w 553063"/>
                    <a:gd name="connsiteY0" fmla="*/ 739560 h 739559"/>
                    <a:gd name="connsiteX1" fmla="*/ 0 w 553063"/>
                    <a:gd name="connsiteY1" fmla="*/ 739560 h 739559"/>
                    <a:gd name="connsiteX2" fmla="*/ 0 w 553063"/>
                    <a:gd name="connsiteY2" fmla="*/ 0 h 739559"/>
                    <a:gd name="connsiteX3" fmla="*/ 553064 w 553063"/>
                    <a:gd name="connsiteY3" fmla="*/ 0 h 739559"/>
                    <a:gd name="connsiteX4" fmla="*/ 553064 w 553063"/>
                    <a:gd name="connsiteY4" fmla="*/ 135288 h 739559"/>
                    <a:gd name="connsiteX5" fmla="*/ 138219 w 553063"/>
                    <a:gd name="connsiteY5" fmla="*/ 135288 h 739559"/>
                    <a:gd name="connsiteX6" fmla="*/ 138219 w 553063"/>
                    <a:gd name="connsiteY6" fmla="*/ 305325 h 739559"/>
                    <a:gd name="connsiteX7" fmla="*/ 538224 w 553063"/>
                    <a:gd name="connsiteY7" fmla="*/ 305325 h 739559"/>
                    <a:gd name="connsiteX8" fmla="*/ 538224 w 553063"/>
                    <a:gd name="connsiteY8" fmla="*/ 435281 h 739559"/>
                    <a:gd name="connsiteX9" fmla="*/ 138219 w 553063"/>
                    <a:gd name="connsiteY9" fmla="*/ 435281 h 739559"/>
                    <a:gd name="connsiteX10" fmla="*/ 138219 w 553063"/>
                    <a:gd name="connsiteY10" fmla="*/ 602177 h 739559"/>
                    <a:gd name="connsiteX11" fmla="*/ 553064 w 553063"/>
                    <a:gd name="connsiteY11" fmla="*/ 602177 h 739559"/>
                    <a:gd name="connsiteX12" fmla="*/ 553064 w 553063"/>
                    <a:gd name="connsiteY12" fmla="*/ 739560 h 739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53063" h="739559">
                      <a:moveTo>
                        <a:pt x="553064" y="739560"/>
                      </a:moveTo>
                      <a:lnTo>
                        <a:pt x="0" y="739560"/>
                      </a:lnTo>
                      <a:cubicBezTo>
                        <a:pt x="0" y="493452"/>
                        <a:pt x="0" y="246203"/>
                        <a:pt x="0" y="0"/>
                      </a:cubicBezTo>
                      <a:lnTo>
                        <a:pt x="553064" y="0"/>
                      </a:lnTo>
                      <a:lnTo>
                        <a:pt x="553064" y="135288"/>
                      </a:lnTo>
                      <a:lnTo>
                        <a:pt x="138219" y="135288"/>
                      </a:lnTo>
                      <a:lnTo>
                        <a:pt x="138219" y="305325"/>
                      </a:lnTo>
                      <a:lnTo>
                        <a:pt x="538224" y="305325"/>
                      </a:lnTo>
                      <a:lnTo>
                        <a:pt x="538224" y="435281"/>
                      </a:lnTo>
                      <a:lnTo>
                        <a:pt x="138219" y="435281"/>
                      </a:lnTo>
                      <a:lnTo>
                        <a:pt x="138219" y="602177"/>
                      </a:lnTo>
                      <a:lnTo>
                        <a:pt x="553064" y="602177"/>
                      </a:lnTo>
                      <a:lnTo>
                        <a:pt x="553064" y="739560"/>
                      </a:lnTo>
                      <a:close/>
                    </a:path>
                  </a:pathLst>
                </a:custGeom>
                <a:solidFill>
                  <a:srgbClr val="00A099"/>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grpSp>
        <p:grpSp>
          <p:nvGrpSpPr>
            <p:cNvPr id="9" name="Graphic 2">
              <a:extLst>
                <a:ext uri="{FF2B5EF4-FFF2-40B4-BE49-F238E27FC236}">
                  <a16:creationId xmlns:a16="http://schemas.microsoft.com/office/drawing/2014/main" id="{AC1E6581-9202-548E-3A46-2E00B0E43CE0}"/>
                </a:ext>
              </a:extLst>
            </p:cNvPr>
            <p:cNvGrpSpPr/>
            <p:nvPr/>
          </p:nvGrpSpPr>
          <p:grpSpPr>
            <a:xfrm>
              <a:off x="2716311" y="648027"/>
              <a:ext cx="2950814" cy="4756864"/>
              <a:chOff x="4425584" y="267785"/>
              <a:chExt cx="2950814" cy="4756864"/>
            </a:xfrm>
            <a:solidFill>
              <a:schemeClr val="accent1"/>
            </a:solidFill>
          </p:grpSpPr>
          <p:grpSp>
            <p:nvGrpSpPr>
              <p:cNvPr id="13" name="Graphic 2">
                <a:extLst>
                  <a:ext uri="{FF2B5EF4-FFF2-40B4-BE49-F238E27FC236}">
                    <a16:creationId xmlns:a16="http://schemas.microsoft.com/office/drawing/2014/main" id="{B3C34F64-B814-586E-09E7-735289381ED9}"/>
                  </a:ext>
                </a:extLst>
              </p:cNvPr>
              <p:cNvGrpSpPr/>
              <p:nvPr/>
            </p:nvGrpSpPr>
            <p:grpSpPr>
              <a:xfrm>
                <a:off x="5720269" y="2764575"/>
                <a:ext cx="1656129" cy="1882392"/>
                <a:chOff x="5720269" y="2764575"/>
                <a:chExt cx="1656129" cy="1882392"/>
              </a:xfrm>
              <a:solidFill>
                <a:schemeClr val="accent1"/>
              </a:solidFill>
            </p:grpSpPr>
            <p:grpSp>
              <p:nvGrpSpPr>
                <p:cNvPr id="49" name="Graphic 2">
                  <a:extLst>
                    <a:ext uri="{FF2B5EF4-FFF2-40B4-BE49-F238E27FC236}">
                      <a16:creationId xmlns:a16="http://schemas.microsoft.com/office/drawing/2014/main" id="{FEC1D4B0-8210-A283-56E3-9B98A679E56F}"/>
                    </a:ext>
                  </a:extLst>
                </p:cNvPr>
                <p:cNvGrpSpPr/>
                <p:nvPr/>
              </p:nvGrpSpPr>
              <p:grpSpPr>
                <a:xfrm>
                  <a:off x="5720269" y="2764575"/>
                  <a:ext cx="1656129" cy="1882392"/>
                  <a:chOff x="5720269" y="2764575"/>
                  <a:chExt cx="1656129" cy="1882392"/>
                </a:xfrm>
                <a:solidFill>
                  <a:srgbClr val="00A099"/>
                </a:solidFill>
              </p:grpSpPr>
              <p:sp>
                <p:nvSpPr>
                  <p:cNvPr id="53" name="Freeform 75">
                    <a:extLst>
                      <a:ext uri="{FF2B5EF4-FFF2-40B4-BE49-F238E27FC236}">
                        <a16:creationId xmlns:a16="http://schemas.microsoft.com/office/drawing/2014/main" id="{9E749119-8665-1500-E66B-6B2DDDA1E27A}"/>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54" name="Freeform 76">
                    <a:extLst>
                      <a:ext uri="{FF2B5EF4-FFF2-40B4-BE49-F238E27FC236}">
                        <a16:creationId xmlns:a16="http://schemas.microsoft.com/office/drawing/2014/main" id="{539838BC-5FD5-22C3-7D06-16DA65B26FD0}"/>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55" name="Freeform 77">
                    <a:extLst>
                      <a:ext uri="{FF2B5EF4-FFF2-40B4-BE49-F238E27FC236}">
                        <a16:creationId xmlns:a16="http://schemas.microsoft.com/office/drawing/2014/main" id="{2FB5CBB3-4DDA-3E0D-D21F-CDCA418251A4}"/>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50" name="Freeform 72">
                  <a:extLst>
                    <a:ext uri="{FF2B5EF4-FFF2-40B4-BE49-F238E27FC236}">
                      <a16:creationId xmlns:a16="http://schemas.microsoft.com/office/drawing/2014/main" id="{CA63F685-9852-7E11-D539-3CDE0B67CD9F}"/>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51" name="Freeform 73">
                  <a:extLst>
                    <a:ext uri="{FF2B5EF4-FFF2-40B4-BE49-F238E27FC236}">
                      <a16:creationId xmlns:a16="http://schemas.microsoft.com/office/drawing/2014/main" id="{B14B1232-4700-6BB7-D2F4-2EB5B2B4FF89}"/>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52" name="Freeform 74">
                  <a:extLst>
                    <a:ext uri="{FF2B5EF4-FFF2-40B4-BE49-F238E27FC236}">
                      <a16:creationId xmlns:a16="http://schemas.microsoft.com/office/drawing/2014/main" id="{D0D1CCA1-F291-D360-CBF5-4AA2D2535358}"/>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47" name="Freeform 69">
                <a:extLst>
                  <a:ext uri="{FF2B5EF4-FFF2-40B4-BE49-F238E27FC236}">
                    <a16:creationId xmlns:a16="http://schemas.microsoft.com/office/drawing/2014/main" id="{18DAB975-CEA7-95E3-D5D3-714D97E4AE7B}"/>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48" name="Freeform 70">
                <a:extLst>
                  <a:ext uri="{FF2B5EF4-FFF2-40B4-BE49-F238E27FC236}">
                    <a16:creationId xmlns:a16="http://schemas.microsoft.com/office/drawing/2014/main" id="{7536147C-99EC-769D-3BA6-256E3D395B2C}"/>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grpSp>
          <p:nvGrpSpPr>
            <p:cNvPr id="10" name="Graphic 2">
              <a:extLst>
                <a:ext uri="{FF2B5EF4-FFF2-40B4-BE49-F238E27FC236}">
                  <a16:creationId xmlns:a16="http://schemas.microsoft.com/office/drawing/2014/main" id="{C4983454-3055-6F80-9BE0-0D357D2F69C2}"/>
                </a:ext>
              </a:extLst>
            </p:cNvPr>
            <p:cNvGrpSpPr/>
            <p:nvPr/>
          </p:nvGrpSpPr>
          <p:grpSpPr>
            <a:xfrm>
              <a:off x="9002626" y="5508867"/>
              <a:ext cx="473062" cy="244679"/>
              <a:chOff x="9052805" y="5306649"/>
              <a:chExt cx="473062" cy="244679"/>
            </a:xfrm>
            <a:solidFill>
              <a:schemeClr val="accent4"/>
            </a:solidFill>
          </p:grpSpPr>
          <p:sp>
            <p:nvSpPr>
              <p:cNvPr id="11" name="Freeform 66">
                <a:extLst>
                  <a:ext uri="{FF2B5EF4-FFF2-40B4-BE49-F238E27FC236}">
                    <a16:creationId xmlns:a16="http://schemas.microsoft.com/office/drawing/2014/main" id="{3CCCE990-B202-A185-43DF-2576F0FA4C0A}"/>
                  </a:ext>
                </a:extLst>
              </p:cNvPr>
              <p:cNvSpPr/>
              <p:nvPr/>
            </p:nvSpPr>
            <p:spPr>
              <a:xfrm>
                <a:off x="9052805" y="5306649"/>
                <a:ext cx="183783" cy="244679"/>
              </a:xfrm>
              <a:custGeom>
                <a:avLst/>
                <a:gdLst>
                  <a:gd name="connsiteX0" fmla="*/ 111868 w 183783"/>
                  <a:gd name="connsiteY0" fmla="*/ 244679 h 244679"/>
                  <a:gd name="connsiteX1" fmla="*/ 71915 w 183783"/>
                  <a:gd name="connsiteY1" fmla="*/ 244679 h 244679"/>
                  <a:gd name="connsiteX2" fmla="*/ 71915 w 183783"/>
                  <a:gd name="connsiteY2" fmla="*/ 34274 h 244679"/>
                  <a:gd name="connsiteX3" fmla="*/ 0 w 183783"/>
                  <a:gd name="connsiteY3" fmla="*/ 34274 h 244679"/>
                  <a:gd name="connsiteX4" fmla="*/ 0 w 183783"/>
                  <a:gd name="connsiteY4" fmla="*/ 0 h 244679"/>
                  <a:gd name="connsiteX5" fmla="*/ 183784 w 183783"/>
                  <a:gd name="connsiteY5" fmla="*/ 0 h 244679"/>
                  <a:gd name="connsiteX6" fmla="*/ 183784 w 183783"/>
                  <a:gd name="connsiteY6" fmla="*/ 34274 h 244679"/>
                  <a:gd name="connsiteX7" fmla="*/ 111868 w 183783"/>
                  <a:gd name="connsiteY7" fmla="*/ 34274 h 244679"/>
                  <a:gd name="connsiteX8" fmla="*/ 111868 w 183783"/>
                  <a:gd name="connsiteY8" fmla="*/ 244679 h 244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3783" h="244679">
                    <a:moveTo>
                      <a:pt x="111868" y="244679"/>
                    </a:moveTo>
                    <a:lnTo>
                      <a:pt x="71915" y="244679"/>
                    </a:lnTo>
                    <a:lnTo>
                      <a:pt x="71915" y="34274"/>
                    </a:lnTo>
                    <a:lnTo>
                      <a:pt x="0" y="34274"/>
                    </a:lnTo>
                    <a:lnTo>
                      <a:pt x="0" y="0"/>
                    </a:lnTo>
                    <a:lnTo>
                      <a:pt x="183784" y="0"/>
                    </a:lnTo>
                    <a:lnTo>
                      <a:pt x="183784" y="34274"/>
                    </a:lnTo>
                    <a:lnTo>
                      <a:pt x="111868" y="34274"/>
                    </a:lnTo>
                    <a:lnTo>
                      <a:pt x="111868" y="244679"/>
                    </a:lnTo>
                    <a:close/>
                  </a:path>
                </a:pathLst>
              </a:custGeom>
              <a:solidFill>
                <a:schemeClr val="bg1"/>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2" name="Freeform 67">
                <a:extLst>
                  <a:ext uri="{FF2B5EF4-FFF2-40B4-BE49-F238E27FC236}">
                    <a16:creationId xmlns:a16="http://schemas.microsoft.com/office/drawing/2014/main" id="{14F4C2B6-DA2F-342D-B104-A98312D394EB}"/>
                  </a:ext>
                </a:extLst>
              </p:cNvPr>
              <p:cNvSpPr/>
              <p:nvPr/>
            </p:nvSpPr>
            <p:spPr>
              <a:xfrm>
                <a:off x="9274164" y="5306649"/>
                <a:ext cx="251703" cy="244679"/>
              </a:xfrm>
              <a:custGeom>
                <a:avLst/>
                <a:gdLst>
                  <a:gd name="connsiteX0" fmla="*/ 105590 w 251703"/>
                  <a:gd name="connsiteY0" fmla="*/ 244679 h 244679"/>
                  <a:gd name="connsiteX1" fmla="*/ 34721 w 251703"/>
                  <a:gd name="connsiteY1" fmla="*/ 40368 h 244679"/>
                  <a:gd name="connsiteX2" fmla="*/ 33389 w 251703"/>
                  <a:gd name="connsiteY2" fmla="*/ 40368 h 244679"/>
                  <a:gd name="connsiteX3" fmla="*/ 36243 w 251703"/>
                  <a:gd name="connsiteY3" fmla="*/ 125672 h 244679"/>
                  <a:gd name="connsiteX4" fmla="*/ 36243 w 251703"/>
                  <a:gd name="connsiteY4" fmla="*/ 244679 h 244679"/>
                  <a:gd name="connsiteX5" fmla="*/ 0 w 251703"/>
                  <a:gd name="connsiteY5" fmla="*/ 244679 h 244679"/>
                  <a:gd name="connsiteX6" fmla="*/ 0 w 251703"/>
                  <a:gd name="connsiteY6" fmla="*/ 0 h 244679"/>
                  <a:gd name="connsiteX7" fmla="*/ 56315 w 251703"/>
                  <a:gd name="connsiteY7" fmla="*/ 0 h 244679"/>
                  <a:gd name="connsiteX8" fmla="*/ 124235 w 251703"/>
                  <a:gd name="connsiteY8" fmla="*/ 194601 h 244679"/>
                  <a:gd name="connsiteX9" fmla="*/ 125282 w 251703"/>
                  <a:gd name="connsiteY9" fmla="*/ 194601 h 244679"/>
                  <a:gd name="connsiteX10" fmla="*/ 195199 w 251703"/>
                  <a:gd name="connsiteY10" fmla="*/ 0 h 244679"/>
                  <a:gd name="connsiteX11" fmla="*/ 251704 w 251703"/>
                  <a:gd name="connsiteY11" fmla="*/ 0 h 244679"/>
                  <a:gd name="connsiteX12" fmla="*/ 251704 w 251703"/>
                  <a:gd name="connsiteY12" fmla="*/ 244679 h 244679"/>
                  <a:gd name="connsiteX13" fmla="*/ 213083 w 251703"/>
                  <a:gd name="connsiteY13" fmla="*/ 244679 h 244679"/>
                  <a:gd name="connsiteX14" fmla="*/ 213083 w 251703"/>
                  <a:gd name="connsiteY14" fmla="*/ 123673 h 244679"/>
                  <a:gd name="connsiteX15" fmla="*/ 214034 w 251703"/>
                  <a:gd name="connsiteY15" fmla="*/ 76165 h 244679"/>
                  <a:gd name="connsiteX16" fmla="*/ 215651 w 251703"/>
                  <a:gd name="connsiteY16" fmla="*/ 40653 h 244679"/>
                  <a:gd name="connsiteX17" fmla="*/ 214319 w 251703"/>
                  <a:gd name="connsiteY17" fmla="*/ 40653 h 244679"/>
                  <a:gd name="connsiteX18" fmla="*/ 140882 w 251703"/>
                  <a:gd name="connsiteY18" fmla="*/ 244679 h 244679"/>
                  <a:gd name="connsiteX19" fmla="*/ 105590 w 251703"/>
                  <a:gd name="connsiteY19" fmla="*/ 244679 h 244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1703" h="244679">
                    <a:moveTo>
                      <a:pt x="105590" y="244679"/>
                    </a:moveTo>
                    <a:lnTo>
                      <a:pt x="34721" y="40368"/>
                    </a:lnTo>
                    <a:lnTo>
                      <a:pt x="33389" y="40368"/>
                    </a:lnTo>
                    <a:cubicBezTo>
                      <a:pt x="35292" y="70738"/>
                      <a:pt x="36243" y="99205"/>
                      <a:pt x="36243" y="125672"/>
                    </a:cubicBezTo>
                    <a:lnTo>
                      <a:pt x="36243" y="244679"/>
                    </a:lnTo>
                    <a:lnTo>
                      <a:pt x="0" y="244679"/>
                    </a:lnTo>
                    <a:lnTo>
                      <a:pt x="0" y="0"/>
                    </a:lnTo>
                    <a:lnTo>
                      <a:pt x="56315" y="0"/>
                    </a:lnTo>
                    <a:lnTo>
                      <a:pt x="124235" y="194601"/>
                    </a:lnTo>
                    <a:lnTo>
                      <a:pt x="125282" y="194601"/>
                    </a:lnTo>
                    <a:lnTo>
                      <a:pt x="195199" y="0"/>
                    </a:lnTo>
                    <a:lnTo>
                      <a:pt x="251704" y="0"/>
                    </a:lnTo>
                    <a:lnTo>
                      <a:pt x="251704" y="244679"/>
                    </a:lnTo>
                    <a:lnTo>
                      <a:pt x="213083" y="244679"/>
                    </a:lnTo>
                    <a:lnTo>
                      <a:pt x="213083" y="123673"/>
                    </a:lnTo>
                    <a:cubicBezTo>
                      <a:pt x="213083" y="111486"/>
                      <a:pt x="213368" y="95682"/>
                      <a:pt x="214034" y="76165"/>
                    </a:cubicBezTo>
                    <a:cubicBezTo>
                      <a:pt x="214605" y="56648"/>
                      <a:pt x="215175" y="44842"/>
                      <a:pt x="215651" y="40653"/>
                    </a:cubicBezTo>
                    <a:lnTo>
                      <a:pt x="214319" y="40653"/>
                    </a:lnTo>
                    <a:lnTo>
                      <a:pt x="140882" y="244679"/>
                    </a:lnTo>
                    <a:lnTo>
                      <a:pt x="105590" y="244679"/>
                    </a:lnTo>
                    <a:close/>
                  </a:path>
                </a:pathLst>
              </a:custGeom>
              <a:solidFill>
                <a:schemeClr val="bg1"/>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Nexa Book" panose="00000400000000000000" pitchFamily="50" charset="0"/>
                  <a:ea typeface="+mn-ea"/>
                  <a:cs typeface="+mn-cs"/>
                </a:endParaRPr>
              </a:p>
            </p:txBody>
          </p:sp>
        </p:grpSp>
      </p:grpSp>
      <p:cxnSp>
        <p:nvCxnSpPr>
          <p:cNvPr id="14" name="Straight Connector 13">
            <a:extLst>
              <a:ext uri="{FF2B5EF4-FFF2-40B4-BE49-F238E27FC236}">
                <a16:creationId xmlns:a16="http://schemas.microsoft.com/office/drawing/2014/main" id="{DB7E9558-4D47-3767-4686-EB7258B7F7D8}"/>
              </a:ext>
            </a:extLst>
          </p:cNvPr>
          <p:cNvCxnSpPr>
            <a:cxnSpLocks/>
          </p:cNvCxnSpPr>
          <p:nvPr/>
        </p:nvCxnSpPr>
        <p:spPr>
          <a:xfrm>
            <a:off x="1683349" y="2990851"/>
            <a:ext cx="2902873" cy="0"/>
          </a:xfrm>
          <a:prstGeom prst="line">
            <a:avLst/>
          </a:prstGeom>
          <a:ln w="57150" cap="rnd">
            <a:solidFill>
              <a:schemeClr val="accent1"/>
            </a:solidFill>
            <a:round/>
          </a:ln>
        </p:spPr>
        <p:style>
          <a:lnRef idx="1">
            <a:schemeClr val="accent1"/>
          </a:lnRef>
          <a:fillRef idx="0">
            <a:schemeClr val="accent1"/>
          </a:fillRef>
          <a:effectRef idx="0">
            <a:schemeClr val="accent1"/>
          </a:effectRef>
          <a:fontRef idx="minor">
            <a:schemeClr val="tx1"/>
          </a:fontRef>
        </p:style>
      </p:cxnSp>
      <p:sp>
        <p:nvSpPr>
          <p:cNvPr id="46" name="Text Placeholder 44">
            <a:extLst>
              <a:ext uri="{FF2B5EF4-FFF2-40B4-BE49-F238E27FC236}">
                <a16:creationId xmlns:a16="http://schemas.microsoft.com/office/drawing/2014/main" id="{F5A63814-E592-0442-BECD-60BEA74EA64D}"/>
              </a:ext>
            </a:extLst>
          </p:cNvPr>
          <p:cNvSpPr>
            <a:spLocks noGrp="1"/>
          </p:cNvSpPr>
          <p:nvPr>
            <p:ph type="body" sz="quarter" idx="11"/>
          </p:nvPr>
        </p:nvSpPr>
        <p:spPr>
          <a:xfrm>
            <a:off x="1311461" y="4224132"/>
            <a:ext cx="3257550" cy="507413"/>
          </a:xfrm>
          <a:prstGeom prst="rect">
            <a:avLst/>
          </a:prstGeom>
        </p:spPr>
        <p:txBody>
          <a:bodyPr anchor="b"/>
          <a:lstStyle>
            <a:lvl1pPr marL="0" indent="0" algn="r">
              <a:buNone/>
              <a:defRPr sz="1200">
                <a:solidFill>
                  <a:schemeClr val="tx1"/>
                </a:solidFill>
              </a:defRPr>
            </a:lvl1pPr>
            <a:lvl2pPr algn="r">
              <a:defRPr sz="1050">
                <a:solidFill>
                  <a:schemeClr val="bg1"/>
                </a:solidFill>
              </a:defRPr>
            </a:lvl2pPr>
            <a:lvl3pPr algn="r">
              <a:defRPr sz="900">
                <a:solidFill>
                  <a:schemeClr val="bg1"/>
                </a:solidFill>
              </a:defRPr>
            </a:lvl3pPr>
            <a:lvl4pPr algn="r">
              <a:defRPr sz="825">
                <a:solidFill>
                  <a:schemeClr val="bg1"/>
                </a:solidFill>
              </a:defRPr>
            </a:lvl4pPr>
            <a:lvl5pPr algn="r">
              <a:defRPr sz="825">
                <a:solidFill>
                  <a:schemeClr val="bg1"/>
                </a:solidFill>
              </a:defRPr>
            </a:lvl5pPr>
          </a:lstStyle>
          <a:p>
            <a:pPr lvl="0"/>
            <a:r>
              <a:rPr lang="en-US"/>
              <a:t>Click to edit Master text styles</a:t>
            </a:r>
          </a:p>
        </p:txBody>
      </p:sp>
      <p:sp>
        <p:nvSpPr>
          <p:cNvPr id="45" name="Text Placeholder 44">
            <a:extLst>
              <a:ext uri="{FF2B5EF4-FFF2-40B4-BE49-F238E27FC236}">
                <a16:creationId xmlns:a16="http://schemas.microsoft.com/office/drawing/2014/main" id="{8D0392F9-FB9B-2459-6D5C-3381EF959846}"/>
              </a:ext>
            </a:extLst>
          </p:cNvPr>
          <p:cNvSpPr>
            <a:spLocks noGrp="1"/>
          </p:cNvSpPr>
          <p:nvPr>
            <p:ph type="body" sz="quarter" idx="10"/>
          </p:nvPr>
        </p:nvSpPr>
        <p:spPr>
          <a:xfrm>
            <a:off x="1314450" y="3098008"/>
            <a:ext cx="3257550" cy="777479"/>
          </a:xfrm>
          <a:prstGeom prst="rect">
            <a:avLst/>
          </a:prstGeom>
        </p:spPr>
        <p:txBody>
          <a:bodyPr/>
          <a:lstStyle>
            <a:lvl1pPr marL="0" indent="0" algn="r">
              <a:buNone/>
              <a:defRPr>
                <a:solidFill>
                  <a:schemeClr val="accent3"/>
                </a:solidFill>
              </a:defRPr>
            </a:lvl1pPr>
            <a:lvl2pPr marL="342892" indent="0" algn="r">
              <a:buNone/>
              <a:defRPr>
                <a:solidFill>
                  <a:schemeClr val="bg1"/>
                </a:solidFill>
              </a:defRPr>
            </a:lvl2pPr>
            <a:lvl3pPr algn="r">
              <a:defRPr>
                <a:solidFill>
                  <a:schemeClr val="bg1"/>
                </a:solidFill>
              </a:defRPr>
            </a:lvl3pPr>
            <a:lvl4pPr algn="r">
              <a:defRPr>
                <a:solidFill>
                  <a:schemeClr val="bg1"/>
                </a:solidFill>
              </a:defRPr>
            </a:lvl4pPr>
            <a:lvl5pPr algn="r">
              <a:defRPr>
                <a:solidFill>
                  <a:schemeClr val="bg1"/>
                </a:solidFill>
              </a:defRPr>
            </a:lvl5pPr>
          </a:lstStyle>
          <a:p>
            <a:pPr lvl="0"/>
            <a:r>
              <a:rPr lang="en-US"/>
              <a:t>Click to edit Master text styles</a:t>
            </a:r>
          </a:p>
        </p:txBody>
      </p:sp>
      <p:sp>
        <p:nvSpPr>
          <p:cNvPr id="2" name="Title 1">
            <a:extLst>
              <a:ext uri="{FF2B5EF4-FFF2-40B4-BE49-F238E27FC236}">
                <a16:creationId xmlns:a16="http://schemas.microsoft.com/office/drawing/2014/main" id="{5184292B-F56D-B8BD-D4C7-AA10DE993E8F}"/>
              </a:ext>
            </a:extLst>
          </p:cNvPr>
          <p:cNvSpPr>
            <a:spLocks noGrp="1"/>
          </p:cNvSpPr>
          <p:nvPr>
            <p:ph type="title"/>
          </p:nvPr>
        </p:nvSpPr>
        <p:spPr>
          <a:xfrm>
            <a:off x="1922014" y="1588336"/>
            <a:ext cx="2646997" cy="1287066"/>
          </a:xfrm>
          <a:prstGeom prst="rect">
            <a:avLst/>
          </a:prstGeom>
        </p:spPr>
        <p:txBody>
          <a:bodyPr vert="horz" anchor="b"/>
          <a:lstStyle>
            <a:lvl1pPr algn="r">
              <a:defRPr>
                <a:solidFill>
                  <a:schemeClr val="accent1"/>
                </a:solidFill>
              </a:defRPr>
            </a:lvl1pPr>
          </a:lstStyle>
          <a:p>
            <a:r>
              <a:rPr lang="en-US"/>
              <a:t>Click to edit Master title style</a:t>
            </a:r>
          </a:p>
        </p:txBody>
      </p:sp>
    </p:spTree>
    <p:extLst>
      <p:ext uri="{BB962C8B-B14F-4D97-AF65-F5344CB8AC3E}">
        <p14:creationId xmlns:p14="http://schemas.microsoft.com/office/powerpoint/2010/main" val="133624864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Seperator Slide">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5B0A7C1D-2DA4-4797-ABE4-CFE498A90DFE}"/>
              </a:ext>
            </a:extLst>
          </p:cNvPr>
          <p:cNvGraphicFramePr>
            <a:graphicFrameLocks noChangeAspect="1"/>
          </p:cNvGraphicFramePr>
          <p:nvPr>
            <p:custDataLst>
              <p:tags r:id="rId1"/>
            </p:custDataLst>
            <p:extLst>
              <p:ext uri="{D42A27DB-BD31-4B8C-83A1-F6EECF244321}">
                <p14:modId xmlns:p14="http://schemas.microsoft.com/office/powerpoint/2010/main" val="2766380267"/>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4" name="think-cell data - do not delete" hidden="1">
                        <a:extLst>
                          <a:ext uri="{FF2B5EF4-FFF2-40B4-BE49-F238E27FC236}">
                            <a16:creationId xmlns:a16="http://schemas.microsoft.com/office/drawing/2014/main" id="{5B0A7C1D-2DA4-4797-ABE4-CFE498A90DFE}"/>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sp>
        <p:nvSpPr>
          <p:cNvPr id="3" name="Rectangle 2">
            <a:extLst>
              <a:ext uri="{FF2B5EF4-FFF2-40B4-BE49-F238E27FC236}">
                <a16:creationId xmlns:a16="http://schemas.microsoft.com/office/drawing/2014/main" id="{AF13F458-F455-6AF3-385E-83D174A2BDFD}"/>
              </a:ext>
            </a:extLst>
          </p:cNvPr>
          <p:cNvSpPr/>
          <p:nvPr/>
        </p:nvSpPr>
        <p:spPr>
          <a:xfrm flipV="1">
            <a:off x="298174" y="756404"/>
            <a:ext cx="8716286"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60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5" name="Picture 4">
            <a:extLst>
              <a:ext uri="{FF2B5EF4-FFF2-40B4-BE49-F238E27FC236}">
                <a16:creationId xmlns:a16="http://schemas.microsoft.com/office/drawing/2014/main" id="{F14168CB-5AC7-29DA-0147-7803D6F82ECF}"/>
              </a:ext>
            </a:extLst>
          </p:cNvPr>
          <p:cNvPicPr>
            <a:picLocks noChangeAspect="1"/>
          </p:cNvPicPr>
          <p:nvPr/>
        </p:nvPicPr>
        <p:blipFill rotWithShape="1">
          <a:blip r:embed="rId5" cstate="print">
            <a:alphaModFix/>
            <a:extLst>
              <a:ext uri="{BEBA8EAE-BF5A-486C-A8C5-ECC9F3942E4B}">
                <a14:imgProps xmlns:a14="http://schemas.microsoft.com/office/drawing/2010/main">
                  <a14:imgLayer r:embed="rId6">
                    <a14:imgEffect>
                      <a14:artisticBlur radius="20"/>
                    </a14:imgEffect>
                  </a14:imgLayer>
                </a14:imgProps>
              </a:ext>
              <a:ext uri="{28A0092B-C50C-407E-A947-70E740481C1C}">
                <a14:useLocalDpi xmlns:a14="http://schemas.microsoft.com/office/drawing/2010/main"/>
              </a:ext>
            </a:extLst>
          </a:blip>
          <a:srcRect/>
          <a:stretch/>
        </p:blipFill>
        <p:spPr>
          <a:xfrm>
            <a:off x="1" y="2"/>
            <a:ext cx="2001645" cy="5138927"/>
          </a:xfrm>
          <a:custGeom>
            <a:avLst/>
            <a:gdLst>
              <a:gd name="connsiteX0" fmla="*/ 0 w 2668860"/>
              <a:gd name="connsiteY0" fmla="*/ 0 h 6851903"/>
              <a:gd name="connsiteX1" fmla="*/ 2668860 w 2668860"/>
              <a:gd name="connsiteY1" fmla="*/ 0 h 6851903"/>
              <a:gd name="connsiteX2" fmla="*/ 2427625 w 2668860"/>
              <a:gd name="connsiteY2" fmla="*/ 1012659 h 6851903"/>
              <a:gd name="connsiteX3" fmla="*/ 2427624 w 2668860"/>
              <a:gd name="connsiteY3" fmla="*/ 1012658 h 6851903"/>
              <a:gd name="connsiteX4" fmla="*/ 1036595 w 2668860"/>
              <a:gd name="connsiteY4" fmla="*/ 6851903 h 6851903"/>
              <a:gd name="connsiteX5" fmla="*/ 0 w 2668860"/>
              <a:gd name="connsiteY5" fmla="*/ 6851903 h 6851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8860" h="6851903">
                <a:moveTo>
                  <a:pt x="0" y="0"/>
                </a:moveTo>
                <a:lnTo>
                  <a:pt x="2668860" y="0"/>
                </a:lnTo>
                <a:lnTo>
                  <a:pt x="2427625" y="1012659"/>
                </a:lnTo>
                <a:lnTo>
                  <a:pt x="2427624" y="1012658"/>
                </a:lnTo>
                <a:lnTo>
                  <a:pt x="1036595" y="6851903"/>
                </a:lnTo>
                <a:lnTo>
                  <a:pt x="0" y="6851903"/>
                </a:lnTo>
                <a:close/>
              </a:path>
            </a:pathLst>
          </a:custGeom>
          <a:effectLst>
            <a:outerShdw blurRad="190500" dist="63500" algn="l" rotWithShape="0">
              <a:prstClr val="black">
                <a:alpha val="40000"/>
              </a:prstClr>
            </a:outerShdw>
          </a:effectLst>
        </p:spPr>
      </p:pic>
      <p:sp>
        <p:nvSpPr>
          <p:cNvPr id="6" name="Freeform 5">
            <a:extLst>
              <a:ext uri="{FF2B5EF4-FFF2-40B4-BE49-F238E27FC236}">
                <a16:creationId xmlns:a16="http://schemas.microsoft.com/office/drawing/2014/main" id="{19BE8E17-09BA-D515-CD46-7946938584FF}"/>
              </a:ext>
            </a:extLst>
          </p:cNvPr>
          <p:cNvSpPr/>
          <p:nvPr/>
        </p:nvSpPr>
        <p:spPr>
          <a:xfrm>
            <a:off x="1" y="1"/>
            <a:ext cx="2003631" cy="5147264"/>
          </a:xfrm>
          <a:custGeom>
            <a:avLst/>
            <a:gdLst>
              <a:gd name="connsiteX0" fmla="*/ 2671508 w 2671508"/>
              <a:gd name="connsiteY0" fmla="*/ 0 h 6863018"/>
              <a:gd name="connsiteX1" fmla="*/ 2427625 w 2671508"/>
              <a:gd name="connsiteY1" fmla="*/ 1023774 h 6863018"/>
              <a:gd name="connsiteX2" fmla="*/ 2427624 w 2671508"/>
              <a:gd name="connsiteY2" fmla="*/ 1023773 h 6863018"/>
              <a:gd name="connsiteX3" fmla="*/ 1036595 w 2671508"/>
              <a:gd name="connsiteY3" fmla="*/ 6863018 h 6863018"/>
              <a:gd name="connsiteX4" fmla="*/ 0 w 2671508"/>
              <a:gd name="connsiteY4" fmla="*/ 6863018 h 6863018"/>
              <a:gd name="connsiteX5" fmla="*/ 0 w 2671508"/>
              <a:gd name="connsiteY5" fmla="*/ 1 h 6863018"/>
              <a:gd name="connsiteX6" fmla="*/ 2668167 w 2671508"/>
              <a:gd name="connsiteY6" fmla="*/ 1 h 686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1508" h="6863018">
                <a:moveTo>
                  <a:pt x="2671508" y="0"/>
                </a:moveTo>
                <a:lnTo>
                  <a:pt x="2427625" y="1023774"/>
                </a:lnTo>
                <a:lnTo>
                  <a:pt x="2427624" y="1023773"/>
                </a:lnTo>
                <a:lnTo>
                  <a:pt x="1036595" y="6863018"/>
                </a:lnTo>
                <a:lnTo>
                  <a:pt x="0" y="6863018"/>
                </a:lnTo>
                <a:lnTo>
                  <a:pt x="0" y="1"/>
                </a:lnTo>
                <a:lnTo>
                  <a:pt x="2668167" y="1"/>
                </a:lnTo>
                <a:close/>
              </a:path>
            </a:pathLst>
          </a:custGeom>
          <a:solidFill>
            <a:schemeClr val="accent1">
              <a:alpha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AE" sz="1200" b="0" i="0">
              <a:solidFill>
                <a:schemeClr val="bg1"/>
              </a:solidFill>
              <a:latin typeface="Nexa Book" pitchFamily="2" charset="77"/>
              <a:ea typeface="Open Sans" panose="020B0606030504020204" pitchFamily="34" charset="0"/>
              <a:cs typeface="Open Sans" panose="020B0606030504020204" pitchFamily="34" charset="0"/>
            </a:endParaRPr>
          </a:p>
        </p:txBody>
      </p:sp>
      <p:grpSp>
        <p:nvGrpSpPr>
          <p:cNvPr id="7" name="Graphic 2">
            <a:extLst>
              <a:ext uri="{FF2B5EF4-FFF2-40B4-BE49-F238E27FC236}">
                <a16:creationId xmlns:a16="http://schemas.microsoft.com/office/drawing/2014/main" id="{784BE723-070E-A274-AA6F-B440F5580766}"/>
              </a:ext>
            </a:extLst>
          </p:cNvPr>
          <p:cNvGrpSpPr>
            <a:grpSpLocks noChangeAspect="1"/>
          </p:cNvGrpSpPr>
          <p:nvPr/>
        </p:nvGrpSpPr>
        <p:grpSpPr>
          <a:xfrm>
            <a:off x="4804" y="2"/>
            <a:ext cx="468178" cy="756000"/>
            <a:chOff x="4425584" y="267785"/>
            <a:chExt cx="2950814" cy="4756864"/>
          </a:xfrm>
          <a:solidFill>
            <a:schemeClr val="accent1"/>
          </a:solidFill>
        </p:grpSpPr>
        <p:grpSp>
          <p:nvGrpSpPr>
            <p:cNvPr id="8" name="Graphic 2">
              <a:extLst>
                <a:ext uri="{FF2B5EF4-FFF2-40B4-BE49-F238E27FC236}">
                  <a16:creationId xmlns:a16="http://schemas.microsoft.com/office/drawing/2014/main" id="{C43329F1-6902-CECE-46BF-B0CB0D4264FB}"/>
                </a:ext>
              </a:extLst>
            </p:cNvPr>
            <p:cNvGrpSpPr/>
            <p:nvPr/>
          </p:nvGrpSpPr>
          <p:grpSpPr>
            <a:xfrm>
              <a:off x="5720269" y="2764575"/>
              <a:ext cx="1656129" cy="1882392"/>
              <a:chOff x="5720269" y="2764575"/>
              <a:chExt cx="1656129" cy="1882392"/>
            </a:xfrm>
            <a:solidFill>
              <a:schemeClr val="accent1"/>
            </a:solidFill>
          </p:grpSpPr>
          <p:grpSp>
            <p:nvGrpSpPr>
              <p:cNvPr id="11" name="Graphic 2">
                <a:extLst>
                  <a:ext uri="{FF2B5EF4-FFF2-40B4-BE49-F238E27FC236}">
                    <a16:creationId xmlns:a16="http://schemas.microsoft.com/office/drawing/2014/main" id="{8D6240C3-7E1B-2DD6-99C6-6ABF81667E09}"/>
                  </a:ext>
                </a:extLst>
              </p:cNvPr>
              <p:cNvGrpSpPr/>
              <p:nvPr/>
            </p:nvGrpSpPr>
            <p:grpSpPr>
              <a:xfrm>
                <a:off x="5720269" y="2764575"/>
                <a:ext cx="1656129" cy="1882392"/>
                <a:chOff x="5720269" y="2764575"/>
                <a:chExt cx="1656129" cy="1882392"/>
              </a:xfrm>
              <a:solidFill>
                <a:srgbClr val="00A099"/>
              </a:solidFill>
            </p:grpSpPr>
            <p:sp>
              <p:nvSpPr>
                <p:cNvPr id="15" name="Freeform 75">
                  <a:extLst>
                    <a:ext uri="{FF2B5EF4-FFF2-40B4-BE49-F238E27FC236}">
                      <a16:creationId xmlns:a16="http://schemas.microsoft.com/office/drawing/2014/main" id="{3944EB51-0C93-C620-8063-E61F0F300F53}"/>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6" name="Freeform 76">
                  <a:extLst>
                    <a:ext uri="{FF2B5EF4-FFF2-40B4-BE49-F238E27FC236}">
                      <a16:creationId xmlns:a16="http://schemas.microsoft.com/office/drawing/2014/main" id="{5697203F-AD89-6D4B-6AFE-ADB78D739072}"/>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7" name="Freeform 77">
                  <a:extLst>
                    <a:ext uri="{FF2B5EF4-FFF2-40B4-BE49-F238E27FC236}">
                      <a16:creationId xmlns:a16="http://schemas.microsoft.com/office/drawing/2014/main" id="{C781CD1B-FC1C-7ED5-0A4D-7348694FF3E9}"/>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2" name="Freeform 72">
                <a:extLst>
                  <a:ext uri="{FF2B5EF4-FFF2-40B4-BE49-F238E27FC236}">
                    <a16:creationId xmlns:a16="http://schemas.microsoft.com/office/drawing/2014/main" id="{6E12481A-73D6-AAB3-5728-AA939977EAE9}"/>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3" name="Freeform 73">
                <a:extLst>
                  <a:ext uri="{FF2B5EF4-FFF2-40B4-BE49-F238E27FC236}">
                    <a16:creationId xmlns:a16="http://schemas.microsoft.com/office/drawing/2014/main" id="{E9823D54-2EAB-880A-0B17-97B466DC2401}"/>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4" name="Freeform 74">
                <a:extLst>
                  <a:ext uri="{FF2B5EF4-FFF2-40B4-BE49-F238E27FC236}">
                    <a16:creationId xmlns:a16="http://schemas.microsoft.com/office/drawing/2014/main" id="{471B8E08-25FE-D4D0-1084-9DAED7CBBAD6}"/>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9" name="Freeform 69">
              <a:extLst>
                <a:ext uri="{FF2B5EF4-FFF2-40B4-BE49-F238E27FC236}">
                  <a16:creationId xmlns:a16="http://schemas.microsoft.com/office/drawing/2014/main" id="{BF92EB4E-F633-02E7-FD6D-7F5E2AC849D3}"/>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0" name="Freeform 70">
              <a:extLst>
                <a:ext uri="{FF2B5EF4-FFF2-40B4-BE49-F238E27FC236}">
                  <a16:creationId xmlns:a16="http://schemas.microsoft.com/office/drawing/2014/main" id="{9113308F-C702-C2B6-2EAE-B39DC3CD1274}"/>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2" name="Title 1">
            <a:extLst>
              <a:ext uri="{FF2B5EF4-FFF2-40B4-BE49-F238E27FC236}">
                <a16:creationId xmlns:a16="http://schemas.microsoft.com/office/drawing/2014/main" id="{965C2C78-3441-50E1-9A6D-A6F258B1F3E6}"/>
              </a:ext>
            </a:extLst>
          </p:cNvPr>
          <p:cNvSpPr>
            <a:spLocks noGrp="1"/>
          </p:cNvSpPr>
          <p:nvPr>
            <p:ph type="title"/>
          </p:nvPr>
        </p:nvSpPr>
        <p:spPr>
          <a:xfrm>
            <a:off x="1878839" y="1982392"/>
            <a:ext cx="5411371" cy="994172"/>
          </a:xfrm>
          <a:prstGeom prst="rect">
            <a:avLst/>
          </a:prstGeom>
        </p:spPr>
        <p:txBody>
          <a:bodyPr vert="horz" anchor="ctr">
            <a:normAutofit/>
          </a:bodyPr>
          <a:lstStyle>
            <a:lvl1pPr algn="ctr">
              <a:defRPr sz="1800"/>
            </a:lvl1pPr>
          </a:lstStyle>
          <a:p>
            <a:r>
              <a:rPr lang="en-US"/>
              <a:t>Click to edit Master title style</a:t>
            </a:r>
          </a:p>
        </p:txBody>
      </p:sp>
    </p:spTree>
    <p:extLst>
      <p:ext uri="{BB962C8B-B14F-4D97-AF65-F5344CB8AC3E}">
        <p14:creationId xmlns:p14="http://schemas.microsoft.com/office/powerpoint/2010/main" val="6460258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MT Title/Source">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73EF7925-9BC6-8FAB-E50F-9BA9BBD1C1F7}"/>
              </a:ext>
            </a:extLst>
          </p:cNvPr>
          <p:cNvGraphicFramePr>
            <a:graphicFrameLocks noChangeAspect="1"/>
          </p:cNvGraphicFramePr>
          <p:nvPr>
            <p:custDataLst>
              <p:tags r:id="rId1"/>
            </p:custDataLst>
            <p:extLst>
              <p:ext uri="{D42A27DB-BD31-4B8C-83A1-F6EECF244321}">
                <p14:modId xmlns:p14="http://schemas.microsoft.com/office/powerpoint/2010/main" val="3389727951"/>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think-cell data - do not delete" hidden="1">
                        <a:extLst>
                          <a:ext uri="{FF2B5EF4-FFF2-40B4-BE49-F238E27FC236}">
                            <a16:creationId xmlns:a16="http://schemas.microsoft.com/office/drawing/2014/main" id="{73EF7925-9BC6-8FAB-E50F-9BA9BBD1C1F7}"/>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1EDF8E5C-D276-44C9-B3CA-63F45D29E704}" type="datetime1">
              <a:rPr lang="en-US" smtClean="0"/>
              <a:t>7/25/2025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6" name="Data Source">
            <a:extLst>
              <a:ext uri="{FF2B5EF4-FFF2-40B4-BE49-F238E27FC236}">
                <a16:creationId xmlns:a16="http://schemas.microsoft.com/office/drawing/2014/main" id="{D11196AF-7CF1-409D-B002-C133E24F5660}"/>
              </a:ext>
            </a:extLst>
          </p:cNvPr>
          <p:cNvSpPr>
            <a:spLocks noGrp="1"/>
          </p:cNvSpPr>
          <p:nvPr>
            <p:ph type="body" sz="quarter" idx="17" hasCustomPrompt="1"/>
          </p:nvPr>
        </p:nvSpPr>
        <p:spPr>
          <a:xfrm>
            <a:off x="0" y="4734106"/>
            <a:ext cx="4572000" cy="222878"/>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3" name="Title 2">
            <a:extLst>
              <a:ext uri="{FF2B5EF4-FFF2-40B4-BE49-F238E27FC236}">
                <a16:creationId xmlns:a16="http://schemas.microsoft.com/office/drawing/2014/main" id="{52C75A24-3941-1605-756D-B0158FCDEFBA}"/>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3587927967"/>
      </p:ext>
    </p:extLst>
  </p:cSld>
  <p:clrMapOvr>
    <a:overrideClrMapping bg1="lt1" tx1="dk1" bg2="lt2" tx2="dk2" accent1="accent1" accent2="accent2" accent3="accent3" accent4="accent4" accent5="accent5" accent6="accent6" hlink="hlink" folHlink="folHlink"/>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Lunch slide">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C81CAE90-6B78-674F-0597-50DF0BF795F2}"/>
              </a:ext>
            </a:extLst>
          </p:cNvPr>
          <p:cNvGraphicFramePr>
            <a:graphicFrameLocks noChangeAspect="1"/>
          </p:cNvGraphicFramePr>
          <p:nvPr>
            <p:custDataLst>
              <p:tags r:id="rId1"/>
            </p:custDataLst>
            <p:extLst>
              <p:ext uri="{D42A27DB-BD31-4B8C-83A1-F6EECF244321}">
                <p14:modId xmlns:p14="http://schemas.microsoft.com/office/powerpoint/2010/main" val="2914838017"/>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4" name="think-cell data - do not delete" hidden="1">
                        <a:extLst>
                          <a:ext uri="{FF2B5EF4-FFF2-40B4-BE49-F238E27FC236}">
                            <a16:creationId xmlns:a16="http://schemas.microsoft.com/office/drawing/2014/main" id="{C81CAE90-6B78-674F-0597-50DF0BF795F2}"/>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pic>
        <p:nvPicPr>
          <p:cNvPr id="3" name="Picture 2" descr="People eating salads at bountiful table">
            <a:extLst>
              <a:ext uri="{FF2B5EF4-FFF2-40B4-BE49-F238E27FC236}">
                <a16:creationId xmlns:a16="http://schemas.microsoft.com/office/drawing/2014/main" id="{96F4ED9F-A6CD-2075-E5C6-BD9EEA8E34EC}"/>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1" y="-1"/>
            <a:ext cx="9144001" cy="5143501"/>
          </a:xfrm>
          <a:prstGeom prst="rect">
            <a:avLst/>
          </a:prstGeom>
        </p:spPr>
      </p:pic>
      <p:pic>
        <p:nvPicPr>
          <p:cNvPr id="8" name="Picture 7" descr="People eating salads at bountiful table">
            <a:extLst>
              <a:ext uri="{FF2B5EF4-FFF2-40B4-BE49-F238E27FC236}">
                <a16:creationId xmlns:a16="http://schemas.microsoft.com/office/drawing/2014/main" id="{124C0130-C8AD-159E-0AF8-FFA52C869E55}"/>
              </a:ext>
            </a:extLst>
          </p:cNvPr>
          <p:cNvPicPr>
            <a:picLocks noChangeAspect="1"/>
          </p:cNvPicPr>
          <p:nvPr/>
        </p:nvPicPr>
        <p:blipFill rotWithShape="1">
          <a:blip r:embed="rId6" cstate="email">
            <a:extLst>
              <a:ext uri="{BEBA8EAE-BF5A-486C-A8C5-ECC9F3942E4B}">
                <a14:imgProps xmlns:a14="http://schemas.microsoft.com/office/drawing/2010/main">
                  <a14:imgLayer r:embed="rId7">
                    <a14:imgEffect>
                      <a14:artisticBlur radius="30"/>
                    </a14:imgEffect>
                  </a14:imgLayer>
                </a14:imgProps>
              </a:ext>
              <a:ext uri="{28A0092B-C50C-407E-A947-70E740481C1C}">
                <a14:useLocalDpi xmlns:a14="http://schemas.microsoft.com/office/drawing/2010/main"/>
              </a:ext>
            </a:extLst>
          </a:blip>
          <a:srcRect/>
          <a:stretch/>
        </p:blipFill>
        <p:spPr>
          <a:xfrm>
            <a:off x="1" y="-3764"/>
            <a:ext cx="2003631" cy="5143500"/>
          </a:xfrm>
          <a:custGeom>
            <a:avLst/>
            <a:gdLst>
              <a:gd name="connsiteX0" fmla="*/ 2671508 w 2671508"/>
              <a:gd name="connsiteY0" fmla="*/ 0 h 6858000"/>
              <a:gd name="connsiteX1" fmla="*/ 2427625 w 2671508"/>
              <a:gd name="connsiteY1" fmla="*/ 1023774 h 6858000"/>
              <a:gd name="connsiteX2" fmla="*/ 2427624 w 2671508"/>
              <a:gd name="connsiteY2" fmla="*/ 1023773 h 6858000"/>
              <a:gd name="connsiteX3" fmla="*/ 1037791 w 2671508"/>
              <a:gd name="connsiteY3" fmla="*/ 6858000 h 6858000"/>
              <a:gd name="connsiteX4" fmla="*/ 0 w 2671508"/>
              <a:gd name="connsiteY4" fmla="*/ 6858000 h 6858000"/>
              <a:gd name="connsiteX5" fmla="*/ 0 w 2671508"/>
              <a:gd name="connsiteY5" fmla="*/ 1 h 6858000"/>
              <a:gd name="connsiteX6" fmla="*/ 2668167 w 2671508"/>
              <a:gd name="connsiteY6" fmla="*/ 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1508" h="6858000">
                <a:moveTo>
                  <a:pt x="2671508" y="0"/>
                </a:moveTo>
                <a:lnTo>
                  <a:pt x="2427625" y="1023774"/>
                </a:lnTo>
                <a:lnTo>
                  <a:pt x="2427624" y="1023773"/>
                </a:lnTo>
                <a:lnTo>
                  <a:pt x="1037791" y="6858000"/>
                </a:lnTo>
                <a:lnTo>
                  <a:pt x="0" y="6858000"/>
                </a:lnTo>
                <a:lnTo>
                  <a:pt x="0" y="1"/>
                </a:lnTo>
                <a:lnTo>
                  <a:pt x="2668167" y="1"/>
                </a:lnTo>
                <a:close/>
              </a:path>
            </a:pathLst>
          </a:custGeom>
          <a:effectLst>
            <a:outerShdw blurRad="190500" dist="63500" algn="l" rotWithShape="0">
              <a:prstClr val="black">
                <a:alpha val="40000"/>
              </a:prstClr>
            </a:outerShdw>
          </a:effectLst>
        </p:spPr>
      </p:pic>
      <p:sp>
        <p:nvSpPr>
          <p:cNvPr id="2" name="Freeform 1">
            <a:extLst>
              <a:ext uri="{FF2B5EF4-FFF2-40B4-BE49-F238E27FC236}">
                <a16:creationId xmlns:a16="http://schemas.microsoft.com/office/drawing/2014/main" id="{2E34AD8A-8364-82BD-1D0A-BDB1AFE5B0BB}"/>
              </a:ext>
            </a:extLst>
          </p:cNvPr>
          <p:cNvSpPr/>
          <p:nvPr/>
        </p:nvSpPr>
        <p:spPr>
          <a:xfrm>
            <a:off x="1" y="1"/>
            <a:ext cx="2003631" cy="5147264"/>
          </a:xfrm>
          <a:custGeom>
            <a:avLst/>
            <a:gdLst>
              <a:gd name="connsiteX0" fmla="*/ 2671508 w 2671508"/>
              <a:gd name="connsiteY0" fmla="*/ 0 h 6863018"/>
              <a:gd name="connsiteX1" fmla="*/ 2427625 w 2671508"/>
              <a:gd name="connsiteY1" fmla="*/ 1023774 h 6863018"/>
              <a:gd name="connsiteX2" fmla="*/ 2427624 w 2671508"/>
              <a:gd name="connsiteY2" fmla="*/ 1023773 h 6863018"/>
              <a:gd name="connsiteX3" fmla="*/ 1036595 w 2671508"/>
              <a:gd name="connsiteY3" fmla="*/ 6863018 h 6863018"/>
              <a:gd name="connsiteX4" fmla="*/ 0 w 2671508"/>
              <a:gd name="connsiteY4" fmla="*/ 6863018 h 6863018"/>
              <a:gd name="connsiteX5" fmla="*/ 0 w 2671508"/>
              <a:gd name="connsiteY5" fmla="*/ 1 h 6863018"/>
              <a:gd name="connsiteX6" fmla="*/ 2668167 w 2671508"/>
              <a:gd name="connsiteY6" fmla="*/ 1 h 686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1508" h="6863018">
                <a:moveTo>
                  <a:pt x="2671508" y="0"/>
                </a:moveTo>
                <a:lnTo>
                  <a:pt x="2427625" y="1023774"/>
                </a:lnTo>
                <a:lnTo>
                  <a:pt x="2427624" y="1023773"/>
                </a:lnTo>
                <a:lnTo>
                  <a:pt x="1036595" y="6863018"/>
                </a:lnTo>
                <a:lnTo>
                  <a:pt x="0" y="6863018"/>
                </a:lnTo>
                <a:lnTo>
                  <a:pt x="0" y="1"/>
                </a:lnTo>
                <a:lnTo>
                  <a:pt x="2668167" y="1"/>
                </a:lnTo>
                <a:close/>
              </a:path>
            </a:pathLst>
          </a:custGeom>
          <a:solidFill>
            <a:schemeClr val="accent1">
              <a:alpha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AE" sz="1200" b="0" i="0">
              <a:solidFill>
                <a:schemeClr val="bg1"/>
              </a:solidFill>
              <a:latin typeface="Nexa Book" pitchFamily="2" charset="77"/>
              <a:ea typeface="Open Sans" panose="020B0606030504020204" pitchFamily="34" charset="0"/>
              <a:cs typeface="Open Sans" panose="020B0606030504020204" pitchFamily="34" charset="0"/>
            </a:endParaRPr>
          </a:p>
        </p:txBody>
      </p:sp>
      <p:grpSp>
        <p:nvGrpSpPr>
          <p:cNvPr id="5" name="Graphic 2">
            <a:extLst>
              <a:ext uri="{FF2B5EF4-FFF2-40B4-BE49-F238E27FC236}">
                <a16:creationId xmlns:a16="http://schemas.microsoft.com/office/drawing/2014/main" id="{0AD7B962-0C7E-42E2-BBA3-EAE42ADC7810}"/>
              </a:ext>
            </a:extLst>
          </p:cNvPr>
          <p:cNvGrpSpPr>
            <a:grpSpLocks noChangeAspect="1"/>
          </p:cNvGrpSpPr>
          <p:nvPr/>
        </p:nvGrpSpPr>
        <p:grpSpPr>
          <a:xfrm>
            <a:off x="4804" y="2"/>
            <a:ext cx="468178" cy="756000"/>
            <a:chOff x="4425584" y="267785"/>
            <a:chExt cx="2950814" cy="4756864"/>
          </a:xfrm>
          <a:solidFill>
            <a:schemeClr val="accent1"/>
          </a:solidFill>
        </p:grpSpPr>
        <p:grpSp>
          <p:nvGrpSpPr>
            <p:cNvPr id="6" name="Graphic 2">
              <a:extLst>
                <a:ext uri="{FF2B5EF4-FFF2-40B4-BE49-F238E27FC236}">
                  <a16:creationId xmlns:a16="http://schemas.microsoft.com/office/drawing/2014/main" id="{AEA7211F-4DD3-E517-0790-5494590D2C38}"/>
                </a:ext>
              </a:extLst>
            </p:cNvPr>
            <p:cNvGrpSpPr/>
            <p:nvPr/>
          </p:nvGrpSpPr>
          <p:grpSpPr>
            <a:xfrm>
              <a:off x="5720269" y="2764575"/>
              <a:ext cx="1656129" cy="1882392"/>
              <a:chOff x="5720269" y="2764575"/>
              <a:chExt cx="1656129" cy="1882392"/>
            </a:xfrm>
            <a:solidFill>
              <a:schemeClr val="accent1"/>
            </a:solidFill>
          </p:grpSpPr>
          <p:grpSp>
            <p:nvGrpSpPr>
              <p:cNvPr id="10" name="Graphic 2">
                <a:extLst>
                  <a:ext uri="{FF2B5EF4-FFF2-40B4-BE49-F238E27FC236}">
                    <a16:creationId xmlns:a16="http://schemas.microsoft.com/office/drawing/2014/main" id="{34E2D65F-BA6C-24AF-F2E9-10BB889673A2}"/>
                  </a:ext>
                </a:extLst>
              </p:cNvPr>
              <p:cNvGrpSpPr/>
              <p:nvPr/>
            </p:nvGrpSpPr>
            <p:grpSpPr>
              <a:xfrm>
                <a:off x="5720269" y="2764575"/>
                <a:ext cx="1656129" cy="1882392"/>
                <a:chOff x="5720269" y="2764575"/>
                <a:chExt cx="1656129" cy="1882392"/>
              </a:xfrm>
              <a:solidFill>
                <a:srgbClr val="00A099"/>
              </a:solidFill>
            </p:grpSpPr>
            <p:sp>
              <p:nvSpPr>
                <p:cNvPr id="14" name="Freeform 75">
                  <a:extLst>
                    <a:ext uri="{FF2B5EF4-FFF2-40B4-BE49-F238E27FC236}">
                      <a16:creationId xmlns:a16="http://schemas.microsoft.com/office/drawing/2014/main" id="{E0E43A5F-B7B5-9A9B-C386-777A4F761EBC}"/>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5" name="Freeform 76">
                  <a:extLst>
                    <a:ext uri="{FF2B5EF4-FFF2-40B4-BE49-F238E27FC236}">
                      <a16:creationId xmlns:a16="http://schemas.microsoft.com/office/drawing/2014/main" id="{87258541-1620-A3F5-4FE5-9DAB5DE452B0}"/>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6" name="Freeform 77">
                  <a:extLst>
                    <a:ext uri="{FF2B5EF4-FFF2-40B4-BE49-F238E27FC236}">
                      <a16:creationId xmlns:a16="http://schemas.microsoft.com/office/drawing/2014/main" id="{D1DDB787-8729-C44D-D14E-79E85369EDDB}"/>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1" name="Freeform 72">
                <a:extLst>
                  <a:ext uri="{FF2B5EF4-FFF2-40B4-BE49-F238E27FC236}">
                    <a16:creationId xmlns:a16="http://schemas.microsoft.com/office/drawing/2014/main" id="{4493B8BB-748E-77AD-D21B-1095677610D7}"/>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2" name="Freeform 73">
                <a:extLst>
                  <a:ext uri="{FF2B5EF4-FFF2-40B4-BE49-F238E27FC236}">
                    <a16:creationId xmlns:a16="http://schemas.microsoft.com/office/drawing/2014/main" id="{6021405B-BD1B-6020-CD51-6D8446D73166}"/>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3" name="Freeform 74">
                <a:extLst>
                  <a:ext uri="{FF2B5EF4-FFF2-40B4-BE49-F238E27FC236}">
                    <a16:creationId xmlns:a16="http://schemas.microsoft.com/office/drawing/2014/main" id="{E9D5F0C5-F91F-8124-9BDA-0AA564546B11}"/>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7" name="Freeform 69">
              <a:extLst>
                <a:ext uri="{FF2B5EF4-FFF2-40B4-BE49-F238E27FC236}">
                  <a16:creationId xmlns:a16="http://schemas.microsoft.com/office/drawing/2014/main" id="{AF448A04-A2ED-C540-0F7B-FCD602CE6787}"/>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9" name="Freeform 70">
              <a:extLst>
                <a:ext uri="{FF2B5EF4-FFF2-40B4-BE49-F238E27FC236}">
                  <a16:creationId xmlns:a16="http://schemas.microsoft.com/office/drawing/2014/main" id="{508E4752-7B30-85DF-D704-5318F5AF695B}"/>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Tree>
    <p:extLst>
      <p:ext uri="{BB962C8B-B14F-4D97-AF65-F5344CB8AC3E}">
        <p14:creationId xmlns:p14="http://schemas.microsoft.com/office/powerpoint/2010/main" val="141396553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1_Lunch slide">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B590B2B0-3B49-F9C6-696B-77AF96B297A3}"/>
              </a:ext>
            </a:extLst>
          </p:cNvPr>
          <p:cNvGraphicFramePr>
            <a:graphicFrameLocks noChangeAspect="1"/>
          </p:cNvGraphicFramePr>
          <p:nvPr>
            <p:custDataLst>
              <p:tags r:id="rId1"/>
            </p:custDataLst>
            <p:extLst>
              <p:ext uri="{D42A27DB-BD31-4B8C-83A1-F6EECF244321}">
                <p14:modId xmlns:p14="http://schemas.microsoft.com/office/powerpoint/2010/main" val="2090217170"/>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3" name="think-cell data - do not delete" hidden="1">
                        <a:extLst>
                          <a:ext uri="{FF2B5EF4-FFF2-40B4-BE49-F238E27FC236}">
                            <a16:creationId xmlns:a16="http://schemas.microsoft.com/office/drawing/2014/main" id="{B590B2B0-3B49-F9C6-696B-77AF96B297A3}"/>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pic>
        <p:nvPicPr>
          <p:cNvPr id="2" name="Picture 1" descr="A cup of coffee on a table&#10;&#10;Description automatically generated">
            <a:extLst>
              <a:ext uri="{FF2B5EF4-FFF2-40B4-BE49-F238E27FC236}">
                <a16:creationId xmlns:a16="http://schemas.microsoft.com/office/drawing/2014/main" id="{C50D561B-9DDD-35D4-3380-6DCF8BE47286}"/>
              </a:ext>
            </a:extLst>
          </p:cNvPr>
          <p:cNvPicPr>
            <a:picLocks noChangeAspect="1"/>
          </p:cNvPicPr>
          <p:nvPr/>
        </p:nvPicPr>
        <p:blipFill rotWithShape="1">
          <a:blip r:embed="rId5" cstate="print">
            <a:extLst>
              <a:ext uri="{28A0092B-C50C-407E-A947-70E740481C1C}">
                <a14:useLocalDpi xmlns:a14="http://schemas.microsoft.com/office/drawing/2010/main"/>
              </a:ext>
              <a:ext uri="{837473B0-CC2E-450A-ABE3-18F120FF3D39}">
                <a1611:picAttrSrcUrl xmlns:a1611="http://schemas.microsoft.com/office/drawing/2016/11/main" r:id="rId6"/>
              </a:ext>
            </a:extLst>
          </a:blip>
          <a:srcRect/>
          <a:stretch/>
        </p:blipFill>
        <p:spPr>
          <a:xfrm>
            <a:off x="4804" y="-1"/>
            <a:ext cx="9144002" cy="5143501"/>
          </a:xfrm>
          <a:prstGeom prst="rect">
            <a:avLst/>
          </a:prstGeom>
        </p:spPr>
      </p:pic>
      <p:pic>
        <p:nvPicPr>
          <p:cNvPr id="8" name="Picture 7" descr="A cup of coffee on a table&#10;&#10;Description automatically generated">
            <a:extLst>
              <a:ext uri="{FF2B5EF4-FFF2-40B4-BE49-F238E27FC236}">
                <a16:creationId xmlns:a16="http://schemas.microsoft.com/office/drawing/2014/main" id="{7060624F-07B5-2616-DC12-7E8921F48826}"/>
              </a:ext>
            </a:extLst>
          </p:cNvPr>
          <p:cNvPicPr>
            <a:picLocks noChangeAspect="1"/>
          </p:cNvPicPr>
          <p:nvPr/>
        </p:nvPicPr>
        <p:blipFill rotWithShape="1">
          <a:blip r:embed="rId7" cstate="print">
            <a:extLst>
              <a:ext uri="{BEBA8EAE-BF5A-486C-A8C5-ECC9F3942E4B}">
                <a14:imgProps xmlns:a14="http://schemas.microsoft.com/office/drawing/2010/main">
                  <a14:imgLayer r:embed="rId8">
                    <a14:imgEffect>
                      <a14:artisticBlur/>
                    </a14:imgEffect>
                  </a14:imgLayer>
                </a14:imgProps>
              </a:ext>
              <a:ext uri="{28A0092B-C50C-407E-A947-70E740481C1C}">
                <a14:useLocalDpi xmlns:a14="http://schemas.microsoft.com/office/drawing/2010/main"/>
              </a:ext>
              <a:ext uri="{837473B0-CC2E-450A-ABE3-18F120FF3D39}">
                <a1611:picAttrSrcUrl xmlns:a1611="http://schemas.microsoft.com/office/drawing/2016/11/main" r:id="rId6"/>
              </a:ext>
            </a:extLst>
          </a:blip>
          <a:srcRect/>
          <a:stretch/>
        </p:blipFill>
        <p:spPr>
          <a:xfrm>
            <a:off x="1" y="2"/>
            <a:ext cx="1998827" cy="5143499"/>
          </a:xfrm>
          <a:custGeom>
            <a:avLst/>
            <a:gdLst>
              <a:gd name="connsiteX0" fmla="*/ 2665102 w 2665102"/>
              <a:gd name="connsiteY0" fmla="*/ 0 h 6857999"/>
              <a:gd name="connsiteX1" fmla="*/ 2421219 w 2665102"/>
              <a:gd name="connsiteY1" fmla="*/ 1023774 h 6857999"/>
              <a:gd name="connsiteX2" fmla="*/ 2421218 w 2665102"/>
              <a:gd name="connsiteY2" fmla="*/ 1023773 h 6857999"/>
              <a:gd name="connsiteX3" fmla="*/ 1031385 w 2665102"/>
              <a:gd name="connsiteY3" fmla="*/ 6857999 h 6857999"/>
              <a:gd name="connsiteX4" fmla="*/ 0 w 2665102"/>
              <a:gd name="connsiteY4" fmla="*/ 6857999 h 6857999"/>
              <a:gd name="connsiteX5" fmla="*/ 0 w 2665102"/>
              <a:gd name="connsiteY5" fmla="*/ 1 h 6857999"/>
              <a:gd name="connsiteX6" fmla="*/ 2661761 w 2665102"/>
              <a:gd name="connsiteY6" fmla="*/ 1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65102" h="6857999">
                <a:moveTo>
                  <a:pt x="2665102" y="0"/>
                </a:moveTo>
                <a:lnTo>
                  <a:pt x="2421219" y="1023774"/>
                </a:lnTo>
                <a:lnTo>
                  <a:pt x="2421218" y="1023773"/>
                </a:lnTo>
                <a:lnTo>
                  <a:pt x="1031385" y="6857999"/>
                </a:lnTo>
                <a:lnTo>
                  <a:pt x="0" y="6857999"/>
                </a:lnTo>
                <a:lnTo>
                  <a:pt x="0" y="1"/>
                </a:lnTo>
                <a:lnTo>
                  <a:pt x="2661761" y="1"/>
                </a:lnTo>
                <a:close/>
              </a:path>
            </a:pathLst>
          </a:custGeom>
          <a:effectLst>
            <a:outerShdw blurRad="190500" dist="63500" algn="l" rotWithShape="0">
              <a:prstClr val="black">
                <a:alpha val="40000"/>
              </a:prstClr>
            </a:outerShdw>
          </a:effectLst>
        </p:spPr>
      </p:pic>
      <p:sp>
        <p:nvSpPr>
          <p:cNvPr id="5" name="Freeform 4">
            <a:extLst>
              <a:ext uri="{FF2B5EF4-FFF2-40B4-BE49-F238E27FC236}">
                <a16:creationId xmlns:a16="http://schemas.microsoft.com/office/drawing/2014/main" id="{725AF7F2-0EFA-B6CD-6B6A-926966720B16}"/>
              </a:ext>
            </a:extLst>
          </p:cNvPr>
          <p:cNvSpPr/>
          <p:nvPr/>
        </p:nvSpPr>
        <p:spPr>
          <a:xfrm>
            <a:off x="1" y="1"/>
            <a:ext cx="2003631" cy="5147264"/>
          </a:xfrm>
          <a:custGeom>
            <a:avLst/>
            <a:gdLst>
              <a:gd name="connsiteX0" fmla="*/ 2671508 w 2671508"/>
              <a:gd name="connsiteY0" fmla="*/ 0 h 6863018"/>
              <a:gd name="connsiteX1" fmla="*/ 2427625 w 2671508"/>
              <a:gd name="connsiteY1" fmla="*/ 1023774 h 6863018"/>
              <a:gd name="connsiteX2" fmla="*/ 2427624 w 2671508"/>
              <a:gd name="connsiteY2" fmla="*/ 1023773 h 6863018"/>
              <a:gd name="connsiteX3" fmla="*/ 1036595 w 2671508"/>
              <a:gd name="connsiteY3" fmla="*/ 6863018 h 6863018"/>
              <a:gd name="connsiteX4" fmla="*/ 0 w 2671508"/>
              <a:gd name="connsiteY4" fmla="*/ 6863018 h 6863018"/>
              <a:gd name="connsiteX5" fmla="*/ 0 w 2671508"/>
              <a:gd name="connsiteY5" fmla="*/ 1 h 6863018"/>
              <a:gd name="connsiteX6" fmla="*/ 2668167 w 2671508"/>
              <a:gd name="connsiteY6" fmla="*/ 1 h 686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1508" h="6863018">
                <a:moveTo>
                  <a:pt x="2671508" y="0"/>
                </a:moveTo>
                <a:lnTo>
                  <a:pt x="2427625" y="1023774"/>
                </a:lnTo>
                <a:lnTo>
                  <a:pt x="2427624" y="1023773"/>
                </a:lnTo>
                <a:lnTo>
                  <a:pt x="1036595" y="6863018"/>
                </a:lnTo>
                <a:lnTo>
                  <a:pt x="0" y="6863018"/>
                </a:lnTo>
                <a:lnTo>
                  <a:pt x="0" y="1"/>
                </a:lnTo>
                <a:lnTo>
                  <a:pt x="2668167" y="1"/>
                </a:lnTo>
                <a:close/>
              </a:path>
            </a:pathLst>
          </a:custGeom>
          <a:solidFill>
            <a:schemeClr val="accent1">
              <a:alpha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AE" sz="1200" b="0" i="0">
              <a:solidFill>
                <a:schemeClr val="bg1"/>
              </a:solidFill>
              <a:latin typeface="Nexa Book" pitchFamily="2" charset="77"/>
              <a:ea typeface="Open Sans" panose="020B0606030504020204" pitchFamily="34" charset="0"/>
              <a:cs typeface="Open Sans" panose="020B0606030504020204" pitchFamily="34" charset="0"/>
            </a:endParaRPr>
          </a:p>
        </p:txBody>
      </p:sp>
      <p:grpSp>
        <p:nvGrpSpPr>
          <p:cNvPr id="4" name="Graphic 2">
            <a:extLst>
              <a:ext uri="{FF2B5EF4-FFF2-40B4-BE49-F238E27FC236}">
                <a16:creationId xmlns:a16="http://schemas.microsoft.com/office/drawing/2014/main" id="{9BDAC6F6-966D-AF83-2C60-014FF5E2FE86}"/>
              </a:ext>
            </a:extLst>
          </p:cNvPr>
          <p:cNvGrpSpPr>
            <a:grpSpLocks noChangeAspect="1"/>
          </p:cNvGrpSpPr>
          <p:nvPr/>
        </p:nvGrpSpPr>
        <p:grpSpPr>
          <a:xfrm>
            <a:off x="4804" y="2"/>
            <a:ext cx="468178" cy="756000"/>
            <a:chOff x="4425584" y="267785"/>
            <a:chExt cx="2950814" cy="4756864"/>
          </a:xfrm>
          <a:solidFill>
            <a:schemeClr val="accent1"/>
          </a:solidFill>
        </p:grpSpPr>
        <p:grpSp>
          <p:nvGrpSpPr>
            <p:cNvPr id="6" name="Graphic 2">
              <a:extLst>
                <a:ext uri="{FF2B5EF4-FFF2-40B4-BE49-F238E27FC236}">
                  <a16:creationId xmlns:a16="http://schemas.microsoft.com/office/drawing/2014/main" id="{A6EB0D66-3B01-07A8-D5F4-C99E671F45AD}"/>
                </a:ext>
              </a:extLst>
            </p:cNvPr>
            <p:cNvGrpSpPr/>
            <p:nvPr/>
          </p:nvGrpSpPr>
          <p:grpSpPr>
            <a:xfrm>
              <a:off x="5720269" y="2764575"/>
              <a:ext cx="1656129" cy="1882392"/>
              <a:chOff x="5720269" y="2764575"/>
              <a:chExt cx="1656129" cy="1882392"/>
            </a:xfrm>
            <a:solidFill>
              <a:schemeClr val="accent1"/>
            </a:solidFill>
          </p:grpSpPr>
          <p:grpSp>
            <p:nvGrpSpPr>
              <p:cNvPr id="10" name="Graphic 2">
                <a:extLst>
                  <a:ext uri="{FF2B5EF4-FFF2-40B4-BE49-F238E27FC236}">
                    <a16:creationId xmlns:a16="http://schemas.microsoft.com/office/drawing/2014/main" id="{38E67519-72C7-6B3C-1F0E-FF3ADB3C59E7}"/>
                  </a:ext>
                </a:extLst>
              </p:cNvPr>
              <p:cNvGrpSpPr/>
              <p:nvPr/>
            </p:nvGrpSpPr>
            <p:grpSpPr>
              <a:xfrm>
                <a:off x="5720269" y="2764575"/>
                <a:ext cx="1656129" cy="1882392"/>
                <a:chOff x="5720269" y="2764575"/>
                <a:chExt cx="1656129" cy="1882392"/>
              </a:xfrm>
              <a:solidFill>
                <a:srgbClr val="00A099"/>
              </a:solidFill>
            </p:grpSpPr>
            <p:sp>
              <p:nvSpPr>
                <p:cNvPr id="14" name="Freeform 75">
                  <a:extLst>
                    <a:ext uri="{FF2B5EF4-FFF2-40B4-BE49-F238E27FC236}">
                      <a16:creationId xmlns:a16="http://schemas.microsoft.com/office/drawing/2014/main" id="{D0638F14-F9E1-2B7D-3BE5-DEDFC98FF4BD}"/>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5" name="Freeform 76">
                  <a:extLst>
                    <a:ext uri="{FF2B5EF4-FFF2-40B4-BE49-F238E27FC236}">
                      <a16:creationId xmlns:a16="http://schemas.microsoft.com/office/drawing/2014/main" id="{30E7DAB1-0C32-5096-F500-2A71C38C7078}"/>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6" name="Freeform 77">
                  <a:extLst>
                    <a:ext uri="{FF2B5EF4-FFF2-40B4-BE49-F238E27FC236}">
                      <a16:creationId xmlns:a16="http://schemas.microsoft.com/office/drawing/2014/main" id="{3D2F153E-8274-B33F-ABAB-07995F5F7325}"/>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1" name="Freeform 72">
                <a:extLst>
                  <a:ext uri="{FF2B5EF4-FFF2-40B4-BE49-F238E27FC236}">
                    <a16:creationId xmlns:a16="http://schemas.microsoft.com/office/drawing/2014/main" id="{4441A4C2-90A1-F101-F6F8-35693491D27A}"/>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2" name="Freeform 73">
                <a:extLst>
                  <a:ext uri="{FF2B5EF4-FFF2-40B4-BE49-F238E27FC236}">
                    <a16:creationId xmlns:a16="http://schemas.microsoft.com/office/drawing/2014/main" id="{454D445C-DAD6-A6C0-EF5A-F2E358769CFC}"/>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3" name="Freeform 74">
                <a:extLst>
                  <a:ext uri="{FF2B5EF4-FFF2-40B4-BE49-F238E27FC236}">
                    <a16:creationId xmlns:a16="http://schemas.microsoft.com/office/drawing/2014/main" id="{8E2BC5B1-26F2-445A-6868-B27A7C1D74EF}"/>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7" name="Freeform 69">
              <a:extLst>
                <a:ext uri="{FF2B5EF4-FFF2-40B4-BE49-F238E27FC236}">
                  <a16:creationId xmlns:a16="http://schemas.microsoft.com/office/drawing/2014/main" id="{02B1F430-C00E-EFDE-B69A-1730BBFB5803}"/>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9" name="Freeform 70">
              <a:extLst>
                <a:ext uri="{FF2B5EF4-FFF2-40B4-BE49-F238E27FC236}">
                  <a16:creationId xmlns:a16="http://schemas.microsoft.com/office/drawing/2014/main" id="{5209650C-A6C3-846A-813C-0690EF15B62A}"/>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Tree>
    <p:extLst>
      <p:ext uri="{BB962C8B-B14F-4D97-AF65-F5344CB8AC3E}">
        <p14:creationId xmlns:p14="http://schemas.microsoft.com/office/powerpoint/2010/main" val="236277120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9_Title slide">
    <p:spTree>
      <p:nvGrpSpPr>
        <p:cNvPr id="1" name=""/>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FCF9607B-D3E3-C39C-3FD5-552CDEDF875A}"/>
              </a:ext>
            </a:extLst>
          </p:cNvPr>
          <p:cNvGraphicFramePr>
            <a:graphicFrameLocks noChangeAspect="1"/>
          </p:cNvGraphicFramePr>
          <p:nvPr>
            <p:custDataLst>
              <p:tags r:id="rId1"/>
            </p:custDataLst>
            <p:extLst>
              <p:ext uri="{D42A27DB-BD31-4B8C-83A1-F6EECF244321}">
                <p14:modId xmlns:p14="http://schemas.microsoft.com/office/powerpoint/2010/main" val="471579083"/>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5" name="think-cell data - do not delete" hidden="1">
                        <a:extLst>
                          <a:ext uri="{FF2B5EF4-FFF2-40B4-BE49-F238E27FC236}">
                            <a16:creationId xmlns:a16="http://schemas.microsoft.com/office/drawing/2014/main" id="{FCF9607B-D3E3-C39C-3FD5-552CDEDF875A}"/>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pic>
        <p:nvPicPr>
          <p:cNvPr id="73" name="Picture 72">
            <a:extLst>
              <a:ext uri="{FF2B5EF4-FFF2-40B4-BE49-F238E27FC236}">
                <a16:creationId xmlns:a16="http://schemas.microsoft.com/office/drawing/2014/main" id="{6AE6E571-F88A-33C7-1BFC-015D06F413A4}"/>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118098" y="678596"/>
            <a:ext cx="5955994" cy="3786307"/>
          </a:xfrm>
          <a:custGeom>
            <a:avLst/>
            <a:gdLst>
              <a:gd name="connsiteX0" fmla="*/ 0 w 7941325"/>
              <a:gd name="connsiteY0" fmla="*/ 0 h 5048409"/>
              <a:gd name="connsiteX1" fmla="*/ 7941325 w 7941325"/>
              <a:gd name="connsiteY1" fmla="*/ 0 h 5048409"/>
              <a:gd name="connsiteX2" fmla="*/ 7941325 w 7941325"/>
              <a:gd name="connsiteY2" fmla="*/ 5048409 h 5048409"/>
              <a:gd name="connsiteX3" fmla="*/ 0 w 7941325"/>
              <a:gd name="connsiteY3" fmla="*/ 5048409 h 5048409"/>
            </a:gdLst>
            <a:ahLst/>
            <a:cxnLst>
              <a:cxn ang="0">
                <a:pos x="connsiteX0" y="connsiteY0"/>
              </a:cxn>
              <a:cxn ang="0">
                <a:pos x="connsiteX1" y="connsiteY1"/>
              </a:cxn>
              <a:cxn ang="0">
                <a:pos x="connsiteX2" y="connsiteY2"/>
              </a:cxn>
              <a:cxn ang="0">
                <a:pos x="connsiteX3" y="connsiteY3"/>
              </a:cxn>
            </a:cxnLst>
            <a:rect l="l" t="t" r="r" b="b"/>
            <a:pathLst>
              <a:path w="7941325" h="5048409">
                <a:moveTo>
                  <a:pt x="0" y="0"/>
                </a:moveTo>
                <a:lnTo>
                  <a:pt x="7941325" y="0"/>
                </a:lnTo>
                <a:lnTo>
                  <a:pt x="7941325" y="5048409"/>
                </a:lnTo>
                <a:lnTo>
                  <a:pt x="0" y="5048409"/>
                </a:lnTo>
                <a:close/>
              </a:path>
            </a:pathLst>
          </a:custGeom>
        </p:spPr>
      </p:pic>
      <p:sp>
        <p:nvSpPr>
          <p:cNvPr id="7" name="Rectangle 6">
            <a:extLst>
              <a:ext uri="{FF2B5EF4-FFF2-40B4-BE49-F238E27FC236}">
                <a16:creationId xmlns:a16="http://schemas.microsoft.com/office/drawing/2014/main" id="{D1ABBE51-5CE8-F43F-361E-8E0499BE7DE8}"/>
              </a:ext>
            </a:extLst>
          </p:cNvPr>
          <p:cNvSpPr/>
          <p:nvPr/>
        </p:nvSpPr>
        <p:spPr>
          <a:xfrm>
            <a:off x="-1" y="672615"/>
            <a:ext cx="9144001" cy="3786307"/>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R="0" lvl="0" indent="0" algn="ctr" fontAlgn="auto">
              <a:lnSpc>
                <a:spcPct val="100000"/>
              </a:lnSpc>
              <a:spcBef>
                <a:spcPts val="0"/>
              </a:spcBef>
              <a:spcAft>
                <a:spcPts val="0"/>
              </a:spcAft>
              <a:buClrTx/>
              <a:buSzTx/>
              <a:buFontTx/>
              <a:buNone/>
              <a:tabLst/>
            </a:pPr>
            <a:endParaRPr kumimoji="0" lang="en-US" sz="1200" b="1" i="0" u="none" strike="noStrike" cap="none" spc="0" normalizeH="0" baseline="0" noProof="0">
              <a:ln>
                <a:noFill/>
              </a:ln>
              <a:solidFill>
                <a:srgbClr val="575555"/>
              </a:solidFill>
              <a:effectLst/>
              <a:uLnTx/>
              <a:uFillTx/>
              <a:latin typeface="Nexa Bold" panose="00000800000000000000" pitchFamily="2" charset="0"/>
            </a:endParaRPr>
          </a:p>
        </p:txBody>
      </p:sp>
      <p:pic>
        <p:nvPicPr>
          <p:cNvPr id="2" name="Picture 1">
            <a:extLst>
              <a:ext uri="{FF2B5EF4-FFF2-40B4-BE49-F238E27FC236}">
                <a16:creationId xmlns:a16="http://schemas.microsoft.com/office/drawing/2014/main" id="{FB3A9BD7-E8BE-CAC7-E670-B5F91215B4E3}"/>
              </a:ext>
            </a:extLst>
          </p:cNvPr>
          <p:cNvPicPr>
            <a:picLocks noChangeAspect="1"/>
          </p:cNvPicPr>
          <p:nvPr/>
        </p:nvPicPr>
        <p:blipFill rotWithShape="1">
          <a:blip r:embed="rId6" cstate="email">
            <a:extLst>
              <a:ext uri="{BEBA8EAE-BF5A-486C-A8C5-ECC9F3942E4B}">
                <a14:imgProps xmlns:a14="http://schemas.microsoft.com/office/drawing/2010/main">
                  <a14:imgLayer r:embed="rId7">
                    <a14:imgEffect>
                      <a14:artisticBlur radius="20"/>
                    </a14:imgEffect>
                  </a14:imgLayer>
                </a14:imgProps>
              </a:ext>
              <a:ext uri="{28A0092B-C50C-407E-A947-70E740481C1C}">
                <a14:useLocalDpi xmlns:a14="http://schemas.microsoft.com/office/drawing/2010/main"/>
              </a:ext>
            </a:extLst>
          </a:blip>
          <a:srcRect/>
          <a:stretch/>
        </p:blipFill>
        <p:spPr>
          <a:xfrm>
            <a:off x="1" y="2"/>
            <a:ext cx="1988357" cy="5143499"/>
          </a:xfrm>
          <a:custGeom>
            <a:avLst/>
            <a:gdLst>
              <a:gd name="connsiteX0" fmla="*/ 0 w 2651142"/>
              <a:gd name="connsiteY0" fmla="*/ 0 h 6857999"/>
              <a:gd name="connsiteX1" fmla="*/ 2651142 w 2651142"/>
              <a:gd name="connsiteY1" fmla="*/ 0 h 6857999"/>
              <a:gd name="connsiteX2" fmla="*/ 2407857 w 2651142"/>
              <a:gd name="connsiteY2" fmla="*/ 1021264 h 6857999"/>
              <a:gd name="connsiteX3" fmla="*/ 2407856 w 2651142"/>
              <a:gd name="connsiteY3" fmla="*/ 1021263 h 6857999"/>
              <a:gd name="connsiteX4" fmla="*/ 1017425 w 2651142"/>
              <a:gd name="connsiteY4" fmla="*/ 6857999 h 6857999"/>
              <a:gd name="connsiteX5" fmla="*/ 0 w 2651142"/>
              <a:gd name="connsiteY5"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51142" h="6857999">
                <a:moveTo>
                  <a:pt x="0" y="0"/>
                </a:moveTo>
                <a:lnTo>
                  <a:pt x="2651142" y="0"/>
                </a:lnTo>
                <a:lnTo>
                  <a:pt x="2407857" y="1021264"/>
                </a:lnTo>
                <a:lnTo>
                  <a:pt x="2407856" y="1021263"/>
                </a:lnTo>
                <a:lnTo>
                  <a:pt x="1017425" y="6857999"/>
                </a:lnTo>
                <a:lnTo>
                  <a:pt x="0" y="6857999"/>
                </a:lnTo>
                <a:close/>
              </a:path>
            </a:pathLst>
          </a:custGeom>
          <a:effectLst>
            <a:outerShdw blurRad="190500" dist="63500" algn="l" rotWithShape="0">
              <a:prstClr val="black">
                <a:alpha val="40000"/>
              </a:prstClr>
            </a:outerShdw>
          </a:effectLst>
        </p:spPr>
      </p:pic>
      <p:sp>
        <p:nvSpPr>
          <p:cNvPr id="3" name="Freeform 2">
            <a:extLst>
              <a:ext uri="{FF2B5EF4-FFF2-40B4-BE49-F238E27FC236}">
                <a16:creationId xmlns:a16="http://schemas.microsoft.com/office/drawing/2014/main" id="{2F76746C-81D2-A3CC-B059-C282200B360F}"/>
              </a:ext>
            </a:extLst>
          </p:cNvPr>
          <p:cNvSpPr/>
          <p:nvPr/>
        </p:nvSpPr>
        <p:spPr>
          <a:xfrm>
            <a:off x="1" y="1"/>
            <a:ext cx="1988357" cy="5147264"/>
          </a:xfrm>
          <a:custGeom>
            <a:avLst/>
            <a:gdLst>
              <a:gd name="connsiteX0" fmla="*/ 2671508 w 2671508"/>
              <a:gd name="connsiteY0" fmla="*/ 0 h 6863018"/>
              <a:gd name="connsiteX1" fmla="*/ 2427625 w 2671508"/>
              <a:gd name="connsiteY1" fmla="*/ 1023774 h 6863018"/>
              <a:gd name="connsiteX2" fmla="*/ 2427624 w 2671508"/>
              <a:gd name="connsiteY2" fmla="*/ 1023773 h 6863018"/>
              <a:gd name="connsiteX3" fmla="*/ 1036595 w 2671508"/>
              <a:gd name="connsiteY3" fmla="*/ 6863018 h 6863018"/>
              <a:gd name="connsiteX4" fmla="*/ 0 w 2671508"/>
              <a:gd name="connsiteY4" fmla="*/ 6863018 h 6863018"/>
              <a:gd name="connsiteX5" fmla="*/ 0 w 2671508"/>
              <a:gd name="connsiteY5" fmla="*/ 1 h 6863018"/>
              <a:gd name="connsiteX6" fmla="*/ 2668167 w 2671508"/>
              <a:gd name="connsiteY6" fmla="*/ 1 h 686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1508" h="6863018">
                <a:moveTo>
                  <a:pt x="2671508" y="0"/>
                </a:moveTo>
                <a:lnTo>
                  <a:pt x="2427625" y="1023774"/>
                </a:lnTo>
                <a:lnTo>
                  <a:pt x="2427624" y="1023773"/>
                </a:lnTo>
                <a:lnTo>
                  <a:pt x="1036595" y="6863018"/>
                </a:lnTo>
                <a:lnTo>
                  <a:pt x="0" y="6863018"/>
                </a:lnTo>
                <a:lnTo>
                  <a:pt x="0" y="1"/>
                </a:lnTo>
                <a:lnTo>
                  <a:pt x="2668167" y="1"/>
                </a:lnTo>
                <a:close/>
              </a:path>
            </a:pathLst>
          </a:custGeom>
          <a:solidFill>
            <a:schemeClr val="accent1">
              <a:alpha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AE" sz="1200" b="0" i="0">
              <a:solidFill>
                <a:schemeClr val="bg1"/>
              </a:solidFill>
              <a:latin typeface="Nexa Book" pitchFamily="2" charset="77"/>
              <a:ea typeface="Open Sans" panose="020B0606030504020204" pitchFamily="34" charset="0"/>
              <a:cs typeface="Open Sans" panose="020B0606030504020204" pitchFamily="34" charset="0"/>
            </a:endParaRPr>
          </a:p>
        </p:txBody>
      </p:sp>
      <p:pic>
        <p:nvPicPr>
          <p:cNvPr id="4" name="Picture 3">
            <a:extLst>
              <a:ext uri="{FF2B5EF4-FFF2-40B4-BE49-F238E27FC236}">
                <a16:creationId xmlns:a16="http://schemas.microsoft.com/office/drawing/2014/main" id="{92F9C6DB-5652-34A6-1B95-3E6DA8F9204F}"/>
              </a:ext>
            </a:extLst>
          </p:cNvPr>
          <p:cNvPicPr>
            <a:picLocks noChangeAspect="1"/>
          </p:cNvPicPr>
          <p:nvPr/>
        </p:nvPicPr>
        <p:blipFill rotWithShape="1">
          <a:blip r:embed="rId8" cstate="email">
            <a:extLst>
              <a:ext uri="{BEBA8EAE-BF5A-486C-A8C5-ECC9F3942E4B}">
                <a14:imgProps xmlns:a14="http://schemas.microsoft.com/office/drawing/2010/main">
                  <a14:imgLayer r:embed="rId9">
                    <a14:imgEffect>
                      <a14:artisticBlur/>
                    </a14:imgEffect>
                  </a14:imgLayer>
                </a14:imgProps>
              </a:ext>
              <a:ext uri="{28A0092B-C50C-407E-A947-70E740481C1C}">
                <a14:useLocalDpi xmlns:a14="http://schemas.microsoft.com/office/drawing/2010/main"/>
              </a:ext>
            </a:extLst>
          </a:blip>
          <a:srcRect/>
          <a:stretch/>
        </p:blipFill>
        <p:spPr>
          <a:xfrm>
            <a:off x="4850202" y="-1"/>
            <a:ext cx="4291172" cy="5138737"/>
          </a:xfrm>
          <a:custGeom>
            <a:avLst/>
            <a:gdLst>
              <a:gd name="connsiteX0" fmla="*/ 1105916 w 5721563"/>
              <a:gd name="connsiteY0" fmla="*/ 0 h 6851649"/>
              <a:gd name="connsiteX1" fmla="*/ 5721563 w 5721563"/>
              <a:gd name="connsiteY1" fmla="*/ 0 h 6851649"/>
              <a:gd name="connsiteX2" fmla="*/ 5721563 w 5721563"/>
              <a:gd name="connsiteY2" fmla="*/ 6851649 h 6851649"/>
              <a:gd name="connsiteX3" fmla="*/ 563823 w 5721563"/>
              <a:gd name="connsiteY3" fmla="*/ 6851649 h 6851649"/>
              <a:gd name="connsiteX4" fmla="*/ 568538 w 5721563"/>
              <a:gd name="connsiteY4" fmla="*/ 6848651 h 6851649"/>
              <a:gd name="connsiteX5" fmla="*/ 568537 w 5721563"/>
              <a:gd name="connsiteY5" fmla="*/ 6848651 h 6851649"/>
              <a:gd name="connsiteX6" fmla="*/ 563822 w 5721563"/>
              <a:gd name="connsiteY6" fmla="*/ 6851649 h 6851649"/>
              <a:gd name="connsiteX7" fmla="*/ 0 w 5721563"/>
              <a:gd name="connsiteY7" fmla="*/ 6851649 h 6851649"/>
              <a:gd name="connsiteX8" fmla="*/ 167413 w 5721563"/>
              <a:gd name="connsiteY8" fmla="*/ 5814448 h 6851649"/>
              <a:gd name="connsiteX9" fmla="*/ 925593 w 5721563"/>
              <a:gd name="connsiteY9" fmla="*/ 5814448 h 6851649"/>
              <a:gd name="connsiteX10" fmla="*/ 925593 w 5721563"/>
              <a:gd name="connsiteY10" fmla="*/ 5814447 h 6851649"/>
              <a:gd name="connsiteX11" fmla="*/ 167413 w 5721563"/>
              <a:gd name="connsiteY11" fmla="*/ 5814447 h 6851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21563" h="6851649">
                <a:moveTo>
                  <a:pt x="1105916" y="0"/>
                </a:moveTo>
                <a:lnTo>
                  <a:pt x="5721563" y="0"/>
                </a:lnTo>
                <a:lnTo>
                  <a:pt x="5721563" y="6851649"/>
                </a:lnTo>
                <a:lnTo>
                  <a:pt x="563823" y="6851649"/>
                </a:lnTo>
                <a:lnTo>
                  <a:pt x="568538" y="6848651"/>
                </a:lnTo>
                <a:lnTo>
                  <a:pt x="568537" y="6848651"/>
                </a:lnTo>
                <a:lnTo>
                  <a:pt x="563822" y="6851649"/>
                </a:lnTo>
                <a:lnTo>
                  <a:pt x="0" y="6851649"/>
                </a:lnTo>
                <a:lnTo>
                  <a:pt x="167413" y="5814448"/>
                </a:lnTo>
                <a:lnTo>
                  <a:pt x="925593" y="5814448"/>
                </a:lnTo>
                <a:lnTo>
                  <a:pt x="925593" y="5814447"/>
                </a:lnTo>
                <a:lnTo>
                  <a:pt x="167413" y="5814447"/>
                </a:lnTo>
                <a:close/>
              </a:path>
            </a:pathLst>
          </a:custGeom>
          <a:effectLst>
            <a:outerShdw blurRad="190500" dist="63500" dir="10800000" algn="r" rotWithShape="0">
              <a:prstClr val="black">
                <a:alpha val="40000"/>
              </a:prstClr>
            </a:outerShdw>
          </a:effectLst>
        </p:spPr>
      </p:pic>
      <p:sp>
        <p:nvSpPr>
          <p:cNvPr id="5" name="Freeform 4">
            <a:extLst>
              <a:ext uri="{FF2B5EF4-FFF2-40B4-BE49-F238E27FC236}">
                <a16:creationId xmlns:a16="http://schemas.microsoft.com/office/drawing/2014/main" id="{710712F7-0D84-64BE-69EB-BDCD89FEB83C}"/>
              </a:ext>
            </a:extLst>
          </p:cNvPr>
          <p:cNvSpPr/>
          <p:nvPr/>
        </p:nvSpPr>
        <p:spPr>
          <a:xfrm>
            <a:off x="4850202" y="1025"/>
            <a:ext cx="4291172" cy="5145940"/>
          </a:xfrm>
          <a:custGeom>
            <a:avLst/>
            <a:gdLst>
              <a:gd name="connsiteX0" fmla="*/ 1107467 w 5721563"/>
              <a:gd name="connsiteY0" fmla="*/ 0 h 6861253"/>
              <a:gd name="connsiteX1" fmla="*/ 5721563 w 5721563"/>
              <a:gd name="connsiteY1" fmla="*/ 0 h 6861253"/>
              <a:gd name="connsiteX2" fmla="*/ 5721563 w 5721563"/>
              <a:gd name="connsiteY2" fmla="*/ 6861253 h 6861253"/>
              <a:gd name="connsiteX3" fmla="*/ 563823 w 5721563"/>
              <a:gd name="connsiteY3" fmla="*/ 6861253 h 6861253"/>
              <a:gd name="connsiteX4" fmla="*/ 568538 w 5721563"/>
              <a:gd name="connsiteY4" fmla="*/ 6858255 h 6861253"/>
              <a:gd name="connsiteX5" fmla="*/ 568537 w 5721563"/>
              <a:gd name="connsiteY5" fmla="*/ 6858255 h 6861253"/>
              <a:gd name="connsiteX6" fmla="*/ 563822 w 5721563"/>
              <a:gd name="connsiteY6" fmla="*/ 6861253 h 6861253"/>
              <a:gd name="connsiteX7" fmla="*/ 0 w 5721563"/>
              <a:gd name="connsiteY7" fmla="*/ 6861253 h 6861253"/>
              <a:gd name="connsiteX8" fmla="*/ 167413 w 5721563"/>
              <a:gd name="connsiteY8" fmla="*/ 5824052 h 6861253"/>
              <a:gd name="connsiteX9" fmla="*/ 925593 w 5721563"/>
              <a:gd name="connsiteY9" fmla="*/ 5824052 h 6861253"/>
              <a:gd name="connsiteX10" fmla="*/ 925593 w 5721563"/>
              <a:gd name="connsiteY10" fmla="*/ 5824051 h 6861253"/>
              <a:gd name="connsiteX11" fmla="*/ 167413 w 5721563"/>
              <a:gd name="connsiteY11" fmla="*/ 5824051 h 6861253"/>
              <a:gd name="connsiteX12" fmla="*/ 1107466 w 5721563"/>
              <a:gd name="connsiteY12" fmla="*/ 2 h 6861253"/>
              <a:gd name="connsiteX13" fmla="*/ 1635383 w 5721563"/>
              <a:gd name="connsiteY13" fmla="*/ 2 h 6861253"/>
              <a:gd name="connsiteX14" fmla="*/ 1697942 w 5721563"/>
              <a:gd name="connsiteY14" fmla="*/ 8479 h 6861253"/>
              <a:gd name="connsiteX15" fmla="*/ 1697942 w 5721563"/>
              <a:gd name="connsiteY15" fmla="*/ 8478 h 6861253"/>
              <a:gd name="connsiteX16" fmla="*/ 1635383 w 5721563"/>
              <a:gd name="connsiteY16" fmla="*/ 1 h 6861253"/>
              <a:gd name="connsiteX17" fmla="*/ 1107466 w 5721563"/>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721563" h="6861253">
                <a:moveTo>
                  <a:pt x="1107467" y="0"/>
                </a:moveTo>
                <a:lnTo>
                  <a:pt x="5721563" y="0"/>
                </a:lnTo>
                <a:lnTo>
                  <a:pt x="5721563"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accent1">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sp>
        <p:nvSpPr>
          <p:cNvPr id="16" name="TextBox 15">
            <a:extLst>
              <a:ext uri="{FF2B5EF4-FFF2-40B4-BE49-F238E27FC236}">
                <a16:creationId xmlns:a16="http://schemas.microsoft.com/office/drawing/2014/main" id="{B50DCEB8-3530-6C34-A04F-0C98B5C867B3}"/>
              </a:ext>
            </a:extLst>
          </p:cNvPr>
          <p:cNvSpPr txBox="1"/>
          <p:nvPr/>
        </p:nvSpPr>
        <p:spPr>
          <a:xfrm>
            <a:off x="148009" y="1231710"/>
            <a:ext cx="1497762" cy="184666"/>
          </a:xfrm>
          <a:prstGeom prst="rect">
            <a:avLst/>
          </a:prstGeom>
          <a:noFill/>
        </p:spPr>
        <p:txBody>
          <a:bodyPr wrap="square">
            <a:spAutoFit/>
          </a:bodyPr>
          <a:lstStyle/>
          <a:p>
            <a:pPr marL="0" marR="0" lvl="0" indent="0" defTabSz="914378"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7ECAC4">
                    <a:lumMod val="60000"/>
                    <a:lumOff val="40000"/>
                  </a:srgbClr>
                </a:solidFill>
                <a:effectLst/>
                <a:uLnTx/>
                <a:uFillTx/>
                <a:latin typeface="+mn-lt"/>
                <a:ea typeface="+mn-ea"/>
                <a:cs typeface="+mn-cs"/>
              </a:rPr>
              <a:t>GENEVA | DUBAI | CINCINNATI</a:t>
            </a:r>
          </a:p>
        </p:txBody>
      </p:sp>
      <p:grpSp>
        <p:nvGrpSpPr>
          <p:cNvPr id="6" name="Group 5">
            <a:extLst>
              <a:ext uri="{FF2B5EF4-FFF2-40B4-BE49-F238E27FC236}">
                <a16:creationId xmlns:a16="http://schemas.microsoft.com/office/drawing/2014/main" id="{1B0D39D9-3130-99BC-36BD-6BD2DB84334D}"/>
              </a:ext>
            </a:extLst>
          </p:cNvPr>
          <p:cNvGrpSpPr>
            <a:grpSpLocks noChangeAspect="1"/>
          </p:cNvGrpSpPr>
          <p:nvPr/>
        </p:nvGrpSpPr>
        <p:grpSpPr>
          <a:xfrm>
            <a:off x="250461" y="210563"/>
            <a:ext cx="1188566" cy="1011018"/>
            <a:chOff x="2716311" y="648027"/>
            <a:chExt cx="6759377" cy="5739971"/>
          </a:xfrm>
        </p:grpSpPr>
        <p:grpSp>
          <p:nvGrpSpPr>
            <p:cNvPr id="8" name="Graphic 2">
              <a:extLst>
                <a:ext uri="{FF2B5EF4-FFF2-40B4-BE49-F238E27FC236}">
                  <a16:creationId xmlns:a16="http://schemas.microsoft.com/office/drawing/2014/main" id="{106968BB-C7DC-72F6-AC09-D3281ECDDE17}"/>
                </a:ext>
              </a:extLst>
            </p:cNvPr>
            <p:cNvGrpSpPr/>
            <p:nvPr/>
          </p:nvGrpSpPr>
          <p:grpSpPr>
            <a:xfrm>
              <a:off x="2716311" y="5613022"/>
              <a:ext cx="6269002" cy="774976"/>
              <a:chOff x="2766490" y="5410804"/>
              <a:chExt cx="6269002" cy="774976"/>
            </a:xfrm>
            <a:solidFill>
              <a:schemeClr val="accent1"/>
            </a:solidFill>
          </p:grpSpPr>
          <p:grpSp>
            <p:nvGrpSpPr>
              <p:cNvPr id="53" name="Graphic 2">
                <a:extLst>
                  <a:ext uri="{FF2B5EF4-FFF2-40B4-BE49-F238E27FC236}">
                    <a16:creationId xmlns:a16="http://schemas.microsoft.com/office/drawing/2014/main" id="{807CF428-62B5-85DB-0D4B-6D6A99C1630D}"/>
                  </a:ext>
                </a:extLst>
              </p:cNvPr>
              <p:cNvGrpSpPr/>
              <p:nvPr/>
            </p:nvGrpSpPr>
            <p:grpSpPr>
              <a:xfrm>
                <a:off x="2766490" y="5426323"/>
                <a:ext cx="3923857" cy="759457"/>
                <a:chOff x="2766490" y="5426323"/>
                <a:chExt cx="3923857" cy="759457"/>
              </a:xfrm>
              <a:solidFill>
                <a:srgbClr val="FFFFFF"/>
              </a:solidFill>
            </p:grpSpPr>
            <p:sp>
              <p:nvSpPr>
                <p:cNvPr id="59" name="Freeform 83">
                  <a:extLst>
                    <a:ext uri="{FF2B5EF4-FFF2-40B4-BE49-F238E27FC236}">
                      <a16:creationId xmlns:a16="http://schemas.microsoft.com/office/drawing/2014/main" id="{4E64EF4B-1C24-1921-EB0B-7293959DBE81}"/>
                    </a:ext>
                  </a:extLst>
                </p:cNvPr>
                <p:cNvSpPr/>
                <p:nvPr/>
              </p:nvSpPr>
              <p:spPr>
                <a:xfrm>
                  <a:off x="2766490" y="5436796"/>
                  <a:ext cx="564644" cy="739368"/>
                </a:xfrm>
                <a:custGeom>
                  <a:avLst/>
                  <a:gdLst>
                    <a:gd name="connsiteX0" fmla="*/ 56981 w 564644"/>
                    <a:gd name="connsiteY0" fmla="*/ 483741 h 739368"/>
                    <a:gd name="connsiteX1" fmla="*/ 56981 w 564644"/>
                    <a:gd name="connsiteY1" fmla="*/ 739368 h 739368"/>
                    <a:gd name="connsiteX2" fmla="*/ 0 w 564644"/>
                    <a:gd name="connsiteY2" fmla="*/ 739368 h 739368"/>
                    <a:gd name="connsiteX3" fmla="*/ 0 w 564644"/>
                    <a:gd name="connsiteY3" fmla="*/ 0 h 739368"/>
                    <a:gd name="connsiteX4" fmla="*/ 324000 w 564644"/>
                    <a:gd name="connsiteY4" fmla="*/ 0 h 739368"/>
                    <a:gd name="connsiteX5" fmla="*/ 324000 w 564644"/>
                    <a:gd name="connsiteY5" fmla="*/ 483741 h 739368"/>
                    <a:gd name="connsiteX6" fmla="*/ 56981 w 564644"/>
                    <a:gd name="connsiteY6" fmla="*/ 483741 h 739368"/>
                    <a:gd name="connsiteX7" fmla="*/ 56981 w 564644"/>
                    <a:gd name="connsiteY7" fmla="*/ 52839 h 739368"/>
                    <a:gd name="connsiteX8" fmla="*/ 56981 w 564644"/>
                    <a:gd name="connsiteY8" fmla="*/ 432044 h 739368"/>
                    <a:gd name="connsiteX9" fmla="*/ 324000 w 564644"/>
                    <a:gd name="connsiteY9" fmla="*/ 432044 h 739368"/>
                    <a:gd name="connsiteX10" fmla="*/ 324000 w 564644"/>
                    <a:gd name="connsiteY10" fmla="*/ 52839 h 739368"/>
                    <a:gd name="connsiteX11" fmla="*/ 56981 w 564644"/>
                    <a:gd name="connsiteY11" fmla="*/ 52839 h 739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64644" h="739368">
                      <a:moveTo>
                        <a:pt x="56981" y="483741"/>
                      </a:moveTo>
                      <a:lnTo>
                        <a:pt x="56981" y="739368"/>
                      </a:lnTo>
                      <a:lnTo>
                        <a:pt x="0" y="739368"/>
                      </a:lnTo>
                      <a:lnTo>
                        <a:pt x="0" y="0"/>
                      </a:lnTo>
                      <a:cubicBezTo>
                        <a:pt x="107683" y="0"/>
                        <a:pt x="216317" y="0"/>
                        <a:pt x="324000" y="0"/>
                      </a:cubicBezTo>
                      <a:cubicBezTo>
                        <a:pt x="644860" y="0"/>
                        <a:pt x="644860" y="483741"/>
                        <a:pt x="324000" y="483741"/>
                      </a:cubicBezTo>
                      <a:lnTo>
                        <a:pt x="56981" y="483741"/>
                      </a:lnTo>
                      <a:close/>
                      <a:moveTo>
                        <a:pt x="56981" y="52839"/>
                      </a:moveTo>
                      <a:lnTo>
                        <a:pt x="56981" y="432044"/>
                      </a:lnTo>
                      <a:lnTo>
                        <a:pt x="324000" y="432044"/>
                      </a:lnTo>
                      <a:cubicBezTo>
                        <a:pt x="569901" y="432044"/>
                        <a:pt x="569901" y="52839"/>
                        <a:pt x="324000" y="52839"/>
                      </a:cubicBezTo>
                      <a:lnTo>
                        <a:pt x="56981" y="52839"/>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60" name="Freeform 84">
                  <a:extLst>
                    <a:ext uri="{FF2B5EF4-FFF2-40B4-BE49-F238E27FC236}">
                      <a16:creationId xmlns:a16="http://schemas.microsoft.com/office/drawing/2014/main" id="{34788C8C-45E0-05A6-8F7E-386119E1E99E}"/>
                    </a:ext>
                  </a:extLst>
                </p:cNvPr>
                <p:cNvSpPr/>
                <p:nvPr/>
              </p:nvSpPr>
              <p:spPr>
                <a:xfrm>
                  <a:off x="3457771" y="5436796"/>
                  <a:ext cx="588925" cy="739368"/>
                </a:xfrm>
                <a:custGeom>
                  <a:avLst/>
                  <a:gdLst>
                    <a:gd name="connsiteX0" fmla="*/ 588926 w 588925"/>
                    <a:gd name="connsiteY0" fmla="*/ 739368 h 739368"/>
                    <a:gd name="connsiteX1" fmla="*/ 513967 w 588925"/>
                    <a:gd name="connsiteY1" fmla="*/ 739368 h 739368"/>
                    <a:gd name="connsiteX2" fmla="*/ 258553 w 588925"/>
                    <a:gd name="connsiteY2" fmla="*/ 459463 h 739368"/>
                    <a:gd name="connsiteX3" fmla="*/ 56981 w 588925"/>
                    <a:gd name="connsiteY3" fmla="*/ 459463 h 739368"/>
                    <a:gd name="connsiteX4" fmla="*/ 56981 w 588925"/>
                    <a:gd name="connsiteY4" fmla="*/ 739368 h 739368"/>
                    <a:gd name="connsiteX5" fmla="*/ 0 w 588925"/>
                    <a:gd name="connsiteY5" fmla="*/ 739368 h 739368"/>
                    <a:gd name="connsiteX6" fmla="*/ 0 w 588925"/>
                    <a:gd name="connsiteY6" fmla="*/ 0 h 739368"/>
                    <a:gd name="connsiteX7" fmla="*/ 325046 w 588925"/>
                    <a:gd name="connsiteY7" fmla="*/ 0 h 739368"/>
                    <a:gd name="connsiteX8" fmla="*/ 567808 w 588925"/>
                    <a:gd name="connsiteY8" fmla="*/ 230303 h 739368"/>
                    <a:gd name="connsiteX9" fmla="*/ 328185 w 588925"/>
                    <a:gd name="connsiteY9" fmla="*/ 456322 h 739368"/>
                    <a:gd name="connsiteX10" fmla="*/ 588926 w 588925"/>
                    <a:gd name="connsiteY10" fmla="*/ 739368 h 739368"/>
                    <a:gd name="connsiteX11" fmla="*/ 56981 w 588925"/>
                    <a:gd name="connsiteY11" fmla="*/ 405577 h 739368"/>
                    <a:gd name="connsiteX12" fmla="*/ 318673 w 588925"/>
                    <a:gd name="connsiteY12" fmla="*/ 405577 h 739368"/>
                    <a:gd name="connsiteX13" fmla="*/ 505500 w 588925"/>
                    <a:gd name="connsiteY13" fmla="*/ 229161 h 739368"/>
                    <a:gd name="connsiteX14" fmla="*/ 325046 w 588925"/>
                    <a:gd name="connsiteY14" fmla="*/ 52744 h 739368"/>
                    <a:gd name="connsiteX15" fmla="*/ 56981 w 588925"/>
                    <a:gd name="connsiteY15" fmla="*/ 52744 h 739368"/>
                    <a:gd name="connsiteX16" fmla="*/ 56981 w 588925"/>
                    <a:gd name="connsiteY16" fmla="*/ 405577 h 739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88925" h="739368">
                      <a:moveTo>
                        <a:pt x="588926" y="739368"/>
                      </a:moveTo>
                      <a:lnTo>
                        <a:pt x="513967" y="739368"/>
                      </a:lnTo>
                      <a:lnTo>
                        <a:pt x="258553" y="459463"/>
                      </a:lnTo>
                      <a:lnTo>
                        <a:pt x="56981" y="459463"/>
                      </a:lnTo>
                      <a:lnTo>
                        <a:pt x="56981" y="739368"/>
                      </a:lnTo>
                      <a:lnTo>
                        <a:pt x="0" y="739368"/>
                      </a:lnTo>
                      <a:lnTo>
                        <a:pt x="0" y="0"/>
                      </a:lnTo>
                      <a:cubicBezTo>
                        <a:pt x="108729" y="0"/>
                        <a:pt x="216317" y="0"/>
                        <a:pt x="325046" y="0"/>
                      </a:cubicBezTo>
                      <a:cubicBezTo>
                        <a:pt x="485429" y="0"/>
                        <a:pt x="566762" y="115104"/>
                        <a:pt x="567808" y="230303"/>
                      </a:cubicBezTo>
                      <a:cubicBezTo>
                        <a:pt x="568854" y="350738"/>
                        <a:pt x="489709" y="456322"/>
                        <a:pt x="328185" y="456322"/>
                      </a:cubicBezTo>
                      <a:lnTo>
                        <a:pt x="588926" y="739368"/>
                      </a:lnTo>
                      <a:close/>
                      <a:moveTo>
                        <a:pt x="56981" y="405577"/>
                      </a:moveTo>
                      <a:lnTo>
                        <a:pt x="318673" y="405577"/>
                      </a:lnTo>
                      <a:cubicBezTo>
                        <a:pt x="447473" y="405577"/>
                        <a:pt x="504454" y="332745"/>
                        <a:pt x="505500" y="229161"/>
                      </a:cubicBezTo>
                      <a:cubicBezTo>
                        <a:pt x="506547" y="142523"/>
                        <a:pt x="447473" y="52744"/>
                        <a:pt x="325046" y="52744"/>
                      </a:cubicBezTo>
                      <a:lnTo>
                        <a:pt x="56981" y="52744"/>
                      </a:lnTo>
                      <a:lnTo>
                        <a:pt x="56981" y="40557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61" name="Freeform 85">
                  <a:extLst>
                    <a:ext uri="{FF2B5EF4-FFF2-40B4-BE49-F238E27FC236}">
                      <a16:creationId xmlns:a16="http://schemas.microsoft.com/office/drawing/2014/main" id="{6E3F8B15-ED79-680D-0A85-3A10528538CF}"/>
                    </a:ext>
                  </a:extLst>
                </p:cNvPr>
                <p:cNvSpPr/>
                <p:nvPr/>
              </p:nvSpPr>
              <p:spPr>
                <a:xfrm>
                  <a:off x="4142679" y="5436796"/>
                  <a:ext cx="55934" cy="739368"/>
                </a:xfrm>
                <a:custGeom>
                  <a:avLst/>
                  <a:gdLst>
                    <a:gd name="connsiteX0" fmla="*/ 0 w 55934"/>
                    <a:gd name="connsiteY0" fmla="*/ 739368 h 739368"/>
                    <a:gd name="connsiteX1" fmla="*/ 0 w 55934"/>
                    <a:gd name="connsiteY1" fmla="*/ 0 h 739368"/>
                    <a:gd name="connsiteX2" fmla="*/ 55934 w 55934"/>
                    <a:gd name="connsiteY2" fmla="*/ 0 h 739368"/>
                    <a:gd name="connsiteX3" fmla="*/ 55934 w 55934"/>
                    <a:gd name="connsiteY3" fmla="*/ 739368 h 739368"/>
                    <a:gd name="connsiteX4" fmla="*/ 0 w 55934"/>
                    <a:gd name="connsiteY4" fmla="*/ 739368 h 739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934" h="739368">
                      <a:moveTo>
                        <a:pt x="0" y="739368"/>
                      </a:moveTo>
                      <a:lnTo>
                        <a:pt x="0" y="0"/>
                      </a:lnTo>
                      <a:lnTo>
                        <a:pt x="55934" y="0"/>
                      </a:lnTo>
                      <a:lnTo>
                        <a:pt x="55934" y="739368"/>
                      </a:lnTo>
                      <a:lnTo>
                        <a:pt x="0" y="73936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62" name="Freeform 86">
                  <a:extLst>
                    <a:ext uri="{FF2B5EF4-FFF2-40B4-BE49-F238E27FC236}">
                      <a16:creationId xmlns:a16="http://schemas.microsoft.com/office/drawing/2014/main" id="{9547A5DC-666F-72CE-6066-06F1797B0143}"/>
                    </a:ext>
                  </a:extLst>
                </p:cNvPr>
                <p:cNvSpPr/>
                <p:nvPr/>
              </p:nvSpPr>
              <p:spPr>
                <a:xfrm>
                  <a:off x="4322062" y="5428322"/>
                  <a:ext cx="649070" cy="756315"/>
                </a:xfrm>
                <a:custGeom>
                  <a:avLst/>
                  <a:gdLst>
                    <a:gd name="connsiteX0" fmla="*/ 649071 w 649070"/>
                    <a:gd name="connsiteY0" fmla="*/ 645400 h 756315"/>
                    <a:gd name="connsiteX1" fmla="*/ 379959 w 649070"/>
                    <a:gd name="connsiteY1" fmla="*/ 756315 h 756315"/>
                    <a:gd name="connsiteX2" fmla="*/ 25 w 649070"/>
                    <a:gd name="connsiteY2" fmla="*/ 382346 h 756315"/>
                    <a:gd name="connsiteX3" fmla="*/ 379959 w 649070"/>
                    <a:gd name="connsiteY3" fmla="*/ 0 h 756315"/>
                    <a:gd name="connsiteX4" fmla="*/ 649071 w 649070"/>
                    <a:gd name="connsiteY4" fmla="*/ 110915 h 756315"/>
                    <a:gd name="connsiteX5" fmla="*/ 610069 w 649070"/>
                    <a:gd name="connsiteY5" fmla="*/ 144713 h 756315"/>
                    <a:gd name="connsiteX6" fmla="*/ 379959 w 649070"/>
                    <a:gd name="connsiteY6" fmla="*/ 50745 h 756315"/>
                    <a:gd name="connsiteX7" fmla="*/ 54913 w 649070"/>
                    <a:gd name="connsiteY7" fmla="*/ 380347 h 756315"/>
                    <a:gd name="connsiteX8" fmla="*/ 379959 w 649070"/>
                    <a:gd name="connsiteY8" fmla="*/ 703571 h 756315"/>
                    <a:gd name="connsiteX9" fmla="*/ 611116 w 649070"/>
                    <a:gd name="connsiteY9" fmla="*/ 609508 h 756315"/>
                    <a:gd name="connsiteX10" fmla="*/ 649071 w 649070"/>
                    <a:gd name="connsiteY10" fmla="*/ 645400 h 756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49070" h="756315">
                      <a:moveTo>
                        <a:pt x="649071" y="645400"/>
                      </a:moveTo>
                      <a:cubicBezTo>
                        <a:pt x="575158" y="719375"/>
                        <a:pt x="477083" y="756315"/>
                        <a:pt x="379959" y="756315"/>
                      </a:cubicBezTo>
                      <a:cubicBezTo>
                        <a:pt x="130919" y="756315"/>
                        <a:pt x="1072" y="581993"/>
                        <a:pt x="25" y="382346"/>
                      </a:cubicBezTo>
                      <a:cubicBezTo>
                        <a:pt x="-2068" y="184794"/>
                        <a:pt x="126638" y="0"/>
                        <a:pt x="379959" y="0"/>
                      </a:cubicBezTo>
                      <a:cubicBezTo>
                        <a:pt x="477083" y="0"/>
                        <a:pt x="575253" y="36940"/>
                        <a:pt x="649071" y="110915"/>
                      </a:cubicBezTo>
                      <a:lnTo>
                        <a:pt x="610069" y="144713"/>
                      </a:lnTo>
                      <a:cubicBezTo>
                        <a:pt x="546715" y="81306"/>
                        <a:pt x="463384" y="50745"/>
                        <a:pt x="379959" y="50745"/>
                      </a:cubicBezTo>
                      <a:cubicBezTo>
                        <a:pt x="164688" y="50745"/>
                        <a:pt x="53866" y="202884"/>
                        <a:pt x="54913" y="380347"/>
                      </a:cubicBezTo>
                      <a:cubicBezTo>
                        <a:pt x="57006" y="553622"/>
                        <a:pt x="166781" y="703571"/>
                        <a:pt x="379959" y="703571"/>
                      </a:cubicBezTo>
                      <a:cubicBezTo>
                        <a:pt x="463384" y="703571"/>
                        <a:pt x="547761" y="671868"/>
                        <a:pt x="611116" y="609508"/>
                      </a:cubicBezTo>
                      <a:lnTo>
                        <a:pt x="649071" y="64540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63" name="Freeform 87">
                  <a:extLst>
                    <a:ext uri="{FF2B5EF4-FFF2-40B4-BE49-F238E27FC236}">
                      <a16:creationId xmlns:a16="http://schemas.microsoft.com/office/drawing/2014/main" id="{89649E48-571E-0B17-E18A-9D78002CD292}"/>
                    </a:ext>
                  </a:extLst>
                </p:cNvPr>
                <p:cNvSpPr/>
                <p:nvPr/>
              </p:nvSpPr>
              <p:spPr>
                <a:xfrm>
                  <a:off x="5106212" y="5436796"/>
                  <a:ext cx="55933" cy="739368"/>
                </a:xfrm>
                <a:custGeom>
                  <a:avLst/>
                  <a:gdLst>
                    <a:gd name="connsiteX0" fmla="*/ 0 w 55933"/>
                    <a:gd name="connsiteY0" fmla="*/ 739368 h 739368"/>
                    <a:gd name="connsiteX1" fmla="*/ 0 w 55933"/>
                    <a:gd name="connsiteY1" fmla="*/ 0 h 739368"/>
                    <a:gd name="connsiteX2" fmla="*/ 55934 w 55933"/>
                    <a:gd name="connsiteY2" fmla="*/ 0 h 739368"/>
                    <a:gd name="connsiteX3" fmla="*/ 55934 w 55933"/>
                    <a:gd name="connsiteY3" fmla="*/ 739368 h 739368"/>
                    <a:gd name="connsiteX4" fmla="*/ 0 w 55933"/>
                    <a:gd name="connsiteY4" fmla="*/ 739368 h 739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933" h="739368">
                      <a:moveTo>
                        <a:pt x="0" y="739368"/>
                      </a:moveTo>
                      <a:lnTo>
                        <a:pt x="0" y="0"/>
                      </a:lnTo>
                      <a:lnTo>
                        <a:pt x="55934" y="0"/>
                      </a:lnTo>
                      <a:lnTo>
                        <a:pt x="55934" y="739368"/>
                      </a:lnTo>
                      <a:lnTo>
                        <a:pt x="0" y="73936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64" name="Freeform 88">
                  <a:extLst>
                    <a:ext uri="{FF2B5EF4-FFF2-40B4-BE49-F238E27FC236}">
                      <a16:creationId xmlns:a16="http://schemas.microsoft.com/office/drawing/2014/main" id="{08EB8E66-FCAC-C9FB-C18E-C15829F7F00D}"/>
                    </a:ext>
                  </a:extLst>
                </p:cNvPr>
                <p:cNvSpPr/>
                <p:nvPr/>
              </p:nvSpPr>
              <p:spPr>
                <a:xfrm>
                  <a:off x="5325763" y="5436796"/>
                  <a:ext cx="577320" cy="739368"/>
                </a:xfrm>
                <a:custGeom>
                  <a:avLst/>
                  <a:gdLst>
                    <a:gd name="connsiteX0" fmla="*/ 24257 w 577320"/>
                    <a:gd name="connsiteY0" fmla="*/ 0 h 739368"/>
                    <a:gd name="connsiteX1" fmla="*/ 521386 w 577320"/>
                    <a:gd name="connsiteY1" fmla="*/ 611602 h 739368"/>
                    <a:gd name="connsiteX2" fmla="*/ 521386 w 577320"/>
                    <a:gd name="connsiteY2" fmla="*/ 0 h 739368"/>
                    <a:gd name="connsiteX3" fmla="*/ 577321 w 577320"/>
                    <a:gd name="connsiteY3" fmla="*/ 0 h 739368"/>
                    <a:gd name="connsiteX4" fmla="*/ 577321 w 577320"/>
                    <a:gd name="connsiteY4" fmla="*/ 739368 h 739368"/>
                    <a:gd name="connsiteX5" fmla="*/ 555156 w 577320"/>
                    <a:gd name="connsiteY5" fmla="*/ 739368 h 739368"/>
                    <a:gd name="connsiteX6" fmla="*/ 56980 w 577320"/>
                    <a:gd name="connsiteY6" fmla="*/ 128813 h 739368"/>
                    <a:gd name="connsiteX7" fmla="*/ 56980 w 577320"/>
                    <a:gd name="connsiteY7" fmla="*/ 739368 h 739368"/>
                    <a:gd name="connsiteX8" fmla="*/ 0 w 577320"/>
                    <a:gd name="connsiteY8" fmla="*/ 739368 h 739368"/>
                    <a:gd name="connsiteX9" fmla="*/ 0 w 577320"/>
                    <a:gd name="connsiteY9" fmla="*/ 0 h 739368"/>
                    <a:gd name="connsiteX10" fmla="*/ 24257 w 577320"/>
                    <a:gd name="connsiteY10" fmla="*/ 0 h 739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7320" h="739368">
                      <a:moveTo>
                        <a:pt x="24257" y="0"/>
                      </a:moveTo>
                      <a:lnTo>
                        <a:pt x="521386" y="611602"/>
                      </a:lnTo>
                      <a:lnTo>
                        <a:pt x="521386" y="0"/>
                      </a:lnTo>
                      <a:lnTo>
                        <a:pt x="577321" y="0"/>
                      </a:lnTo>
                      <a:lnTo>
                        <a:pt x="577321" y="739368"/>
                      </a:lnTo>
                      <a:lnTo>
                        <a:pt x="555156" y="739368"/>
                      </a:lnTo>
                      <a:lnTo>
                        <a:pt x="56980" y="128813"/>
                      </a:lnTo>
                      <a:lnTo>
                        <a:pt x="56980" y="739368"/>
                      </a:lnTo>
                      <a:lnTo>
                        <a:pt x="0" y="739368"/>
                      </a:lnTo>
                      <a:lnTo>
                        <a:pt x="0" y="0"/>
                      </a:lnTo>
                      <a:lnTo>
                        <a:pt x="24257"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65" name="Freeform 89">
                  <a:extLst>
                    <a:ext uri="{FF2B5EF4-FFF2-40B4-BE49-F238E27FC236}">
                      <a16:creationId xmlns:a16="http://schemas.microsoft.com/office/drawing/2014/main" id="{3DF9220A-B5E1-AD34-DB7C-9130819E5C98}"/>
                    </a:ext>
                  </a:extLst>
                </p:cNvPr>
                <p:cNvSpPr/>
                <p:nvPr/>
              </p:nvSpPr>
              <p:spPr>
                <a:xfrm>
                  <a:off x="6030738" y="5426323"/>
                  <a:ext cx="659609" cy="759457"/>
                </a:xfrm>
                <a:custGeom>
                  <a:avLst/>
                  <a:gdLst>
                    <a:gd name="connsiteX0" fmla="*/ 618420 w 659609"/>
                    <a:gd name="connsiteY0" fmla="*/ 146713 h 759457"/>
                    <a:gd name="connsiteX1" fmla="*/ 380985 w 659609"/>
                    <a:gd name="connsiteY1" fmla="*/ 51697 h 759457"/>
                    <a:gd name="connsiteX2" fmla="*/ 54893 w 659609"/>
                    <a:gd name="connsiteY2" fmla="*/ 381300 h 759457"/>
                    <a:gd name="connsiteX3" fmla="*/ 380985 w 659609"/>
                    <a:gd name="connsiteY3" fmla="*/ 705571 h 759457"/>
                    <a:gd name="connsiteX4" fmla="*/ 605768 w 659609"/>
                    <a:gd name="connsiteY4" fmla="*/ 619980 h 759457"/>
                    <a:gd name="connsiteX5" fmla="*/ 605768 w 659609"/>
                    <a:gd name="connsiteY5" fmla="*/ 412908 h 759457"/>
                    <a:gd name="connsiteX6" fmla="*/ 348262 w 659609"/>
                    <a:gd name="connsiteY6" fmla="*/ 412908 h 759457"/>
                    <a:gd name="connsiteX7" fmla="*/ 348262 w 659609"/>
                    <a:gd name="connsiteY7" fmla="*/ 363306 h 759457"/>
                    <a:gd name="connsiteX8" fmla="*/ 659610 w 659609"/>
                    <a:gd name="connsiteY8" fmla="*/ 363306 h 759457"/>
                    <a:gd name="connsiteX9" fmla="*/ 659610 w 659609"/>
                    <a:gd name="connsiteY9" fmla="*/ 640069 h 759457"/>
                    <a:gd name="connsiteX10" fmla="*/ 380985 w 659609"/>
                    <a:gd name="connsiteY10" fmla="*/ 759457 h 759457"/>
                    <a:gd name="connsiteX11" fmla="*/ 5 w 659609"/>
                    <a:gd name="connsiteY11" fmla="*/ 382347 h 759457"/>
                    <a:gd name="connsiteX12" fmla="*/ 380985 w 659609"/>
                    <a:gd name="connsiteY12" fmla="*/ 0 h 759457"/>
                    <a:gd name="connsiteX13" fmla="*/ 651143 w 659609"/>
                    <a:gd name="connsiteY13" fmla="*/ 110915 h 759457"/>
                    <a:gd name="connsiteX14" fmla="*/ 618420 w 659609"/>
                    <a:gd name="connsiteY14" fmla="*/ 146713 h 759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59609" h="759457">
                      <a:moveTo>
                        <a:pt x="618420" y="146713"/>
                      </a:moveTo>
                      <a:cubicBezTo>
                        <a:pt x="554020" y="83305"/>
                        <a:pt x="464316" y="51697"/>
                        <a:pt x="380985" y="51697"/>
                      </a:cubicBezTo>
                      <a:cubicBezTo>
                        <a:pt x="164669" y="51697"/>
                        <a:pt x="53846" y="210119"/>
                        <a:pt x="54893" y="381300"/>
                      </a:cubicBezTo>
                      <a:cubicBezTo>
                        <a:pt x="54893" y="555622"/>
                        <a:pt x="165715" y="705571"/>
                        <a:pt x="380985" y="705571"/>
                      </a:cubicBezTo>
                      <a:cubicBezTo>
                        <a:pt x="460130" y="705571"/>
                        <a:pt x="542414" y="678152"/>
                        <a:pt x="605768" y="619980"/>
                      </a:cubicBezTo>
                      <a:lnTo>
                        <a:pt x="605768" y="412908"/>
                      </a:lnTo>
                      <a:lnTo>
                        <a:pt x="348262" y="412908"/>
                      </a:lnTo>
                      <a:lnTo>
                        <a:pt x="348262" y="363306"/>
                      </a:lnTo>
                      <a:lnTo>
                        <a:pt x="659610" y="363306"/>
                      </a:lnTo>
                      <a:lnTo>
                        <a:pt x="659610" y="640069"/>
                      </a:lnTo>
                      <a:cubicBezTo>
                        <a:pt x="582558" y="717186"/>
                        <a:pt x="490761" y="759457"/>
                        <a:pt x="380985" y="759457"/>
                      </a:cubicBezTo>
                      <a:cubicBezTo>
                        <a:pt x="129757" y="759457"/>
                        <a:pt x="5" y="584088"/>
                        <a:pt x="5" y="382347"/>
                      </a:cubicBezTo>
                      <a:cubicBezTo>
                        <a:pt x="-1041" y="150997"/>
                        <a:pt x="156202" y="0"/>
                        <a:pt x="380985" y="0"/>
                      </a:cubicBezTo>
                      <a:cubicBezTo>
                        <a:pt x="478109" y="0"/>
                        <a:pt x="576279" y="36940"/>
                        <a:pt x="651143" y="110915"/>
                      </a:cubicBezTo>
                      <a:lnTo>
                        <a:pt x="618420" y="146713"/>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grpSp>
            <p:nvGrpSpPr>
              <p:cNvPr id="54" name="Graphic 2">
                <a:extLst>
                  <a:ext uri="{FF2B5EF4-FFF2-40B4-BE49-F238E27FC236}">
                    <a16:creationId xmlns:a16="http://schemas.microsoft.com/office/drawing/2014/main" id="{F280CACE-BE89-F85B-1955-F4A0D52080B9}"/>
                  </a:ext>
                </a:extLst>
              </p:cNvPr>
              <p:cNvGrpSpPr/>
              <p:nvPr/>
            </p:nvGrpSpPr>
            <p:grpSpPr>
              <a:xfrm>
                <a:off x="6870802" y="5410804"/>
                <a:ext cx="2164690" cy="771262"/>
                <a:chOff x="6870802" y="5410804"/>
                <a:chExt cx="2164690" cy="771262"/>
              </a:xfrm>
              <a:solidFill>
                <a:srgbClr val="00A099"/>
              </a:solidFill>
            </p:grpSpPr>
            <p:sp>
              <p:nvSpPr>
                <p:cNvPr id="55" name="Freeform 80">
                  <a:extLst>
                    <a:ext uri="{FF2B5EF4-FFF2-40B4-BE49-F238E27FC236}">
                      <a16:creationId xmlns:a16="http://schemas.microsoft.com/office/drawing/2014/main" id="{2DC2F27F-C2DB-ED89-7449-EF23C4D44F11}"/>
                    </a:ext>
                  </a:extLst>
                </p:cNvPr>
                <p:cNvSpPr/>
                <p:nvPr/>
              </p:nvSpPr>
              <p:spPr>
                <a:xfrm>
                  <a:off x="6870802" y="5410804"/>
                  <a:ext cx="758943" cy="771262"/>
                </a:xfrm>
                <a:custGeom>
                  <a:avLst/>
                  <a:gdLst>
                    <a:gd name="connsiteX0" fmla="*/ 758916 w 758943"/>
                    <a:gd name="connsiteY0" fmla="*/ 388821 h 771262"/>
                    <a:gd name="connsiteX1" fmla="*/ 379934 w 758943"/>
                    <a:gd name="connsiteY1" fmla="*/ 771263 h 771262"/>
                    <a:gd name="connsiteX2" fmla="*/ 0 w 758943"/>
                    <a:gd name="connsiteY2" fmla="*/ 389868 h 771262"/>
                    <a:gd name="connsiteX3" fmla="*/ 379934 w 758943"/>
                    <a:gd name="connsiteY3" fmla="*/ 0 h 771262"/>
                    <a:gd name="connsiteX4" fmla="*/ 758916 w 758943"/>
                    <a:gd name="connsiteY4" fmla="*/ 388821 h 771262"/>
                    <a:gd name="connsiteX5" fmla="*/ 137267 w 758943"/>
                    <a:gd name="connsiteY5" fmla="*/ 392058 h 771262"/>
                    <a:gd name="connsiteX6" fmla="*/ 380029 w 758943"/>
                    <a:gd name="connsiteY6" fmla="*/ 643497 h 771262"/>
                    <a:gd name="connsiteX7" fmla="*/ 621744 w 758943"/>
                    <a:gd name="connsiteY7" fmla="*/ 391010 h 771262"/>
                    <a:gd name="connsiteX8" fmla="*/ 380029 w 758943"/>
                    <a:gd name="connsiteY8" fmla="*/ 126910 h 771262"/>
                    <a:gd name="connsiteX9" fmla="*/ 137267 w 758943"/>
                    <a:gd name="connsiteY9" fmla="*/ 392058 h 771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8943" h="771262">
                      <a:moveTo>
                        <a:pt x="758916" y="388821"/>
                      </a:moveTo>
                      <a:cubicBezTo>
                        <a:pt x="756824" y="579994"/>
                        <a:pt x="639628" y="771263"/>
                        <a:pt x="379934" y="771263"/>
                      </a:cubicBezTo>
                      <a:cubicBezTo>
                        <a:pt x="120239" y="771263"/>
                        <a:pt x="0" y="584279"/>
                        <a:pt x="0" y="389868"/>
                      </a:cubicBezTo>
                      <a:cubicBezTo>
                        <a:pt x="0" y="195458"/>
                        <a:pt x="124520" y="0"/>
                        <a:pt x="379934" y="0"/>
                      </a:cubicBezTo>
                      <a:cubicBezTo>
                        <a:pt x="634396" y="95"/>
                        <a:pt x="761104" y="195553"/>
                        <a:pt x="758916" y="388821"/>
                      </a:cubicBezTo>
                      <a:close/>
                      <a:moveTo>
                        <a:pt x="137267" y="392058"/>
                      </a:moveTo>
                      <a:cubicBezTo>
                        <a:pt x="140406" y="513540"/>
                        <a:pt x="205853" y="643497"/>
                        <a:pt x="380029" y="643497"/>
                      </a:cubicBezTo>
                      <a:cubicBezTo>
                        <a:pt x="554205" y="643497"/>
                        <a:pt x="619652" y="512493"/>
                        <a:pt x="621744" y="391010"/>
                      </a:cubicBezTo>
                      <a:cubicBezTo>
                        <a:pt x="623837" y="266291"/>
                        <a:pt x="554205" y="126910"/>
                        <a:pt x="380029" y="126910"/>
                      </a:cubicBezTo>
                      <a:cubicBezTo>
                        <a:pt x="205758" y="126910"/>
                        <a:pt x="134033" y="267338"/>
                        <a:pt x="137267" y="392058"/>
                      </a:cubicBezTo>
                      <a:close/>
                    </a:path>
                  </a:pathLst>
                </a:custGeom>
                <a:solidFill>
                  <a:srgbClr val="00A099"/>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57" name="Freeform 81">
                  <a:extLst>
                    <a:ext uri="{FF2B5EF4-FFF2-40B4-BE49-F238E27FC236}">
                      <a16:creationId xmlns:a16="http://schemas.microsoft.com/office/drawing/2014/main" id="{2BF449EA-B65D-AD83-3C95-3FF01CBB7FC3}"/>
                    </a:ext>
                  </a:extLst>
                </p:cNvPr>
                <p:cNvSpPr/>
                <p:nvPr/>
              </p:nvSpPr>
              <p:spPr>
                <a:xfrm>
                  <a:off x="7742443" y="5424609"/>
                  <a:ext cx="614419" cy="741653"/>
                </a:xfrm>
                <a:custGeom>
                  <a:avLst/>
                  <a:gdLst>
                    <a:gd name="connsiteX0" fmla="*/ 475060 w 614419"/>
                    <a:gd name="connsiteY0" fmla="*/ 0 h 741653"/>
                    <a:gd name="connsiteX1" fmla="*/ 614419 w 614419"/>
                    <a:gd name="connsiteY1" fmla="*/ 0 h 741653"/>
                    <a:gd name="connsiteX2" fmla="*/ 614419 w 614419"/>
                    <a:gd name="connsiteY2" fmla="*/ 740607 h 741653"/>
                    <a:gd name="connsiteX3" fmla="*/ 527855 w 614419"/>
                    <a:gd name="connsiteY3" fmla="*/ 740607 h 741653"/>
                    <a:gd name="connsiteX4" fmla="*/ 527855 w 614419"/>
                    <a:gd name="connsiteY4" fmla="*/ 741654 h 741653"/>
                    <a:gd name="connsiteX5" fmla="*/ 139359 w 614419"/>
                    <a:gd name="connsiteY5" fmla="*/ 241918 h 741653"/>
                    <a:gd name="connsiteX6" fmla="*/ 139359 w 614419"/>
                    <a:gd name="connsiteY6" fmla="*/ 740607 h 741653"/>
                    <a:gd name="connsiteX7" fmla="*/ 0 w 614419"/>
                    <a:gd name="connsiteY7" fmla="*/ 740607 h 741653"/>
                    <a:gd name="connsiteX8" fmla="*/ 0 w 614419"/>
                    <a:gd name="connsiteY8" fmla="*/ 1047 h 741653"/>
                    <a:gd name="connsiteX9" fmla="*/ 113010 w 614419"/>
                    <a:gd name="connsiteY9" fmla="*/ 1047 h 741653"/>
                    <a:gd name="connsiteX10" fmla="*/ 475060 w 614419"/>
                    <a:gd name="connsiteY10" fmla="*/ 459559 h 741653"/>
                    <a:gd name="connsiteX11" fmla="*/ 475060 w 614419"/>
                    <a:gd name="connsiteY11" fmla="*/ 0 h 741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4419" h="741653">
                      <a:moveTo>
                        <a:pt x="475060" y="0"/>
                      </a:moveTo>
                      <a:lnTo>
                        <a:pt x="614419" y="0"/>
                      </a:lnTo>
                      <a:lnTo>
                        <a:pt x="614419" y="740607"/>
                      </a:lnTo>
                      <a:lnTo>
                        <a:pt x="527855" y="740607"/>
                      </a:lnTo>
                      <a:lnTo>
                        <a:pt x="527855" y="741654"/>
                      </a:lnTo>
                      <a:lnTo>
                        <a:pt x="139359" y="241918"/>
                      </a:lnTo>
                      <a:lnTo>
                        <a:pt x="139359" y="740607"/>
                      </a:lnTo>
                      <a:lnTo>
                        <a:pt x="0" y="740607"/>
                      </a:lnTo>
                      <a:lnTo>
                        <a:pt x="0" y="1047"/>
                      </a:lnTo>
                      <a:lnTo>
                        <a:pt x="113010" y="1047"/>
                      </a:lnTo>
                      <a:lnTo>
                        <a:pt x="475060" y="459559"/>
                      </a:lnTo>
                      <a:lnTo>
                        <a:pt x="475060" y="0"/>
                      </a:lnTo>
                      <a:close/>
                    </a:path>
                  </a:pathLst>
                </a:custGeom>
                <a:solidFill>
                  <a:srgbClr val="00A099"/>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58" name="Freeform 82">
                  <a:extLst>
                    <a:ext uri="{FF2B5EF4-FFF2-40B4-BE49-F238E27FC236}">
                      <a16:creationId xmlns:a16="http://schemas.microsoft.com/office/drawing/2014/main" id="{43D1DAC0-9949-B84F-899A-BC9C2591CAA1}"/>
                    </a:ext>
                  </a:extLst>
                </p:cNvPr>
                <p:cNvSpPr/>
                <p:nvPr/>
              </p:nvSpPr>
              <p:spPr>
                <a:xfrm>
                  <a:off x="8482429" y="5425656"/>
                  <a:ext cx="553063" cy="739559"/>
                </a:xfrm>
                <a:custGeom>
                  <a:avLst/>
                  <a:gdLst>
                    <a:gd name="connsiteX0" fmla="*/ 553064 w 553063"/>
                    <a:gd name="connsiteY0" fmla="*/ 739560 h 739559"/>
                    <a:gd name="connsiteX1" fmla="*/ 0 w 553063"/>
                    <a:gd name="connsiteY1" fmla="*/ 739560 h 739559"/>
                    <a:gd name="connsiteX2" fmla="*/ 0 w 553063"/>
                    <a:gd name="connsiteY2" fmla="*/ 0 h 739559"/>
                    <a:gd name="connsiteX3" fmla="*/ 553064 w 553063"/>
                    <a:gd name="connsiteY3" fmla="*/ 0 h 739559"/>
                    <a:gd name="connsiteX4" fmla="*/ 553064 w 553063"/>
                    <a:gd name="connsiteY4" fmla="*/ 135288 h 739559"/>
                    <a:gd name="connsiteX5" fmla="*/ 138219 w 553063"/>
                    <a:gd name="connsiteY5" fmla="*/ 135288 h 739559"/>
                    <a:gd name="connsiteX6" fmla="*/ 138219 w 553063"/>
                    <a:gd name="connsiteY6" fmla="*/ 305325 h 739559"/>
                    <a:gd name="connsiteX7" fmla="*/ 538224 w 553063"/>
                    <a:gd name="connsiteY7" fmla="*/ 305325 h 739559"/>
                    <a:gd name="connsiteX8" fmla="*/ 538224 w 553063"/>
                    <a:gd name="connsiteY8" fmla="*/ 435281 h 739559"/>
                    <a:gd name="connsiteX9" fmla="*/ 138219 w 553063"/>
                    <a:gd name="connsiteY9" fmla="*/ 435281 h 739559"/>
                    <a:gd name="connsiteX10" fmla="*/ 138219 w 553063"/>
                    <a:gd name="connsiteY10" fmla="*/ 602177 h 739559"/>
                    <a:gd name="connsiteX11" fmla="*/ 553064 w 553063"/>
                    <a:gd name="connsiteY11" fmla="*/ 602177 h 739559"/>
                    <a:gd name="connsiteX12" fmla="*/ 553064 w 553063"/>
                    <a:gd name="connsiteY12" fmla="*/ 739560 h 739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53063" h="739559">
                      <a:moveTo>
                        <a:pt x="553064" y="739560"/>
                      </a:moveTo>
                      <a:lnTo>
                        <a:pt x="0" y="739560"/>
                      </a:lnTo>
                      <a:cubicBezTo>
                        <a:pt x="0" y="493452"/>
                        <a:pt x="0" y="246203"/>
                        <a:pt x="0" y="0"/>
                      </a:cubicBezTo>
                      <a:lnTo>
                        <a:pt x="553064" y="0"/>
                      </a:lnTo>
                      <a:lnTo>
                        <a:pt x="553064" y="135288"/>
                      </a:lnTo>
                      <a:lnTo>
                        <a:pt x="138219" y="135288"/>
                      </a:lnTo>
                      <a:lnTo>
                        <a:pt x="138219" y="305325"/>
                      </a:lnTo>
                      <a:lnTo>
                        <a:pt x="538224" y="305325"/>
                      </a:lnTo>
                      <a:lnTo>
                        <a:pt x="538224" y="435281"/>
                      </a:lnTo>
                      <a:lnTo>
                        <a:pt x="138219" y="435281"/>
                      </a:lnTo>
                      <a:lnTo>
                        <a:pt x="138219" y="602177"/>
                      </a:lnTo>
                      <a:lnTo>
                        <a:pt x="553064" y="602177"/>
                      </a:lnTo>
                      <a:lnTo>
                        <a:pt x="553064" y="739560"/>
                      </a:lnTo>
                      <a:close/>
                    </a:path>
                  </a:pathLst>
                </a:custGeom>
                <a:solidFill>
                  <a:srgbClr val="00A099"/>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grpSp>
        <p:grpSp>
          <p:nvGrpSpPr>
            <p:cNvPr id="9" name="Graphic 2">
              <a:extLst>
                <a:ext uri="{FF2B5EF4-FFF2-40B4-BE49-F238E27FC236}">
                  <a16:creationId xmlns:a16="http://schemas.microsoft.com/office/drawing/2014/main" id="{852E27DF-DB44-7985-3873-84CB3A827634}"/>
                </a:ext>
              </a:extLst>
            </p:cNvPr>
            <p:cNvGrpSpPr/>
            <p:nvPr/>
          </p:nvGrpSpPr>
          <p:grpSpPr>
            <a:xfrm>
              <a:off x="2716311" y="648027"/>
              <a:ext cx="2950814" cy="4756864"/>
              <a:chOff x="4425584" y="267785"/>
              <a:chExt cx="2950814" cy="4756864"/>
            </a:xfrm>
            <a:solidFill>
              <a:schemeClr val="accent1"/>
            </a:solidFill>
          </p:grpSpPr>
          <p:grpSp>
            <p:nvGrpSpPr>
              <p:cNvPr id="13" name="Graphic 2">
                <a:extLst>
                  <a:ext uri="{FF2B5EF4-FFF2-40B4-BE49-F238E27FC236}">
                    <a16:creationId xmlns:a16="http://schemas.microsoft.com/office/drawing/2014/main" id="{19629D24-603A-ACED-7BD1-E837DCC60D08}"/>
                  </a:ext>
                </a:extLst>
              </p:cNvPr>
              <p:cNvGrpSpPr/>
              <p:nvPr/>
            </p:nvGrpSpPr>
            <p:grpSpPr>
              <a:xfrm>
                <a:off x="5720269" y="2764575"/>
                <a:ext cx="1656129" cy="1882392"/>
                <a:chOff x="5720269" y="2764575"/>
                <a:chExt cx="1656129" cy="1882392"/>
              </a:xfrm>
              <a:solidFill>
                <a:schemeClr val="accent1"/>
              </a:solidFill>
            </p:grpSpPr>
            <p:grpSp>
              <p:nvGrpSpPr>
                <p:cNvPr id="46" name="Graphic 2">
                  <a:extLst>
                    <a:ext uri="{FF2B5EF4-FFF2-40B4-BE49-F238E27FC236}">
                      <a16:creationId xmlns:a16="http://schemas.microsoft.com/office/drawing/2014/main" id="{CA9F3B9B-8E9F-6B81-20DA-2196AB3044E3}"/>
                    </a:ext>
                  </a:extLst>
                </p:cNvPr>
                <p:cNvGrpSpPr/>
                <p:nvPr/>
              </p:nvGrpSpPr>
              <p:grpSpPr>
                <a:xfrm>
                  <a:off x="5720269" y="2764575"/>
                  <a:ext cx="1656129" cy="1882392"/>
                  <a:chOff x="5720269" y="2764575"/>
                  <a:chExt cx="1656129" cy="1882392"/>
                </a:xfrm>
                <a:solidFill>
                  <a:srgbClr val="00A099"/>
                </a:solidFill>
              </p:grpSpPr>
              <p:sp>
                <p:nvSpPr>
                  <p:cNvPr id="50" name="Freeform 75">
                    <a:extLst>
                      <a:ext uri="{FF2B5EF4-FFF2-40B4-BE49-F238E27FC236}">
                        <a16:creationId xmlns:a16="http://schemas.microsoft.com/office/drawing/2014/main" id="{A7828B01-0152-EB4F-B916-9B852E02C7C0}"/>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51" name="Freeform 76">
                    <a:extLst>
                      <a:ext uri="{FF2B5EF4-FFF2-40B4-BE49-F238E27FC236}">
                        <a16:creationId xmlns:a16="http://schemas.microsoft.com/office/drawing/2014/main" id="{76A01C09-02B3-93CE-1E46-DFFBF19F3748}"/>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52" name="Freeform 77">
                    <a:extLst>
                      <a:ext uri="{FF2B5EF4-FFF2-40B4-BE49-F238E27FC236}">
                        <a16:creationId xmlns:a16="http://schemas.microsoft.com/office/drawing/2014/main" id="{1EA6C6FB-8FD9-258A-1A58-0FB83E58C5D3}"/>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47" name="Freeform 72">
                  <a:extLst>
                    <a:ext uri="{FF2B5EF4-FFF2-40B4-BE49-F238E27FC236}">
                      <a16:creationId xmlns:a16="http://schemas.microsoft.com/office/drawing/2014/main" id="{0D67CA34-ECD5-B4BF-CF82-D897690FD62C}"/>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48" name="Freeform 73">
                  <a:extLst>
                    <a:ext uri="{FF2B5EF4-FFF2-40B4-BE49-F238E27FC236}">
                      <a16:creationId xmlns:a16="http://schemas.microsoft.com/office/drawing/2014/main" id="{690B2A34-6CED-01F4-522C-004E37ED348B}"/>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49" name="Freeform 74">
                  <a:extLst>
                    <a:ext uri="{FF2B5EF4-FFF2-40B4-BE49-F238E27FC236}">
                      <a16:creationId xmlns:a16="http://schemas.microsoft.com/office/drawing/2014/main" id="{C29839DB-EC63-65E8-3891-EDDCDB3B62F4}"/>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4" name="Freeform 69">
                <a:extLst>
                  <a:ext uri="{FF2B5EF4-FFF2-40B4-BE49-F238E27FC236}">
                    <a16:creationId xmlns:a16="http://schemas.microsoft.com/office/drawing/2014/main" id="{EF9D19FB-0661-C6C0-DEBE-172A53A7C539}"/>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45" name="Freeform 70">
                <a:extLst>
                  <a:ext uri="{FF2B5EF4-FFF2-40B4-BE49-F238E27FC236}">
                    <a16:creationId xmlns:a16="http://schemas.microsoft.com/office/drawing/2014/main" id="{78BC715C-D744-9138-A112-5F54D12707C6}"/>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grpSp>
          <p:nvGrpSpPr>
            <p:cNvPr id="10" name="Graphic 2">
              <a:extLst>
                <a:ext uri="{FF2B5EF4-FFF2-40B4-BE49-F238E27FC236}">
                  <a16:creationId xmlns:a16="http://schemas.microsoft.com/office/drawing/2014/main" id="{131E3A75-BE0B-0357-69FC-67D02AD55D0F}"/>
                </a:ext>
              </a:extLst>
            </p:cNvPr>
            <p:cNvGrpSpPr/>
            <p:nvPr/>
          </p:nvGrpSpPr>
          <p:grpSpPr>
            <a:xfrm>
              <a:off x="9002626" y="5508867"/>
              <a:ext cx="473062" cy="244679"/>
              <a:chOff x="9052805" y="5306649"/>
              <a:chExt cx="473062" cy="244679"/>
            </a:xfrm>
            <a:solidFill>
              <a:schemeClr val="accent4"/>
            </a:solidFill>
          </p:grpSpPr>
          <p:sp>
            <p:nvSpPr>
              <p:cNvPr id="11" name="Freeform 66">
                <a:extLst>
                  <a:ext uri="{FF2B5EF4-FFF2-40B4-BE49-F238E27FC236}">
                    <a16:creationId xmlns:a16="http://schemas.microsoft.com/office/drawing/2014/main" id="{CF5736FD-BF88-159C-C7F1-114E1942B862}"/>
                  </a:ext>
                </a:extLst>
              </p:cNvPr>
              <p:cNvSpPr/>
              <p:nvPr/>
            </p:nvSpPr>
            <p:spPr>
              <a:xfrm>
                <a:off x="9052805" y="5306649"/>
                <a:ext cx="183783" cy="244679"/>
              </a:xfrm>
              <a:custGeom>
                <a:avLst/>
                <a:gdLst>
                  <a:gd name="connsiteX0" fmla="*/ 111868 w 183783"/>
                  <a:gd name="connsiteY0" fmla="*/ 244679 h 244679"/>
                  <a:gd name="connsiteX1" fmla="*/ 71915 w 183783"/>
                  <a:gd name="connsiteY1" fmla="*/ 244679 h 244679"/>
                  <a:gd name="connsiteX2" fmla="*/ 71915 w 183783"/>
                  <a:gd name="connsiteY2" fmla="*/ 34274 h 244679"/>
                  <a:gd name="connsiteX3" fmla="*/ 0 w 183783"/>
                  <a:gd name="connsiteY3" fmla="*/ 34274 h 244679"/>
                  <a:gd name="connsiteX4" fmla="*/ 0 w 183783"/>
                  <a:gd name="connsiteY4" fmla="*/ 0 h 244679"/>
                  <a:gd name="connsiteX5" fmla="*/ 183784 w 183783"/>
                  <a:gd name="connsiteY5" fmla="*/ 0 h 244679"/>
                  <a:gd name="connsiteX6" fmla="*/ 183784 w 183783"/>
                  <a:gd name="connsiteY6" fmla="*/ 34274 h 244679"/>
                  <a:gd name="connsiteX7" fmla="*/ 111868 w 183783"/>
                  <a:gd name="connsiteY7" fmla="*/ 34274 h 244679"/>
                  <a:gd name="connsiteX8" fmla="*/ 111868 w 183783"/>
                  <a:gd name="connsiteY8" fmla="*/ 244679 h 244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3783" h="244679">
                    <a:moveTo>
                      <a:pt x="111868" y="244679"/>
                    </a:moveTo>
                    <a:lnTo>
                      <a:pt x="71915" y="244679"/>
                    </a:lnTo>
                    <a:lnTo>
                      <a:pt x="71915" y="34274"/>
                    </a:lnTo>
                    <a:lnTo>
                      <a:pt x="0" y="34274"/>
                    </a:lnTo>
                    <a:lnTo>
                      <a:pt x="0" y="0"/>
                    </a:lnTo>
                    <a:lnTo>
                      <a:pt x="183784" y="0"/>
                    </a:lnTo>
                    <a:lnTo>
                      <a:pt x="183784" y="34274"/>
                    </a:lnTo>
                    <a:lnTo>
                      <a:pt x="111868" y="34274"/>
                    </a:lnTo>
                    <a:lnTo>
                      <a:pt x="111868" y="244679"/>
                    </a:lnTo>
                    <a:close/>
                  </a:path>
                </a:pathLst>
              </a:custGeom>
              <a:solidFill>
                <a:schemeClr val="bg1"/>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2" name="Freeform 67">
                <a:extLst>
                  <a:ext uri="{FF2B5EF4-FFF2-40B4-BE49-F238E27FC236}">
                    <a16:creationId xmlns:a16="http://schemas.microsoft.com/office/drawing/2014/main" id="{AD971A67-1E4D-3FF2-92D6-03C7F2EC9F64}"/>
                  </a:ext>
                </a:extLst>
              </p:cNvPr>
              <p:cNvSpPr/>
              <p:nvPr/>
            </p:nvSpPr>
            <p:spPr>
              <a:xfrm>
                <a:off x="9274164" y="5306649"/>
                <a:ext cx="251703" cy="244679"/>
              </a:xfrm>
              <a:custGeom>
                <a:avLst/>
                <a:gdLst>
                  <a:gd name="connsiteX0" fmla="*/ 105590 w 251703"/>
                  <a:gd name="connsiteY0" fmla="*/ 244679 h 244679"/>
                  <a:gd name="connsiteX1" fmla="*/ 34721 w 251703"/>
                  <a:gd name="connsiteY1" fmla="*/ 40368 h 244679"/>
                  <a:gd name="connsiteX2" fmla="*/ 33389 w 251703"/>
                  <a:gd name="connsiteY2" fmla="*/ 40368 h 244679"/>
                  <a:gd name="connsiteX3" fmla="*/ 36243 w 251703"/>
                  <a:gd name="connsiteY3" fmla="*/ 125672 h 244679"/>
                  <a:gd name="connsiteX4" fmla="*/ 36243 w 251703"/>
                  <a:gd name="connsiteY4" fmla="*/ 244679 h 244679"/>
                  <a:gd name="connsiteX5" fmla="*/ 0 w 251703"/>
                  <a:gd name="connsiteY5" fmla="*/ 244679 h 244679"/>
                  <a:gd name="connsiteX6" fmla="*/ 0 w 251703"/>
                  <a:gd name="connsiteY6" fmla="*/ 0 h 244679"/>
                  <a:gd name="connsiteX7" fmla="*/ 56315 w 251703"/>
                  <a:gd name="connsiteY7" fmla="*/ 0 h 244679"/>
                  <a:gd name="connsiteX8" fmla="*/ 124235 w 251703"/>
                  <a:gd name="connsiteY8" fmla="*/ 194601 h 244679"/>
                  <a:gd name="connsiteX9" fmla="*/ 125282 w 251703"/>
                  <a:gd name="connsiteY9" fmla="*/ 194601 h 244679"/>
                  <a:gd name="connsiteX10" fmla="*/ 195199 w 251703"/>
                  <a:gd name="connsiteY10" fmla="*/ 0 h 244679"/>
                  <a:gd name="connsiteX11" fmla="*/ 251704 w 251703"/>
                  <a:gd name="connsiteY11" fmla="*/ 0 h 244679"/>
                  <a:gd name="connsiteX12" fmla="*/ 251704 w 251703"/>
                  <a:gd name="connsiteY12" fmla="*/ 244679 h 244679"/>
                  <a:gd name="connsiteX13" fmla="*/ 213083 w 251703"/>
                  <a:gd name="connsiteY13" fmla="*/ 244679 h 244679"/>
                  <a:gd name="connsiteX14" fmla="*/ 213083 w 251703"/>
                  <a:gd name="connsiteY14" fmla="*/ 123673 h 244679"/>
                  <a:gd name="connsiteX15" fmla="*/ 214034 w 251703"/>
                  <a:gd name="connsiteY15" fmla="*/ 76165 h 244679"/>
                  <a:gd name="connsiteX16" fmla="*/ 215651 w 251703"/>
                  <a:gd name="connsiteY16" fmla="*/ 40653 h 244679"/>
                  <a:gd name="connsiteX17" fmla="*/ 214319 w 251703"/>
                  <a:gd name="connsiteY17" fmla="*/ 40653 h 244679"/>
                  <a:gd name="connsiteX18" fmla="*/ 140882 w 251703"/>
                  <a:gd name="connsiteY18" fmla="*/ 244679 h 244679"/>
                  <a:gd name="connsiteX19" fmla="*/ 105590 w 251703"/>
                  <a:gd name="connsiteY19" fmla="*/ 244679 h 244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1703" h="244679">
                    <a:moveTo>
                      <a:pt x="105590" y="244679"/>
                    </a:moveTo>
                    <a:lnTo>
                      <a:pt x="34721" y="40368"/>
                    </a:lnTo>
                    <a:lnTo>
                      <a:pt x="33389" y="40368"/>
                    </a:lnTo>
                    <a:cubicBezTo>
                      <a:pt x="35292" y="70738"/>
                      <a:pt x="36243" y="99205"/>
                      <a:pt x="36243" y="125672"/>
                    </a:cubicBezTo>
                    <a:lnTo>
                      <a:pt x="36243" y="244679"/>
                    </a:lnTo>
                    <a:lnTo>
                      <a:pt x="0" y="244679"/>
                    </a:lnTo>
                    <a:lnTo>
                      <a:pt x="0" y="0"/>
                    </a:lnTo>
                    <a:lnTo>
                      <a:pt x="56315" y="0"/>
                    </a:lnTo>
                    <a:lnTo>
                      <a:pt x="124235" y="194601"/>
                    </a:lnTo>
                    <a:lnTo>
                      <a:pt x="125282" y="194601"/>
                    </a:lnTo>
                    <a:lnTo>
                      <a:pt x="195199" y="0"/>
                    </a:lnTo>
                    <a:lnTo>
                      <a:pt x="251704" y="0"/>
                    </a:lnTo>
                    <a:lnTo>
                      <a:pt x="251704" y="244679"/>
                    </a:lnTo>
                    <a:lnTo>
                      <a:pt x="213083" y="244679"/>
                    </a:lnTo>
                    <a:lnTo>
                      <a:pt x="213083" y="123673"/>
                    </a:lnTo>
                    <a:cubicBezTo>
                      <a:pt x="213083" y="111486"/>
                      <a:pt x="213368" y="95682"/>
                      <a:pt x="214034" y="76165"/>
                    </a:cubicBezTo>
                    <a:cubicBezTo>
                      <a:pt x="214605" y="56648"/>
                      <a:pt x="215175" y="44842"/>
                      <a:pt x="215651" y="40653"/>
                    </a:cubicBezTo>
                    <a:lnTo>
                      <a:pt x="214319" y="40653"/>
                    </a:lnTo>
                    <a:lnTo>
                      <a:pt x="140882" y="244679"/>
                    </a:lnTo>
                    <a:lnTo>
                      <a:pt x="105590" y="244679"/>
                    </a:lnTo>
                    <a:close/>
                  </a:path>
                </a:pathLst>
              </a:custGeom>
              <a:solidFill>
                <a:schemeClr val="bg1"/>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Nexa Book" panose="00000400000000000000" pitchFamily="50" charset="0"/>
                  <a:ea typeface="+mn-ea"/>
                  <a:cs typeface="+mn-cs"/>
                </a:endParaRPr>
              </a:p>
            </p:txBody>
          </p:sp>
        </p:grpSp>
      </p:grpSp>
    </p:spTree>
    <p:extLst>
      <p:ext uri="{BB962C8B-B14F-4D97-AF65-F5344CB8AC3E}">
        <p14:creationId xmlns:p14="http://schemas.microsoft.com/office/powerpoint/2010/main" val="272773844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2_Lunch slide">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6343F83E-1A13-C075-21D4-CA54EC8457E1}"/>
              </a:ext>
            </a:extLst>
          </p:cNvPr>
          <p:cNvGraphicFramePr>
            <a:graphicFrameLocks noChangeAspect="1"/>
          </p:cNvGraphicFramePr>
          <p:nvPr>
            <p:custDataLst>
              <p:tags r:id="rId1"/>
            </p:custDataLst>
            <p:extLst>
              <p:ext uri="{D42A27DB-BD31-4B8C-83A1-F6EECF244321}">
                <p14:modId xmlns:p14="http://schemas.microsoft.com/office/powerpoint/2010/main" val="2943100663"/>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4" name="think-cell data - do not delete" hidden="1">
                        <a:extLst>
                          <a:ext uri="{FF2B5EF4-FFF2-40B4-BE49-F238E27FC236}">
                            <a16:creationId xmlns:a16="http://schemas.microsoft.com/office/drawing/2014/main" id="{6343F83E-1A13-C075-21D4-CA54EC8457E1}"/>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pic>
        <p:nvPicPr>
          <p:cNvPr id="3" name="Picture Placeholder 14">
            <a:extLst>
              <a:ext uri="{FF2B5EF4-FFF2-40B4-BE49-F238E27FC236}">
                <a16:creationId xmlns:a16="http://schemas.microsoft.com/office/drawing/2014/main" id="{B3F0EF55-C092-758F-6D82-988CE8929335}"/>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0" y="0"/>
            <a:ext cx="9144000" cy="5143500"/>
          </a:xfrm>
          <a:prstGeom prst="rect">
            <a:avLst/>
          </a:prstGeom>
          <a:noFill/>
        </p:spPr>
      </p:pic>
      <p:pic>
        <p:nvPicPr>
          <p:cNvPr id="12" name="Picture 11">
            <a:extLst>
              <a:ext uri="{FF2B5EF4-FFF2-40B4-BE49-F238E27FC236}">
                <a16:creationId xmlns:a16="http://schemas.microsoft.com/office/drawing/2014/main" id="{533F1119-4CF8-6152-40E1-35C2E16EBF12}"/>
              </a:ext>
            </a:extLst>
          </p:cNvPr>
          <p:cNvPicPr>
            <a:picLocks noChangeAspect="1"/>
          </p:cNvPicPr>
          <p:nvPr/>
        </p:nvPicPr>
        <p:blipFill rotWithShape="1">
          <a:blip r:embed="rId6" cstate="email">
            <a:extLst>
              <a:ext uri="{BEBA8EAE-BF5A-486C-A8C5-ECC9F3942E4B}">
                <a14:imgProps xmlns:a14="http://schemas.microsoft.com/office/drawing/2010/main">
                  <a14:imgLayer r:embed="rId7">
                    <a14:imgEffect>
                      <a14:artisticBlur radius="30"/>
                    </a14:imgEffect>
                  </a14:imgLayer>
                </a14:imgProps>
              </a:ext>
              <a:ext uri="{28A0092B-C50C-407E-A947-70E740481C1C}">
                <a14:useLocalDpi xmlns:a14="http://schemas.microsoft.com/office/drawing/2010/main"/>
              </a:ext>
            </a:extLst>
          </a:blip>
          <a:srcRect r="-173"/>
          <a:stretch/>
        </p:blipFill>
        <p:spPr>
          <a:xfrm>
            <a:off x="5765648" y="1"/>
            <a:ext cx="3383157" cy="5142476"/>
          </a:xfrm>
          <a:custGeom>
            <a:avLst/>
            <a:gdLst>
              <a:gd name="connsiteX0" fmla="*/ 1106060 w 4510876"/>
              <a:gd name="connsiteY0" fmla="*/ 0 h 6852540"/>
              <a:gd name="connsiteX1" fmla="*/ 4510876 w 4510876"/>
              <a:gd name="connsiteY1" fmla="*/ 0 h 6852540"/>
              <a:gd name="connsiteX2" fmla="*/ 4510876 w 4510876"/>
              <a:gd name="connsiteY2" fmla="*/ 6852540 h 6852540"/>
              <a:gd name="connsiteX3" fmla="*/ 0 w 4510876"/>
              <a:gd name="connsiteY3" fmla="*/ 6852540 h 6852540"/>
              <a:gd name="connsiteX4" fmla="*/ 166006 w 4510876"/>
              <a:gd name="connsiteY4" fmla="*/ 5824052 h 6852540"/>
              <a:gd name="connsiteX5" fmla="*/ 924186 w 4510876"/>
              <a:gd name="connsiteY5" fmla="*/ 5824052 h 6852540"/>
              <a:gd name="connsiteX6" fmla="*/ 924186 w 4510876"/>
              <a:gd name="connsiteY6" fmla="*/ 5824051 h 6852540"/>
              <a:gd name="connsiteX7" fmla="*/ 166006 w 4510876"/>
              <a:gd name="connsiteY7" fmla="*/ 5824051 h 6852540"/>
              <a:gd name="connsiteX8" fmla="*/ 1106059 w 4510876"/>
              <a:gd name="connsiteY8" fmla="*/ 2 h 6852540"/>
              <a:gd name="connsiteX9" fmla="*/ 1633976 w 4510876"/>
              <a:gd name="connsiteY9" fmla="*/ 2 h 6852540"/>
              <a:gd name="connsiteX10" fmla="*/ 1696535 w 4510876"/>
              <a:gd name="connsiteY10" fmla="*/ 8479 h 6852540"/>
              <a:gd name="connsiteX11" fmla="*/ 1696535 w 4510876"/>
              <a:gd name="connsiteY11" fmla="*/ 8478 h 6852540"/>
              <a:gd name="connsiteX12" fmla="*/ 1633976 w 4510876"/>
              <a:gd name="connsiteY12" fmla="*/ 1 h 6852540"/>
              <a:gd name="connsiteX13" fmla="*/ 1106059 w 4510876"/>
              <a:gd name="connsiteY13" fmla="*/ 1 h 6852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10876" h="6852540">
                <a:moveTo>
                  <a:pt x="1106060" y="0"/>
                </a:moveTo>
                <a:lnTo>
                  <a:pt x="4510876" y="0"/>
                </a:lnTo>
                <a:lnTo>
                  <a:pt x="4510876" y="6852540"/>
                </a:lnTo>
                <a:lnTo>
                  <a:pt x="0" y="6852540"/>
                </a:lnTo>
                <a:lnTo>
                  <a:pt x="166006" y="5824052"/>
                </a:lnTo>
                <a:lnTo>
                  <a:pt x="924186" y="5824052"/>
                </a:lnTo>
                <a:lnTo>
                  <a:pt x="924186" y="5824051"/>
                </a:lnTo>
                <a:lnTo>
                  <a:pt x="166006" y="5824051"/>
                </a:lnTo>
                <a:lnTo>
                  <a:pt x="1106059" y="2"/>
                </a:lnTo>
                <a:lnTo>
                  <a:pt x="1633976" y="2"/>
                </a:lnTo>
                <a:lnTo>
                  <a:pt x="1696535" y="8479"/>
                </a:lnTo>
                <a:lnTo>
                  <a:pt x="1696535" y="8478"/>
                </a:lnTo>
                <a:lnTo>
                  <a:pt x="1633976" y="1"/>
                </a:lnTo>
                <a:lnTo>
                  <a:pt x="1106059" y="1"/>
                </a:lnTo>
                <a:close/>
              </a:path>
            </a:pathLst>
          </a:custGeom>
          <a:noFill/>
          <a:effectLst>
            <a:outerShdw blurRad="190500" dist="63500" dir="10800000" algn="r" rotWithShape="0">
              <a:prstClr val="black">
                <a:alpha val="40000"/>
              </a:prstClr>
            </a:outerShdw>
          </a:effectLst>
        </p:spPr>
      </p:pic>
      <p:sp>
        <p:nvSpPr>
          <p:cNvPr id="9" name="Freeform 8">
            <a:extLst>
              <a:ext uri="{FF2B5EF4-FFF2-40B4-BE49-F238E27FC236}">
                <a16:creationId xmlns:a16="http://schemas.microsoft.com/office/drawing/2014/main" id="{FA439B9D-4ABB-F9CD-BAA4-095D6A45A25A}"/>
              </a:ext>
            </a:extLst>
          </p:cNvPr>
          <p:cNvSpPr/>
          <p:nvPr/>
        </p:nvSpPr>
        <p:spPr>
          <a:xfrm>
            <a:off x="5771651" y="0"/>
            <a:ext cx="3389017" cy="5145940"/>
          </a:xfrm>
          <a:custGeom>
            <a:avLst/>
            <a:gdLst>
              <a:gd name="connsiteX0" fmla="*/ 1107467 w 4518689"/>
              <a:gd name="connsiteY0" fmla="*/ 0 h 6861253"/>
              <a:gd name="connsiteX1" fmla="*/ 4518689 w 4518689"/>
              <a:gd name="connsiteY1" fmla="*/ 0 h 6861253"/>
              <a:gd name="connsiteX2" fmla="*/ 4518689 w 4518689"/>
              <a:gd name="connsiteY2" fmla="*/ 6861253 h 6861253"/>
              <a:gd name="connsiteX3" fmla="*/ 563823 w 4518689"/>
              <a:gd name="connsiteY3" fmla="*/ 6861253 h 6861253"/>
              <a:gd name="connsiteX4" fmla="*/ 568538 w 4518689"/>
              <a:gd name="connsiteY4" fmla="*/ 6858255 h 6861253"/>
              <a:gd name="connsiteX5" fmla="*/ 568537 w 4518689"/>
              <a:gd name="connsiteY5" fmla="*/ 6858255 h 6861253"/>
              <a:gd name="connsiteX6" fmla="*/ 563822 w 4518689"/>
              <a:gd name="connsiteY6" fmla="*/ 6861253 h 6861253"/>
              <a:gd name="connsiteX7" fmla="*/ 0 w 4518689"/>
              <a:gd name="connsiteY7" fmla="*/ 6861253 h 6861253"/>
              <a:gd name="connsiteX8" fmla="*/ 167413 w 4518689"/>
              <a:gd name="connsiteY8" fmla="*/ 5824052 h 6861253"/>
              <a:gd name="connsiteX9" fmla="*/ 925593 w 4518689"/>
              <a:gd name="connsiteY9" fmla="*/ 5824052 h 6861253"/>
              <a:gd name="connsiteX10" fmla="*/ 925593 w 4518689"/>
              <a:gd name="connsiteY10" fmla="*/ 5824051 h 6861253"/>
              <a:gd name="connsiteX11" fmla="*/ 167413 w 4518689"/>
              <a:gd name="connsiteY11" fmla="*/ 5824051 h 6861253"/>
              <a:gd name="connsiteX12" fmla="*/ 1107466 w 4518689"/>
              <a:gd name="connsiteY12" fmla="*/ 2 h 6861253"/>
              <a:gd name="connsiteX13" fmla="*/ 1635383 w 4518689"/>
              <a:gd name="connsiteY13" fmla="*/ 2 h 6861253"/>
              <a:gd name="connsiteX14" fmla="*/ 1697942 w 4518689"/>
              <a:gd name="connsiteY14" fmla="*/ 8479 h 6861253"/>
              <a:gd name="connsiteX15" fmla="*/ 1697942 w 4518689"/>
              <a:gd name="connsiteY15" fmla="*/ 8478 h 6861253"/>
              <a:gd name="connsiteX16" fmla="*/ 1635383 w 4518689"/>
              <a:gd name="connsiteY16" fmla="*/ 1 h 6861253"/>
              <a:gd name="connsiteX17" fmla="*/ 1107466 w 4518689"/>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18689" h="6861253">
                <a:moveTo>
                  <a:pt x="1107467" y="0"/>
                </a:moveTo>
                <a:lnTo>
                  <a:pt x="4518689" y="0"/>
                </a:lnTo>
                <a:lnTo>
                  <a:pt x="4518689"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bg1">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grpSp>
        <p:nvGrpSpPr>
          <p:cNvPr id="2" name="Graphic 2">
            <a:extLst>
              <a:ext uri="{FF2B5EF4-FFF2-40B4-BE49-F238E27FC236}">
                <a16:creationId xmlns:a16="http://schemas.microsoft.com/office/drawing/2014/main" id="{D420AA29-6925-0E75-DE4F-A5A616C94784}"/>
              </a:ext>
            </a:extLst>
          </p:cNvPr>
          <p:cNvGrpSpPr>
            <a:grpSpLocks noChangeAspect="1"/>
          </p:cNvGrpSpPr>
          <p:nvPr/>
        </p:nvGrpSpPr>
        <p:grpSpPr>
          <a:xfrm>
            <a:off x="4804" y="2"/>
            <a:ext cx="468178" cy="756000"/>
            <a:chOff x="4425584" y="267785"/>
            <a:chExt cx="2950814" cy="4756864"/>
          </a:xfrm>
          <a:solidFill>
            <a:schemeClr val="accent1"/>
          </a:solidFill>
        </p:grpSpPr>
        <p:grpSp>
          <p:nvGrpSpPr>
            <p:cNvPr id="5" name="Graphic 2">
              <a:extLst>
                <a:ext uri="{FF2B5EF4-FFF2-40B4-BE49-F238E27FC236}">
                  <a16:creationId xmlns:a16="http://schemas.microsoft.com/office/drawing/2014/main" id="{C9D8BEF9-9DBE-8FFC-8289-14C491245EBC}"/>
                </a:ext>
              </a:extLst>
            </p:cNvPr>
            <p:cNvGrpSpPr/>
            <p:nvPr/>
          </p:nvGrpSpPr>
          <p:grpSpPr>
            <a:xfrm>
              <a:off x="5720269" y="2764575"/>
              <a:ext cx="1656129" cy="1882392"/>
              <a:chOff x="5720269" y="2764575"/>
              <a:chExt cx="1656129" cy="1882392"/>
            </a:xfrm>
            <a:solidFill>
              <a:schemeClr val="accent1"/>
            </a:solidFill>
          </p:grpSpPr>
          <p:grpSp>
            <p:nvGrpSpPr>
              <p:cNvPr id="8" name="Graphic 2">
                <a:extLst>
                  <a:ext uri="{FF2B5EF4-FFF2-40B4-BE49-F238E27FC236}">
                    <a16:creationId xmlns:a16="http://schemas.microsoft.com/office/drawing/2014/main" id="{21AD1B06-0F25-3DC0-8526-59F58BDC5D62}"/>
                  </a:ext>
                </a:extLst>
              </p:cNvPr>
              <p:cNvGrpSpPr/>
              <p:nvPr/>
            </p:nvGrpSpPr>
            <p:grpSpPr>
              <a:xfrm>
                <a:off x="5720269" y="2764575"/>
                <a:ext cx="1656129" cy="1882392"/>
                <a:chOff x="5720269" y="2764575"/>
                <a:chExt cx="1656129" cy="1882392"/>
              </a:xfrm>
              <a:solidFill>
                <a:srgbClr val="00A099"/>
              </a:solidFill>
            </p:grpSpPr>
            <p:sp>
              <p:nvSpPr>
                <p:cNvPr id="16" name="Freeform 75">
                  <a:extLst>
                    <a:ext uri="{FF2B5EF4-FFF2-40B4-BE49-F238E27FC236}">
                      <a16:creationId xmlns:a16="http://schemas.microsoft.com/office/drawing/2014/main" id="{79E325DC-6730-7E23-0246-28AB11E344A6}"/>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7" name="Freeform 76">
                  <a:extLst>
                    <a:ext uri="{FF2B5EF4-FFF2-40B4-BE49-F238E27FC236}">
                      <a16:creationId xmlns:a16="http://schemas.microsoft.com/office/drawing/2014/main" id="{7F51C4D8-905E-8172-A517-7449054E6138}"/>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8" name="Freeform 77">
                  <a:extLst>
                    <a:ext uri="{FF2B5EF4-FFF2-40B4-BE49-F238E27FC236}">
                      <a16:creationId xmlns:a16="http://schemas.microsoft.com/office/drawing/2014/main" id="{84971D66-E563-74ED-ED65-B08F2EEFBF9F}"/>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0" name="Freeform 72">
                <a:extLst>
                  <a:ext uri="{FF2B5EF4-FFF2-40B4-BE49-F238E27FC236}">
                    <a16:creationId xmlns:a16="http://schemas.microsoft.com/office/drawing/2014/main" id="{1AACB546-8E11-EEAF-C0D5-1D2389009E42}"/>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1" name="Freeform 73">
                <a:extLst>
                  <a:ext uri="{FF2B5EF4-FFF2-40B4-BE49-F238E27FC236}">
                    <a16:creationId xmlns:a16="http://schemas.microsoft.com/office/drawing/2014/main" id="{FF81A8C1-1CBE-EE9E-8411-BD0B73402478}"/>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5" name="Freeform 74">
                <a:extLst>
                  <a:ext uri="{FF2B5EF4-FFF2-40B4-BE49-F238E27FC236}">
                    <a16:creationId xmlns:a16="http://schemas.microsoft.com/office/drawing/2014/main" id="{5874C1FF-2BEA-20C2-84B6-DA00D99691CE}"/>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6" name="Freeform 69">
              <a:extLst>
                <a:ext uri="{FF2B5EF4-FFF2-40B4-BE49-F238E27FC236}">
                  <a16:creationId xmlns:a16="http://schemas.microsoft.com/office/drawing/2014/main" id="{B3CF291B-2F1D-AC68-AFE3-703AE1A8286F}"/>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7" name="Freeform 70">
              <a:extLst>
                <a:ext uri="{FF2B5EF4-FFF2-40B4-BE49-F238E27FC236}">
                  <a16:creationId xmlns:a16="http://schemas.microsoft.com/office/drawing/2014/main" id="{4B03B834-EC1E-770E-3979-DB07510DD838}"/>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cxnSp>
        <p:nvCxnSpPr>
          <p:cNvPr id="14" name="Straight Connector 13">
            <a:extLst>
              <a:ext uri="{FF2B5EF4-FFF2-40B4-BE49-F238E27FC236}">
                <a16:creationId xmlns:a16="http://schemas.microsoft.com/office/drawing/2014/main" id="{81944E2A-9565-1EE7-221C-73D6EF2D1406}"/>
              </a:ext>
            </a:extLst>
          </p:cNvPr>
          <p:cNvCxnSpPr>
            <a:cxnSpLocks/>
          </p:cNvCxnSpPr>
          <p:nvPr/>
        </p:nvCxnSpPr>
        <p:spPr>
          <a:xfrm>
            <a:off x="6597255" y="3580360"/>
            <a:ext cx="2025253" cy="0"/>
          </a:xfrm>
          <a:prstGeom prst="line">
            <a:avLst/>
          </a:prstGeom>
          <a:ln w="254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Title 12">
            <a:extLst>
              <a:ext uri="{FF2B5EF4-FFF2-40B4-BE49-F238E27FC236}">
                <a16:creationId xmlns:a16="http://schemas.microsoft.com/office/drawing/2014/main" id="{4E047DA8-E4B7-77DD-9235-048D0755AB93}"/>
              </a:ext>
            </a:extLst>
          </p:cNvPr>
          <p:cNvSpPr>
            <a:spLocks noGrp="1"/>
          </p:cNvSpPr>
          <p:nvPr>
            <p:ph type="title"/>
          </p:nvPr>
        </p:nvSpPr>
        <p:spPr>
          <a:xfrm>
            <a:off x="6597255" y="2586189"/>
            <a:ext cx="2025253" cy="994172"/>
          </a:xfrm>
          <a:prstGeom prst="rect">
            <a:avLst/>
          </a:prstGeom>
        </p:spPr>
        <p:txBody>
          <a:bodyPr vert="horz" lIns="0" rIns="0" anchor="b">
            <a:noAutofit/>
          </a:bodyPr>
          <a:lstStyle>
            <a:lvl1pPr>
              <a:defRPr sz="2400">
                <a:solidFill>
                  <a:schemeClr val="accent1"/>
                </a:solidFill>
              </a:defRPr>
            </a:lvl1pPr>
          </a:lstStyle>
          <a:p>
            <a:r>
              <a:rPr lang="en-US"/>
              <a:t>Click to edit Master title style</a:t>
            </a:r>
            <a:endParaRPr lang="en-AE"/>
          </a:p>
        </p:txBody>
      </p:sp>
    </p:spTree>
    <p:extLst>
      <p:ext uri="{BB962C8B-B14F-4D97-AF65-F5344CB8AC3E}">
        <p14:creationId xmlns:p14="http://schemas.microsoft.com/office/powerpoint/2010/main" val="283380788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19_Lunch slide">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6343F83E-1A13-C075-21D4-CA54EC8457E1}"/>
              </a:ext>
            </a:extLst>
          </p:cNvPr>
          <p:cNvGraphicFramePr>
            <a:graphicFrameLocks noChangeAspect="1"/>
          </p:cNvGraphicFramePr>
          <p:nvPr>
            <p:custDataLst>
              <p:tags r:id="rId1"/>
            </p:custDataLst>
            <p:extLst>
              <p:ext uri="{D42A27DB-BD31-4B8C-83A1-F6EECF244321}">
                <p14:modId xmlns:p14="http://schemas.microsoft.com/office/powerpoint/2010/main" val="1451316863"/>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4" name="think-cell data - do not delete" hidden="1">
                        <a:extLst>
                          <a:ext uri="{FF2B5EF4-FFF2-40B4-BE49-F238E27FC236}">
                            <a16:creationId xmlns:a16="http://schemas.microsoft.com/office/drawing/2014/main" id="{6343F83E-1A13-C075-21D4-CA54EC8457E1}"/>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sp>
        <p:nvSpPr>
          <p:cNvPr id="2" name="Rectangle 1">
            <a:extLst>
              <a:ext uri="{FF2B5EF4-FFF2-40B4-BE49-F238E27FC236}">
                <a16:creationId xmlns:a16="http://schemas.microsoft.com/office/drawing/2014/main" id="{4FAEA7E2-B248-9E2A-DC0F-A64B71A43E35}"/>
              </a:ext>
            </a:extLst>
          </p:cNvPr>
          <p:cNvSpPr/>
          <p:nvPr/>
        </p:nvSpPr>
        <p:spPr>
          <a:xfrm flipV="1">
            <a:off x="298174" y="784685"/>
            <a:ext cx="8716286"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60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20" name="Picture 19" descr="A group of people raising their hands&#10;&#10;Description automatically generated">
            <a:extLst>
              <a:ext uri="{FF2B5EF4-FFF2-40B4-BE49-F238E27FC236}">
                <a16:creationId xmlns:a16="http://schemas.microsoft.com/office/drawing/2014/main" id="{5DB2EADE-3520-D1BC-5EB4-C08ED7CAF3C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88" y="0"/>
            <a:ext cx="9144000" cy="5148519"/>
          </a:xfrm>
          <a:prstGeom prst="rect">
            <a:avLst/>
          </a:prstGeom>
        </p:spPr>
      </p:pic>
      <p:pic>
        <p:nvPicPr>
          <p:cNvPr id="10" name="Picture 9" descr="A group of people raising their hands&#10;&#10;Description automatically generated">
            <a:extLst>
              <a:ext uri="{FF2B5EF4-FFF2-40B4-BE49-F238E27FC236}">
                <a16:creationId xmlns:a16="http://schemas.microsoft.com/office/drawing/2014/main" id="{C0639A6D-5603-F1B8-1C01-F33F579004B0}"/>
              </a:ext>
            </a:extLst>
          </p:cNvPr>
          <p:cNvPicPr>
            <a:picLocks noChangeAspect="1"/>
          </p:cNvPicPr>
          <p:nvPr/>
        </p:nvPicPr>
        <p:blipFill>
          <a:blip r:embed="rId6">
            <a:extLst>
              <a:ext uri="{BEBA8EAE-BF5A-486C-A8C5-ECC9F3942E4B}">
                <a14:imgProps xmlns:a14="http://schemas.microsoft.com/office/drawing/2010/main">
                  <a14:imgLayer r:embed="rId7">
                    <a14:imgEffect>
                      <a14:artisticBlur radius="40"/>
                    </a14:imgEffect>
                  </a14:imgLayer>
                </a14:imgProps>
              </a:ext>
              <a:ext uri="{28A0092B-C50C-407E-A947-70E740481C1C}">
                <a14:useLocalDpi xmlns:a14="http://schemas.microsoft.com/office/drawing/2010/main" val="0"/>
              </a:ext>
            </a:extLst>
          </a:blip>
          <a:srcRect l="62806" r="131" b="50"/>
          <a:stretch>
            <a:fillRect/>
          </a:stretch>
        </p:blipFill>
        <p:spPr>
          <a:xfrm>
            <a:off x="5742976" y="0"/>
            <a:ext cx="3389017" cy="5145940"/>
          </a:xfrm>
          <a:custGeom>
            <a:avLst/>
            <a:gdLst>
              <a:gd name="connsiteX0" fmla="*/ 830601 w 3389017"/>
              <a:gd name="connsiteY0" fmla="*/ 0 h 5145940"/>
              <a:gd name="connsiteX1" fmla="*/ 3389017 w 3389017"/>
              <a:gd name="connsiteY1" fmla="*/ 0 h 5145940"/>
              <a:gd name="connsiteX2" fmla="*/ 3389017 w 3389017"/>
              <a:gd name="connsiteY2" fmla="*/ 5145940 h 5145940"/>
              <a:gd name="connsiteX3" fmla="*/ 422868 w 3389017"/>
              <a:gd name="connsiteY3" fmla="*/ 5145940 h 5145940"/>
              <a:gd name="connsiteX4" fmla="*/ 426404 w 3389017"/>
              <a:gd name="connsiteY4" fmla="*/ 5143692 h 5145940"/>
              <a:gd name="connsiteX5" fmla="*/ 426403 w 3389017"/>
              <a:gd name="connsiteY5" fmla="*/ 5143692 h 5145940"/>
              <a:gd name="connsiteX6" fmla="*/ 422867 w 3389017"/>
              <a:gd name="connsiteY6" fmla="*/ 5145940 h 5145940"/>
              <a:gd name="connsiteX7" fmla="*/ 0 w 3389017"/>
              <a:gd name="connsiteY7" fmla="*/ 5145940 h 5145940"/>
              <a:gd name="connsiteX8" fmla="*/ 125560 w 3389017"/>
              <a:gd name="connsiteY8" fmla="*/ 4368039 h 5145940"/>
              <a:gd name="connsiteX9" fmla="*/ 694195 w 3389017"/>
              <a:gd name="connsiteY9" fmla="*/ 4368039 h 5145940"/>
              <a:gd name="connsiteX10" fmla="*/ 694195 w 3389017"/>
              <a:gd name="connsiteY10" fmla="*/ 4368039 h 5145940"/>
              <a:gd name="connsiteX11" fmla="*/ 125560 w 3389017"/>
              <a:gd name="connsiteY11" fmla="*/ 4368039 h 5145940"/>
              <a:gd name="connsiteX12" fmla="*/ 830600 w 3389017"/>
              <a:gd name="connsiteY12" fmla="*/ 2 h 5145940"/>
              <a:gd name="connsiteX13" fmla="*/ 1226538 w 3389017"/>
              <a:gd name="connsiteY13" fmla="*/ 2 h 5145940"/>
              <a:gd name="connsiteX14" fmla="*/ 1273457 w 3389017"/>
              <a:gd name="connsiteY14" fmla="*/ 6359 h 5145940"/>
              <a:gd name="connsiteX15" fmla="*/ 1273457 w 3389017"/>
              <a:gd name="connsiteY15" fmla="*/ 6359 h 5145940"/>
              <a:gd name="connsiteX16" fmla="*/ 1226538 w 3389017"/>
              <a:gd name="connsiteY16" fmla="*/ 1 h 5145940"/>
              <a:gd name="connsiteX17" fmla="*/ 830600 w 3389017"/>
              <a:gd name="connsiteY17" fmla="*/ 1 h 5145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389017" h="5145940">
                <a:moveTo>
                  <a:pt x="830601" y="0"/>
                </a:moveTo>
                <a:lnTo>
                  <a:pt x="3389017" y="0"/>
                </a:lnTo>
                <a:lnTo>
                  <a:pt x="3389017" y="5145940"/>
                </a:lnTo>
                <a:lnTo>
                  <a:pt x="422868" y="5145940"/>
                </a:lnTo>
                <a:lnTo>
                  <a:pt x="426404" y="5143692"/>
                </a:lnTo>
                <a:lnTo>
                  <a:pt x="426403" y="5143692"/>
                </a:lnTo>
                <a:lnTo>
                  <a:pt x="422867" y="5145940"/>
                </a:lnTo>
                <a:lnTo>
                  <a:pt x="0" y="5145940"/>
                </a:lnTo>
                <a:lnTo>
                  <a:pt x="125560" y="4368039"/>
                </a:lnTo>
                <a:lnTo>
                  <a:pt x="694195" y="4368039"/>
                </a:lnTo>
                <a:lnTo>
                  <a:pt x="694195" y="4368039"/>
                </a:lnTo>
                <a:lnTo>
                  <a:pt x="125560" y="4368039"/>
                </a:lnTo>
                <a:lnTo>
                  <a:pt x="830600" y="2"/>
                </a:lnTo>
                <a:lnTo>
                  <a:pt x="1226538" y="2"/>
                </a:lnTo>
                <a:lnTo>
                  <a:pt x="1273457" y="6359"/>
                </a:lnTo>
                <a:lnTo>
                  <a:pt x="1273457" y="6359"/>
                </a:lnTo>
                <a:lnTo>
                  <a:pt x="1226538" y="1"/>
                </a:lnTo>
                <a:lnTo>
                  <a:pt x="830600" y="1"/>
                </a:lnTo>
                <a:close/>
              </a:path>
            </a:pathLst>
          </a:custGeom>
          <a:effectLst>
            <a:outerShdw blurRad="190500" dist="63500" dir="8100000" algn="tr" rotWithShape="0">
              <a:schemeClr val="bg2">
                <a:lumMod val="10000"/>
                <a:alpha val="40000"/>
              </a:schemeClr>
            </a:outerShdw>
          </a:effectLst>
        </p:spPr>
      </p:pic>
      <p:sp>
        <p:nvSpPr>
          <p:cNvPr id="34" name="Freeform 8">
            <a:extLst>
              <a:ext uri="{FF2B5EF4-FFF2-40B4-BE49-F238E27FC236}">
                <a16:creationId xmlns:a16="http://schemas.microsoft.com/office/drawing/2014/main" id="{C37462B5-4CED-C305-4CDB-14F6167A0C31}"/>
              </a:ext>
            </a:extLst>
          </p:cNvPr>
          <p:cNvSpPr/>
          <p:nvPr/>
        </p:nvSpPr>
        <p:spPr>
          <a:xfrm>
            <a:off x="5750095" y="0"/>
            <a:ext cx="3389017" cy="5145940"/>
          </a:xfrm>
          <a:custGeom>
            <a:avLst/>
            <a:gdLst>
              <a:gd name="connsiteX0" fmla="*/ 1107467 w 4518689"/>
              <a:gd name="connsiteY0" fmla="*/ 0 h 6861253"/>
              <a:gd name="connsiteX1" fmla="*/ 4518689 w 4518689"/>
              <a:gd name="connsiteY1" fmla="*/ 0 h 6861253"/>
              <a:gd name="connsiteX2" fmla="*/ 4518689 w 4518689"/>
              <a:gd name="connsiteY2" fmla="*/ 6861253 h 6861253"/>
              <a:gd name="connsiteX3" fmla="*/ 563823 w 4518689"/>
              <a:gd name="connsiteY3" fmla="*/ 6861253 h 6861253"/>
              <a:gd name="connsiteX4" fmla="*/ 568538 w 4518689"/>
              <a:gd name="connsiteY4" fmla="*/ 6858255 h 6861253"/>
              <a:gd name="connsiteX5" fmla="*/ 568537 w 4518689"/>
              <a:gd name="connsiteY5" fmla="*/ 6858255 h 6861253"/>
              <a:gd name="connsiteX6" fmla="*/ 563822 w 4518689"/>
              <a:gd name="connsiteY6" fmla="*/ 6861253 h 6861253"/>
              <a:gd name="connsiteX7" fmla="*/ 0 w 4518689"/>
              <a:gd name="connsiteY7" fmla="*/ 6861253 h 6861253"/>
              <a:gd name="connsiteX8" fmla="*/ 167413 w 4518689"/>
              <a:gd name="connsiteY8" fmla="*/ 5824052 h 6861253"/>
              <a:gd name="connsiteX9" fmla="*/ 925593 w 4518689"/>
              <a:gd name="connsiteY9" fmla="*/ 5824052 h 6861253"/>
              <a:gd name="connsiteX10" fmla="*/ 925593 w 4518689"/>
              <a:gd name="connsiteY10" fmla="*/ 5824051 h 6861253"/>
              <a:gd name="connsiteX11" fmla="*/ 167413 w 4518689"/>
              <a:gd name="connsiteY11" fmla="*/ 5824051 h 6861253"/>
              <a:gd name="connsiteX12" fmla="*/ 1107466 w 4518689"/>
              <a:gd name="connsiteY12" fmla="*/ 2 h 6861253"/>
              <a:gd name="connsiteX13" fmla="*/ 1635383 w 4518689"/>
              <a:gd name="connsiteY13" fmla="*/ 2 h 6861253"/>
              <a:gd name="connsiteX14" fmla="*/ 1697942 w 4518689"/>
              <a:gd name="connsiteY14" fmla="*/ 8479 h 6861253"/>
              <a:gd name="connsiteX15" fmla="*/ 1697942 w 4518689"/>
              <a:gd name="connsiteY15" fmla="*/ 8478 h 6861253"/>
              <a:gd name="connsiteX16" fmla="*/ 1635383 w 4518689"/>
              <a:gd name="connsiteY16" fmla="*/ 1 h 6861253"/>
              <a:gd name="connsiteX17" fmla="*/ 1107466 w 4518689"/>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18689" h="6861253">
                <a:moveTo>
                  <a:pt x="1107467" y="0"/>
                </a:moveTo>
                <a:lnTo>
                  <a:pt x="4518689" y="0"/>
                </a:lnTo>
                <a:lnTo>
                  <a:pt x="4518689"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bg1">
              <a:alpha val="80026"/>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grpSp>
        <p:nvGrpSpPr>
          <p:cNvPr id="3" name="Graphic 2">
            <a:extLst>
              <a:ext uri="{FF2B5EF4-FFF2-40B4-BE49-F238E27FC236}">
                <a16:creationId xmlns:a16="http://schemas.microsoft.com/office/drawing/2014/main" id="{B6F0F40F-7A87-0641-28D2-4431CEB66947}"/>
              </a:ext>
            </a:extLst>
          </p:cNvPr>
          <p:cNvGrpSpPr>
            <a:grpSpLocks noChangeAspect="1"/>
          </p:cNvGrpSpPr>
          <p:nvPr/>
        </p:nvGrpSpPr>
        <p:grpSpPr>
          <a:xfrm>
            <a:off x="4804" y="2"/>
            <a:ext cx="468178" cy="756000"/>
            <a:chOff x="4425584" y="267785"/>
            <a:chExt cx="2950814" cy="4756864"/>
          </a:xfrm>
          <a:solidFill>
            <a:schemeClr val="accent1"/>
          </a:solidFill>
        </p:grpSpPr>
        <p:grpSp>
          <p:nvGrpSpPr>
            <p:cNvPr id="5" name="Graphic 2">
              <a:extLst>
                <a:ext uri="{FF2B5EF4-FFF2-40B4-BE49-F238E27FC236}">
                  <a16:creationId xmlns:a16="http://schemas.microsoft.com/office/drawing/2014/main" id="{4E49D8C3-DDEA-2C22-B47C-BFC8033C1761}"/>
                </a:ext>
              </a:extLst>
            </p:cNvPr>
            <p:cNvGrpSpPr/>
            <p:nvPr/>
          </p:nvGrpSpPr>
          <p:grpSpPr>
            <a:xfrm>
              <a:off x="5720269" y="2764575"/>
              <a:ext cx="1656129" cy="1882392"/>
              <a:chOff x="5720269" y="2764575"/>
              <a:chExt cx="1656129" cy="1882392"/>
            </a:xfrm>
            <a:solidFill>
              <a:schemeClr val="accent1"/>
            </a:solidFill>
          </p:grpSpPr>
          <p:grpSp>
            <p:nvGrpSpPr>
              <p:cNvPr id="22" name="Graphic 2">
                <a:extLst>
                  <a:ext uri="{FF2B5EF4-FFF2-40B4-BE49-F238E27FC236}">
                    <a16:creationId xmlns:a16="http://schemas.microsoft.com/office/drawing/2014/main" id="{5534C0B5-22DA-A3B5-C1A4-0DE5B42AF158}"/>
                  </a:ext>
                </a:extLst>
              </p:cNvPr>
              <p:cNvGrpSpPr/>
              <p:nvPr/>
            </p:nvGrpSpPr>
            <p:grpSpPr>
              <a:xfrm>
                <a:off x="5720269" y="2764575"/>
                <a:ext cx="1656129" cy="1882392"/>
                <a:chOff x="5720269" y="2764575"/>
                <a:chExt cx="1656129" cy="1882392"/>
              </a:xfrm>
              <a:solidFill>
                <a:srgbClr val="00A099"/>
              </a:solidFill>
            </p:grpSpPr>
            <p:sp>
              <p:nvSpPr>
                <p:cNvPr id="26" name="Freeform 75">
                  <a:extLst>
                    <a:ext uri="{FF2B5EF4-FFF2-40B4-BE49-F238E27FC236}">
                      <a16:creationId xmlns:a16="http://schemas.microsoft.com/office/drawing/2014/main" id="{7D8FCA43-C761-7ED2-5A67-2FEE67FE6883}"/>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7" name="Freeform 76">
                  <a:extLst>
                    <a:ext uri="{FF2B5EF4-FFF2-40B4-BE49-F238E27FC236}">
                      <a16:creationId xmlns:a16="http://schemas.microsoft.com/office/drawing/2014/main" id="{35590C9A-A0E2-9C66-D4AD-BBD006B75E87}"/>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8" name="Freeform 77">
                  <a:extLst>
                    <a:ext uri="{FF2B5EF4-FFF2-40B4-BE49-F238E27FC236}">
                      <a16:creationId xmlns:a16="http://schemas.microsoft.com/office/drawing/2014/main" id="{95383C3C-5688-DF10-E26C-3962D1EFF7E4}"/>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23" name="Freeform 72">
                <a:extLst>
                  <a:ext uri="{FF2B5EF4-FFF2-40B4-BE49-F238E27FC236}">
                    <a16:creationId xmlns:a16="http://schemas.microsoft.com/office/drawing/2014/main" id="{5F6E6026-D933-A4B4-4D20-B3B53064F74B}"/>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4" name="Freeform 73">
                <a:extLst>
                  <a:ext uri="{FF2B5EF4-FFF2-40B4-BE49-F238E27FC236}">
                    <a16:creationId xmlns:a16="http://schemas.microsoft.com/office/drawing/2014/main" id="{631D5994-75A2-B42D-3A2E-29E65495AD9D}"/>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5" name="Freeform 74">
                <a:extLst>
                  <a:ext uri="{FF2B5EF4-FFF2-40B4-BE49-F238E27FC236}">
                    <a16:creationId xmlns:a16="http://schemas.microsoft.com/office/drawing/2014/main" id="{30E8F12F-612A-5834-767F-5F1A6DEAF142}"/>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9" name="Freeform 69">
              <a:extLst>
                <a:ext uri="{FF2B5EF4-FFF2-40B4-BE49-F238E27FC236}">
                  <a16:creationId xmlns:a16="http://schemas.microsoft.com/office/drawing/2014/main" id="{8415BC24-B0C8-EF69-7972-2C7748FA2B7B}"/>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1" name="Freeform 70">
              <a:extLst>
                <a:ext uri="{FF2B5EF4-FFF2-40B4-BE49-F238E27FC236}">
                  <a16:creationId xmlns:a16="http://schemas.microsoft.com/office/drawing/2014/main" id="{CBE03CB9-BD69-FD9B-0EFD-8C56D17F313B}"/>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cxnSp>
        <p:nvCxnSpPr>
          <p:cNvPr id="14" name="Straight Connector 13">
            <a:extLst>
              <a:ext uri="{FF2B5EF4-FFF2-40B4-BE49-F238E27FC236}">
                <a16:creationId xmlns:a16="http://schemas.microsoft.com/office/drawing/2014/main" id="{81944E2A-9565-1EE7-221C-73D6EF2D1406}"/>
              </a:ext>
            </a:extLst>
          </p:cNvPr>
          <p:cNvCxnSpPr>
            <a:cxnSpLocks/>
          </p:cNvCxnSpPr>
          <p:nvPr/>
        </p:nvCxnSpPr>
        <p:spPr>
          <a:xfrm>
            <a:off x="6597255" y="3580360"/>
            <a:ext cx="2025253" cy="0"/>
          </a:xfrm>
          <a:prstGeom prst="line">
            <a:avLst/>
          </a:prstGeom>
          <a:ln w="254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Title 12">
            <a:extLst>
              <a:ext uri="{FF2B5EF4-FFF2-40B4-BE49-F238E27FC236}">
                <a16:creationId xmlns:a16="http://schemas.microsoft.com/office/drawing/2014/main" id="{4E047DA8-E4B7-77DD-9235-048D0755AB93}"/>
              </a:ext>
            </a:extLst>
          </p:cNvPr>
          <p:cNvSpPr>
            <a:spLocks noGrp="1"/>
          </p:cNvSpPr>
          <p:nvPr>
            <p:ph type="title"/>
          </p:nvPr>
        </p:nvSpPr>
        <p:spPr>
          <a:xfrm>
            <a:off x="6597255" y="2586189"/>
            <a:ext cx="2025253" cy="994172"/>
          </a:xfrm>
          <a:prstGeom prst="rect">
            <a:avLst/>
          </a:prstGeom>
        </p:spPr>
        <p:txBody>
          <a:bodyPr vert="horz" lIns="0" rIns="0" anchor="b">
            <a:noAutofit/>
          </a:bodyPr>
          <a:lstStyle>
            <a:lvl1pPr>
              <a:defRPr sz="2400">
                <a:solidFill>
                  <a:schemeClr val="accent1"/>
                </a:solidFill>
              </a:defRPr>
            </a:lvl1pPr>
          </a:lstStyle>
          <a:p>
            <a:r>
              <a:rPr lang="en-US"/>
              <a:t>Click to edit Master title style</a:t>
            </a:r>
            <a:endParaRPr lang="en-AE"/>
          </a:p>
        </p:txBody>
      </p:sp>
    </p:spTree>
    <p:extLst>
      <p:ext uri="{BB962C8B-B14F-4D97-AF65-F5344CB8AC3E}">
        <p14:creationId xmlns:p14="http://schemas.microsoft.com/office/powerpoint/2010/main" val="130184404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18_Lunch slide">
    <p:bg>
      <p:bgPr>
        <a:blipFill dpi="0" rotWithShape="1">
          <a:blip r:embed="rId3">
            <a:alphaModFix amt="51000"/>
            <a:lum/>
          </a:blip>
          <a:srcRect/>
          <a:stretch>
            <a:fillRect t="-9000" b="-9000"/>
          </a:stretch>
        </a:blipFill>
        <a:effectLst/>
      </p:bgPr>
    </p:bg>
    <p:spTree>
      <p:nvGrpSpPr>
        <p:cNvPr id="1" name=""/>
        <p:cNvGrpSpPr/>
        <p:nvPr/>
      </p:nvGrpSpPr>
      <p:grpSpPr>
        <a:xfrm>
          <a:off x="0" y="0"/>
          <a:ext cx="0" cy="0"/>
          <a:chOff x="0" y="0"/>
          <a:chExt cx="0" cy="0"/>
        </a:xfrm>
      </p:grpSpPr>
      <p:pic>
        <p:nvPicPr>
          <p:cNvPr id="5" name="Picture 4" descr="A person sitting at a desk writing on a pad&#10;&#10;Description automatically generated">
            <a:extLst>
              <a:ext uri="{FF2B5EF4-FFF2-40B4-BE49-F238E27FC236}">
                <a16:creationId xmlns:a16="http://schemas.microsoft.com/office/drawing/2014/main" id="{5E04A05E-C9DB-E76C-54AB-A6DB377D2DCC}"/>
              </a:ext>
            </a:extLst>
          </p:cNvPr>
          <p:cNvPicPr>
            <a:picLocks noChangeAspect="1"/>
          </p:cNvPicPr>
          <p:nvPr/>
        </p:nvPicPr>
        <p:blipFill rotWithShape="1">
          <a:blip r:embed="rId4">
            <a:extLst>
              <a:ext uri="{28A0092B-C50C-407E-A947-70E740481C1C}">
                <a14:useLocalDpi xmlns:a14="http://schemas.microsoft.com/office/drawing/2010/main" val="0"/>
              </a:ext>
            </a:extLst>
          </a:blip>
          <a:srcRect b="15686"/>
          <a:stretch/>
        </p:blipFill>
        <p:spPr>
          <a:xfrm flipH="1">
            <a:off x="-1" y="1"/>
            <a:ext cx="9148805" cy="5142476"/>
          </a:xfrm>
          <a:prstGeom prst="rect">
            <a:avLst/>
          </a:prstGeom>
        </p:spPr>
      </p:pic>
      <p:graphicFrame>
        <p:nvGraphicFramePr>
          <p:cNvPr id="4" name="think-cell data - do not delete" hidden="1">
            <a:extLst>
              <a:ext uri="{FF2B5EF4-FFF2-40B4-BE49-F238E27FC236}">
                <a16:creationId xmlns:a16="http://schemas.microsoft.com/office/drawing/2014/main" id="{6343F83E-1A13-C075-21D4-CA54EC8457E1}"/>
              </a:ext>
            </a:extLst>
          </p:cNvPr>
          <p:cNvGraphicFramePr>
            <a:graphicFrameLocks noChangeAspect="1"/>
          </p:cNvGraphicFramePr>
          <p:nvPr>
            <p:custDataLst>
              <p:tags r:id="rId1"/>
            </p:custDataLst>
            <p:extLst>
              <p:ext uri="{D42A27DB-BD31-4B8C-83A1-F6EECF244321}">
                <p14:modId xmlns:p14="http://schemas.microsoft.com/office/powerpoint/2010/main" val="1042445996"/>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5" imgW="7772400" imgH="10058400" progId="TCLayout.ActiveDocument.1">
                  <p:embed/>
                </p:oleObj>
              </mc:Choice>
              <mc:Fallback>
                <p:oleObj name="think-cell Slide" r:id="rId5" imgW="7772400" imgH="10058400" progId="TCLayout.ActiveDocument.1">
                  <p:embed/>
                  <p:pic>
                    <p:nvPicPr>
                      <p:cNvPr id="4" name="think-cell data - do not delete" hidden="1">
                        <a:extLst>
                          <a:ext uri="{FF2B5EF4-FFF2-40B4-BE49-F238E27FC236}">
                            <a16:creationId xmlns:a16="http://schemas.microsoft.com/office/drawing/2014/main" id="{6343F83E-1A13-C075-21D4-CA54EC8457E1}"/>
                          </a:ext>
                        </a:extLst>
                      </p:cNvPr>
                      <p:cNvPicPr/>
                      <p:nvPr/>
                    </p:nvPicPr>
                    <p:blipFill>
                      <a:blip r:embed="rId6"/>
                      <a:stretch>
                        <a:fillRect/>
                      </a:stretch>
                    </p:blipFill>
                    <p:spPr>
                      <a:xfrm>
                        <a:off x="1192" y="1192"/>
                        <a:ext cx="920" cy="1191"/>
                      </a:xfrm>
                      <a:prstGeom prst="rect">
                        <a:avLst/>
                      </a:prstGeom>
                    </p:spPr>
                  </p:pic>
                </p:oleObj>
              </mc:Fallback>
            </mc:AlternateContent>
          </a:graphicData>
        </a:graphic>
      </p:graphicFrame>
      <p:grpSp>
        <p:nvGrpSpPr>
          <p:cNvPr id="2" name="Graphic 2">
            <a:extLst>
              <a:ext uri="{FF2B5EF4-FFF2-40B4-BE49-F238E27FC236}">
                <a16:creationId xmlns:a16="http://schemas.microsoft.com/office/drawing/2014/main" id="{D9E79B20-714C-1EAE-7A8C-0344666771CC}"/>
              </a:ext>
            </a:extLst>
          </p:cNvPr>
          <p:cNvGrpSpPr>
            <a:grpSpLocks noChangeAspect="1"/>
          </p:cNvGrpSpPr>
          <p:nvPr/>
        </p:nvGrpSpPr>
        <p:grpSpPr>
          <a:xfrm>
            <a:off x="4804" y="2"/>
            <a:ext cx="468178" cy="756000"/>
            <a:chOff x="4425584" y="267785"/>
            <a:chExt cx="2950814" cy="4756864"/>
          </a:xfrm>
          <a:solidFill>
            <a:schemeClr val="accent1"/>
          </a:solidFill>
        </p:grpSpPr>
        <p:grpSp>
          <p:nvGrpSpPr>
            <p:cNvPr id="3" name="Graphic 2">
              <a:extLst>
                <a:ext uri="{FF2B5EF4-FFF2-40B4-BE49-F238E27FC236}">
                  <a16:creationId xmlns:a16="http://schemas.microsoft.com/office/drawing/2014/main" id="{3C62B50B-A51D-CE83-D50B-A7E0E2297FDB}"/>
                </a:ext>
              </a:extLst>
            </p:cNvPr>
            <p:cNvGrpSpPr/>
            <p:nvPr/>
          </p:nvGrpSpPr>
          <p:grpSpPr>
            <a:xfrm>
              <a:off x="5720269" y="2764575"/>
              <a:ext cx="1656129" cy="1882392"/>
              <a:chOff x="5720269" y="2764575"/>
              <a:chExt cx="1656129" cy="1882392"/>
            </a:xfrm>
            <a:solidFill>
              <a:schemeClr val="accent1"/>
            </a:solidFill>
          </p:grpSpPr>
          <p:grpSp>
            <p:nvGrpSpPr>
              <p:cNvPr id="8" name="Graphic 2">
                <a:extLst>
                  <a:ext uri="{FF2B5EF4-FFF2-40B4-BE49-F238E27FC236}">
                    <a16:creationId xmlns:a16="http://schemas.microsoft.com/office/drawing/2014/main" id="{D8972664-3F3D-6A33-1CB2-13E6C1FF4D66}"/>
                  </a:ext>
                </a:extLst>
              </p:cNvPr>
              <p:cNvGrpSpPr/>
              <p:nvPr/>
            </p:nvGrpSpPr>
            <p:grpSpPr>
              <a:xfrm>
                <a:off x="5720269" y="2764575"/>
                <a:ext cx="1656129" cy="1882392"/>
                <a:chOff x="5720269" y="2764575"/>
                <a:chExt cx="1656129" cy="1882392"/>
              </a:xfrm>
              <a:solidFill>
                <a:srgbClr val="00A099"/>
              </a:solidFill>
            </p:grpSpPr>
            <p:sp>
              <p:nvSpPr>
                <p:cNvPr id="15" name="Freeform 75">
                  <a:extLst>
                    <a:ext uri="{FF2B5EF4-FFF2-40B4-BE49-F238E27FC236}">
                      <a16:creationId xmlns:a16="http://schemas.microsoft.com/office/drawing/2014/main" id="{50B08370-8E57-DD69-FADF-4A6892A5CF67}"/>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6" name="Freeform 76">
                  <a:extLst>
                    <a:ext uri="{FF2B5EF4-FFF2-40B4-BE49-F238E27FC236}">
                      <a16:creationId xmlns:a16="http://schemas.microsoft.com/office/drawing/2014/main" id="{6AABF3E5-D7D4-F272-B20C-A4A646A3894D}"/>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7" name="Freeform 77">
                  <a:extLst>
                    <a:ext uri="{FF2B5EF4-FFF2-40B4-BE49-F238E27FC236}">
                      <a16:creationId xmlns:a16="http://schemas.microsoft.com/office/drawing/2014/main" id="{6CDB33DC-327F-9102-AFA3-DC7612DD3AB8}"/>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0" name="Freeform 72">
                <a:extLst>
                  <a:ext uri="{FF2B5EF4-FFF2-40B4-BE49-F238E27FC236}">
                    <a16:creationId xmlns:a16="http://schemas.microsoft.com/office/drawing/2014/main" id="{4DFD4303-2053-547F-F51D-A1E57DB4C011}"/>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1" name="Freeform 73">
                <a:extLst>
                  <a:ext uri="{FF2B5EF4-FFF2-40B4-BE49-F238E27FC236}">
                    <a16:creationId xmlns:a16="http://schemas.microsoft.com/office/drawing/2014/main" id="{2B8ED043-4C6B-EECB-DA0D-9DF4A28B7CA0}"/>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2" name="Freeform 74">
                <a:extLst>
                  <a:ext uri="{FF2B5EF4-FFF2-40B4-BE49-F238E27FC236}">
                    <a16:creationId xmlns:a16="http://schemas.microsoft.com/office/drawing/2014/main" id="{9343D19A-2DAF-32C0-8C73-93D69FAEBD4F}"/>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6" name="Freeform 69">
              <a:extLst>
                <a:ext uri="{FF2B5EF4-FFF2-40B4-BE49-F238E27FC236}">
                  <a16:creationId xmlns:a16="http://schemas.microsoft.com/office/drawing/2014/main" id="{8399F4B4-098E-4780-5538-66E1ACF70055}"/>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7" name="Freeform 70">
              <a:extLst>
                <a:ext uri="{FF2B5EF4-FFF2-40B4-BE49-F238E27FC236}">
                  <a16:creationId xmlns:a16="http://schemas.microsoft.com/office/drawing/2014/main" id="{38962A08-484B-B42F-E31B-099133D3D186}"/>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pic>
        <p:nvPicPr>
          <p:cNvPr id="19" name="Picture 18" descr="A person sitting at a desk writing on a pad&#10;&#10;Description automatically generated">
            <a:extLst>
              <a:ext uri="{FF2B5EF4-FFF2-40B4-BE49-F238E27FC236}">
                <a16:creationId xmlns:a16="http://schemas.microsoft.com/office/drawing/2014/main" id="{E58F1722-90F2-9860-EFD8-093E6D44E027}"/>
              </a:ext>
            </a:extLst>
          </p:cNvPr>
          <p:cNvPicPr>
            <a:picLocks noChangeAspect="1"/>
          </p:cNvPicPr>
          <p:nvPr/>
        </p:nvPicPr>
        <p:blipFill rotWithShape="1">
          <a:blip r:embed="rId7">
            <a:extLst>
              <a:ext uri="{BEBA8EAE-BF5A-486C-A8C5-ECC9F3942E4B}">
                <a14:imgProps xmlns:a14="http://schemas.microsoft.com/office/drawing/2010/main">
                  <a14:imgLayer r:embed="rId8">
                    <a14:imgEffect>
                      <a14:artisticBlur radius="40"/>
                    </a14:imgEffect>
                  </a14:imgLayer>
                </a14:imgProps>
              </a:ext>
              <a:ext uri="{28A0092B-C50C-407E-A947-70E740481C1C}">
                <a14:useLocalDpi xmlns:a14="http://schemas.microsoft.com/office/drawing/2010/main" val="0"/>
              </a:ext>
            </a:extLst>
          </a:blip>
          <a:srcRect l="53" r="62910" b="15686"/>
          <a:stretch/>
        </p:blipFill>
        <p:spPr>
          <a:xfrm flipH="1">
            <a:off x="5755542" y="0"/>
            <a:ext cx="3388458" cy="5142476"/>
          </a:xfrm>
          <a:custGeom>
            <a:avLst/>
            <a:gdLst>
              <a:gd name="connsiteX0" fmla="*/ 2558417 w 3388458"/>
              <a:gd name="connsiteY0" fmla="*/ 0 h 5142476"/>
              <a:gd name="connsiteX1" fmla="*/ 0 w 3388458"/>
              <a:gd name="connsiteY1" fmla="*/ 0 h 5142476"/>
              <a:gd name="connsiteX2" fmla="*/ 0 w 3388458"/>
              <a:gd name="connsiteY2" fmla="*/ 5142476 h 5142476"/>
              <a:gd name="connsiteX3" fmla="*/ 3388458 w 3388458"/>
              <a:gd name="connsiteY3" fmla="*/ 5142476 h 5142476"/>
              <a:gd name="connsiteX4" fmla="*/ 3263457 w 3388458"/>
              <a:gd name="connsiteY4" fmla="*/ 4368039 h 5142476"/>
              <a:gd name="connsiteX5" fmla="*/ 2694822 w 3388458"/>
              <a:gd name="connsiteY5" fmla="*/ 4368039 h 5142476"/>
              <a:gd name="connsiteX6" fmla="*/ 2694822 w 3388458"/>
              <a:gd name="connsiteY6" fmla="*/ 4368039 h 5142476"/>
              <a:gd name="connsiteX7" fmla="*/ 3263457 w 3388458"/>
              <a:gd name="connsiteY7" fmla="*/ 4368039 h 5142476"/>
              <a:gd name="connsiteX8" fmla="*/ 2558418 w 3388458"/>
              <a:gd name="connsiteY8" fmla="*/ 2 h 5142476"/>
              <a:gd name="connsiteX9" fmla="*/ 2162480 w 3388458"/>
              <a:gd name="connsiteY9" fmla="*/ 2 h 5142476"/>
              <a:gd name="connsiteX10" fmla="*/ 2115561 w 3388458"/>
              <a:gd name="connsiteY10" fmla="*/ 6359 h 5142476"/>
              <a:gd name="connsiteX11" fmla="*/ 2115561 w 3388458"/>
              <a:gd name="connsiteY11" fmla="*/ 6359 h 5142476"/>
              <a:gd name="connsiteX12" fmla="*/ 2162480 w 3388458"/>
              <a:gd name="connsiteY12" fmla="*/ 1 h 5142476"/>
              <a:gd name="connsiteX13" fmla="*/ 2558418 w 3388458"/>
              <a:gd name="connsiteY13" fmla="*/ 1 h 5142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88458" h="5142476">
                <a:moveTo>
                  <a:pt x="2558417" y="0"/>
                </a:moveTo>
                <a:lnTo>
                  <a:pt x="0" y="0"/>
                </a:lnTo>
                <a:lnTo>
                  <a:pt x="0" y="5142476"/>
                </a:lnTo>
                <a:lnTo>
                  <a:pt x="3388458" y="5142476"/>
                </a:lnTo>
                <a:lnTo>
                  <a:pt x="3263457" y="4368039"/>
                </a:lnTo>
                <a:lnTo>
                  <a:pt x="2694822" y="4368039"/>
                </a:lnTo>
                <a:lnTo>
                  <a:pt x="2694822" y="4368039"/>
                </a:lnTo>
                <a:lnTo>
                  <a:pt x="3263457" y="4368039"/>
                </a:lnTo>
                <a:lnTo>
                  <a:pt x="2558418" y="2"/>
                </a:lnTo>
                <a:lnTo>
                  <a:pt x="2162480" y="2"/>
                </a:lnTo>
                <a:lnTo>
                  <a:pt x="2115561" y="6359"/>
                </a:lnTo>
                <a:lnTo>
                  <a:pt x="2115561" y="6359"/>
                </a:lnTo>
                <a:lnTo>
                  <a:pt x="2162480" y="1"/>
                </a:lnTo>
                <a:lnTo>
                  <a:pt x="2558418" y="1"/>
                </a:lnTo>
                <a:close/>
              </a:path>
            </a:pathLst>
          </a:custGeom>
          <a:effectLst>
            <a:outerShdw blurRad="190500" dist="63500" dir="8100000" algn="tr" rotWithShape="0">
              <a:prstClr val="black">
                <a:alpha val="40000"/>
              </a:prstClr>
            </a:outerShdw>
          </a:effectLst>
        </p:spPr>
      </p:pic>
      <p:sp>
        <p:nvSpPr>
          <p:cNvPr id="20" name="Freeform 8">
            <a:extLst>
              <a:ext uri="{FF2B5EF4-FFF2-40B4-BE49-F238E27FC236}">
                <a16:creationId xmlns:a16="http://schemas.microsoft.com/office/drawing/2014/main" id="{4EFF3DBF-D35A-3D50-22DD-188E297BF246}"/>
              </a:ext>
            </a:extLst>
          </p:cNvPr>
          <p:cNvSpPr/>
          <p:nvPr/>
        </p:nvSpPr>
        <p:spPr>
          <a:xfrm>
            <a:off x="5757023" y="0"/>
            <a:ext cx="3389017" cy="5145940"/>
          </a:xfrm>
          <a:custGeom>
            <a:avLst/>
            <a:gdLst>
              <a:gd name="connsiteX0" fmla="*/ 1107467 w 4518689"/>
              <a:gd name="connsiteY0" fmla="*/ 0 h 6861253"/>
              <a:gd name="connsiteX1" fmla="*/ 4518689 w 4518689"/>
              <a:gd name="connsiteY1" fmla="*/ 0 h 6861253"/>
              <a:gd name="connsiteX2" fmla="*/ 4518689 w 4518689"/>
              <a:gd name="connsiteY2" fmla="*/ 6861253 h 6861253"/>
              <a:gd name="connsiteX3" fmla="*/ 563823 w 4518689"/>
              <a:gd name="connsiteY3" fmla="*/ 6861253 h 6861253"/>
              <a:gd name="connsiteX4" fmla="*/ 568538 w 4518689"/>
              <a:gd name="connsiteY4" fmla="*/ 6858255 h 6861253"/>
              <a:gd name="connsiteX5" fmla="*/ 568537 w 4518689"/>
              <a:gd name="connsiteY5" fmla="*/ 6858255 h 6861253"/>
              <a:gd name="connsiteX6" fmla="*/ 563822 w 4518689"/>
              <a:gd name="connsiteY6" fmla="*/ 6861253 h 6861253"/>
              <a:gd name="connsiteX7" fmla="*/ 0 w 4518689"/>
              <a:gd name="connsiteY7" fmla="*/ 6861253 h 6861253"/>
              <a:gd name="connsiteX8" fmla="*/ 167413 w 4518689"/>
              <a:gd name="connsiteY8" fmla="*/ 5824052 h 6861253"/>
              <a:gd name="connsiteX9" fmla="*/ 925593 w 4518689"/>
              <a:gd name="connsiteY9" fmla="*/ 5824052 h 6861253"/>
              <a:gd name="connsiteX10" fmla="*/ 925593 w 4518689"/>
              <a:gd name="connsiteY10" fmla="*/ 5824051 h 6861253"/>
              <a:gd name="connsiteX11" fmla="*/ 167413 w 4518689"/>
              <a:gd name="connsiteY11" fmla="*/ 5824051 h 6861253"/>
              <a:gd name="connsiteX12" fmla="*/ 1107466 w 4518689"/>
              <a:gd name="connsiteY12" fmla="*/ 2 h 6861253"/>
              <a:gd name="connsiteX13" fmla="*/ 1635383 w 4518689"/>
              <a:gd name="connsiteY13" fmla="*/ 2 h 6861253"/>
              <a:gd name="connsiteX14" fmla="*/ 1697942 w 4518689"/>
              <a:gd name="connsiteY14" fmla="*/ 8479 h 6861253"/>
              <a:gd name="connsiteX15" fmla="*/ 1697942 w 4518689"/>
              <a:gd name="connsiteY15" fmla="*/ 8478 h 6861253"/>
              <a:gd name="connsiteX16" fmla="*/ 1635383 w 4518689"/>
              <a:gd name="connsiteY16" fmla="*/ 1 h 6861253"/>
              <a:gd name="connsiteX17" fmla="*/ 1107466 w 4518689"/>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18689" h="6861253">
                <a:moveTo>
                  <a:pt x="1107467" y="0"/>
                </a:moveTo>
                <a:lnTo>
                  <a:pt x="4518689" y="0"/>
                </a:lnTo>
                <a:lnTo>
                  <a:pt x="4518689"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bg1">
              <a:alpha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cxnSp>
        <p:nvCxnSpPr>
          <p:cNvPr id="14" name="Straight Connector 13">
            <a:extLst>
              <a:ext uri="{FF2B5EF4-FFF2-40B4-BE49-F238E27FC236}">
                <a16:creationId xmlns:a16="http://schemas.microsoft.com/office/drawing/2014/main" id="{81944E2A-9565-1EE7-221C-73D6EF2D1406}"/>
              </a:ext>
            </a:extLst>
          </p:cNvPr>
          <p:cNvCxnSpPr>
            <a:cxnSpLocks/>
          </p:cNvCxnSpPr>
          <p:nvPr/>
        </p:nvCxnSpPr>
        <p:spPr>
          <a:xfrm>
            <a:off x="6597255" y="3580360"/>
            <a:ext cx="2025253" cy="0"/>
          </a:xfrm>
          <a:prstGeom prst="line">
            <a:avLst/>
          </a:prstGeom>
          <a:ln w="254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Title 12">
            <a:extLst>
              <a:ext uri="{FF2B5EF4-FFF2-40B4-BE49-F238E27FC236}">
                <a16:creationId xmlns:a16="http://schemas.microsoft.com/office/drawing/2014/main" id="{4E047DA8-E4B7-77DD-9235-048D0755AB93}"/>
              </a:ext>
            </a:extLst>
          </p:cNvPr>
          <p:cNvSpPr>
            <a:spLocks noGrp="1"/>
          </p:cNvSpPr>
          <p:nvPr>
            <p:ph type="title"/>
          </p:nvPr>
        </p:nvSpPr>
        <p:spPr>
          <a:xfrm>
            <a:off x="6597255" y="2586189"/>
            <a:ext cx="2025253" cy="994172"/>
          </a:xfrm>
          <a:prstGeom prst="rect">
            <a:avLst/>
          </a:prstGeom>
        </p:spPr>
        <p:txBody>
          <a:bodyPr vert="horz" lIns="0" rIns="0" anchor="b">
            <a:noAutofit/>
          </a:bodyPr>
          <a:lstStyle>
            <a:lvl1pPr>
              <a:defRPr sz="2400" b="0">
                <a:solidFill>
                  <a:schemeClr val="accent1"/>
                </a:solidFill>
              </a:defRPr>
            </a:lvl1pPr>
          </a:lstStyle>
          <a:p>
            <a:r>
              <a:rPr lang="en-US"/>
              <a:t>Click to edit Master title style</a:t>
            </a:r>
            <a:endParaRPr lang="en-AE"/>
          </a:p>
        </p:txBody>
      </p:sp>
    </p:spTree>
    <p:extLst>
      <p:ext uri="{BB962C8B-B14F-4D97-AF65-F5344CB8AC3E}">
        <p14:creationId xmlns:p14="http://schemas.microsoft.com/office/powerpoint/2010/main" val="118271306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3_Lunch slide">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3568BEAE-D7DE-CBE6-1914-19CE660E7DA6}"/>
              </a:ext>
            </a:extLst>
          </p:cNvPr>
          <p:cNvGraphicFramePr>
            <a:graphicFrameLocks noChangeAspect="1"/>
          </p:cNvGraphicFramePr>
          <p:nvPr>
            <p:custDataLst>
              <p:tags r:id="rId1"/>
            </p:custDataLst>
            <p:extLst>
              <p:ext uri="{D42A27DB-BD31-4B8C-83A1-F6EECF244321}">
                <p14:modId xmlns:p14="http://schemas.microsoft.com/office/powerpoint/2010/main" val="226480906"/>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4" name="think-cell data - do not delete" hidden="1">
                        <a:extLst>
                          <a:ext uri="{FF2B5EF4-FFF2-40B4-BE49-F238E27FC236}">
                            <a16:creationId xmlns:a16="http://schemas.microsoft.com/office/drawing/2014/main" id="{3568BEAE-D7DE-CBE6-1914-19CE660E7DA6}"/>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pic>
        <p:nvPicPr>
          <p:cNvPr id="2" name="Picture Placeholder 14">
            <a:extLst>
              <a:ext uri="{FF2B5EF4-FFF2-40B4-BE49-F238E27FC236}">
                <a16:creationId xmlns:a16="http://schemas.microsoft.com/office/drawing/2014/main" id="{DE3BCB63-9553-BF0C-3735-50DEB09D6E4D}"/>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889" y="-2727"/>
            <a:ext cx="9153693" cy="5148952"/>
          </a:xfrm>
          <a:prstGeom prst="rect">
            <a:avLst/>
          </a:prstGeom>
          <a:noFill/>
        </p:spPr>
      </p:pic>
      <p:pic>
        <p:nvPicPr>
          <p:cNvPr id="7" name="Picture 6">
            <a:extLst>
              <a:ext uri="{FF2B5EF4-FFF2-40B4-BE49-F238E27FC236}">
                <a16:creationId xmlns:a16="http://schemas.microsoft.com/office/drawing/2014/main" id="{B0B4D884-F04B-DBC9-EFC5-B5AD9571D443}"/>
              </a:ext>
            </a:extLst>
          </p:cNvPr>
          <p:cNvPicPr>
            <a:picLocks noChangeAspect="1"/>
          </p:cNvPicPr>
          <p:nvPr/>
        </p:nvPicPr>
        <p:blipFill rotWithShape="1">
          <a:blip r:embed="rId6" cstate="email">
            <a:extLst>
              <a:ext uri="{BEBA8EAE-BF5A-486C-A8C5-ECC9F3942E4B}">
                <a14:imgProps xmlns:a14="http://schemas.microsoft.com/office/drawing/2010/main">
                  <a14:imgLayer r:embed="rId7">
                    <a14:imgEffect>
                      <a14:artisticBlur radius="30"/>
                    </a14:imgEffect>
                  </a14:imgLayer>
                </a14:imgProps>
              </a:ext>
              <a:ext uri="{28A0092B-C50C-407E-A947-70E740481C1C}">
                <a14:useLocalDpi xmlns:a14="http://schemas.microsoft.com/office/drawing/2010/main"/>
              </a:ext>
            </a:extLst>
          </a:blip>
          <a:srcRect t="-126"/>
          <a:stretch/>
        </p:blipFill>
        <p:spPr>
          <a:xfrm>
            <a:off x="5759872" y="1"/>
            <a:ext cx="3384128" cy="5142476"/>
          </a:xfrm>
          <a:custGeom>
            <a:avLst/>
            <a:gdLst>
              <a:gd name="connsiteX0" fmla="*/ 1105105 w 4512171"/>
              <a:gd name="connsiteY0" fmla="*/ 0 h 6846621"/>
              <a:gd name="connsiteX1" fmla="*/ 4512171 w 4512171"/>
              <a:gd name="connsiteY1" fmla="*/ 0 h 6846621"/>
              <a:gd name="connsiteX2" fmla="*/ 4512171 w 4512171"/>
              <a:gd name="connsiteY2" fmla="*/ 6846621 h 6846621"/>
              <a:gd name="connsiteX3" fmla="*/ 563823 w 4512171"/>
              <a:gd name="connsiteY3" fmla="*/ 6846621 h 6846621"/>
              <a:gd name="connsiteX4" fmla="*/ 568538 w 4512171"/>
              <a:gd name="connsiteY4" fmla="*/ 6843623 h 6846621"/>
              <a:gd name="connsiteX5" fmla="*/ 568537 w 4512171"/>
              <a:gd name="connsiteY5" fmla="*/ 6843623 h 6846621"/>
              <a:gd name="connsiteX6" fmla="*/ 563822 w 4512171"/>
              <a:gd name="connsiteY6" fmla="*/ 6846621 h 6846621"/>
              <a:gd name="connsiteX7" fmla="*/ 0 w 4512171"/>
              <a:gd name="connsiteY7" fmla="*/ 6846621 h 6846621"/>
              <a:gd name="connsiteX8" fmla="*/ 167413 w 4512171"/>
              <a:gd name="connsiteY8" fmla="*/ 5809420 h 6846621"/>
              <a:gd name="connsiteX9" fmla="*/ 925593 w 4512171"/>
              <a:gd name="connsiteY9" fmla="*/ 5809420 h 6846621"/>
              <a:gd name="connsiteX10" fmla="*/ 925593 w 4512171"/>
              <a:gd name="connsiteY10" fmla="*/ 5809419 h 6846621"/>
              <a:gd name="connsiteX11" fmla="*/ 167413 w 4512171"/>
              <a:gd name="connsiteY11" fmla="*/ 5809419 h 6846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12171" h="6846621">
                <a:moveTo>
                  <a:pt x="1105105" y="0"/>
                </a:moveTo>
                <a:lnTo>
                  <a:pt x="4512171" y="0"/>
                </a:lnTo>
                <a:lnTo>
                  <a:pt x="4512171" y="6846621"/>
                </a:lnTo>
                <a:lnTo>
                  <a:pt x="563823" y="6846621"/>
                </a:lnTo>
                <a:lnTo>
                  <a:pt x="568538" y="6843623"/>
                </a:lnTo>
                <a:lnTo>
                  <a:pt x="568537" y="6843623"/>
                </a:lnTo>
                <a:lnTo>
                  <a:pt x="563822" y="6846621"/>
                </a:lnTo>
                <a:lnTo>
                  <a:pt x="0" y="6846621"/>
                </a:lnTo>
                <a:lnTo>
                  <a:pt x="167413" y="5809420"/>
                </a:lnTo>
                <a:lnTo>
                  <a:pt x="925593" y="5809420"/>
                </a:lnTo>
                <a:lnTo>
                  <a:pt x="925593" y="5809419"/>
                </a:lnTo>
                <a:lnTo>
                  <a:pt x="167413" y="5809419"/>
                </a:lnTo>
                <a:close/>
              </a:path>
            </a:pathLst>
          </a:custGeom>
          <a:noFill/>
          <a:effectLst>
            <a:outerShdw blurRad="190500" dist="63500" dir="10800000" algn="r" rotWithShape="0">
              <a:prstClr val="black">
                <a:alpha val="40000"/>
              </a:prstClr>
            </a:outerShdw>
          </a:effectLst>
        </p:spPr>
      </p:pic>
      <p:sp>
        <p:nvSpPr>
          <p:cNvPr id="9" name="Freeform 8">
            <a:extLst>
              <a:ext uri="{FF2B5EF4-FFF2-40B4-BE49-F238E27FC236}">
                <a16:creationId xmlns:a16="http://schemas.microsoft.com/office/drawing/2014/main" id="{FA439B9D-4ABB-F9CD-BAA4-095D6A45A25A}"/>
              </a:ext>
            </a:extLst>
          </p:cNvPr>
          <p:cNvSpPr/>
          <p:nvPr/>
        </p:nvSpPr>
        <p:spPr>
          <a:xfrm>
            <a:off x="5754984" y="0"/>
            <a:ext cx="3389017" cy="5145940"/>
          </a:xfrm>
          <a:custGeom>
            <a:avLst/>
            <a:gdLst>
              <a:gd name="connsiteX0" fmla="*/ 1107467 w 4518689"/>
              <a:gd name="connsiteY0" fmla="*/ 0 h 6861253"/>
              <a:gd name="connsiteX1" fmla="*/ 4518689 w 4518689"/>
              <a:gd name="connsiteY1" fmla="*/ 0 h 6861253"/>
              <a:gd name="connsiteX2" fmla="*/ 4518689 w 4518689"/>
              <a:gd name="connsiteY2" fmla="*/ 6861253 h 6861253"/>
              <a:gd name="connsiteX3" fmla="*/ 563823 w 4518689"/>
              <a:gd name="connsiteY3" fmla="*/ 6861253 h 6861253"/>
              <a:gd name="connsiteX4" fmla="*/ 568538 w 4518689"/>
              <a:gd name="connsiteY4" fmla="*/ 6858255 h 6861253"/>
              <a:gd name="connsiteX5" fmla="*/ 568537 w 4518689"/>
              <a:gd name="connsiteY5" fmla="*/ 6858255 h 6861253"/>
              <a:gd name="connsiteX6" fmla="*/ 563822 w 4518689"/>
              <a:gd name="connsiteY6" fmla="*/ 6861253 h 6861253"/>
              <a:gd name="connsiteX7" fmla="*/ 0 w 4518689"/>
              <a:gd name="connsiteY7" fmla="*/ 6861253 h 6861253"/>
              <a:gd name="connsiteX8" fmla="*/ 167413 w 4518689"/>
              <a:gd name="connsiteY8" fmla="*/ 5824052 h 6861253"/>
              <a:gd name="connsiteX9" fmla="*/ 925593 w 4518689"/>
              <a:gd name="connsiteY9" fmla="*/ 5824052 h 6861253"/>
              <a:gd name="connsiteX10" fmla="*/ 925593 w 4518689"/>
              <a:gd name="connsiteY10" fmla="*/ 5824051 h 6861253"/>
              <a:gd name="connsiteX11" fmla="*/ 167413 w 4518689"/>
              <a:gd name="connsiteY11" fmla="*/ 5824051 h 6861253"/>
              <a:gd name="connsiteX12" fmla="*/ 1107466 w 4518689"/>
              <a:gd name="connsiteY12" fmla="*/ 2 h 6861253"/>
              <a:gd name="connsiteX13" fmla="*/ 1635383 w 4518689"/>
              <a:gd name="connsiteY13" fmla="*/ 2 h 6861253"/>
              <a:gd name="connsiteX14" fmla="*/ 1697942 w 4518689"/>
              <a:gd name="connsiteY14" fmla="*/ 8479 h 6861253"/>
              <a:gd name="connsiteX15" fmla="*/ 1697942 w 4518689"/>
              <a:gd name="connsiteY15" fmla="*/ 8478 h 6861253"/>
              <a:gd name="connsiteX16" fmla="*/ 1635383 w 4518689"/>
              <a:gd name="connsiteY16" fmla="*/ 1 h 6861253"/>
              <a:gd name="connsiteX17" fmla="*/ 1107466 w 4518689"/>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18689" h="6861253">
                <a:moveTo>
                  <a:pt x="1107467" y="0"/>
                </a:moveTo>
                <a:lnTo>
                  <a:pt x="4518689" y="0"/>
                </a:lnTo>
                <a:lnTo>
                  <a:pt x="4518689"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bg1">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grpSp>
        <p:nvGrpSpPr>
          <p:cNvPr id="3" name="Graphic 2">
            <a:extLst>
              <a:ext uri="{FF2B5EF4-FFF2-40B4-BE49-F238E27FC236}">
                <a16:creationId xmlns:a16="http://schemas.microsoft.com/office/drawing/2014/main" id="{754C49C1-8AA7-0F1F-BDD2-D20FCD5EFE55}"/>
              </a:ext>
            </a:extLst>
          </p:cNvPr>
          <p:cNvGrpSpPr>
            <a:grpSpLocks noChangeAspect="1"/>
          </p:cNvGrpSpPr>
          <p:nvPr/>
        </p:nvGrpSpPr>
        <p:grpSpPr>
          <a:xfrm>
            <a:off x="4804" y="2"/>
            <a:ext cx="468178" cy="756000"/>
            <a:chOff x="4425584" y="267785"/>
            <a:chExt cx="2950814" cy="4756864"/>
          </a:xfrm>
          <a:solidFill>
            <a:schemeClr val="accent1"/>
          </a:solidFill>
        </p:grpSpPr>
        <p:grpSp>
          <p:nvGrpSpPr>
            <p:cNvPr id="5" name="Graphic 2">
              <a:extLst>
                <a:ext uri="{FF2B5EF4-FFF2-40B4-BE49-F238E27FC236}">
                  <a16:creationId xmlns:a16="http://schemas.microsoft.com/office/drawing/2014/main" id="{95A21216-ED13-9A75-4FCA-41458F1B4208}"/>
                </a:ext>
              </a:extLst>
            </p:cNvPr>
            <p:cNvGrpSpPr/>
            <p:nvPr/>
          </p:nvGrpSpPr>
          <p:grpSpPr>
            <a:xfrm>
              <a:off x="5720269" y="2764575"/>
              <a:ext cx="1656129" cy="1882392"/>
              <a:chOff x="5720269" y="2764575"/>
              <a:chExt cx="1656129" cy="1882392"/>
            </a:xfrm>
            <a:solidFill>
              <a:schemeClr val="accent1"/>
            </a:solidFill>
          </p:grpSpPr>
          <p:grpSp>
            <p:nvGrpSpPr>
              <p:cNvPr id="10" name="Graphic 2">
                <a:extLst>
                  <a:ext uri="{FF2B5EF4-FFF2-40B4-BE49-F238E27FC236}">
                    <a16:creationId xmlns:a16="http://schemas.microsoft.com/office/drawing/2014/main" id="{529C4750-0D70-9A2B-CCBC-6F21FCEE45D3}"/>
                  </a:ext>
                </a:extLst>
              </p:cNvPr>
              <p:cNvGrpSpPr/>
              <p:nvPr/>
            </p:nvGrpSpPr>
            <p:grpSpPr>
              <a:xfrm>
                <a:off x="5720269" y="2764575"/>
                <a:ext cx="1656129" cy="1882392"/>
                <a:chOff x="5720269" y="2764575"/>
                <a:chExt cx="1656129" cy="1882392"/>
              </a:xfrm>
              <a:solidFill>
                <a:srgbClr val="00A099"/>
              </a:solidFill>
            </p:grpSpPr>
            <p:sp>
              <p:nvSpPr>
                <p:cNvPr id="16" name="Freeform 75">
                  <a:extLst>
                    <a:ext uri="{FF2B5EF4-FFF2-40B4-BE49-F238E27FC236}">
                      <a16:creationId xmlns:a16="http://schemas.microsoft.com/office/drawing/2014/main" id="{F5420FF3-6ECF-592C-9FFF-9EA3F12E618B}"/>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7" name="Freeform 76">
                  <a:extLst>
                    <a:ext uri="{FF2B5EF4-FFF2-40B4-BE49-F238E27FC236}">
                      <a16:creationId xmlns:a16="http://schemas.microsoft.com/office/drawing/2014/main" id="{05A1EC57-8130-ECEA-8EA2-E1B71B53345E}"/>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8" name="Freeform 77">
                  <a:extLst>
                    <a:ext uri="{FF2B5EF4-FFF2-40B4-BE49-F238E27FC236}">
                      <a16:creationId xmlns:a16="http://schemas.microsoft.com/office/drawing/2014/main" id="{7010A060-8C35-0A17-6A5F-11FA1E877719}"/>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1" name="Freeform 72">
                <a:extLst>
                  <a:ext uri="{FF2B5EF4-FFF2-40B4-BE49-F238E27FC236}">
                    <a16:creationId xmlns:a16="http://schemas.microsoft.com/office/drawing/2014/main" id="{C2B15FCE-EE3A-F834-536C-2549FD0CFEB7}"/>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2" name="Freeform 73">
                <a:extLst>
                  <a:ext uri="{FF2B5EF4-FFF2-40B4-BE49-F238E27FC236}">
                    <a16:creationId xmlns:a16="http://schemas.microsoft.com/office/drawing/2014/main" id="{1134AF12-4BC8-54C2-26AD-EB2B1E3CC4DC}"/>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5" name="Freeform 74">
                <a:extLst>
                  <a:ext uri="{FF2B5EF4-FFF2-40B4-BE49-F238E27FC236}">
                    <a16:creationId xmlns:a16="http://schemas.microsoft.com/office/drawing/2014/main" id="{47002E28-7B97-0FEA-16ED-BEB9CCF0F2CB}"/>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6" name="Freeform 69">
              <a:extLst>
                <a:ext uri="{FF2B5EF4-FFF2-40B4-BE49-F238E27FC236}">
                  <a16:creationId xmlns:a16="http://schemas.microsoft.com/office/drawing/2014/main" id="{F9F8651F-4ED1-03A2-5830-4D981C923467}"/>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8" name="Freeform 70">
              <a:extLst>
                <a:ext uri="{FF2B5EF4-FFF2-40B4-BE49-F238E27FC236}">
                  <a16:creationId xmlns:a16="http://schemas.microsoft.com/office/drawing/2014/main" id="{69900B49-A9F5-061C-E96B-BA60DCDB487A}"/>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cxnSp>
        <p:nvCxnSpPr>
          <p:cNvPr id="14" name="Straight Connector 13">
            <a:extLst>
              <a:ext uri="{FF2B5EF4-FFF2-40B4-BE49-F238E27FC236}">
                <a16:creationId xmlns:a16="http://schemas.microsoft.com/office/drawing/2014/main" id="{81944E2A-9565-1EE7-221C-73D6EF2D1406}"/>
              </a:ext>
            </a:extLst>
          </p:cNvPr>
          <p:cNvCxnSpPr>
            <a:cxnSpLocks/>
          </p:cNvCxnSpPr>
          <p:nvPr/>
        </p:nvCxnSpPr>
        <p:spPr>
          <a:xfrm>
            <a:off x="6597255" y="3580360"/>
            <a:ext cx="2025253" cy="0"/>
          </a:xfrm>
          <a:prstGeom prst="line">
            <a:avLst/>
          </a:prstGeom>
          <a:ln w="254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Title 12">
            <a:extLst>
              <a:ext uri="{FF2B5EF4-FFF2-40B4-BE49-F238E27FC236}">
                <a16:creationId xmlns:a16="http://schemas.microsoft.com/office/drawing/2014/main" id="{4E047DA8-E4B7-77DD-9235-048D0755AB93}"/>
              </a:ext>
            </a:extLst>
          </p:cNvPr>
          <p:cNvSpPr>
            <a:spLocks noGrp="1"/>
          </p:cNvSpPr>
          <p:nvPr>
            <p:ph type="title"/>
          </p:nvPr>
        </p:nvSpPr>
        <p:spPr>
          <a:xfrm>
            <a:off x="6597255" y="2586189"/>
            <a:ext cx="2025253" cy="994172"/>
          </a:xfrm>
          <a:prstGeom prst="rect">
            <a:avLst/>
          </a:prstGeom>
        </p:spPr>
        <p:txBody>
          <a:bodyPr vert="horz" lIns="0" rIns="0" anchor="b">
            <a:noAutofit/>
          </a:bodyPr>
          <a:lstStyle>
            <a:lvl1pPr>
              <a:defRPr sz="2400" b="0">
                <a:solidFill>
                  <a:schemeClr val="accent1"/>
                </a:solidFill>
              </a:defRPr>
            </a:lvl1pPr>
          </a:lstStyle>
          <a:p>
            <a:r>
              <a:rPr lang="en-US"/>
              <a:t>Click to edit Master title style</a:t>
            </a:r>
            <a:endParaRPr lang="en-AE"/>
          </a:p>
        </p:txBody>
      </p:sp>
    </p:spTree>
    <p:extLst>
      <p:ext uri="{BB962C8B-B14F-4D97-AF65-F5344CB8AC3E}">
        <p14:creationId xmlns:p14="http://schemas.microsoft.com/office/powerpoint/2010/main" val="426885258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4_Lunch slide">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5E2C11C0-6426-DFDF-852F-24881F59EC81}"/>
              </a:ext>
            </a:extLst>
          </p:cNvPr>
          <p:cNvGraphicFramePr>
            <a:graphicFrameLocks noChangeAspect="1"/>
          </p:cNvGraphicFramePr>
          <p:nvPr>
            <p:custDataLst>
              <p:tags r:id="rId1"/>
            </p:custDataLst>
            <p:extLst>
              <p:ext uri="{D42A27DB-BD31-4B8C-83A1-F6EECF244321}">
                <p14:modId xmlns:p14="http://schemas.microsoft.com/office/powerpoint/2010/main" val="62407986"/>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4" name="think-cell data - do not delete" hidden="1">
                        <a:extLst>
                          <a:ext uri="{FF2B5EF4-FFF2-40B4-BE49-F238E27FC236}">
                            <a16:creationId xmlns:a16="http://schemas.microsoft.com/office/drawing/2014/main" id="{5E2C11C0-6426-DFDF-852F-24881F59EC81}"/>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pic>
        <p:nvPicPr>
          <p:cNvPr id="3" name="Picture Placeholder 14">
            <a:extLst>
              <a:ext uri="{FF2B5EF4-FFF2-40B4-BE49-F238E27FC236}">
                <a16:creationId xmlns:a16="http://schemas.microsoft.com/office/drawing/2014/main" id="{584B5DF4-86BD-4202-1277-BA2E5965C37E}"/>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0" y="0"/>
            <a:ext cx="9144000" cy="5143500"/>
          </a:xfrm>
          <a:prstGeom prst="rect">
            <a:avLst/>
          </a:prstGeom>
          <a:noFill/>
        </p:spPr>
      </p:pic>
      <p:pic>
        <p:nvPicPr>
          <p:cNvPr id="6" name="Picture 5">
            <a:extLst>
              <a:ext uri="{FF2B5EF4-FFF2-40B4-BE49-F238E27FC236}">
                <a16:creationId xmlns:a16="http://schemas.microsoft.com/office/drawing/2014/main" id="{3233FA53-EEF8-0122-15A9-EC14690F4E38}"/>
              </a:ext>
            </a:extLst>
          </p:cNvPr>
          <p:cNvPicPr>
            <a:picLocks noChangeAspect="1"/>
          </p:cNvPicPr>
          <p:nvPr/>
        </p:nvPicPr>
        <p:blipFill rotWithShape="1">
          <a:blip r:embed="rId6" cstate="email">
            <a:extLst>
              <a:ext uri="{BEBA8EAE-BF5A-486C-A8C5-ECC9F3942E4B}">
                <a14:imgProps xmlns:a14="http://schemas.microsoft.com/office/drawing/2010/main">
                  <a14:imgLayer r:embed="rId7">
                    <a14:imgEffect>
                      <a14:artisticBlur radius="20"/>
                    </a14:imgEffect>
                  </a14:imgLayer>
                </a14:imgProps>
              </a:ext>
              <a:ext uri="{28A0092B-C50C-407E-A947-70E740481C1C}">
                <a14:useLocalDpi xmlns:a14="http://schemas.microsoft.com/office/drawing/2010/main"/>
              </a:ext>
            </a:extLst>
          </a:blip>
          <a:srcRect/>
          <a:stretch/>
        </p:blipFill>
        <p:spPr>
          <a:xfrm>
            <a:off x="5759986" y="0"/>
            <a:ext cx="3379127" cy="5143500"/>
          </a:xfrm>
          <a:custGeom>
            <a:avLst/>
            <a:gdLst>
              <a:gd name="connsiteX0" fmla="*/ 1106941 w 4505502"/>
              <a:gd name="connsiteY0" fmla="*/ 0 h 6858000"/>
              <a:gd name="connsiteX1" fmla="*/ 1647112 w 4505502"/>
              <a:gd name="connsiteY1" fmla="*/ 0 h 6858000"/>
              <a:gd name="connsiteX2" fmla="*/ 1697679 w 4505502"/>
              <a:gd name="connsiteY2" fmla="*/ 6852 h 6858000"/>
              <a:gd name="connsiteX3" fmla="*/ 1697679 w 4505502"/>
              <a:gd name="connsiteY3" fmla="*/ 6851 h 6858000"/>
              <a:gd name="connsiteX4" fmla="*/ 1647120 w 4505502"/>
              <a:gd name="connsiteY4" fmla="*/ 0 h 6858000"/>
              <a:gd name="connsiteX5" fmla="*/ 4505502 w 4505502"/>
              <a:gd name="connsiteY5" fmla="*/ 0 h 6858000"/>
              <a:gd name="connsiteX6" fmla="*/ 4505502 w 4505502"/>
              <a:gd name="connsiteY6" fmla="*/ 6858000 h 6858000"/>
              <a:gd name="connsiteX7" fmla="*/ 566118 w 4505502"/>
              <a:gd name="connsiteY7" fmla="*/ 6858000 h 6858000"/>
              <a:gd name="connsiteX8" fmla="*/ 568275 w 4505502"/>
              <a:gd name="connsiteY8" fmla="*/ 6856628 h 6858000"/>
              <a:gd name="connsiteX9" fmla="*/ 568274 w 4505502"/>
              <a:gd name="connsiteY9" fmla="*/ 6856628 h 6858000"/>
              <a:gd name="connsiteX10" fmla="*/ 566117 w 4505502"/>
              <a:gd name="connsiteY10" fmla="*/ 6858000 h 6858000"/>
              <a:gd name="connsiteX11" fmla="*/ 0 w 4505502"/>
              <a:gd name="connsiteY11" fmla="*/ 6858000 h 6858000"/>
              <a:gd name="connsiteX12" fmla="*/ 167150 w 4505502"/>
              <a:gd name="connsiteY12" fmla="*/ 5822425 h 6858000"/>
              <a:gd name="connsiteX13" fmla="*/ 925330 w 4505502"/>
              <a:gd name="connsiteY13" fmla="*/ 5822425 h 6858000"/>
              <a:gd name="connsiteX14" fmla="*/ 925330 w 4505502"/>
              <a:gd name="connsiteY14" fmla="*/ 5822424 h 6858000"/>
              <a:gd name="connsiteX15" fmla="*/ 167150 w 4505502"/>
              <a:gd name="connsiteY15" fmla="*/ 582242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05502" h="6858000">
                <a:moveTo>
                  <a:pt x="1106941" y="0"/>
                </a:moveTo>
                <a:lnTo>
                  <a:pt x="1647112" y="0"/>
                </a:lnTo>
                <a:lnTo>
                  <a:pt x="1697679" y="6852"/>
                </a:lnTo>
                <a:lnTo>
                  <a:pt x="1697679" y="6851"/>
                </a:lnTo>
                <a:lnTo>
                  <a:pt x="1647120" y="0"/>
                </a:lnTo>
                <a:lnTo>
                  <a:pt x="4505502" y="0"/>
                </a:lnTo>
                <a:lnTo>
                  <a:pt x="4505502" y="6858000"/>
                </a:lnTo>
                <a:lnTo>
                  <a:pt x="566118" y="6858000"/>
                </a:lnTo>
                <a:lnTo>
                  <a:pt x="568275" y="6856628"/>
                </a:lnTo>
                <a:lnTo>
                  <a:pt x="568274" y="6856628"/>
                </a:lnTo>
                <a:lnTo>
                  <a:pt x="566117" y="6858000"/>
                </a:lnTo>
                <a:lnTo>
                  <a:pt x="0" y="6858000"/>
                </a:lnTo>
                <a:lnTo>
                  <a:pt x="167150" y="5822425"/>
                </a:lnTo>
                <a:lnTo>
                  <a:pt x="925330" y="5822425"/>
                </a:lnTo>
                <a:lnTo>
                  <a:pt x="925330" y="5822424"/>
                </a:lnTo>
                <a:lnTo>
                  <a:pt x="167150" y="5822424"/>
                </a:lnTo>
                <a:close/>
              </a:path>
            </a:pathLst>
          </a:custGeom>
          <a:noFill/>
          <a:effectLst>
            <a:outerShdw blurRad="190500" dist="63500" dir="10800000" algn="r" rotWithShape="0">
              <a:prstClr val="black">
                <a:alpha val="40000"/>
              </a:prstClr>
            </a:outerShdw>
          </a:effectLst>
        </p:spPr>
      </p:pic>
      <p:sp>
        <p:nvSpPr>
          <p:cNvPr id="9" name="Freeform 8">
            <a:extLst>
              <a:ext uri="{FF2B5EF4-FFF2-40B4-BE49-F238E27FC236}">
                <a16:creationId xmlns:a16="http://schemas.microsoft.com/office/drawing/2014/main" id="{FA439B9D-4ABB-F9CD-BAA4-095D6A45A25A}"/>
              </a:ext>
            </a:extLst>
          </p:cNvPr>
          <p:cNvSpPr/>
          <p:nvPr/>
        </p:nvSpPr>
        <p:spPr>
          <a:xfrm>
            <a:off x="5759789" y="-1220"/>
            <a:ext cx="3389017" cy="5145940"/>
          </a:xfrm>
          <a:custGeom>
            <a:avLst/>
            <a:gdLst>
              <a:gd name="connsiteX0" fmla="*/ 1107467 w 4518689"/>
              <a:gd name="connsiteY0" fmla="*/ 0 h 6861253"/>
              <a:gd name="connsiteX1" fmla="*/ 4518689 w 4518689"/>
              <a:gd name="connsiteY1" fmla="*/ 0 h 6861253"/>
              <a:gd name="connsiteX2" fmla="*/ 4518689 w 4518689"/>
              <a:gd name="connsiteY2" fmla="*/ 6861253 h 6861253"/>
              <a:gd name="connsiteX3" fmla="*/ 563823 w 4518689"/>
              <a:gd name="connsiteY3" fmla="*/ 6861253 h 6861253"/>
              <a:gd name="connsiteX4" fmla="*/ 568538 w 4518689"/>
              <a:gd name="connsiteY4" fmla="*/ 6858255 h 6861253"/>
              <a:gd name="connsiteX5" fmla="*/ 568537 w 4518689"/>
              <a:gd name="connsiteY5" fmla="*/ 6858255 h 6861253"/>
              <a:gd name="connsiteX6" fmla="*/ 563822 w 4518689"/>
              <a:gd name="connsiteY6" fmla="*/ 6861253 h 6861253"/>
              <a:gd name="connsiteX7" fmla="*/ 0 w 4518689"/>
              <a:gd name="connsiteY7" fmla="*/ 6861253 h 6861253"/>
              <a:gd name="connsiteX8" fmla="*/ 167413 w 4518689"/>
              <a:gd name="connsiteY8" fmla="*/ 5824052 h 6861253"/>
              <a:gd name="connsiteX9" fmla="*/ 925593 w 4518689"/>
              <a:gd name="connsiteY9" fmla="*/ 5824052 h 6861253"/>
              <a:gd name="connsiteX10" fmla="*/ 925593 w 4518689"/>
              <a:gd name="connsiteY10" fmla="*/ 5824051 h 6861253"/>
              <a:gd name="connsiteX11" fmla="*/ 167413 w 4518689"/>
              <a:gd name="connsiteY11" fmla="*/ 5824051 h 6861253"/>
              <a:gd name="connsiteX12" fmla="*/ 1107466 w 4518689"/>
              <a:gd name="connsiteY12" fmla="*/ 2 h 6861253"/>
              <a:gd name="connsiteX13" fmla="*/ 1635383 w 4518689"/>
              <a:gd name="connsiteY13" fmla="*/ 2 h 6861253"/>
              <a:gd name="connsiteX14" fmla="*/ 1697942 w 4518689"/>
              <a:gd name="connsiteY14" fmla="*/ 8479 h 6861253"/>
              <a:gd name="connsiteX15" fmla="*/ 1697942 w 4518689"/>
              <a:gd name="connsiteY15" fmla="*/ 8478 h 6861253"/>
              <a:gd name="connsiteX16" fmla="*/ 1635383 w 4518689"/>
              <a:gd name="connsiteY16" fmla="*/ 1 h 6861253"/>
              <a:gd name="connsiteX17" fmla="*/ 1107466 w 4518689"/>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18689" h="6861253">
                <a:moveTo>
                  <a:pt x="1107467" y="0"/>
                </a:moveTo>
                <a:lnTo>
                  <a:pt x="4518689" y="0"/>
                </a:lnTo>
                <a:lnTo>
                  <a:pt x="4518689"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bg1">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grpSp>
        <p:nvGrpSpPr>
          <p:cNvPr id="2" name="Graphic 2">
            <a:extLst>
              <a:ext uri="{FF2B5EF4-FFF2-40B4-BE49-F238E27FC236}">
                <a16:creationId xmlns:a16="http://schemas.microsoft.com/office/drawing/2014/main" id="{7CABED26-7966-83BC-CD38-D0FA0ED64687}"/>
              </a:ext>
            </a:extLst>
          </p:cNvPr>
          <p:cNvGrpSpPr>
            <a:grpSpLocks noChangeAspect="1"/>
          </p:cNvGrpSpPr>
          <p:nvPr/>
        </p:nvGrpSpPr>
        <p:grpSpPr>
          <a:xfrm>
            <a:off x="4804" y="2"/>
            <a:ext cx="468178" cy="756000"/>
            <a:chOff x="4425584" y="267785"/>
            <a:chExt cx="2950814" cy="4756864"/>
          </a:xfrm>
          <a:solidFill>
            <a:schemeClr val="accent1"/>
          </a:solidFill>
        </p:grpSpPr>
        <p:grpSp>
          <p:nvGrpSpPr>
            <p:cNvPr id="5" name="Graphic 2">
              <a:extLst>
                <a:ext uri="{FF2B5EF4-FFF2-40B4-BE49-F238E27FC236}">
                  <a16:creationId xmlns:a16="http://schemas.microsoft.com/office/drawing/2014/main" id="{239349BB-20C6-BC4C-ED58-815C227C7286}"/>
                </a:ext>
              </a:extLst>
            </p:cNvPr>
            <p:cNvGrpSpPr/>
            <p:nvPr/>
          </p:nvGrpSpPr>
          <p:grpSpPr>
            <a:xfrm>
              <a:off x="5720269" y="2764575"/>
              <a:ext cx="1656129" cy="1882392"/>
              <a:chOff x="5720269" y="2764575"/>
              <a:chExt cx="1656129" cy="1882392"/>
            </a:xfrm>
            <a:solidFill>
              <a:schemeClr val="accent1"/>
            </a:solidFill>
          </p:grpSpPr>
          <p:grpSp>
            <p:nvGrpSpPr>
              <p:cNvPr id="10" name="Graphic 2">
                <a:extLst>
                  <a:ext uri="{FF2B5EF4-FFF2-40B4-BE49-F238E27FC236}">
                    <a16:creationId xmlns:a16="http://schemas.microsoft.com/office/drawing/2014/main" id="{6C330FD3-37BA-1C25-3EE2-09801A8DD612}"/>
                  </a:ext>
                </a:extLst>
              </p:cNvPr>
              <p:cNvGrpSpPr/>
              <p:nvPr/>
            </p:nvGrpSpPr>
            <p:grpSpPr>
              <a:xfrm>
                <a:off x="5720269" y="2764575"/>
                <a:ext cx="1656129" cy="1882392"/>
                <a:chOff x="5720269" y="2764575"/>
                <a:chExt cx="1656129" cy="1882392"/>
              </a:xfrm>
              <a:solidFill>
                <a:srgbClr val="00A099"/>
              </a:solidFill>
            </p:grpSpPr>
            <p:sp>
              <p:nvSpPr>
                <p:cNvPr id="16" name="Freeform 75">
                  <a:extLst>
                    <a:ext uri="{FF2B5EF4-FFF2-40B4-BE49-F238E27FC236}">
                      <a16:creationId xmlns:a16="http://schemas.microsoft.com/office/drawing/2014/main" id="{59E18091-2FC9-C880-98E1-E9A70B90594A}"/>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7" name="Freeform 76">
                  <a:extLst>
                    <a:ext uri="{FF2B5EF4-FFF2-40B4-BE49-F238E27FC236}">
                      <a16:creationId xmlns:a16="http://schemas.microsoft.com/office/drawing/2014/main" id="{6255805A-685D-617D-2708-C3174AF447CE}"/>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8" name="Freeform 77">
                  <a:extLst>
                    <a:ext uri="{FF2B5EF4-FFF2-40B4-BE49-F238E27FC236}">
                      <a16:creationId xmlns:a16="http://schemas.microsoft.com/office/drawing/2014/main" id="{E00EAD29-3933-B482-285C-895D8109346C}"/>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1" name="Freeform 72">
                <a:extLst>
                  <a:ext uri="{FF2B5EF4-FFF2-40B4-BE49-F238E27FC236}">
                    <a16:creationId xmlns:a16="http://schemas.microsoft.com/office/drawing/2014/main" id="{7E889D02-D7DA-90AC-0292-026985CAC566}"/>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2" name="Freeform 73">
                <a:extLst>
                  <a:ext uri="{FF2B5EF4-FFF2-40B4-BE49-F238E27FC236}">
                    <a16:creationId xmlns:a16="http://schemas.microsoft.com/office/drawing/2014/main" id="{7C92E67A-B504-BBC0-F0D8-D0AF818B23FC}"/>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5" name="Freeform 74">
                <a:extLst>
                  <a:ext uri="{FF2B5EF4-FFF2-40B4-BE49-F238E27FC236}">
                    <a16:creationId xmlns:a16="http://schemas.microsoft.com/office/drawing/2014/main" id="{D5E4B536-3123-2FEC-A986-FC6438E9783E}"/>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7" name="Freeform 69">
              <a:extLst>
                <a:ext uri="{FF2B5EF4-FFF2-40B4-BE49-F238E27FC236}">
                  <a16:creationId xmlns:a16="http://schemas.microsoft.com/office/drawing/2014/main" id="{FA6F6697-5756-A2CA-F234-E7871106B6C1}"/>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8" name="Freeform 70">
              <a:extLst>
                <a:ext uri="{FF2B5EF4-FFF2-40B4-BE49-F238E27FC236}">
                  <a16:creationId xmlns:a16="http://schemas.microsoft.com/office/drawing/2014/main" id="{202CD2B1-3C58-D197-3055-CC1B20A047FB}"/>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cxnSp>
        <p:nvCxnSpPr>
          <p:cNvPr id="14" name="Straight Connector 13">
            <a:extLst>
              <a:ext uri="{FF2B5EF4-FFF2-40B4-BE49-F238E27FC236}">
                <a16:creationId xmlns:a16="http://schemas.microsoft.com/office/drawing/2014/main" id="{81944E2A-9565-1EE7-221C-73D6EF2D1406}"/>
              </a:ext>
            </a:extLst>
          </p:cNvPr>
          <p:cNvCxnSpPr>
            <a:cxnSpLocks/>
          </p:cNvCxnSpPr>
          <p:nvPr/>
        </p:nvCxnSpPr>
        <p:spPr>
          <a:xfrm>
            <a:off x="6597255" y="3580360"/>
            <a:ext cx="2025253" cy="0"/>
          </a:xfrm>
          <a:prstGeom prst="line">
            <a:avLst/>
          </a:prstGeom>
          <a:ln w="254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Title 12">
            <a:extLst>
              <a:ext uri="{FF2B5EF4-FFF2-40B4-BE49-F238E27FC236}">
                <a16:creationId xmlns:a16="http://schemas.microsoft.com/office/drawing/2014/main" id="{4E047DA8-E4B7-77DD-9235-048D0755AB93}"/>
              </a:ext>
            </a:extLst>
          </p:cNvPr>
          <p:cNvSpPr>
            <a:spLocks noGrp="1"/>
          </p:cNvSpPr>
          <p:nvPr>
            <p:ph type="title"/>
          </p:nvPr>
        </p:nvSpPr>
        <p:spPr>
          <a:xfrm>
            <a:off x="6597255" y="2586189"/>
            <a:ext cx="2025253" cy="994172"/>
          </a:xfrm>
          <a:prstGeom prst="rect">
            <a:avLst/>
          </a:prstGeom>
        </p:spPr>
        <p:txBody>
          <a:bodyPr vert="horz" lIns="0" rIns="0" anchor="b">
            <a:noAutofit/>
          </a:bodyPr>
          <a:lstStyle>
            <a:lvl1pPr>
              <a:defRPr sz="2400" b="0">
                <a:solidFill>
                  <a:schemeClr val="accent1"/>
                </a:solidFill>
              </a:defRPr>
            </a:lvl1pPr>
          </a:lstStyle>
          <a:p>
            <a:r>
              <a:rPr lang="en-US"/>
              <a:t>Click to edit Master title style</a:t>
            </a:r>
            <a:endParaRPr lang="en-AE"/>
          </a:p>
        </p:txBody>
      </p:sp>
    </p:spTree>
    <p:extLst>
      <p:ext uri="{BB962C8B-B14F-4D97-AF65-F5344CB8AC3E}">
        <p14:creationId xmlns:p14="http://schemas.microsoft.com/office/powerpoint/2010/main" val="281152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5_Lunch slide">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8DA86ACB-53DD-D422-B321-A200D26EAF4F}"/>
              </a:ext>
            </a:extLst>
          </p:cNvPr>
          <p:cNvGraphicFramePr>
            <a:graphicFrameLocks noChangeAspect="1"/>
          </p:cNvGraphicFramePr>
          <p:nvPr>
            <p:custDataLst>
              <p:tags r:id="rId1"/>
            </p:custDataLst>
            <p:extLst>
              <p:ext uri="{D42A27DB-BD31-4B8C-83A1-F6EECF244321}">
                <p14:modId xmlns:p14="http://schemas.microsoft.com/office/powerpoint/2010/main" val="540723586"/>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4" name="think-cell data - do not delete" hidden="1">
                        <a:extLst>
                          <a:ext uri="{FF2B5EF4-FFF2-40B4-BE49-F238E27FC236}">
                            <a16:creationId xmlns:a16="http://schemas.microsoft.com/office/drawing/2014/main" id="{8DA86ACB-53DD-D422-B321-A200D26EAF4F}"/>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pic>
        <p:nvPicPr>
          <p:cNvPr id="3" name="Picture Placeholder 8">
            <a:extLst>
              <a:ext uri="{FF2B5EF4-FFF2-40B4-BE49-F238E27FC236}">
                <a16:creationId xmlns:a16="http://schemas.microsoft.com/office/drawing/2014/main" id="{34A8CF12-0BFB-864B-4D28-45305DDC96BD}"/>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0" y="0"/>
            <a:ext cx="9144000" cy="5143500"/>
          </a:xfrm>
          <a:prstGeom prst="rect">
            <a:avLst/>
          </a:prstGeom>
        </p:spPr>
      </p:pic>
      <p:pic>
        <p:nvPicPr>
          <p:cNvPr id="20" name="Picture 19">
            <a:extLst>
              <a:ext uri="{FF2B5EF4-FFF2-40B4-BE49-F238E27FC236}">
                <a16:creationId xmlns:a16="http://schemas.microsoft.com/office/drawing/2014/main" id="{7C356C6E-B2B5-7A95-5A61-3DAF040F4DCB}"/>
              </a:ext>
            </a:extLst>
          </p:cNvPr>
          <p:cNvPicPr>
            <a:picLocks noChangeAspect="1"/>
          </p:cNvPicPr>
          <p:nvPr/>
        </p:nvPicPr>
        <p:blipFill rotWithShape="1">
          <a:blip r:embed="rId6" cstate="email">
            <a:extLst>
              <a:ext uri="{BEBA8EAE-BF5A-486C-A8C5-ECC9F3942E4B}">
                <a14:imgProps xmlns:a14="http://schemas.microsoft.com/office/drawing/2010/main">
                  <a14:imgLayer r:embed="rId7">
                    <a14:imgEffect>
                      <a14:artisticBlur radius="20"/>
                    </a14:imgEffect>
                  </a14:imgLayer>
                </a14:imgProps>
              </a:ext>
              <a:ext uri="{28A0092B-C50C-407E-A947-70E740481C1C}">
                <a14:useLocalDpi xmlns:a14="http://schemas.microsoft.com/office/drawing/2010/main"/>
              </a:ext>
            </a:extLst>
          </a:blip>
          <a:srcRect/>
          <a:stretch/>
        </p:blipFill>
        <p:spPr>
          <a:xfrm>
            <a:off x="5760699" y="0"/>
            <a:ext cx="3383302" cy="5143500"/>
          </a:xfrm>
          <a:custGeom>
            <a:avLst/>
            <a:gdLst>
              <a:gd name="connsiteX0" fmla="*/ 1106941 w 4511069"/>
              <a:gd name="connsiteY0" fmla="*/ 0 h 6858000"/>
              <a:gd name="connsiteX1" fmla="*/ 1639262 w 4511069"/>
              <a:gd name="connsiteY1" fmla="*/ 0 h 6858000"/>
              <a:gd name="connsiteX2" fmla="*/ 1697511 w 4511069"/>
              <a:gd name="connsiteY2" fmla="*/ 7893 h 6858000"/>
              <a:gd name="connsiteX3" fmla="*/ 1697511 w 4511069"/>
              <a:gd name="connsiteY3" fmla="*/ 7892 h 6858000"/>
              <a:gd name="connsiteX4" fmla="*/ 1639269 w 4511069"/>
              <a:gd name="connsiteY4" fmla="*/ 0 h 6858000"/>
              <a:gd name="connsiteX5" fmla="*/ 4511069 w 4511069"/>
              <a:gd name="connsiteY5" fmla="*/ 0 h 6858000"/>
              <a:gd name="connsiteX6" fmla="*/ 4511069 w 4511069"/>
              <a:gd name="connsiteY6" fmla="*/ 6858000 h 6858000"/>
              <a:gd name="connsiteX7" fmla="*/ 567587 w 4511069"/>
              <a:gd name="connsiteY7" fmla="*/ 6858000 h 6858000"/>
              <a:gd name="connsiteX8" fmla="*/ 568107 w 4511069"/>
              <a:gd name="connsiteY8" fmla="*/ 6857669 h 6858000"/>
              <a:gd name="connsiteX9" fmla="*/ 568106 w 4511069"/>
              <a:gd name="connsiteY9" fmla="*/ 6857669 h 6858000"/>
              <a:gd name="connsiteX10" fmla="*/ 567586 w 4511069"/>
              <a:gd name="connsiteY10" fmla="*/ 6858000 h 6858000"/>
              <a:gd name="connsiteX11" fmla="*/ 0 w 4511069"/>
              <a:gd name="connsiteY11" fmla="*/ 6858000 h 6858000"/>
              <a:gd name="connsiteX12" fmla="*/ 166982 w 4511069"/>
              <a:gd name="connsiteY12" fmla="*/ 5823466 h 6858000"/>
              <a:gd name="connsiteX13" fmla="*/ 925162 w 4511069"/>
              <a:gd name="connsiteY13" fmla="*/ 5823466 h 6858000"/>
              <a:gd name="connsiteX14" fmla="*/ 925162 w 4511069"/>
              <a:gd name="connsiteY14" fmla="*/ 5823465 h 6858000"/>
              <a:gd name="connsiteX15" fmla="*/ 166982 w 4511069"/>
              <a:gd name="connsiteY15" fmla="*/ 5823465 h 6858000"/>
              <a:gd name="connsiteX16" fmla="*/ 1106941 w 4511069"/>
              <a:gd name="connsiteY1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11069" h="6858000">
                <a:moveTo>
                  <a:pt x="1106941" y="0"/>
                </a:moveTo>
                <a:lnTo>
                  <a:pt x="1639262" y="0"/>
                </a:lnTo>
                <a:lnTo>
                  <a:pt x="1697511" y="7893"/>
                </a:lnTo>
                <a:lnTo>
                  <a:pt x="1697511" y="7892"/>
                </a:lnTo>
                <a:lnTo>
                  <a:pt x="1639269" y="0"/>
                </a:lnTo>
                <a:lnTo>
                  <a:pt x="4511069" y="0"/>
                </a:lnTo>
                <a:lnTo>
                  <a:pt x="4511069" y="6858000"/>
                </a:lnTo>
                <a:lnTo>
                  <a:pt x="567587" y="6858000"/>
                </a:lnTo>
                <a:lnTo>
                  <a:pt x="568107" y="6857669"/>
                </a:lnTo>
                <a:lnTo>
                  <a:pt x="568106" y="6857669"/>
                </a:lnTo>
                <a:lnTo>
                  <a:pt x="567586" y="6858000"/>
                </a:lnTo>
                <a:lnTo>
                  <a:pt x="0" y="6858000"/>
                </a:lnTo>
                <a:lnTo>
                  <a:pt x="166982" y="5823466"/>
                </a:lnTo>
                <a:lnTo>
                  <a:pt x="925162" y="5823466"/>
                </a:lnTo>
                <a:lnTo>
                  <a:pt x="925162" y="5823465"/>
                </a:lnTo>
                <a:lnTo>
                  <a:pt x="166982" y="5823465"/>
                </a:lnTo>
                <a:lnTo>
                  <a:pt x="1106941" y="0"/>
                </a:lnTo>
                <a:close/>
              </a:path>
            </a:pathLst>
          </a:custGeom>
          <a:effectLst>
            <a:outerShdw blurRad="190500" dist="63500" dir="10800000" algn="r" rotWithShape="0">
              <a:prstClr val="black">
                <a:alpha val="40000"/>
              </a:prstClr>
            </a:outerShdw>
          </a:effectLst>
        </p:spPr>
      </p:pic>
      <p:sp>
        <p:nvSpPr>
          <p:cNvPr id="9" name="Freeform 8">
            <a:extLst>
              <a:ext uri="{FF2B5EF4-FFF2-40B4-BE49-F238E27FC236}">
                <a16:creationId xmlns:a16="http://schemas.microsoft.com/office/drawing/2014/main" id="{FA439B9D-4ABB-F9CD-BAA4-095D6A45A25A}"/>
              </a:ext>
            </a:extLst>
          </p:cNvPr>
          <p:cNvSpPr/>
          <p:nvPr/>
        </p:nvSpPr>
        <p:spPr>
          <a:xfrm>
            <a:off x="5759789" y="1025"/>
            <a:ext cx="3389017" cy="5145940"/>
          </a:xfrm>
          <a:custGeom>
            <a:avLst/>
            <a:gdLst>
              <a:gd name="connsiteX0" fmla="*/ 1107467 w 4518689"/>
              <a:gd name="connsiteY0" fmla="*/ 0 h 6861253"/>
              <a:gd name="connsiteX1" fmla="*/ 4518689 w 4518689"/>
              <a:gd name="connsiteY1" fmla="*/ 0 h 6861253"/>
              <a:gd name="connsiteX2" fmla="*/ 4518689 w 4518689"/>
              <a:gd name="connsiteY2" fmla="*/ 6861253 h 6861253"/>
              <a:gd name="connsiteX3" fmla="*/ 563823 w 4518689"/>
              <a:gd name="connsiteY3" fmla="*/ 6861253 h 6861253"/>
              <a:gd name="connsiteX4" fmla="*/ 568538 w 4518689"/>
              <a:gd name="connsiteY4" fmla="*/ 6858255 h 6861253"/>
              <a:gd name="connsiteX5" fmla="*/ 568537 w 4518689"/>
              <a:gd name="connsiteY5" fmla="*/ 6858255 h 6861253"/>
              <a:gd name="connsiteX6" fmla="*/ 563822 w 4518689"/>
              <a:gd name="connsiteY6" fmla="*/ 6861253 h 6861253"/>
              <a:gd name="connsiteX7" fmla="*/ 0 w 4518689"/>
              <a:gd name="connsiteY7" fmla="*/ 6861253 h 6861253"/>
              <a:gd name="connsiteX8" fmla="*/ 167413 w 4518689"/>
              <a:gd name="connsiteY8" fmla="*/ 5824052 h 6861253"/>
              <a:gd name="connsiteX9" fmla="*/ 925593 w 4518689"/>
              <a:gd name="connsiteY9" fmla="*/ 5824052 h 6861253"/>
              <a:gd name="connsiteX10" fmla="*/ 925593 w 4518689"/>
              <a:gd name="connsiteY10" fmla="*/ 5824051 h 6861253"/>
              <a:gd name="connsiteX11" fmla="*/ 167413 w 4518689"/>
              <a:gd name="connsiteY11" fmla="*/ 5824051 h 6861253"/>
              <a:gd name="connsiteX12" fmla="*/ 1107466 w 4518689"/>
              <a:gd name="connsiteY12" fmla="*/ 2 h 6861253"/>
              <a:gd name="connsiteX13" fmla="*/ 1635383 w 4518689"/>
              <a:gd name="connsiteY13" fmla="*/ 2 h 6861253"/>
              <a:gd name="connsiteX14" fmla="*/ 1697942 w 4518689"/>
              <a:gd name="connsiteY14" fmla="*/ 8479 h 6861253"/>
              <a:gd name="connsiteX15" fmla="*/ 1697942 w 4518689"/>
              <a:gd name="connsiteY15" fmla="*/ 8478 h 6861253"/>
              <a:gd name="connsiteX16" fmla="*/ 1635383 w 4518689"/>
              <a:gd name="connsiteY16" fmla="*/ 1 h 6861253"/>
              <a:gd name="connsiteX17" fmla="*/ 1107466 w 4518689"/>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18689" h="6861253">
                <a:moveTo>
                  <a:pt x="1107467" y="0"/>
                </a:moveTo>
                <a:lnTo>
                  <a:pt x="4518689" y="0"/>
                </a:lnTo>
                <a:lnTo>
                  <a:pt x="4518689"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bg1">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grpSp>
        <p:nvGrpSpPr>
          <p:cNvPr id="2" name="Graphic 2">
            <a:extLst>
              <a:ext uri="{FF2B5EF4-FFF2-40B4-BE49-F238E27FC236}">
                <a16:creationId xmlns:a16="http://schemas.microsoft.com/office/drawing/2014/main" id="{820144DC-C304-B32A-1CBF-DA4182FD900B}"/>
              </a:ext>
            </a:extLst>
          </p:cNvPr>
          <p:cNvGrpSpPr>
            <a:grpSpLocks noChangeAspect="1"/>
          </p:cNvGrpSpPr>
          <p:nvPr/>
        </p:nvGrpSpPr>
        <p:grpSpPr>
          <a:xfrm>
            <a:off x="4804" y="2"/>
            <a:ext cx="468178" cy="756000"/>
            <a:chOff x="4425584" y="267785"/>
            <a:chExt cx="2950814" cy="4756864"/>
          </a:xfrm>
          <a:solidFill>
            <a:schemeClr val="accent1"/>
          </a:solidFill>
        </p:grpSpPr>
        <p:grpSp>
          <p:nvGrpSpPr>
            <p:cNvPr id="5" name="Graphic 2">
              <a:extLst>
                <a:ext uri="{FF2B5EF4-FFF2-40B4-BE49-F238E27FC236}">
                  <a16:creationId xmlns:a16="http://schemas.microsoft.com/office/drawing/2014/main" id="{55029527-F74F-C5AB-91B9-18E81ACFCF52}"/>
                </a:ext>
              </a:extLst>
            </p:cNvPr>
            <p:cNvGrpSpPr/>
            <p:nvPr/>
          </p:nvGrpSpPr>
          <p:grpSpPr>
            <a:xfrm>
              <a:off x="5720269" y="2764575"/>
              <a:ext cx="1656129" cy="1882392"/>
              <a:chOff x="5720269" y="2764575"/>
              <a:chExt cx="1656129" cy="1882392"/>
            </a:xfrm>
            <a:solidFill>
              <a:schemeClr val="accent1"/>
            </a:solidFill>
          </p:grpSpPr>
          <p:grpSp>
            <p:nvGrpSpPr>
              <p:cNvPr id="8" name="Graphic 2">
                <a:extLst>
                  <a:ext uri="{FF2B5EF4-FFF2-40B4-BE49-F238E27FC236}">
                    <a16:creationId xmlns:a16="http://schemas.microsoft.com/office/drawing/2014/main" id="{B1EB0E71-2A88-117D-7FE5-296C8BB3E95C}"/>
                  </a:ext>
                </a:extLst>
              </p:cNvPr>
              <p:cNvGrpSpPr/>
              <p:nvPr/>
            </p:nvGrpSpPr>
            <p:grpSpPr>
              <a:xfrm>
                <a:off x="5720269" y="2764575"/>
                <a:ext cx="1656129" cy="1882392"/>
                <a:chOff x="5720269" y="2764575"/>
                <a:chExt cx="1656129" cy="1882392"/>
              </a:xfrm>
              <a:solidFill>
                <a:srgbClr val="00A099"/>
              </a:solidFill>
            </p:grpSpPr>
            <p:sp>
              <p:nvSpPr>
                <p:cNvPr id="15" name="Freeform 75">
                  <a:extLst>
                    <a:ext uri="{FF2B5EF4-FFF2-40B4-BE49-F238E27FC236}">
                      <a16:creationId xmlns:a16="http://schemas.microsoft.com/office/drawing/2014/main" id="{EBC0A3D5-B89F-E979-C021-6112BA917684}"/>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6" name="Freeform 76">
                  <a:extLst>
                    <a:ext uri="{FF2B5EF4-FFF2-40B4-BE49-F238E27FC236}">
                      <a16:creationId xmlns:a16="http://schemas.microsoft.com/office/drawing/2014/main" id="{B240B972-98D0-CFA5-5793-0B58568149E8}"/>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7" name="Freeform 77">
                  <a:extLst>
                    <a:ext uri="{FF2B5EF4-FFF2-40B4-BE49-F238E27FC236}">
                      <a16:creationId xmlns:a16="http://schemas.microsoft.com/office/drawing/2014/main" id="{9B8D86FE-F15B-EA65-70CF-DAC426449208}"/>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0" name="Freeform 72">
                <a:extLst>
                  <a:ext uri="{FF2B5EF4-FFF2-40B4-BE49-F238E27FC236}">
                    <a16:creationId xmlns:a16="http://schemas.microsoft.com/office/drawing/2014/main" id="{7169D97B-1A2B-F9AB-A4A9-A42A92156498}"/>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1" name="Freeform 73">
                <a:extLst>
                  <a:ext uri="{FF2B5EF4-FFF2-40B4-BE49-F238E27FC236}">
                    <a16:creationId xmlns:a16="http://schemas.microsoft.com/office/drawing/2014/main" id="{669906C6-5F5D-C4F7-D241-51CEE1AD242C}"/>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2" name="Freeform 74">
                <a:extLst>
                  <a:ext uri="{FF2B5EF4-FFF2-40B4-BE49-F238E27FC236}">
                    <a16:creationId xmlns:a16="http://schemas.microsoft.com/office/drawing/2014/main" id="{39700647-4829-986E-BBD3-5593D5B2DFA0}"/>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6" name="Freeform 69">
              <a:extLst>
                <a:ext uri="{FF2B5EF4-FFF2-40B4-BE49-F238E27FC236}">
                  <a16:creationId xmlns:a16="http://schemas.microsoft.com/office/drawing/2014/main" id="{DCC31620-3EE7-E5DF-60B2-68B569B435F6}"/>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7" name="Freeform 70">
              <a:extLst>
                <a:ext uri="{FF2B5EF4-FFF2-40B4-BE49-F238E27FC236}">
                  <a16:creationId xmlns:a16="http://schemas.microsoft.com/office/drawing/2014/main" id="{0DF1DE43-19D2-DE99-8F9A-0D8A4B095399}"/>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cxnSp>
        <p:nvCxnSpPr>
          <p:cNvPr id="14" name="Straight Connector 13">
            <a:extLst>
              <a:ext uri="{FF2B5EF4-FFF2-40B4-BE49-F238E27FC236}">
                <a16:creationId xmlns:a16="http://schemas.microsoft.com/office/drawing/2014/main" id="{81944E2A-9565-1EE7-221C-73D6EF2D1406}"/>
              </a:ext>
            </a:extLst>
          </p:cNvPr>
          <p:cNvCxnSpPr>
            <a:cxnSpLocks/>
          </p:cNvCxnSpPr>
          <p:nvPr/>
        </p:nvCxnSpPr>
        <p:spPr>
          <a:xfrm>
            <a:off x="6597255" y="3580360"/>
            <a:ext cx="2025253" cy="0"/>
          </a:xfrm>
          <a:prstGeom prst="line">
            <a:avLst/>
          </a:prstGeom>
          <a:ln w="254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Title 12">
            <a:extLst>
              <a:ext uri="{FF2B5EF4-FFF2-40B4-BE49-F238E27FC236}">
                <a16:creationId xmlns:a16="http://schemas.microsoft.com/office/drawing/2014/main" id="{4E047DA8-E4B7-77DD-9235-048D0755AB93}"/>
              </a:ext>
            </a:extLst>
          </p:cNvPr>
          <p:cNvSpPr>
            <a:spLocks noGrp="1"/>
          </p:cNvSpPr>
          <p:nvPr>
            <p:ph type="title"/>
          </p:nvPr>
        </p:nvSpPr>
        <p:spPr>
          <a:xfrm>
            <a:off x="6597255" y="2586189"/>
            <a:ext cx="2025253" cy="994172"/>
          </a:xfrm>
          <a:prstGeom prst="rect">
            <a:avLst/>
          </a:prstGeom>
        </p:spPr>
        <p:txBody>
          <a:bodyPr vert="horz" lIns="0" rIns="0" anchor="b">
            <a:noAutofit/>
          </a:bodyPr>
          <a:lstStyle>
            <a:lvl1pPr>
              <a:defRPr sz="2400" b="0">
                <a:solidFill>
                  <a:schemeClr val="accent1"/>
                </a:solidFill>
              </a:defRPr>
            </a:lvl1pPr>
          </a:lstStyle>
          <a:p>
            <a:r>
              <a:rPr lang="en-US"/>
              <a:t>Click to edit Master title style</a:t>
            </a:r>
            <a:endParaRPr lang="en-AE"/>
          </a:p>
        </p:txBody>
      </p:sp>
    </p:spTree>
    <p:extLst>
      <p:ext uri="{BB962C8B-B14F-4D97-AF65-F5344CB8AC3E}">
        <p14:creationId xmlns:p14="http://schemas.microsoft.com/office/powerpoint/2010/main" val="2358144628"/>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12_Lunch slide">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3DEBB819-B9E6-4DB5-669C-19A93CDAD22A}"/>
              </a:ext>
            </a:extLst>
          </p:cNvPr>
          <p:cNvGraphicFramePr>
            <a:graphicFrameLocks noChangeAspect="1"/>
          </p:cNvGraphicFramePr>
          <p:nvPr>
            <p:custDataLst>
              <p:tags r:id="rId1"/>
            </p:custDataLst>
            <p:extLst>
              <p:ext uri="{D42A27DB-BD31-4B8C-83A1-F6EECF244321}">
                <p14:modId xmlns:p14="http://schemas.microsoft.com/office/powerpoint/2010/main" val="634270763"/>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think-cell data - do not delete" hidden="1">
                        <a:extLst>
                          <a:ext uri="{FF2B5EF4-FFF2-40B4-BE49-F238E27FC236}">
                            <a16:creationId xmlns:a16="http://schemas.microsoft.com/office/drawing/2014/main" id="{3DEBB819-B9E6-4DB5-669C-19A93CDAD22A}"/>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pic>
        <p:nvPicPr>
          <p:cNvPr id="2" name="Picture Placeholder 14">
            <a:extLst>
              <a:ext uri="{FF2B5EF4-FFF2-40B4-BE49-F238E27FC236}">
                <a16:creationId xmlns:a16="http://schemas.microsoft.com/office/drawing/2014/main" id="{EBB36352-569E-80FC-83C4-466A015D7651}"/>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0" y="0"/>
            <a:ext cx="9144000" cy="5143500"/>
          </a:xfrm>
          <a:prstGeom prst="rect">
            <a:avLst/>
          </a:prstGeom>
          <a:noFill/>
        </p:spPr>
      </p:pic>
      <p:pic>
        <p:nvPicPr>
          <p:cNvPr id="8" name="Picture 7">
            <a:extLst>
              <a:ext uri="{FF2B5EF4-FFF2-40B4-BE49-F238E27FC236}">
                <a16:creationId xmlns:a16="http://schemas.microsoft.com/office/drawing/2014/main" id="{BC993C79-BFCE-31FF-CBA8-7ED50119C0D3}"/>
              </a:ext>
            </a:extLst>
          </p:cNvPr>
          <p:cNvPicPr>
            <a:picLocks noChangeAspect="1"/>
          </p:cNvPicPr>
          <p:nvPr/>
        </p:nvPicPr>
        <p:blipFill rotWithShape="1">
          <a:blip r:embed="rId6" cstate="email">
            <a:extLst>
              <a:ext uri="{BEBA8EAE-BF5A-486C-A8C5-ECC9F3942E4B}">
                <a14:imgProps xmlns:a14="http://schemas.microsoft.com/office/drawing/2010/main">
                  <a14:imgLayer r:embed="rId7">
                    <a14:imgEffect>
                      <a14:artisticBlur radius="20"/>
                    </a14:imgEffect>
                  </a14:imgLayer>
                </a14:imgProps>
              </a:ext>
              <a:ext uri="{28A0092B-C50C-407E-A947-70E740481C1C}">
                <a14:useLocalDpi xmlns:a14="http://schemas.microsoft.com/office/drawing/2010/main"/>
              </a:ext>
            </a:extLst>
          </a:blip>
          <a:srcRect/>
          <a:stretch/>
        </p:blipFill>
        <p:spPr>
          <a:xfrm>
            <a:off x="5755378" y="0"/>
            <a:ext cx="3388623" cy="5143500"/>
          </a:xfrm>
          <a:custGeom>
            <a:avLst/>
            <a:gdLst>
              <a:gd name="connsiteX0" fmla="*/ 1106942 w 4518164"/>
              <a:gd name="connsiteY0" fmla="*/ 0 h 6858000"/>
              <a:gd name="connsiteX1" fmla="*/ 4518164 w 4518164"/>
              <a:gd name="connsiteY1" fmla="*/ 0 h 6858000"/>
              <a:gd name="connsiteX2" fmla="*/ 4518164 w 4518164"/>
              <a:gd name="connsiteY2" fmla="*/ 6858000 h 6858000"/>
              <a:gd name="connsiteX3" fmla="*/ 0 w 4518164"/>
              <a:gd name="connsiteY3" fmla="*/ 6858000 h 6858000"/>
              <a:gd name="connsiteX4" fmla="*/ 166888 w 4518164"/>
              <a:gd name="connsiteY4" fmla="*/ 5824052 h 6858000"/>
              <a:gd name="connsiteX5" fmla="*/ 925068 w 4518164"/>
              <a:gd name="connsiteY5" fmla="*/ 5824052 h 6858000"/>
              <a:gd name="connsiteX6" fmla="*/ 925068 w 4518164"/>
              <a:gd name="connsiteY6" fmla="*/ 5824051 h 6858000"/>
              <a:gd name="connsiteX7" fmla="*/ 166888 w 4518164"/>
              <a:gd name="connsiteY7" fmla="*/ 5824051 h 6858000"/>
              <a:gd name="connsiteX8" fmla="*/ 1106941 w 4518164"/>
              <a:gd name="connsiteY8" fmla="*/ 2 h 6858000"/>
              <a:gd name="connsiteX9" fmla="*/ 1634858 w 4518164"/>
              <a:gd name="connsiteY9" fmla="*/ 2 h 6858000"/>
              <a:gd name="connsiteX10" fmla="*/ 1697417 w 4518164"/>
              <a:gd name="connsiteY10" fmla="*/ 8479 h 6858000"/>
              <a:gd name="connsiteX11" fmla="*/ 1697417 w 4518164"/>
              <a:gd name="connsiteY11" fmla="*/ 8478 h 6858000"/>
              <a:gd name="connsiteX12" fmla="*/ 1634858 w 4518164"/>
              <a:gd name="connsiteY12" fmla="*/ 1 h 6858000"/>
              <a:gd name="connsiteX13" fmla="*/ 1106941 w 4518164"/>
              <a:gd name="connsiteY13" fmla="*/ 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18164" h="6858000">
                <a:moveTo>
                  <a:pt x="1106942" y="0"/>
                </a:moveTo>
                <a:lnTo>
                  <a:pt x="4518164" y="0"/>
                </a:lnTo>
                <a:lnTo>
                  <a:pt x="4518164" y="6858000"/>
                </a:lnTo>
                <a:lnTo>
                  <a:pt x="0" y="6858000"/>
                </a:lnTo>
                <a:lnTo>
                  <a:pt x="166888" y="5824052"/>
                </a:lnTo>
                <a:lnTo>
                  <a:pt x="925068" y="5824052"/>
                </a:lnTo>
                <a:lnTo>
                  <a:pt x="925068" y="5824051"/>
                </a:lnTo>
                <a:lnTo>
                  <a:pt x="166888" y="5824051"/>
                </a:lnTo>
                <a:lnTo>
                  <a:pt x="1106941" y="2"/>
                </a:lnTo>
                <a:lnTo>
                  <a:pt x="1634858" y="2"/>
                </a:lnTo>
                <a:lnTo>
                  <a:pt x="1697417" y="8479"/>
                </a:lnTo>
                <a:lnTo>
                  <a:pt x="1697417" y="8478"/>
                </a:lnTo>
                <a:lnTo>
                  <a:pt x="1634858" y="1"/>
                </a:lnTo>
                <a:lnTo>
                  <a:pt x="1106941" y="1"/>
                </a:lnTo>
                <a:close/>
              </a:path>
            </a:pathLst>
          </a:custGeom>
          <a:noFill/>
          <a:effectLst>
            <a:outerShdw blurRad="190500" dist="63500" dir="10800000" algn="r" rotWithShape="0">
              <a:srgbClr val="000000"/>
            </a:outerShdw>
          </a:effectLst>
        </p:spPr>
      </p:pic>
      <p:sp>
        <p:nvSpPr>
          <p:cNvPr id="9" name="Freeform 8">
            <a:extLst>
              <a:ext uri="{FF2B5EF4-FFF2-40B4-BE49-F238E27FC236}">
                <a16:creationId xmlns:a16="http://schemas.microsoft.com/office/drawing/2014/main" id="{FA439B9D-4ABB-F9CD-BAA4-095D6A45A25A}"/>
              </a:ext>
            </a:extLst>
          </p:cNvPr>
          <p:cNvSpPr/>
          <p:nvPr/>
        </p:nvSpPr>
        <p:spPr>
          <a:xfrm>
            <a:off x="5755378" y="1025"/>
            <a:ext cx="3393428" cy="5145940"/>
          </a:xfrm>
          <a:custGeom>
            <a:avLst/>
            <a:gdLst>
              <a:gd name="connsiteX0" fmla="*/ 1107467 w 4518689"/>
              <a:gd name="connsiteY0" fmla="*/ 0 h 6861253"/>
              <a:gd name="connsiteX1" fmla="*/ 4518689 w 4518689"/>
              <a:gd name="connsiteY1" fmla="*/ 0 h 6861253"/>
              <a:gd name="connsiteX2" fmla="*/ 4518689 w 4518689"/>
              <a:gd name="connsiteY2" fmla="*/ 6861253 h 6861253"/>
              <a:gd name="connsiteX3" fmla="*/ 563823 w 4518689"/>
              <a:gd name="connsiteY3" fmla="*/ 6861253 h 6861253"/>
              <a:gd name="connsiteX4" fmla="*/ 568538 w 4518689"/>
              <a:gd name="connsiteY4" fmla="*/ 6858255 h 6861253"/>
              <a:gd name="connsiteX5" fmla="*/ 568537 w 4518689"/>
              <a:gd name="connsiteY5" fmla="*/ 6858255 h 6861253"/>
              <a:gd name="connsiteX6" fmla="*/ 563822 w 4518689"/>
              <a:gd name="connsiteY6" fmla="*/ 6861253 h 6861253"/>
              <a:gd name="connsiteX7" fmla="*/ 0 w 4518689"/>
              <a:gd name="connsiteY7" fmla="*/ 6861253 h 6861253"/>
              <a:gd name="connsiteX8" fmla="*/ 167413 w 4518689"/>
              <a:gd name="connsiteY8" fmla="*/ 5824052 h 6861253"/>
              <a:gd name="connsiteX9" fmla="*/ 925593 w 4518689"/>
              <a:gd name="connsiteY9" fmla="*/ 5824052 h 6861253"/>
              <a:gd name="connsiteX10" fmla="*/ 925593 w 4518689"/>
              <a:gd name="connsiteY10" fmla="*/ 5824051 h 6861253"/>
              <a:gd name="connsiteX11" fmla="*/ 167413 w 4518689"/>
              <a:gd name="connsiteY11" fmla="*/ 5824051 h 6861253"/>
              <a:gd name="connsiteX12" fmla="*/ 1107466 w 4518689"/>
              <a:gd name="connsiteY12" fmla="*/ 2 h 6861253"/>
              <a:gd name="connsiteX13" fmla="*/ 1635383 w 4518689"/>
              <a:gd name="connsiteY13" fmla="*/ 2 h 6861253"/>
              <a:gd name="connsiteX14" fmla="*/ 1697942 w 4518689"/>
              <a:gd name="connsiteY14" fmla="*/ 8479 h 6861253"/>
              <a:gd name="connsiteX15" fmla="*/ 1697942 w 4518689"/>
              <a:gd name="connsiteY15" fmla="*/ 8478 h 6861253"/>
              <a:gd name="connsiteX16" fmla="*/ 1635383 w 4518689"/>
              <a:gd name="connsiteY16" fmla="*/ 1 h 6861253"/>
              <a:gd name="connsiteX17" fmla="*/ 1107466 w 4518689"/>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18689" h="6861253">
                <a:moveTo>
                  <a:pt x="1107467" y="0"/>
                </a:moveTo>
                <a:lnTo>
                  <a:pt x="4518689" y="0"/>
                </a:lnTo>
                <a:lnTo>
                  <a:pt x="4518689"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accent1">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grpSp>
        <p:nvGrpSpPr>
          <p:cNvPr id="3" name="Graphic 2">
            <a:extLst>
              <a:ext uri="{FF2B5EF4-FFF2-40B4-BE49-F238E27FC236}">
                <a16:creationId xmlns:a16="http://schemas.microsoft.com/office/drawing/2014/main" id="{E92E0EDF-0E5B-D679-E57D-ECE61D68542E}"/>
              </a:ext>
            </a:extLst>
          </p:cNvPr>
          <p:cNvGrpSpPr>
            <a:grpSpLocks noChangeAspect="1"/>
          </p:cNvGrpSpPr>
          <p:nvPr/>
        </p:nvGrpSpPr>
        <p:grpSpPr>
          <a:xfrm>
            <a:off x="4804" y="2"/>
            <a:ext cx="468178" cy="756000"/>
            <a:chOff x="4425584" y="267785"/>
            <a:chExt cx="2950814" cy="4756864"/>
          </a:xfrm>
          <a:solidFill>
            <a:schemeClr val="accent1"/>
          </a:solidFill>
        </p:grpSpPr>
        <p:grpSp>
          <p:nvGrpSpPr>
            <p:cNvPr id="4" name="Graphic 2">
              <a:extLst>
                <a:ext uri="{FF2B5EF4-FFF2-40B4-BE49-F238E27FC236}">
                  <a16:creationId xmlns:a16="http://schemas.microsoft.com/office/drawing/2014/main" id="{CC8C7BED-BE1A-BCD9-846E-90D1F0D07176}"/>
                </a:ext>
              </a:extLst>
            </p:cNvPr>
            <p:cNvGrpSpPr/>
            <p:nvPr/>
          </p:nvGrpSpPr>
          <p:grpSpPr>
            <a:xfrm>
              <a:off x="5720269" y="2764575"/>
              <a:ext cx="1656129" cy="1882392"/>
              <a:chOff x="5720269" y="2764575"/>
              <a:chExt cx="1656129" cy="1882392"/>
            </a:xfrm>
            <a:solidFill>
              <a:schemeClr val="accent1"/>
            </a:solidFill>
          </p:grpSpPr>
          <p:grpSp>
            <p:nvGrpSpPr>
              <p:cNvPr id="10" name="Graphic 2">
                <a:extLst>
                  <a:ext uri="{FF2B5EF4-FFF2-40B4-BE49-F238E27FC236}">
                    <a16:creationId xmlns:a16="http://schemas.microsoft.com/office/drawing/2014/main" id="{8E5EFA46-E019-218F-5055-1AEB65728389}"/>
                  </a:ext>
                </a:extLst>
              </p:cNvPr>
              <p:cNvGrpSpPr/>
              <p:nvPr/>
            </p:nvGrpSpPr>
            <p:grpSpPr>
              <a:xfrm>
                <a:off x="5720269" y="2764575"/>
                <a:ext cx="1656129" cy="1882392"/>
                <a:chOff x="5720269" y="2764575"/>
                <a:chExt cx="1656129" cy="1882392"/>
              </a:xfrm>
              <a:solidFill>
                <a:srgbClr val="00A099"/>
              </a:solidFill>
            </p:grpSpPr>
            <p:sp>
              <p:nvSpPr>
                <p:cNvPr id="16" name="Freeform 75">
                  <a:extLst>
                    <a:ext uri="{FF2B5EF4-FFF2-40B4-BE49-F238E27FC236}">
                      <a16:creationId xmlns:a16="http://schemas.microsoft.com/office/drawing/2014/main" id="{E1F0A470-F632-FB64-6AD9-866075D9D3C9}"/>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7" name="Freeform 76">
                  <a:extLst>
                    <a:ext uri="{FF2B5EF4-FFF2-40B4-BE49-F238E27FC236}">
                      <a16:creationId xmlns:a16="http://schemas.microsoft.com/office/drawing/2014/main" id="{C8A75F81-731B-B4C1-04E8-6442226482E4}"/>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8" name="Freeform 77">
                  <a:extLst>
                    <a:ext uri="{FF2B5EF4-FFF2-40B4-BE49-F238E27FC236}">
                      <a16:creationId xmlns:a16="http://schemas.microsoft.com/office/drawing/2014/main" id="{10ED8382-08CC-AF29-35AC-88E3ADBE4601}"/>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1" name="Freeform 72">
                <a:extLst>
                  <a:ext uri="{FF2B5EF4-FFF2-40B4-BE49-F238E27FC236}">
                    <a16:creationId xmlns:a16="http://schemas.microsoft.com/office/drawing/2014/main" id="{6A92BA1F-A7B8-B6C2-D52C-92944E47D709}"/>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2" name="Freeform 73">
                <a:extLst>
                  <a:ext uri="{FF2B5EF4-FFF2-40B4-BE49-F238E27FC236}">
                    <a16:creationId xmlns:a16="http://schemas.microsoft.com/office/drawing/2014/main" id="{EA6D6A43-CC47-F289-81A1-50360EAECD36}"/>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5" name="Freeform 74">
                <a:extLst>
                  <a:ext uri="{FF2B5EF4-FFF2-40B4-BE49-F238E27FC236}">
                    <a16:creationId xmlns:a16="http://schemas.microsoft.com/office/drawing/2014/main" id="{B3614373-E207-919A-880C-CB801347C982}"/>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6" name="Freeform 69">
              <a:extLst>
                <a:ext uri="{FF2B5EF4-FFF2-40B4-BE49-F238E27FC236}">
                  <a16:creationId xmlns:a16="http://schemas.microsoft.com/office/drawing/2014/main" id="{D4EF08F1-BF1E-7000-EE4B-E5CFCBD97D79}"/>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7" name="Freeform 70">
              <a:extLst>
                <a:ext uri="{FF2B5EF4-FFF2-40B4-BE49-F238E27FC236}">
                  <a16:creationId xmlns:a16="http://schemas.microsoft.com/office/drawing/2014/main" id="{21199E50-4DFF-463B-15B8-92BAFD0AF0B4}"/>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cxnSp>
        <p:nvCxnSpPr>
          <p:cNvPr id="14" name="Straight Connector 13">
            <a:extLst>
              <a:ext uri="{FF2B5EF4-FFF2-40B4-BE49-F238E27FC236}">
                <a16:creationId xmlns:a16="http://schemas.microsoft.com/office/drawing/2014/main" id="{81944E2A-9565-1EE7-221C-73D6EF2D1406}"/>
              </a:ext>
            </a:extLst>
          </p:cNvPr>
          <p:cNvCxnSpPr>
            <a:cxnSpLocks/>
          </p:cNvCxnSpPr>
          <p:nvPr/>
        </p:nvCxnSpPr>
        <p:spPr>
          <a:xfrm>
            <a:off x="6597255" y="3580360"/>
            <a:ext cx="2025253" cy="0"/>
          </a:xfrm>
          <a:prstGeom prst="line">
            <a:avLst/>
          </a:prstGeom>
          <a:ln w="254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Title 12">
            <a:extLst>
              <a:ext uri="{FF2B5EF4-FFF2-40B4-BE49-F238E27FC236}">
                <a16:creationId xmlns:a16="http://schemas.microsoft.com/office/drawing/2014/main" id="{4E047DA8-E4B7-77DD-9235-048D0755AB93}"/>
              </a:ext>
            </a:extLst>
          </p:cNvPr>
          <p:cNvSpPr>
            <a:spLocks noGrp="1"/>
          </p:cNvSpPr>
          <p:nvPr>
            <p:ph type="title"/>
          </p:nvPr>
        </p:nvSpPr>
        <p:spPr>
          <a:xfrm>
            <a:off x="6597255" y="2586189"/>
            <a:ext cx="2025253" cy="994172"/>
          </a:xfrm>
          <a:prstGeom prst="rect">
            <a:avLst/>
          </a:prstGeom>
        </p:spPr>
        <p:txBody>
          <a:bodyPr vert="horz" lIns="0" rIns="0" anchor="b">
            <a:noAutofit/>
          </a:bodyPr>
          <a:lstStyle>
            <a:lvl1pPr algn="l">
              <a:defRPr sz="2400" b="0">
                <a:solidFill>
                  <a:schemeClr val="bg1"/>
                </a:solidFill>
              </a:defRPr>
            </a:lvl1pPr>
          </a:lstStyle>
          <a:p>
            <a:r>
              <a:rPr lang="en-US"/>
              <a:t>Click to edit Master title style</a:t>
            </a:r>
            <a:endParaRPr lang="en-AE"/>
          </a:p>
        </p:txBody>
      </p:sp>
    </p:spTree>
    <p:extLst>
      <p:ext uri="{BB962C8B-B14F-4D97-AF65-F5344CB8AC3E}">
        <p14:creationId xmlns:p14="http://schemas.microsoft.com/office/powerpoint/2010/main" val="20733090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MT Subtitle">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C12C464A-103A-97D4-3657-A9F71B607B6A}"/>
              </a:ext>
            </a:extLst>
          </p:cNvPr>
          <p:cNvGraphicFramePr>
            <a:graphicFrameLocks noChangeAspect="1"/>
          </p:cNvGraphicFramePr>
          <p:nvPr>
            <p:custDataLst>
              <p:tags r:id="rId1"/>
            </p:custDataLst>
            <p:extLst>
              <p:ext uri="{D42A27DB-BD31-4B8C-83A1-F6EECF244321}">
                <p14:modId xmlns:p14="http://schemas.microsoft.com/office/powerpoint/2010/main" val="199934065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6" name="think-cell data - do not delete" hidden="1">
                        <a:extLst>
                          <a:ext uri="{FF2B5EF4-FFF2-40B4-BE49-F238E27FC236}">
                            <a16:creationId xmlns:a16="http://schemas.microsoft.com/office/drawing/2014/main" id="{C12C464A-103A-97D4-3657-A9F71B607B6A}"/>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D360DD0C-C6FA-43E6-8CA4-EC0315E75915}" type="datetime1">
              <a:rPr lang="en-US" smtClean="0"/>
              <a:t>7/25/2025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5" name="Subtitle">
            <a:extLst>
              <a:ext uri="{FF2B5EF4-FFF2-40B4-BE49-F238E27FC236}">
                <a16:creationId xmlns:a16="http://schemas.microsoft.com/office/drawing/2014/main" id="{057CA846-FB7A-4807-6D6F-596D301018CF}"/>
              </a:ext>
            </a:extLst>
          </p:cNvPr>
          <p:cNvSpPr>
            <a:spLocks noGrp="1"/>
          </p:cNvSpPr>
          <p:nvPr>
            <p:ph type="body" sz="quarter" idx="18" hasCustomPrompt="1"/>
          </p:nvPr>
        </p:nvSpPr>
        <p:spPr>
          <a:xfrm>
            <a:off x="504000" y="774000"/>
            <a:ext cx="8136000" cy="361488"/>
          </a:xfrm>
          <a:prstGeom prst="rect">
            <a:avLst/>
          </a:prstGeom>
        </p:spPr>
        <p:txBody>
          <a:bodyPr tIns="36000" bIns="36000">
            <a:noAutofit/>
          </a:bodyPr>
          <a:lstStyle>
            <a:lvl1pPr marL="0" indent="0">
              <a:spcBef>
                <a:spcPts val="0"/>
              </a:spcBef>
              <a:buNone/>
              <a:defRPr sz="1200" b="0" i="0">
                <a:solidFill>
                  <a:schemeClr val="tx2"/>
                </a:solidFill>
                <a:latin typeface="+mj-lt"/>
              </a:defRPr>
            </a:lvl1pPr>
          </a:lstStyle>
          <a:p>
            <a:pPr lvl="0"/>
            <a:r>
              <a:rPr lang="nl-NL" err="1"/>
              <a:t>Subtitle</a:t>
            </a:r>
            <a:r>
              <a:rPr lang="nl-NL"/>
              <a:t> | Chart </a:t>
            </a:r>
            <a:r>
              <a:rPr lang="nl-NL" err="1"/>
              <a:t>Title</a:t>
            </a:r>
            <a:endParaRPr lang="nl-NL"/>
          </a:p>
        </p:txBody>
      </p:sp>
      <p:sp>
        <p:nvSpPr>
          <p:cNvPr id="7" name="Title 6">
            <a:extLst>
              <a:ext uri="{FF2B5EF4-FFF2-40B4-BE49-F238E27FC236}">
                <a16:creationId xmlns:a16="http://schemas.microsoft.com/office/drawing/2014/main" id="{8822D546-FE36-BE91-295F-5241CD546EDC}"/>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762134446"/>
      </p:ext>
    </p:extLst>
  </p:cSld>
  <p:clrMapOvr>
    <a:overrideClrMapping bg1="lt1" tx1="dk1" bg2="lt2" tx2="dk2" accent1="accent1" accent2="accent2" accent3="accent3" accent4="accent4" accent5="accent5" accent6="accent6" hlink="hlink" folHlink="folHlink"/>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7_Lunch slide">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2B361D35-2BBC-923E-175B-2CDE95760283}"/>
              </a:ext>
            </a:extLst>
          </p:cNvPr>
          <p:cNvGraphicFramePr>
            <a:graphicFrameLocks noChangeAspect="1"/>
          </p:cNvGraphicFramePr>
          <p:nvPr>
            <p:custDataLst>
              <p:tags r:id="rId1"/>
            </p:custDataLst>
            <p:extLst>
              <p:ext uri="{D42A27DB-BD31-4B8C-83A1-F6EECF244321}">
                <p14:modId xmlns:p14="http://schemas.microsoft.com/office/powerpoint/2010/main" val="1836046427"/>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3" name="think-cell data - do not delete" hidden="1">
                        <a:extLst>
                          <a:ext uri="{FF2B5EF4-FFF2-40B4-BE49-F238E27FC236}">
                            <a16:creationId xmlns:a16="http://schemas.microsoft.com/office/drawing/2014/main" id="{2B361D35-2BBC-923E-175B-2CDE95760283}"/>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pic>
        <p:nvPicPr>
          <p:cNvPr id="5" name="Picture 4" descr="A picture containing text, person&#10;&#10;Description automatically generated">
            <a:extLst>
              <a:ext uri="{FF2B5EF4-FFF2-40B4-BE49-F238E27FC236}">
                <a16:creationId xmlns:a16="http://schemas.microsoft.com/office/drawing/2014/main" id="{D1333C2C-02F8-B78B-30B3-65CCEB8A228B}"/>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1" y="0"/>
            <a:ext cx="9144001" cy="5143500"/>
          </a:xfrm>
          <a:prstGeom prst="rect">
            <a:avLst/>
          </a:prstGeom>
        </p:spPr>
      </p:pic>
      <p:pic>
        <p:nvPicPr>
          <p:cNvPr id="10" name="Picture 9" descr="A picture containing text, person&#10;&#10;Description automatically generated">
            <a:extLst>
              <a:ext uri="{FF2B5EF4-FFF2-40B4-BE49-F238E27FC236}">
                <a16:creationId xmlns:a16="http://schemas.microsoft.com/office/drawing/2014/main" id="{BF4B3445-CC71-1045-7F8C-D4A4676FCE77}"/>
              </a:ext>
            </a:extLst>
          </p:cNvPr>
          <p:cNvPicPr>
            <a:picLocks noChangeAspect="1"/>
          </p:cNvPicPr>
          <p:nvPr/>
        </p:nvPicPr>
        <p:blipFill rotWithShape="1">
          <a:blip r:embed="rId6" cstate="email">
            <a:extLst>
              <a:ext uri="{BEBA8EAE-BF5A-486C-A8C5-ECC9F3942E4B}">
                <a14:imgProps xmlns:a14="http://schemas.microsoft.com/office/drawing/2010/main">
                  <a14:imgLayer r:embed="rId7">
                    <a14:imgEffect>
                      <a14:artisticBlur radius="30"/>
                    </a14:imgEffect>
                  </a14:imgLayer>
                </a14:imgProps>
              </a:ext>
              <a:ext uri="{28A0092B-C50C-407E-A947-70E740481C1C}">
                <a14:useLocalDpi xmlns:a14="http://schemas.microsoft.com/office/drawing/2010/main"/>
              </a:ext>
            </a:extLst>
          </a:blip>
          <a:srcRect/>
          <a:stretch/>
        </p:blipFill>
        <p:spPr>
          <a:xfrm>
            <a:off x="5755378" y="0"/>
            <a:ext cx="3388623" cy="5143500"/>
          </a:xfrm>
          <a:custGeom>
            <a:avLst/>
            <a:gdLst>
              <a:gd name="connsiteX0" fmla="*/ 1106942 w 4518164"/>
              <a:gd name="connsiteY0" fmla="*/ 0 h 6858000"/>
              <a:gd name="connsiteX1" fmla="*/ 4518164 w 4518164"/>
              <a:gd name="connsiteY1" fmla="*/ 0 h 6858000"/>
              <a:gd name="connsiteX2" fmla="*/ 4518164 w 4518164"/>
              <a:gd name="connsiteY2" fmla="*/ 6858000 h 6858000"/>
              <a:gd name="connsiteX3" fmla="*/ 0 w 4518164"/>
              <a:gd name="connsiteY3" fmla="*/ 6858000 h 6858000"/>
              <a:gd name="connsiteX4" fmla="*/ 166888 w 4518164"/>
              <a:gd name="connsiteY4" fmla="*/ 5824052 h 6858000"/>
              <a:gd name="connsiteX5" fmla="*/ 925068 w 4518164"/>
              <a:gd name="connsiteY5" fmla="*/ 5824052 h 6858000"/>
              <a:gd name="connsiteX6" fmla="*/ 925068 w 4518164"/>
              <a:gd name="connsiteY6" fmla="*/ 5824051 h 6858000"/>
              <a:gd name="connsiteX7" fmla="*/ 166888 w 4518164"/>
              <a:gd name="connsiteY7" fmla="*/ 5824051 h 6858000"/>
              <a:gd name="connsiteX8" fmla="*/ 1106941 w 4518164"/>
              <a:gd name="connsiteY8" fmla="*/ 2 h 6858000"/>
              <a:gd name="connsiteX9" fmla="*/ 1634858 w 4518164"/>
              <a:gd name="connsiteY9" fmla="*/ 2 h 6858000"/>
              <a:gd name="connsiteX10" fmla="*/ 1697417 w 4518164"/>
              <a:gd name="connsiteY10" fmla="*/ 8479 h 6858000"/>
              <a:gd name="connsiteX11" fmla="*/ 1697417 w 4518164"/>
              <a:gd name="connsiteY11" fmla="*/ 8478 h 6858000"/>
              <a:gd name="connsiteX12" fmla="*/ 1634858 w 4518164"/>
              <a:gd name="connsiteY12" fmla="*/ 1 h 6858000"/>
              <a:gd name="connsiteX13" fmla="*/ 1106941 w 4518164"/>
              <a:gd name="connsiteY13" fmla="*/ 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18164" h="6858000">
                <a:moveTo>
                  <a:pt x="1106942" y="0"/>
                </a:moveTo>
                <a:lnTo>
                  <a:pt x="4518164" y="0"/>
                </a:lnTo>
                <a:lnTo>
                  <a:pt x="4518164" y="6858000"/>
                </a:lnTo>
                <a:lnTo>
                  <a:pt x="0" y="6858000"/>
                </a:lnTo>
                <a:lnTo>
                  <a:pt x="166888" y="5824052"/>
                </a:lnTo>
                <a:lnTo>
                  <a:pt x="925068" y="5824052"/>
                </a:lnTo>
                <a:lnTo>
                  <a:pt x="925068" y="5824051"/>
                </a:lnTo>
                <a:lnTo>
                  <a:pt x="166888" y="5824051"/>
                </a:lnTo>
                <a:lnTo>
                  <a:pt x="1106941" y="2"/>
                </a:lnTo>
                <a:lnTo>
                  <a:pt x="1634858" y="2"/>
                </a:lnTo>
                <a:lnTo>
                  <a:pt x="1697417" y="8479"/>
                </a:lnTo>
                <a:lnTo>
                  <a:pt x="1697417" y="8478"/>
                </a:lnTo>
                <a:lnTo>
                  <a:pt x="1634858" y="1"/>
                </a:lnTo>
                <a:lnTo>
                  <a:pt x="1106941" y="1"/>
                </a:lnTo>
                <a:close/>
              </a:path>
            </a:pathLst>
          </a:custGeom>
          <a:effectLst>
            <a:outerShdw blurRad="190500" dist="63500" dir="10800000" algn="r" rotWithShape="0">
              <a:prstClr val="black">
                <a:alpha val="40000"/>
              </a:prstClr>
            </a:outerShdw>
          </a:effectLst>
        </p:spPr>
      </p:pic>
      <p:sp>
        <p:nvSpPr>
          <p:cNvPr id="9" name="Freeform 8">
            <a:extLst>
              <a:ext uri="{FF2B5EF4-FFF2-40B4-BE49-F238E27FC236}">
                <a16:creationId xmlns:a16="http://schemas.microsoft.com/office/drawing/2014/main" id="{FA439B9D-4ABB-F9CD-BAA4-095D6A45A25A}"/>
              </a:ext>
            </a:extLst>
          </p:cNvPr>
          <p:cNvSpPr/>
          <p:nvPr/>
        </p:nvSpPr>
        <p:spPr>
          <a:xfrm>
            <a:off x="5754985" y="0"/>
            <a:ext cx="3389017" cy="5145940"/>
          </a:xfrm>
          <a:custGeom>
            <a:avLst/>
            <a:gdLst>
              <a:gd name="connsiteX0" fmla="*/ 1107467 w 4518689"/>
              <a:gd name="connsiteY0" fmla="*/ 0 h 6861253"/>
              <a:gd name="connsiteX1" fmla="*/ 4518689 w 4518689"/>
              <a:gd name="connsiteY1" fmla="*/ 0 h 6861253"/>
              <a:gd name="connsiteX2" fmla="*/ 4518689 w 4518689"/>
              <a:gd name="connsiteY2" fmla="*/ 6861253 h 6861253"/>
              <a:gd name="connsiteX3" fmla="*/ 563823 w 4518689"/>
              <a:gd name="connsiteY3" fmla="*/ 6861253 h 6861253"/>
              <a:gd name="connsiteX4" fmla="*/ 568538 w 4518689"/>
              <a:gd name="connsiteY4" fmla="*/ 6858255 h 6861253"/>
              <a:gd name="connsiteX5" fmla="*/ 568537 w 4518689"/>
              <a:gd name="connsiteY5" fmla="*/ 6858255 h 6861253"/>
              <a:gd name="connsiteX6" fmla="*/ 563822 w 4518689"/>
              <a:gd name="connsiteY6" fmla="*/ 6861253 h 6861253"/>
              <a:gd name="connsiteX7" fmla="*/ 0 w 4518689"/>
              <a:gd name="connsiteY7" fmla="*/ 6861253 h 6861253"/>
              <a:gd name="connsiteX8" fmla="*/ 167413 w 4518689"/>
              <a:gd name="connsiteY8" fmla="*/ 5824052 h 6861253"/>
              <a:gd name="connsiteX9" fmla="*/ 925593 w 4518689"/>
              <a:gd name="connsiteY9" fmla="*/ 5824052 h 6861253"/>
              <a:gd name="connsiteX10" fmla="*/ 925593 w 4518689"/>
              <a:gd name="connsiteY10" fmla="*/ 5824051 h 6861253"/>
              <a:gd name="connsiteX11" fmla="*/ 167413 w 4518689"/>
              <a:gd name="connsiteY11" fmla="*/ 5824051 h 6861253"/>
              <a:gd name="connsiteX12" fmla="*/ 1107466 w 4518689"/>
              <a:gd name="connsiteY12" fmla="*/ 2 h 6861253"/>
              <a:gd name="connsiteX13" fmla="*/ 1635383 w 4518689"/>
              <a:gd name="connsiteY13" fmla="*/ 2 h 6861253"/>
              <a:gd name="connsiteX14" fmla="*/ 1697942 w 4518689"/>
              <a:gd name="connsiteY14" fmla="*/ 8479 h 6861253"/>
              <a:gd name="connsiteX15" fmla="*/ 1697942 w 4518689"/>
              <a:gd name="connsiteY15" fmla="*/ 8478 h 6861253"/>
              <a:gd name="connsiteX16" fmla="*/ 1635383 w 4518689"/>
              <a:gd name="connsiteY16" fmla="*/ 1 h 6861253"/>
              <a:gd name="connsiteX17" fmla="*/ 1107466 w 4518689"/>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18689" h="6861253">
                <a:moveTo>
                  <a:pt x="1107467" y="0"/>
                </a:moveTo>
                <a:lnTo>
                  <a:pt x="4518689" y="0"/>
                </a:lnTo>
                <a:lnTo>
                  <a:pt x="4518689"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bg1">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grpSp>
        <p:nvGrpSpPr>
          <p:cNvPr id="2" name="Graphic 2">
            <a:extLst>
              <a:ext uri="{FF2B5EF4-FFF2-40B4-BE49-F238E27FC236}">
                <a16:creationId xmlns:a16="http://schemas.microsoft.com/office/drawing/2014/main" id="{D3F407CC-E96E-8C10-6ACF-483BE3FBBFD7}"/>
              </a:ext>
            </a:extLst>
          </p:cNvPr>
          <p:cNvGrpSpPr>
            <a:grpSpLocks noChangeAspect="1"/>
          </p:cNvGrpSpPr>
          <p:nvPr/>
        </p:nvGrpSpPr>
        <p:grpSpPr>
          <a:xfrm>
            <a:off x="4804" y="2"/>
            <a:ext cx="468178" cy="756000"/>
            <a:chOff x="4425584" y="267785"/>
            <a:chExt cx="2950814" cy="4756864"/>
          </a:xfrm>
          <a:solidFill>
            <a:schemeClr val="accent1"/>
          </a:solidFill>
        </p:grpSpPr>
        <p:grpSp>
          <p:nvGrpSpPr>
            <p:cNvPr id="4" name="Graphic 2">
              <a:extLst>
                <a:ext uri="{FF2B5EF4-FFF2-40B4-BE49-F238E27FC236}">
                  <a16:creationId xmlns:a16="http://schemas.microsoft.com/office/drawing/2014/main" id="{4BFD7DA3-4065-DC4F-E484-B5A0287E0EAE}"/>
                </a:ext>
              </a:extLst>
            </p:cNvPr>
            <p:cNvGrpSpPr/>
            <p:nvPr/>
          </p:nvGrpSpPr>
          <p:grpSpPr>
            <a:xfrm>
              <a:off x="5720269" y="2764575"/>
              <a:ext cx="1656129" cy="1882392"/>
              <a:chOff x="5720269" y="2764575"/>
              <a:chExt cx="1656129" cy="1882392"/>
            </a:xfrm>
            <a:solidFill>
              <a:schemeClr val="accent1"/>
            </a:solidFill>
          </p:grpSpPr>
          <p:grpSp>
            <p:nvGrpSpPr>
              <p:cNvPr id="8" name="Graphic 2">
                <a:extLst>
                  <a:ext uri="{FF2B5EF4-FFF2-40B4-BE49-F238E27FC236}">
                    <a16:creationId xmlns:a16="http://schemas.microsoft.com/office/drawing/2014/main" id="{7431D8A2-D9C9-DCFD-166D-012829BECA6E}"/>
                  </a:ext>
                </a:extLst>
              </p:cNvPr>
              <p:cNvGrpSpPr/>
              <p:nvPr/>
            </p:nvGrpSpPr>
            <p:grpSpPr>
              <a:xfrm>
                <a:off x="5720269" y="2764575"/>
                <a:ext cx="1656129" cy="1882392"/>
                <a:chOff x="5720269" y="2764575"/>
                <a:chExt cx="1656129" cy="1882392"/>
              </a:xfrm>
              <a:solidFill>
                <a:srgbClr val="00A099"/>
              </a:solidFill>
            </p:grpSpPr>
            <p:sp>
              <p:nvSpPr>
                <p:cNvPr id="16" name="Freeform 75">
                  <a:extLst>
                    <a:ext uri="{FF2B5EF4-FFF2-40B4-BE49-F238E27FC236}">
                      <a16:creationId xmlns:a16="http://schemas.microsoft.com/office/drawing/2014/main" id="{199EF448-2A94-4B1C-E9DE-4B456EFCE4D5}"/>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7" name="Freeform 76">
                  <a:extLst>
                    <a:ext uri="{FF2B5EF4-FFF2-40B4-BE49-F238E27FC236}">
                      <a16:creationId xmlns:a16="http://schemas.microsoft.com/office/drawing/2014/main" id="{35DE5CCA-6165-55E3-EB1E-44BCF30802EF}"/>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8" name="Freeform 77">
                  <a:extLst>
                    <a:ext uri="{FF2B5EF4-FFF2-40B4-BE49-F238E27FC236}">
                      <a16:creationId xmlns:a16="http://schemas.microsoft.com/office/drawing/2014/main" id="{D4367764-7C6C-3B75-9B96-BCCCAB43D52D}"/>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1" name="Freeform 72">
                <a:extLst>
                  <a:ext uri="{FF2B5EF4-FFF2-40B4-BE49-F238E27FC236}">
                    <a16:creationId xmlns:a16="http://schemas.microsoft.com/office/drawing/2014/main" id="{542E83BB-908C-D738-BCEA-8C2BA99678BC}"/>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2" name="Freeform 73">
                <a:extLst>
                  <a:ext uri="{FF2B5EF4-FFF2-40B4-BE49-F238E27FC236}">
                    <a16:creationId xmlns:a16="http://schemas.microsoft.com/office/drawing/2014/main" id="{57DFE6D1-FE3B-BA5C-FAD2-2858643AB8DD}"/>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5" name="Freeform 74">
                <a:extLst>
                  <a:ext uri="{FF2B5EF4-FFF2-40B4-BE49-F238E27FC236}">
                    <a16:creationId xmlns:a16="http://schemas.microsoft.com/office/drawing/2014/main" id="{B04FB89B-0278-1877-89E0-D68409C11EBE}"/>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6" name="Freeform 69">
              <a:extLst>
                <a:ext uri="{FF2B5EF4-FFF2-40B4-BE49-F238E27FC236}">
                  <a16:creationId xmlns:a16="http://schemas.microsoft.com/office/drawing/2014/main" id="{54BE19CA-0036-65A8-02DD-728241253BE2}"/>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7" name="Freeform 70">
              <a:extLst>
                <a:ext uri="{FF2B5EF4-FFF2-40B4-BE49-F238E27FC236}">
                  <a16:creationId xmlns:a16="http://schemas.microsoft.com/office/drawing/2014/main" id="{CDAB89A4-BA5E-6F11-50D8-65A0A8C455E8}"/>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cxnSp>
        <p:nvCxnSpPr>
          <p:cNvPr id="14" name="Straight Connector 13">
            <a:extLst>
              <a:ext uri="{FF2B5EF4-FFF2-40B4-BE49-F238E27FC236}">
                <a16:creationId xmlns:a16="http://schemas.microsoft.com/office/drawing/2014/main" id="{81944E2A-9565-1EE7-221C-73D6EF2D1406}"/>
              </a:ext>
            </a:extLst>
          </p:cNvPr>
          <p:cNvCxnSpPr>
            <a:cxnSpLocks/>
          </p:cNvCxnSpPr>
          <p:nvPr/>
        </p:nvCxnSpPr>
        <p:spPr>
          <a:xfrm>
            <a:off x="6597255" y="3580360"/>
            <a:ext cx="2025253" cy="0"/>
          </a:xfrm>
          <a:prstGeom prst="line">
            <a:avLst/>
          </a:prstGeom>
          <a:ln w="254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Title 12">
            <a:extLst>
              <a:ext uri="{FF2B5EF4-FFF2-40B4-BE49-F238E27FC236}">
                <a16:creationId xmlns:a16="http://schemas.microsoft.com/office/drawing/2014/main" id="{4E047DA8-E4B7-77DD-9235-048D0755AB93}"/>
              </a:ext>
            </a:extLst>
          </p:cNvPr>
          <p:cNvSpPr>
            <a:spLocks noGrp="1"/>
          </p:cNvSpPr>
          <p:nvPr>
            <p:ph type="title"/>
          </p:nvPr>
        </p:nvSpPr>
        <p:spPr>
          <a:xfrm>
            <a:off x="6597255" y="2586189"/>
            <a:ext cx="2025253" cy="994172"/>
          </a:xfrm>
          <a:prstGeom prst="rect">
            <a:avLst/>
          </a:prstGeom>
        </p:spPr>
        <p:txBody>
          <a:bodyPr vert="horz" lIns="0" rIns="0" anchor="b">
            <a:noAutofit/>
          </a:bodyPr>
          <a:lstStyle>
            <a:lvl1pPr>
              <a:defRPr sz="2400" b="0">
                <a:solidFill>
                  <a:schemeClr val="accent1"/>
                </a:solidFill>
              </a:defRPr>
            </a:lvl1pPr>
          </a:lstStyle>
          <a:p>
            <a:r>
              <a:rPr lang="en-US"/>
              <a:t>Click to edit Master title style</a:t>
            </a:r>
            <a:endParaRPr lang="en-AE"/>
          </a:p>
        </p:txBody>
      </p:sp>
    </p:spTree>
    <p:extLst>
      <p:ext uri="{BB962C8B-B14F-4D97-AF65-F5344CB8AC3E}">
        <p14:creationId xmlns:p14="http://schemas.microsoft.com/office/powerpoint/2010/main" val="1084476184"/>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8_Lunch slide">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BEDCF461-62AE-2E98-4A7E-3D15C53EB945}"/>
              </a:ext>
            </a:extLst>
          </p:cNvPr>
          <p:cNvGraphicFramePr>
            <a:graphicFrameLocks noChangeAspect="1"/>
          </p:cNvGraphicFramePr>
          <p:nvPr>
            <p:custDataLst>
              <p:tags r:id="rId1"/>
            </p:custDataLst>
            <p:extLst>
              <p:ext uri="{D42A27DB-BD31-4B8C-83A1-F6EECF244321}">
                <p14:modId xmlns:p14="http://schemas.microsoft.com/office/powerpoint/2010/main" val="3285493259"/>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4" name="think-cell data - do not delete" hidden="1">
                        <a:extLst>
                          <a:ext uri="{FF2B5EF4-FFF2-40B4-BE49-F238E27FC236}">
                            <a16:creationId xmlns:a16="http://schemas.microsoft.com/office/drawing/2014/main" id="{BEDCF461-62AE-2E98-4A7E-3D15C53EB945}"/>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pic>
        <p:nvPicPr>
          <p:cNvPr id="3" name="Picture 2" descr="A picture containing person, child&#10;&#10;Description automatically generated">
            <a:extLst>
              <a:ext uri="{FF2B5EF4-FFF2-40B4-BE49-F238E27FC236}">
                <a16:creationId xmlns:a16="http://schemas.microsoft.com/office/drawing/2014/main" id="{FC1E40EC-62F6-ACBD-7BF8-498D3BEF6FE9}"/>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0" y="0"/>
            <a:ext cx="9144000" cy="5143500"/>
          </a:xfrm>
          <a:prstGeom prst="rect">
            <a:avLst/>
          </a:prstGeom>
        </p:spPr>
      </p:pic>
      <p:pic>
        <p:nvPicPr>
          <p:cNvPr id="7" name="Picture 6" descr="A picture containing person, child&#10;&#10;Description automatically generated">
            <a:extLst>
              <a:ext uri="{FF2B5EF4-FFF2-40B4-BE49-F238E27FC236}">
                <a16:creationId xmlns:a16="http://schemas.microsoft.com/office/drawing/2014/main" id="{1D348B6A-6370-AFE2-6D61-115A09E28A47}"/>
              </a:ext>
            </a:extLst>
          </p:cNvPr>
          <p:cNvPicPr>
            <a:picLocks noChangeAspect="1"/>
          </p:cNvPicPr>
          <p:nvPr/>
        </p:nvPicPr>
        <p:blipFill rotWithShape="1">
          <a:blip r:embed="rId6" cstate="email">
            <a:extLst>
              <a:ext uri="{BEBA8EAE-BF5A-486C-A8C5-ECC9F3942E4B}">
                <a14:imgProps xmlns:a14="http://schemas.microsoft.com/office/drawing/2010/main">
                  <a14:imgLayer r:embed="rId7">
                    <a14:imgEffect>
                      <a14:artisticBlur radius="20"/>
                    </a14:imgEffect>
                  </a14:imgLayer>
                </a14:imgProps>
              </a:ext>
              <a:ext uri="{28A0092B-C50C-407E-A947-70E740481C1C}">
                <a14:useLocalDpi xmlns:a14="http://schemas.microsoft.com/office/drawing/2010/main"/>
              </a:ext>
            </a:extLst>
          </a:blip>
          <a:srcRect/>
          <a:stretch/>
        </p:blipFill>
        <p:spPr>
          <a:xfrm>
            <a:off x="5755378" y="0"/>
            <a:ext cx="3388623" cy="5143500"/>
          </a:xfrm>
          <a:custGeom>
            <a:avLst/>
            <a:gdLst>
              <a:gd name="connsiteX0" fmla="*/ 1106942 w 4518164"/>
              <a:gd name="connsiteY0" fmla="*/ 0 h 6858000"/>
              <a:gd name="connsiteX1" fmla="*/ 4518164 w 4518164"/>
              <a:gd name="connsiteY1" fmla="*/ 0 h 6858000"/>
              <a:gd name="connsiteX2" fmla="*/ 4518164 w 4518164"/>
              <a:gd name="connsiteY2" fmla="*/ 6858000 h 6858000"/>
              <a:gd name="connsiteX3" fmla="*/ 0 w 4518164"/>
              <a:gd name="connsiteY3" fmla="*/ 6858000 h 6858000"/>
              <a:gd name="connsiteX4" fmla="*/ 166888 w 4518164"/>
              <a:gd name="connsiteY4" fmla="*/ 5824052 h 6858000"/>
              <a:gd name="connsiteX5" fmla="*/ 925068 w 4518164"/>
              <a:gd name="connsiteY5" fmla="*/ 5824052 h 6858000"/>
              <a:gd name="connsiteX6" fmla="*/ 925068 w 4518164"/>
              <a:gd name="connsiteY6" fmla="*/ 5824051 h 6858000"/>
              <a:gd name="connsiteX7" fmla="*/ 166888 w 4518164"/>
              <a:gd name="connsiteY7" fmla="*/ 5824051 h 6858000"/>
              <a:gd name="connsiteX8" fmla="*/ 1106941 w 4518164"/>
              <a:gd name="connsiteY8" fmla="*/ 2 h 6858000"/>
              <a:gd name="connsiteX9" fmla="*/ 1634858 w 4518164"/>
              <a:gd name="connsiteY9" fmla="*/ 2 h 6858000"/>
              <a:gd name="connsiteX10" fmla="*/ 1697417 w 4518164"/>
              <a:gd name="connsiteY10" fmla="*/ 8479 h 6858000"/>
              <a:gd name="connsiteX11" fmla="*/ 1697417 w 4518164"/>
              <a:gd name="connsiteY11" fmla="*/ 8478 h 6858000"/>
              <a:gd name="connsiteX12" fmla="*/ 1634858 w 4518164"/>
              <a:gd name="connsiteY12" fmla="*/ 1 h 6858000"/>
              <a:gd name="connsiteX13" fmla="*/ 1106941 w 4518164"/>
              <a:gd name="connsiteY13" fmla="*/ 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18164" h="6858000">
                <a:moveTo>
                  <a:pt x="1106942" y="0"/>
                </a:moveTo>
                <a:lnTo>
                  <a:pt x="4518164" y="0"/>
                </a:lnTo>
                <a:lnTo>
                  <a:pt x="4518164" y="6858000"/>
                </a:lnTo>
                <a:lnTo>
                  <a:pt x="0" y="6858000"/>
                </a:lnTo>
                <a:lnTo>
                  <a:pt x="166888" y="5824052"/>
                </a:lnTo>
                <a:lnTo>
                  <a:pt x="925068" y="5824052"/>
                </a:lnTo>
                <a:lnTo>
                  <a:pt x="925068" y="5824051"/>
                </a:lnTo>
                <a:lnTo>
                  <a:pt x="166888" y="5824051"/>
                </a:lnTo>
                <a:lnTo>
                  <a:pt x="1106941" y="2"/>
                </a:lnTo>
                <a:lnTo>
                  <a:pt x="1634858" y="2"/>
                </a:lnTo>
                <a:lnTo>
                  <a:pt x="1697417" y="8479"/>
                </a:lnTo>
                <a:lnTo>
                  <a:pt x="1697417" y="8478"/>
                </a:lnTo>
                <a:lnTo>
                  <a:pt x="1634858" y="1"/>
                </a:lnTo>
                <a:lnTo>
                  <a:pt x="1106941" y="1"/>
                </a:lnTo>
                <a:close/>
              </a:path>
            </a:pathLst>
          </a:custGeom>
          <a:effectLst>
            <a:outerShdw blurRad="190500" dist="63500" dir="10800000" algn="r" rotWithShape="0">
              <a:prstClr val="black">
                <a:alpha val="40000"/>
              </a:prstClr>
            </a:outerShdw>
          </a:effectLst>
        </p:spPr>
      </p:pic>
      <p:sp>
        <p:nvSpPr>
          <p:cNvPr id="9" name="Freeform 8">
            <a:extLst>
              <a:ext uri="{FF2B5EF4-FFF2-40B4-BE49-F238E27FC236}">
                <a16:creationId xmlns:a16="http://schemas.microsoft.com/office/drawing/2014/main" id="{FA439B9D-4ABB-F9CD-BAA4-095D6A45A25A}"/>
              </a:ext>
            </a:extLst>
          </p:cNvPr>
          <p:cNvSpPr/>
          <p:nvPr/>
        </p:nvSpPr>
        <p:spPr>
          <a:xfrm>
            <a:off x="5759789" y="1025"/>
            <a:ext cx="3389017" cy="5145940"/>
          </a:xfrm>
          <a:custGeom>
            <a:avLst/>
            <a:gdLst>
              <a:gd name="connsiteX0" fmla="*/ 1107467 w 4518689"/>
              <a:gd name="connsiteY0" fmla="*/ 0 h 6861253"/>
              <a:gd name="connsiteX1" fmla="*/ 4518689 w 4518689"/>
              <a:gd name="connsiteY1" fmla="*/ 0 h 6861253"/>
              <a:gd name="connsiteX2" fmla="*/ 4518689 w 4518689"/>
              <a:gd name="connsiteY2" fmla="*/ 6861253 h 6861253"/>
              <a:gd name="connsiteX3" fmla="*/ 563823 w 4518689"/>
              <a:gd name="connsiteY3" fmla="*/ 6861253 h 6861253"/>
              <a:gd name="connsiteX4" fmla="*/ 568538 w 4518689"/>
              <a:gd name="connsiteY4" fmla="*/ 6858255 h 6861253"/>
              <a:gd name="connsiteX5" fmla="*/ 568537 w 4518689"/>
              <a:gd name="connsiteY5" fmla="*/ 6858255 h 6861253"/>
              <a:gd name="connsiteX6" fmla="*/ 563822 w 4518689"/>
              <a:gd name="connsiteY6" fmla="*/ 6861253 h 6861253"/>
              <a:gd name="connsiteX7" fmla="*/ 0 w 4518689"/>
              <a:gd name="connsiteY7" fmla="*/ 6861253 h 6861253"/>
              <a:gd name="connsiteX8" fmla="*/ 167413 w 4518689"/>
              <a:gd name="connsiteY8" fmla="*/ 5824052 h 6861253"/>
              <a:gd name="connsiteX9" fmla="*/ 925593 w 4518689"/>
              <a:gd name="connsiteY9" fmla="*/ 5824052 h 6861253"/>
              <a:gd name="connsiteX10" fmla="*/ 925593 w 4518689"/>
              <a:gd name="connsiteY10" fmla="*/ 5824051 h 6861253"/>
              <a:gd name="connsiteX11" fmla="*/ 167413 w 4518689"/>
              <a:gd name="connsiteY11" fmla="*/ 5824051 h 6861253"/>
              <a:gd name="connsiteX12" fmla="*/ 1107466 w 4518689"/>
              <a:gd name="connsiteY12" fmla="*/ 2 h 6861253"/>
              <a:gd name="connsiteX13" fmla="*/ 1635383 w 4518689"/>
              <a:gd name="connsiteY13" fmla="*/ 2 h 6861253"/>
              <a:gd name="connsiteX14" fmla="*/ 1697942 w 4518689"/>
              <a:gd name="connsiteY14" fmla="*/ 8479 h 6861253"/>
              <a:gd name="connsiteX15" fmla="*/ 1697942 w 4518689"/>
              <a:gd name="connsiteY15" fmla="*/ 8478 h 6861253"/>
              <a:gd name="connsiteX16" fmla="*/ 1635383 w 4518689"/>
              <a:gd name="connsiteY16" fmla="*/ 1 h 6861253"/>
              <a:gd name="connsiteX17" fmla="*/ 1107466 w 4518689"/>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18689" h="6861253">
                <a:moveTo>
                  <a:pt x="1107467" y="0"/>
                </a:moveTo>
                <a:lnTo>
                  <a:pt x="4518689" y="0"/>
                </a:lnTo>
                <a:lnTo>
                  <a:pt x="4518689"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bg1">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grpSp>
        <p:nvGrpSpPr>
          <p:cNvPr id="2" name="Graphic 2">
            <a:extLst>
              <a:ext uri="{FF2B5EF4-FFF2-40B4-BE49-F238E27FC236}">
                <a16:creationId xmlns:a16="http://schemas.microsoft.com/office/drawing/2014/main" id="{72CB7CD0-A34F-6F2F-D2D7-ADECAF8238D2}"/>
              </a:ext>
            </a:extLst>
          </p:cNvPr>
          <p:cNvGrpSpPr>
            <a:grpSpLocks noChangeAspect="1"/>
          </p:cNvGrpSpPr>
          <p:nvPr/>
        </p:nvGrpSpPr>
        <p:grpSpPr>
          <a:xfrm>
            <a:off x="4804" y="2"/>
            <a:ext cx="468178" cy="756000"/>
            <a:chOff x="4425584" y="267785"/>
            <a:chExt cx="2950814" cy="4756864"/>
          </a:xfrm>
          <a:solidFill>
            <a:schemeClr val="accent1"/>
          </a:solidFill>
        </p:grpSpPr>
        <p:grpSp>
          <p:nvGrpSpPr>
            <p:cNvPr id="5" name="Graphic 2">
              <a:extLst>
                <a:ext uri="{FF2B5EF4-FFF2-40B4-BE49-F238E27FC236}">
                  <a16:creationId xmlns:a16="http://schemas.microsoft.com/office/drawing/2014/main" id="{D0559BE9-C992-545A-B450-2C8C998BF320}"/>
                </a:ext>
              </a:extLst>
            </p:cNvPr>
            <p:cNvGrpSpPr/>
            <p:nvPr/>
          </p:nvGrpSpPr>
          <p:grpSpPr>
            <a:xfrm>
              <a:off x="5720269" y="2764575"/>
              <a:ext cx="1656129" cy="1882392"/>
              <a:chOff x="5720269" y="2764575"/>
              <a:chExt cx="1656129" cy="1882392"/>
            </a:xfrm>
            <a:solidFill>
              <a:schemeClr val="accent1"/>
            </a:solidFill>
          </p:grpSpPr>
          <p:grpSp>
            <p:nvGrpSpPr>
              <p:cNvPr id="10" name="Graphic 2">
                <a:extLst>
                  <a:ext uri="{FF2B5EF4-FFF2-40B4-BE49-F238E27FC236}">
                    <a16:creationId xmlns:a16="http://schemas.microsoft.com/office/drawing/2014/main" id="{054065DF-357D-8AF5-5D11-4A15C042F83A}"/>
                  </a:ext>
                </a:extLst>
              </p:cNvPr>
              <p:cNvGrpSpPr/>
              <p:nvPr/>
            </p:nvGrpSpPr>
            <p:grpSpPr>
              <a:xfrm>
                <a:off x="5720269" y="2764575"/>
                <a:ext cx="1656129" cy="1882392"/>
                <a:chOff x="5720269" y="2764575"/>
                <a:chExt cx="1656129" cy="1882392"/>
              </a:xfrm>
              <a:solidFill>
                <a:srgbClr val="00A099"/>
              </a:solidFill>
            </p:grpSpPr>
            <p:sp>
              <p:nvSpPr>
                <p:cNvPr id="16" name="Freeform 75">
                  <a:extLst>
                    <a:ext uri="{FF2B5EF4-FFF2-40B4-BE49-F238E27FC236}">
                      <a16:creationId xmlns:a16="http://schemas.microsoft.com/office/drawing/2014/main" id="{ACE123F3-3323-306E-D4D3-677620C2951A}"/>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7" name="Freeform 76">
                  <a:extLst>
                    <a:ext uri="{FF2B5EF4-FFF2-40B4-BE49-F238E27FC236}">
                      <a16:creationId xmlns:a16="http://schemas.microsoft.com/office/drawing/2014/main" id="{902C04C6-EFE6-F499-DC97-6465C84D3605}"/>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8" name="Freeform 77">
                  <a:extLst>
                    <a:ext uri="{FF2B5EF4-FFF2-40B4-BE49-F238E27FC236}">
                      <a16:creationId xmlns:a16="http://schemas.microsoft.com/office/drawing/2014/main" id="{45379FAF-ECB7-5170-E5DC-FE1FCC791A7F}"/>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1" name="Freeform 72">
                <a:extLst>
                  <a:ext uri="{FF2B5EF4-FFF2-40B4-BE49-F238E27FC236}">
                    <a16:creationId xmlns:a16="http://schemas.microsoft.com/office/drawing/2014/main" id="{56B34178-BA66-66D8-FF95-8097DCAEDD79}"/>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2" name="Freeform 73">
                <a:extLst>
                  <a:ext uri="{FF2B5EF4-FFF2-40B4-BE49-F238E27FC236}">
                    <a16:creationId xmlns:a16="http://schemas.microsoft.com/office/drawing/2014/main" id="{E6A555FD-1160-EC48-F3D4-6AC6DD7DDD9F}"/>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5" name="Freeform 74">
                <a:extLst>
                  <a:ext uri="{FF2B5EF4-FFF2-40B4-BE49-F238E27FC236}">
                    <a16:creationId xmlns:a16="http://schemas.microsoft.com/office/drawing/2014/main" id="{AE320C55-0DF1-B5CE-8479-DC3BD2F420B4}"/>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6" name="Freeform 69">
              <a:extLst>
                <a:ext uri="{FF2B5EF4-FFF2-40B4-BE49-F238E27FC236}">
                  <a16:creationId xmlns:a16="http://schemas.microsoft.com/office/drawing/2014/main" id="{41B3E22E-A3D6-4858-800C-24699BDA03CE}"/>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8" name="Freeform 70">
              <a:extLst>
                <a:ext uri="{FF2B5EF4-FFF2-40B4-BE49-F238E27FC236}">
                  <a16:creationId xmlns:a16="http://schemas.microsoft.com/office/drawing/2014/main" id="{5281DDB1-F7A3-E40A-F1AB-E7AC2DD560F0}"/>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cxnSp>
        <p:nvCxnSpPr>
          <p:cNvPr id="14" name="Straight Connector 13">
            <a:extLst>
              <a:ext uri="{FF2B5EF4-FFF2-40B4-BE49-F238E27FC236}">
                <a16:creationId xmlns:a16="http://schemas.microsoft.com/office/drawing/2014/main" id="{81944E2A-9565-1EE7-221C-73D6EF2D1406}"/>
              </a:ext>
            </a:extLst>
          </p:cNvPr>
          <p:cNvCxnSpPr>
            <a:cxnSpLocks/>
          </p:cNvCxnSpPr>
          <p:nvPr/>
        </p:nvCxnSpPr>
        <p:spPr>
          <a:xfrm>
            <a:off x="6597255" y="3580360"/>
            <a:ext cx="2025253" cy="0"/>
          </a:xfrm>
          <a:prstGeom prst="line">
            <a:avLst/>
          </a:prstGeom>
          <a:ln w="254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Title 12">
            <a:extLst>
              <a:ext uri="{FF2B5EF4-FFF2-40B4-BE49-F238E27FC236}">
                <a16:creationId xmlns:a16="http://schemas.microsoft.com/office/drawing/2014/main" id="{4E047DA8-E4B7-77DD-9235-048D0755AB93}"/>
              </a:ext>
            </a:extLst>
          </p:cNvPr>
          <p:cNvSpPr>
            <a:spLocks noGrp="1"/>
          </p:cNvSpPr>
          <p:nvPr>
            <p:ph type="title"/>
          </p:nvPr>
        </p:nvSpPr>
        <p:spPr>
          <a:xfrm>
            <a:off x="6597255" y="2586189"/>
            <a:ext cx="2025253" cy="994172"/>
          </a:xfrm>
          <a:prstGeom prst="rect">
            <a:avLst/>
          </a:prstGeom>
        </p:spPr>
        <p:txBody>
          <a:bodyPr vert="horz" lIns="0" rIns="0" anchor="b">
            <a:noAutofit/>
          </a:bodyPr>
          <a:lstStyle>
            <a:lvl1pPr>
              <a:defRPr sz="2400" b="0">
                <a:solidFill>
                  <a:schemeClr val="accent1"/>
                </a:solidFill>
              </a:defRPr>
            </a:lvl1pPr>
          </a:lstStyle>
          <a:p>
            <a:r>
              <a:rPr lang="en-US"/>
              <a:t>Click to edit Master title style</a:t>
            </a:r>
            <a:endParaRPr lang="en-AE"/>
          </a:p>
        </p:txBody>
      </p:sp>
    </p:spTree>
    <p:extLst>
      <p:ext uri="{BB962C8B-B14F-4D97-AF65-F5344CB8AC3E}">
        <p14:creationId xmlns:p14="http://schemas.microsoft.com/office/powerpoint/2010/main" val="121193092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11_Lunch slide">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34173402-3923-03F5-14F9-FE53A7203C2F}"/>
              </a:ext>
            </a:extLst>
          </p:cNvPr>
          <p:cNvGraphicFramePr>
            <a:graphicFrameLocks noChangeAspect="1"/>
          </p:cNvGraphicFramePr>
          <p:nvPr>
            <p:custDataLst>
              <p:tags r:id="rId1"/>
            </p:custDataLst>
            <p:extLst>
              <p:ext uri="{D42A27DB-BD31-4B8C-83A1-F6EECF244321}">
                <p14:modId xmlns:p14="http://schemas.microsoft.com/office/powerpoint/2010/main" val="252985309"/>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4" name="think-cell data - do not delete" hidden="1">
                        <a:extLst>
                          <a:ext uri="{FF2B5EF4-FFF2-40B4-BE49-F238E27FC236}">
                            <a16:creationId xmlns:a16="http://schemas.microsoft.com/office/drawing/2014/main" id="{34173402-3923-03F5-14F9-FE53A7203C2F}"/>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pic>
        <p:nvPicPr>
          <p:cNvPr id="6" name="Picture 5" descr="A picture containing text, sign, signage, yellow&#10;&#10;Description automatically generated">
            <a:extLst>
              <a:ext uri="{FF2B5EF4-FFF2-40B4-BE49-F238E27FC236}">
                <a16:creationId xmlns:a16="http://schemas.microsoft.com/office/drawing/2014/main" id="{28EC72DA-2562-B205-1E5B-0E26F87339A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024"/>
            <a:ext cx="9148805" cy="5146203"/>
          </a:xfrm>
          <a:prstGeom prst="rect">
            <a:avLst/>
          </a:prstGeom>
        </p:spPr>
      </p:pic>
      <p:pic>
        <p:nvPicPr>
          <p:cNvPr id="7" name="Picture 6">
            <a:extLst>
              <a:ext uri="{FF2B5EF4-FFF2-40B4-BE49-F238E27FC236}">
                <a16:creationId xmlns:a16="http://schemas.microsoft.com/office/drawing/2014/main" id="{507853F3-2813-D668-8606-33D082D59599}"/>
              </a:ext>
            </a:extLst>
          </p:cNvPr>
          <p:cNvPicPr>
            <a:picLocks noChangeAspect="1"/>
          </p:cNvPicPr>
          <p:nvPr/>
        </p:nvPicPr>
        <p:blipFill rotWithShape="1">
          <a:blip r:embed="rId6" cstate="email">
            <a:extLst>
              <a:ext uri="{BEBA8EAE-BF5A-486C-A8C5-ECC9F3942E4B}">
                <a14:imgProps xmlns:a14="http://schemas.microsoft.com/office/drawing/2010/main">
                  <a14:imgLayer r:embed="rId7">
                    <a14:imgEffect>
                      <a14:artisticBlur radius="30"/>
                    </a14:imgEffect>
                  </a14:imgLayer>
                </a14:imgProps>
              </a:ext>
              <a:ext uri="{28A0092B-C50C-407E-A947-70E740481C1C}">
                <a14:useLocalDpi xmlns:a14="http://schemas.microsoft.com/office/drawing/2010/main"/>
              </a:ext>
            </a:extLst>
          </a:blip>
          <a:srcRect/>
          <a:stretch/>
        </p:blipFill>
        <p:spPr>
          <a:xfrm>
            <a:off x="5755773" y="1"/>
            <a:ext cx="3388228" cy="5142476"/>
          </a:xfrm>
          <a:custGeom>
            <a:avLst/>
            <a:gdLst>
              <a:gd name="connsiteX0" fmla="*/ 1106417 w 4517639"/>
              <a:gd name="connsiteY0" fmla="*/ 0 h 6854747"/>
              <a:gd name="connsiteX1" fmla="*/ 4517639 w 4517639"/>
              <a:gd name="connsiteY1" fmla="*/ 0 h 6854747"/>
              <a:gd name="connsiteX2" fmla="*/ 4517639 w 4517639"/>
              <a:gd name="connsiteY2" fmla="*/ 6854747 h 6854747"/>
              <a:gd name="connsiteX3" fmla="*/ 0 w 4517639"/>
              <a:gd name="connsiteY3" fmla="*/ 6854747 h 6854747"/>
              <a:gd name="connsiteX4" fmla="*/ 166363 w 4517639"/>
              <a:gd name="connsiteY4" fmla="*/ 5824052 h 6854747"/>
              <a:gd name="connsiteX5" fmla="*/ 924543 w 4517639"/>
              <a:gd name="connsiteY5" fmla="*/ 5824052 h 6854747"/>
              <a:gd name="connsiteX6" fmla="*/ 924543 w 4517639"/>
              <a:gd name="connsiteY6" fmla="*/ 5824051 h 6854747"/>
              <a:gd name="connsiteX7" fmla="*/ 166363 w 4517639"/>
              <a:gd name="connsiteY7" fmla="*/ 5824051 h 6854747"/>
              <a:gd name="connsiteX8" fmla="*/ 1106416 w 4517639"/>
              <a:gd name="connsiteY8" fmla="*/ 2 h 6854747"/>
              <a:gd name="connsiteX9" fmla="*/ 1634333 w 4517639"/>
              <a:gd name="connsiteY9" fmla="*/ 2 h 6854747"/>
              <a:gd name="connsiteX10" fmla="*/ 1696892 w 4517639"/>
              <a:gd name="connsiteY10" fmla="*/ 8479 h 6854747"/>
              <a:gd name="connsiteX11" fmla="*/ 1696892 w 4517639"/>
              <a:gd name="connsiteY11" fmla="*/ 8478 h 6854747"/>
              <a:gd name="connsiteX12" fmla="*/ 1634333 w 4517639"/>
              <a:gd name="connsiteY12" fmla="*/ 1 h 6854747"/>
              <a:gd name="connsiteX13" fmla="*/ 1106416 w 4517639"/>
              <a:gd name="connsiteY13" fmla="*/ 1 h 6854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17639" h="6854747">
                <a:moveTo>
                  <a:pt x="1106417" y="0"/>
                </a:moveTo>
                <a:lnTo>
                  <a:pt x="4517639" y="0"/>
                </a:lnTo>
                <a:lnTo>
                  <a:pt x="4517639" y="6854747"/>
                </a:lnTo>
                <a:lnTo>
                  <a:pt x="0" y="6854747"/>
                </a:lnTo>
                <a:lnTo>
                  <a:pt x="166363" y="5824052"/>
                </a:lnTo>
                <a:lnTo>
                  <a:pt x="924543" y="5824052"/>
                </a:lnTo>
                <a:lnTo>
                  <a:pt x="924543" y="5824051"/>
                </a:lnTo>
                <a:lnTo>
                  <a:pt x="166363" y="5824051"/>
                </a:lnTo>
                <a:lnTo>
                  <a:pt x="1106416" y="2"/>
                </a:lnTo>
                <a:lnTo>
                  <a:pt x="1634333" y="2"/>
                </a:lnTo>
                <a:lnTo>
                  <a:pt x="1696892" y="8479"/>
                </a:lnTo>
                <a:lnTo>
                  <a:pt x="1696892" y="8478"/>
                </a:lnTo>
                <a:lnTo>
                  <a:pt x="1634333" y="1"/>
                </a:lnTo>
                <a:lnTo>
                  <a:pt x="1106416" y="1"/>
                </a:lnTo>
                <a:close/>
              </a:path>
            </a:pathLst>
          </a:custGeom>
          <a:noFill/>
          <a:effectLst>
            <a:outerShdw blurRad="190500" dist="63500" dir="10800000" algn="r" rotWithShape="0">
              <a:prstClr val="black">
                <a:alpha val="40000"/>
              </a:prstClr>
            </a:outerShdw>
          </a:effectLst>
        </p:spPr>
      </p:pic>
      <p:sp>
        <p:nvSpPr>
          <p:cNvPr id="9" name="Freeform 8">
            <a:extLst>
              <a:ext uri="{FF2B5EF4-FFF2-40B4-BE49-F238E27FC236}">
                <a16:creationId xmlns:a16="http://schemas.microsoft.com/office/drawing/2014/main" id="{FA439B9D-4ABB-F9CD-BAA4-095D6A45A25A}"/>
              </a:ext>
            </a:extLst>
          </p:cNvPr>
          <p:cNvSpPr/>
          <p:nvPr/>
        </p:nvSpPr>
        <p:spPr>
          <a:xfrm>
            <a:off x="5759789" y="1025"/>
            <a:ext cx="3389017" cy="5145940"/>
          </a:xfrm>
          <a:custGeom>
            <a:avLst/>
            <a:gdLst>
              <a:gd name="connsiteX0" fmla="*/ 1107467 w 4518689"/>
              <a:gd name="connsiteY0" fmla="*/ 0 h 6861253"/>
              <a:gd name="connsiteX1" fmla="*/ 4518689 w 4518689"/>
              <a:gd name="connsiteY1" fmla="*/ 0 h 6861253"/>
              <a:gd name="connsiteX2" fmla="*/ 4518689 w 4518689"/>
              <a:gd name="connsiteY2" fmla="*/ 6861253 h 6861253"/>
              <a:gd name="connsiteX3" fmla="*/ 563823 w 4518689"/>
              <a:gd name="connsiteY3" fmla="*/ 6861253 h 6861253"/>
              <a:gd name="connsiteX4" fmla="*/ 568538 w 4518689"/>
              <a:gd name="connsiteY4" fmla="*/ 6858255 h 6861253"/>
              <a:gd name="connsiteX5" fmla="*/ 568537 w 4518689"/>
              <a:gd name="connsiteY5" fmla="*/ 6858255 h 6861253"/>
              <a:gd name="connsiteX6" fmla="*/ 563822 w 4518689"/>
              <a:gd name="connsiteY6" fmla="*/ 6861253 h 6861253"/>
              <a:gd name="connsiteX7" fmla="*/ 0 w 4518689"/>
              <a:gd name="connsiteY7" fmla="*/ 6861253 h 6861253"/>
              <a:gd name="connsiteX8" fmla="*/ 167413 w 4518689"/>
              <a:gd name="connsiteY8" fmla="*/ 5824052 h 6861253"/>
              <a:gd name="connsiteX9" fmla="*/ 925593 w 4518689"/>
              <a:gd name="connsiteY9" fmla="*/ 5824052 h 6861253"/>
              <a:gd name="connsiteX10" fmla="*/ 925593 w 4518689"/>
              <a:gd name="connsiteY10" fmla="*/ 5824051 h 6861253"/>
              <a:gd name="connsiteX11" fmla="*/ 167413 w 4518689"/>
              <a:gd name="connsiteY11" fmla="*/ 5824051 h 6861253"/>
              <a:gd name="connsiteX12" fmla="*/ 1107466 w 4518689"/>
              <a:gd name="connsiteY12" fmla="*/ 2 h 6861253"/>
              <a:gd name="connsiteX13" fmla="*/ 1635383 w 4518689"/>
              <a:gd name="connsiteY13" fmla="*/ 2 h 6861253"/>
              <a:gd name="connsiteX14" fmla="*/ 1697942 w 4518689"/>
              <a:gd name="connsiteY14" fmla="*/ 8479 h 6861253"/>
              <a:gd name="connsiteX15" fmla="*/ 1697942 w 4518689"/>
              <a:gd name="connsiteY15" fmla="*/ 8478 h 6861253"/>
              <a:gd name="connsiteX16" fmla="*/ 1635383 w 4518689"/>
              <a:gd name="connsiteY16" fmla="*/ 1 h 6861253"/>
              <a:gd name="connsiteX17" fmla="*/ 1107466 w 4518689"/>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18689" h="6861253">
                <a:moveTo>
                  <a:pt x="1107467" y="0"/>
                </a:moveTo>
                <a:lnTo>
                  <a:pt x="4518689" y="0"/>
                </a:lnTo>
                <a:lnTo>
                  <a:pt x="4518689"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bg1">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grpSp>
        <p:nvGrpSpPr>
          <p:cNvPr id="2" name="Graphic 2">
            <a:extLst>
              <a:ext uri="{FF2B5EF4-FFF2-40B4-BE49-F238E27FC236}">
                <a16:creationId xmlns:a16="http://schemas.microsoft.com/office/drawing/2014/main" id="{77DCC829-9AFD-F7C5-4948-BF891AFB1B10}"/>
              </a:ext>
            </a:extLst>
          </p:cNvPr>
          <p:cNvGrpSpPr>
            <a:grpSpLocks noChangeAspect="1"/>
          </p:cNvGrpSpPr>
          <p:nvPr/>
        </p:nvGrpSpPr>
        <p:grpSpPr>
          <a:xfrm>
            <a:off x="4804" y="2"/>
            <a:ext cx="468178" cy="756000"/>
            <a:chOff x="4425584" y="267785"/>
            <a:chExt cx="2950814" cy="4756864"/>
          </a:xfrm>
          <a:solidFill>
            <a:schemeClr val="accent1"/>
          </a:solidFill>
        </p:grpSpPr>
        <p:grpSp>
          <p:nvGrpSpPr>
            <p:cNvPr id="3" name="Graphic 2">
              <a:extLst>
                <a:ext uri="{FF2B5EF4-FFF2-40B4-BE49-F238E27FC236}">
                  <a16:creationId xmlns:a16="http://schemas.microsoft.com/office/drawing/2014/main" id="{F33CC6F4-42A0-4769-40D5-476293C79492}"/>
                </a:ext>
              </a:extLst>
            </p:cNvPr>
            <p:cNvGrpSpPr/>
            <p:nvPr/>
          </p:nvGrpSpPr>
          <p:grpSpPr>
            <a:xfrm>
              <a:off x="5720269" y="2764575"/>
              <a:ext cx="1656129" cy="1882392"/>
              <a:chOff x="5720269" y="2764575"/>
              <a:chExt cx="1656129" cy="1882392"/>
            </a:xfrm>
            <a:solidFill>
              <a:schemeClr val="accent1"/>
            </a:solidFill>
          </p:grpSpPr>
          <p:grpSp>
            <p:nvGrpSpPr>
              <p:cNvPr id="10" name="Graphic 2">
                <a:extLst>
                  <a:ext uri="{FF2B5EF4-FFF2-40B4-BE49-F238E27FC236}">
                    <a16:creationId xmlns:a16="http://schemas.microsoft.com/office/drawing/2014/main" id="{4F7D57A8-042E-2749-738E-CDACBB23E88E}"/>
                  </a:ext>
                </a:extLst>
              </p:cNvPr>
              <p:cNvGrpSpPr/>
              <p:nvPr/>
            </p:nvGrpSpPr>
            <p:grpSpPr>
              <a:xfrm>
                <a:off x="5720269" y="2764575"/>
                <a:ext cx="1656129" cy="1882392"/>
                <a:chOff x="5720269" y="2764575"/>
                <a:chExt cx="1656129" cy="1882392"/>
              </a:xfrm>
              <a:solidFill>
                <a:srgbClr val="00A099"/>
              </a:solidFill>
            </p:grpSpPr>
            <p:sp>
              <p:nvSpPr>
                <p:cNvPr id="16" name="Freeform 75">
                  <a:extLst>
                    <a:ext uri="{FF2B5EF4-FFF2-40B4-BE49-F238E27FC236}">
                      <a16:creationId xmlns:a16="http://schemas.microsoft.com/office/drawing/2014/main" id="{42E9497B-1752-8521-D6E7-F9EA945B22F9}"/>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7" name="Freeform 76">
                  <a:extLst>
                    <a:ext uri="{FF2B5EF4-FFF2-40B4-BE49-F238E27FC236}">
                      <a16:creationId xmlns:a16="http://schemas.microsoft.com/office/drawing/2014/main" id="{85D442D1-FA86-8E38-A655-940897877A24}"/>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8" name="Freeform 77">
                  <a:extLst>
                    <a:ext uri="{FF2B5EF4-FFF2-40B4-BE49-F238E27FC236}">
                      <a16:creationId xmlns:a16="http://schemas.microsoft.com/office/drawing/2014/main" id="{9E52AE32-1E08-D1AE-088E-F54F54D11127}"/>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1" name="Freeform 72">
                <a:extLst>
                  <a:ext uri="{FF2B5EF4-FFF2-40B4-BE49-F238E27FC236}">
                    <a16:creationId xmlns:a16="http://schemas.microsoft.com/office/drawing/2014/main" id="{123F2A8E-5E66-9877-F9F6-C986D4774F91}"/>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2" name="Freeform 73">
                <a:extLst>
                  <a:ext uri="{FF2B5EF4-FFF2-40B4-BE49-F238E27FC236}">
                    <a16:creationId xmlns:a16="http://schemas.microsoft.com/office/drawing/2014/main" id="{B6428678-C466-FC8C-156D-C99554F95BC8}"/>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5" name="Freeform 74">
                <a:extLst>
                  <a:ext uri="{FF2B5EF4-FFF2-40B4-BE49-F238E27FC236}">
                    <a16:creationId xmlns:a16="http://schemas.microsoft.com/office/drawing/2014/main" id="{90FA6F79-83D1-3B0F-C268-5CBCD0AE5A0D}"/>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5" name="Freeform 69">
              <a:extLst>
                <a:ext uri="{FF2B5EF4-FFF2-40B4-BE49-F238E27FC236}">
                  <a16:creationId xmlns:a16="http://schemas.microsoft.com/office/drawing/2014/main" id="{2EEA6596-3FA7-9C45-1B7A-D14B72A6525F}"/>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8" name="Freeform 70">
              <a:extLst>
                <a:ext uri="{FF2B5EF4-FFF2-40B4-BE49-F238E27FC236}">
                  <a16:creationId xmlns:a16="http://schemas.microsoft.com/office/drawing/2014/main" id="{6BF1CF44-C41E-0A56-269A-47CFE7ED86A7}"/>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cxnSp>
        <p:nvCxnSpPr>
          <p:cNvPr id="14" name="Straight Connector 13">
            <a:extLst>
              <a:ext uri="{FF2B5EF4-FFF2-40B4-BE49-F238E27FC236}">
                <a16:creationId xmlns:a16="http://schemas.microsoft.com/office/drawing/2014/main" id="{81944E2A-9565-1EE7-221C-73D6EF2D1406}"/>
              </a:ext>
            </a:extLst>
          </p:cNvPr>
          <p:cNvCxnSpPr>
            <a:cxnSpLocks/>
          </p:cNvCxnSpPr>
          <p:nvPr/>
        </p:nvCxnSpPr>
        <p:spPr>
          <a:xfrm>
            <a:off x="6597255" y="3580360"/>
            <a:ext cx="2025253" cy="0"/>
          </a:xfrm>
          <a:prstGeom prst="line">
            <a:avLst/>
          </a:prstGeom>
          <a:ln w="254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Title 12">
            <a:extLst>
              <a:ext uri="{FF2B5EF4-FFF2-40B4-BE49-F238E27FC236}">
                <a16:creationId xmlns:a16="http://schemas.microsoft.com/office/drawing/2014/main" id="{4E047DA8-E4B7-77DD-9235-048D0755AB93}"/>
              </a:ext>
            </a:extLst>
          </p:cNvPr>
          <p:cNvSpPr>
            <a:spLocks noGrp="1"/>
          </p:cNvSpPr>
          <p:nvPr>
            <p:ph type="title"/>
          </p:nvPr>
        </p:nvSpPr>
        <p:spPr>
          <a:xfrm>
            <a:off x="6597255" y="2586189"/>
            <a:ext cx="2025253" cy="994172"/>
          </a:xfrm>
          <a:prstGeom prst="rect">
            <a:avLst/>
          </a:prstGeom>
        </p:spPr>
        <p:txBody>
          <a:bodyPr vert="horz" lIns="0" rIns="0" anchor="b">
            <a:noAutofit/>
          </a:bodyPr>
          <a:lstStyle>
            <a:lvl1pPr>
              <a:defRPr sz="2400" b="0">
                <a:solidFill>
                  <a:schemeClr val="accent1"/>
                </a:solidFill>
              </a:defRPr>
            </a:lvl1pPr>
          </a:lstStyle>
          <a:p>
            <a:r>
              <a:rPr lang="en-US"/>
              <a:t>Click to edit Master title style</a:t>
            </a:r>
            <a:endParaRPr lang="en-AE"/>
          </a:p>
        </p:txBody>
      </p:sp>
    </p:spTree>
    <p:extLst>
      <p:ext uri="{BB962C8B-B14F-4D97-AF65-F5344CB8AC3E}">
        <p14:creationId xmlns:p14="http://schemas.microsoft.com/office/powerpoint/2010/main" val="3332943948"/>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6_Lunch slide">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EC066A68-3330-CCD2-0850-5DE93DCBCCE2}"/>
              </a:ext>
            </a:extLst>
          </p:cNvPr>
          <p:cNvGraphicFramePr>
            <a:graphicFrameLocks noChangeAspect="1"/>
          </p:cNvGraphicFramePr>
          <p:nvPr>
            <p:custDataLst>
              <p:tags r:id="rId1"/>
            </p:custDataLst>
            <p:extLst>
              <p:ext uri="{D42A27DB-BD31-4B8C-83A1-F6EECF244321}">
                <p14:modId xmlns:p14="http://schemas.microsoft.com/office/powerpoint/2010/main" val="2411482321"/>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3" name="think-cell data - do not delete" hidden="1">
                        <a:extLst>
                          <a:ext uri="{FF2B5EF4-FFF2-40B4-BE49-F238E27FC236}">
                            <a16:creationId xmlns:a16="http://schemas.microsoft.com/office/drawing/2014/main" id="{EC066A68-3330-CCD2-0850-5DE93DCBCCE2}"/>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pic>
        <p:nvPicPr>
          <p:cNvPr id="4" name="Picture Placeholder 14">
            <a:extLst>
              <a:ext uri="{FF2B5EF4-FFF2-40B4-BE49-F238E27FC236}">
                <a16:creationId xmlns:a16="http://schemas.microsoft.com/office/drawing/2014/main" id="{E56A2616-C3F1-AEB6-ECAE-50731BEF70F7}"/>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flipH="1">
            <a:off x="0" y="0"/>
            <a:ext cx="9144000" cy="5143500"/>
          </a:xfrm>
          <a:prstGeom prst="rect">
            <a:avLst/>
          </a:prstGeom>
          <a:noFill/>
        </p:spPr>
      </p:pic>
      <p:pic>
        <p:nvPicPr>
          <p:cNvPr id="8" name="Picture 7">
            <a:extLst>
              <a:ext uri="{FF2B5EF4-FFF2-40B4-BE49-F238E27FC236}">
                <a16:creationId xmlns:a16="http://schemas.microsoft.com/office/drawing/2014/main" id="{EF1C848C-2A07-EFF6-B882-637547293991}"/>
              </a:ext>
            </a:extLst>
          </p:cNvPr>
          <p:cNvPicPr>
            <a:picLocks noChangeAspect="1"/>
          </p:cNvPicPr>
          <p:nvPr/>
        </p:nvPicPr>
        <p:blipFill rotWithShape="1">
          <a:blip r:embed="rId6" cstate="email">
            <a:extLst>
              <a:ext uri="{BEBA8EAE-BF5A-486C-A8C5-ECC9F3942E4B}">
                <a14:imgProps xmlns:a14="http://schemas.microsoft.com/office/drawing/2010/main">
                  <a14:imgLayer r:embed="rId7">
                    <a14:imgEffect>
                      <a14:artisticBlur/>
                    </a14:imgEffect>
                  </a14:imgLayer>
                </a14:imgProps>
              </a:ext>
              <a:ext uri="{28A0092B-C50C-407E-A947-70E740481C1C}">
                <a14:useLocalDpi xmlns:a14="http://schemas.microsoft.com/office/drawing/2010/main"/>
              </a:ext>
            </a:extLst>
          </a:blip>
          <a:srcRect/>
          <a:stretch/>
        </p:blipFill>
        <p:spPr>
          <a:xfrm flipH="1">
            <a:off x="5762680" y="14437"/>
            <a:ext cx="3367129" cy="5143500"/>
          </a:xfrm>
          <a:custGeom>
            <a:avLst/>
            <a:gdLst>
              <a:gd name="connsiteX0" fmla="*/ 3382563 w 4489505"/>
              <a:gd name="connsiteY0" fmla="*/ 0 h 6858000"/>
              <a:gd name="connsiteX1" fmla="*/ 2842399 w 4489505"/>
              <a:gd name="connsiteY1" fmla="*/ 0 h 6858000"/>
              <a:gd name="connsiteX2" fmla="*/ 2791825 w 4489505"/>
              <a:gd name="connsiteY2" fmla="*/ 6853 h 6858000"/>
              <a:gd name="connsiteX3" fmla="*/ 2791825 w 4489505"/>
              <a:gd name="connsiteY3" fmla="*/ 6852 h 6858000"/>
              <a:gd name="connsiteX4" fmla="*/ 2842392 w 4489505"/>
              <a:gd name="connsiteY4" fmla="*/ 0 h 6858000"/>
              <a:gd name="connsiteX5" fmla="*/ 0 w 4489505"/>
              <a:gd name="connsiteY5" fmla="*/ 0 h 6858000"/>
              <a:gd name="connsiteX6" fmla="*/ 0 w 4489505"/>
              <a:gd name="connsiteY6" fmla="*/ 6858000 h 6858000"/>
              <a:gd name="connsiteX7" fmla="*/ 3923385 w 4489505"/>
              <a:gd name="connsiteY7" fmla="*/ 6858000 h 6858000"/>
              <a:gd name="connsiteX8" fmla="*/ 3921229 w 4489505"/>
              <a:gd name="connsiteY8" fmla="*/ 6856629 h 6858000"/>
              <a:gd name="connsiteX9" fmla="*/ 3921230 w 4489505"/>
              <a:gd name="connsiteY9" fmla="*/ 6856629 h 6858000"/>
              <a:gd name="connsiteX10" fmla="*/ 3923386 w 4489505"/>
              <a:gd name="connsiteY10" fmla="*/ 6858000 h 6858000"/>
              <a:gd name="connsiteX11" fmla="*/ 4489505 w 4489505"/>
              <a:gd name="connsiteY11" fmla="*/ 6858000 h 6858000"/>
              <a:gd name="connsiteX12" fmla="*/ 4322354 w 4489505"/>
              <a:gd name="connsiteY12" fmla="*/ 5822426 h 6858000"/>
              <a:gd name="connsiteX13" fmla="*/ 3564174 w 4489505"/>
              <a:gd name="connsiteY13" fmla="*/ 5822426 h 6858000"/>
              <a:gd name="connsiteX14" fmla="*/ 3564174 w 4489505"/>
              <a:gd name="connsiteY14" fmla="*/ 5822425 h 6858000"/>
              <a:gd name="connsiteX15" fmla="*/ 4322354 w 4489505"/>
              <a:gd name="connsiteY15" fmla="*/ 582242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489505" h="6858000">
                <a:moveTo>
                  <a:pt x="3382563" y="0"/>
                </a:moveTo>
                <a:lnTo>
                  <a:pt x="2842399" y="0"/>
                </a:lnTo>
                <a:lnTo>
                  <a:pt x="2791825" y="6853"/>
                </a:lnTo>
                <a:lnTo>
                  <a:pt x="2791825" y="6852"/>
                </a:lnTo>
                <a:lnTo>
                  <a:pt x="2842392" y="0"/>
                </a:lnTo>
                <a:lnTo>
                  <a:pt x="0" y="0"/>
                </a:lnTo>
                <a:lnTo>
                  <a:pt x="0" y="6858000"/>
                </a:lnTo>
                <a:lnTo>
                  <a:pt x="3923385" y="6858000"/>
                </a:lnTo>
                <a:lnTo>
                  <a:pt x="3921229" y="6856629"/>
                </a:lnTo>
                <a:lnTo>
                  <a:pt x="3921230" y="6856629"/>
                </a:lnTo>
                <a:lnTo>
                  <a:pt x="3923386" y="6858000"/>
                </a:lnTo>
                <a:lnTo>
                  <a:pt x="4489505" y="6858000"/>
                </a:lnTo>
                <a:lnTo>
                  <a:pt x="4322354" y="5822426"/>
                </a:lnTo>
                <a:lnTo>
                  <a:pt x="3564174" y="5822426"/>
                </a:lnTo>
                <a:lnTo>
                  <a:pt x="3564174" y="5822425"/>
                </a:lnTo>
                <a:lnTo>
                  <a:pt x="4322354" y="5822425"/>
                </a:lnTo>
                <a:close/>
              </a:path>
            </a:pathLst>
          </a:custGeom>
          <a:noFill/>
          <a:effectLst>
            <a:outerShdw blurRad="190500" dist="63500" dir="10800000" algn="r" rotWithShape="0">
              <a:schemeClr val="tx1">
                <a:alpha val="40000"/>
              </a:schemeClr>
            </a:outerShdw>
          </a:effectLst>
        </p:spPr>
      </p:pic>
      <p:sp>
        <p:nvSpPr>
          <p:cNvPr id="9" name="Freeform 8">
            <a:extLst>
              <a:ext uri="{FF2B5EF4-FFF2-40B4-BE49-F238E27FC236}">
                <a16:creationId xmlns:a16="http://schemas.microsoft.com/office/drawing/2014/main" id="{FA439B9D-4ABB-F9CD-BAA4-095D6A45A25A}"/>
              </a:ext>
            </a:extLst>
          </p:cNvPr>
          <p:cNvSpPr/>
          <p:nvPr/>
        </p:nvSpPr>
        <p:spPr>
          <a:xfrm>
            <a:off x="5759789" y="1025"/>
            <a:ext cx="3389017" cy="5145940"/>
          </a:xfrm>
          <a:custGeom>
            <a:avLst/>
            <a:gdLst>
              <a:gd name="connsiteX0" fmla="*/ 1107467 w 4518689"/>
              <a:gd name="connsiteY0" fmla="*/ 0 h 6861253"/>
              <a:gd name="connsiteX1" fmla="*/ 4518689 w 4518689"/>
              <a:gd name="connsiteY1" fmla="*/ 0 h 6861253"/>
              <a:gd name="connsiteX2" fmla="*/ 4518689 w 4518689"/>
              <a:gd name="connsiteY2" fmla="*/ 6861253 h 6861253"/>
              <a:gd name="connsiteX3" fmla="*/ 563823 w 4518689"/>
              <a:gd name="connsiteY3" fmla="*/ 6861253 h 6861253"/>
              <a:gd name="connsiteX4" fmla="*/ 568538 w 4518689"/>
              <a:gd name="connsiteY4" fmla="*/ 6858255 h 6861253"/>
              <a:gd name="connsiteX5" fmla="*/ 568537 w 4518689"/>
              <a:gd name="connsiteY5" fmla="*/ 6858255 h 6861253"/>
              <a:gd name="connsiteX6" fmla="*/ 563822 w 4518689"/>
              <a:gd name="connsiteY6" fmla="*/ 6861253 h 6861253"/>
              <a:gd name="connsiteX7" fmla="*/ 0 w 4518689"/>
              <a:gd name="connsiteY7" fmla="*/ 6861253 h 6861253"/>
              <a:gd name="connsiteX8" fmla="*/ 167413 w 4518689"/>
              <a:gd name="connsiteY8" fmla="*/ 5824052 h 6861253"/>
              <a:gd name="connsiteX9" fmla="*/ 925593 w 4518689"/>
              <a:gd name="connsiteY9" fmla="*/ 5824052 h 6861253"/>
              <a:gd name="connsiteX10" fmla="*/ 925593 w 4518689"/>
              <a:gd name="connsiteY10" fmla="*/ 5824051 h 6861253"/>
              <a:gd name="connsiteX11" fmla="*/ 167413 w 4518689"/>
              <a:gd name="connsiteY11" fmla="*/ 5824051 h 6861253"/>
              <a:gd name="connsiteX12" fmla="*/ 1107466 w 4518689"/>
              <a:gd name="connsiteY12" fmla="*/ 2 h 6861253"/>
              <a:gd name="connsiteX13" fmla="*/ 1635383 w 4518689"/>
              <a:gd name="connsiteY13" fmla="*/ 2 h 6861253"/>
              <a:gd name="connsiteX14" fmla="*/ 1697942 w 4518689"/>
              <a:gd name="connsiteY14" fmla="*/ 8479 h 6861253"/>
              <a:gd name="connsiteX15" fmla="*/ 1697942 w 4518689"/>
              <a:gd name="connsiteY15" fmla="*/ 8478 h 6861253"/>
              <a:gd name="connsiteX16" fmla="*/ 1635383 w 4518689"/>
              <a:gd name="connsiteY16" fmla="*/ 1 h 6861253"/>
              <a:gd name="connsiteX17" fmla="*/ 1107466 w 4518689"/>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18689" h="6861253">
                <a:moveTo>
                  <a:pt x="1107467" y="0"/>
                </a:moveTo>
                <a:lnTo>
                  <a:pt x="4518689" y="0"/>
                </a:lnTo>
                <a:lnTo>
                  <a:pt x="4518689"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bg1">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grpSp>
        <p:nvGrpSpPr>
          <p:cNvPr id="2" name="Graphic 2">
            <a:extLst>
              <a:ext uri="{FF2B5EF4-FFF2-40B4-BE49-F238E27FC236}">
                <a16:creationId xmlns:a16="http://schemas.microsoft.com/office/drawing/2014/main" id="{5859F193-9741-E97F-5548-8313F467A5DA}"/>
              </a:ext>
            </a:extLst>
          </p:cNvPr>
          <p:cNvGrpSpPr>
            <a:grpSpLocks noChangeAspect="1"/>
          </p:cNvGrpSpPr>
          <p:nvPr/>
        </p:nvGrpSpPr>
        <p:grpSpPr>
          <a:xfrm>
            <a:off x="4804" y="2"/>
            <a:ext cx="468178" cy="756000"/>
            <a:chOff x="4425584" y="267785"/>
            <a:chExt cx="2950814" cy="4756864"/>
          </a:xfrm>
          <a:solidFill>
            <a:schemeClr val="accent1"/>
          </a:solidFill>
        </p:grpSpPr>
        <p:grpSp>
          <p:nvGrpSpPr>
            <p:cNvPr id="5" name="Graphic 2">
              <a:extLst>
                <a:ext uri="{FF2B5EF4-FFF2-40B4-BE49-F238E27FC236}">
                  <a16:creationId xmlns:a16="http://schemas.microsoft.com/office/drawing/2014/main" id="{F2E0ADD9-A47B-8421-0015-8460F99EEB75}"/>
                </a:ext>
              </a:extLst>
            </p:cNvPr>
            <p:cNvGrpSpPr/>
            <p:nvPr/>
          </p:nvGrpSpPr>
          <p:grpSpPr>
            <a:xfrm>
              <a:off x="5720269" y="2764575"/>
              <a:ext cx="1656129" cy="1882392"/>
              <a:chOff x="5720269" y="2764575"/>
              <a:chExt cx="1656129" cy="1882392"/>
            </a:xfrm>
            <a:solidFill>
              <a:schemeClr val="accent1"/>
            </a:solidFill>
          </p:grpSpPr>
          <p:grpSp>
            <p:nvGrpSpPr>
              <p:cNvPr id="10" name="Graphic 2">
                <a:extLst>
                  <a:ext uri="{FF2B5EF4-FFF2-40B4-BE49-F238E27FC236}">
                    <a16:creationId xmlns:a16="http://schemas.microsoft.com/office/drawing/2014/main" id="{8271746D-C212-D263-4ABE-39C3A88909AB}"/>
                  </a:ext>
                </a:extLst>
              </p:cNvPr>
              <p:cNvGrpSpPr/>
              <p:nvPr/>
            </p:nvGrpSpPr>
            <p:grpSpPr>
              <a:xfrm>
                <a:off x="5720269" y="2764575"/>
                <a:ext cx="1656129" cy="1882392"/>
                <a:chOff x="5720269" y="2764575"/>
                <a:chExt cx="1656129" cy="1882392"/>
              </a:xfrm>
              <a:solidFill>
                <a:srgbClr val="00A099"/>
              </a:solidFill>
            </p:grpSpPr>
            <p:sp>
              <p:nvSpPr>
                <p:cNvPr id="16" name="Freeform 75">
                  <a:extLst>
                    <a:ext uri="{FF2B5EF4-FFF2-40B4-BE49-F238E27FC236}">
                      <a16:creationId xmlns:a16="http://schemas.microsoft.com/office/drawing/2014/main" id="{C03D4986-0C80-F2E3-FB1A-AC020F95A9B3}"/>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7" name="Freeform 76">
                  <a:extLst>
                    <a:ext uri="{FF2B5EF4-FFF2-40B4-BE49-F238E27FC236}">
                      <a16:creationId xmlns:a16="http://schemas.microsoft.com/office/drawing/2014/main" id="{5BCDDD07-E454-B2A5-9209-ED2B7C50E983}"/>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8" name="Freeform 77">
                  <a:extLst>
                    <a:ext uri="{FF2B5EF4-FFF2-40B4-BE49-F238E27FC236}">
                      <a16:creationId xmlns:a16="http://schemas.microsoft.com/office/drawing/2014/main" id="{4F7F126C-BD33-0F53-A480-E8D849799FC9}"/>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1" name="Freeform 72">
                <a:extLst>
                  <a:ext uri="{FF2B5EF4-FFF2-40B4-BE49-F238E27FC236}">
                    <a16:creationId xmlns:a16="http://schemas.microsoft.com/office/drawing/2014/main" id="{96012C3E-CCF8-8F81-057B-3C62B96952AF}"/>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2" name="Freeform 73">
                <a:extLst>
                  <a:ext uri="{FF2B5EF4-FFF2-40B4-BE49-F238E27FC236}">
                    <a16:creationId xmlns:a16="http://schemas.microsoft.com/office/drawing/2014/main" id="{F4C0C394-9E8F-507D-2ABA-04E05D62CE22}"/>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5" name="Freeform 74">
                <a:extLst>
                  <a:ext uri="{FF2B5EF4-FFF2-40B4-BE49-F238E27FC236}">
                    <a16:creationId xmlns:a16="http://schemas.microsoft.com/office/drawing/2014/main" id="{A6369DCB-B5D4-514F-A46D-F9FBAA6CA574}"/>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6" name="Freeform 69">
              <a:extLst>
                <a:ext uri="{FF2B5EF4-FFF2-40B4-BE49-F238E27FC236}">
                  <a16:creationId xmlns:a16="http://schemas.microsoft.com/office/drawing/2014/main" id="{9B6FD9D0-4DD8-9C6A-F21F-61AA37A068D6}"/>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7" name="Freeform 70">
              <a:extLst>
                <a:ext uri="{FF2B5EF4-FFF2-40B4-BE49-F238E27FC236}">
                  <a16:creationId xmlns:a16="http://schemas.microsoft.com/office/drawing/2014/main" id="{7AD702FF-20DB-66B4-76E4-F17C4B56AA33}"/>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cxnSp>
        <p:nvCxnSpPr>
          <p:cNvPr id="14" name="Straight Connector 13">
            <a:extLst>
              <a:ext uri="{FF2B5EF4-FFF2-40B4-BE49-F238E27FC236}">
                <a16:creationId xmlns:a16="http://schemas.microsoft.com/office/drawing/2014/main" id="{81944E2A-9565-1EE7-221C-73D6EF2D1406}"/>
              </a:ext>
            </a:extLst>
          </p:cNvPr>
          <p:cNvCxnSpPr>
            <a:cxnSpLocks/>
          </p:cNvCxnSpPr>
          <p:nvPr/>
        </p:nvCxnSpPr>
        <p:spPr>
          <a:xfrm>
            <a:off x="6597255" y="3580360"/>
            <a:ext cx="2025253" cy="0"/>
          </a:xfrm>
          <a:prstGeom prst="line">
            <a:avLst/>
          </a:prstGeom>
          <a:ln w="254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Title 12">
            <a:extLst>
              <a:ext uri="{FF2B5EF4-FFF2-40B4-BE49-F238E27FC236}">
                <a16:creationId xmlns:a16="http://schemas.microsoft.com/office/drawing/2014/main" id="{4E047DA8-E4B7-77DD-9235-048D0755AB93}"/>
              </a:ext>
            </a:extLst>
          </p:cNvPr>
          <p:cNvSpPr>
            <a:spLocks noGrp="1"/>
          </p:cNvSpPr>
          <p:nvPr>
            <p:ph type="title"/>
          </p:nvPr>
        </p:nvSpPr>
        <p:spPr>
          <a:xfrm>
            <a:off x="6597255" y="2586189"/>
            <a:ext cx="2025253" cy="994172"/>
          </a:xfrm>
          <a:prstGeom prst="rect">
            <a:avLst/>
          </a:prstGeom>
        </p:spPr>
        <p:txBody>
          <a:bodyPr vert="horz" lIns="0" rIns="0" anchor="b">
            <a:noAutofit/>
          </a:bodyPr>
          <a:lstStyle>
            <a:lvl1pPr>
              <a:defRPr sz="2400" b="0">
                <a:solidFill>
                  <a:schemeClr val="accent1"/>
                </a:solidFill>
              </a:defRPr>
            </a:lvl1pPr>
          </a:lstStyle>
          <a:p>
            <a:r>
              <a:rPr lang="en-US"/>
              <a:t>Click to edit Master title style</a:t>
            </a:r>
            <a:endParaRPr lang="en-AE"/>
          </a:p>
        </p:txBody>
      </p:sp>
    </p:spTree>
    <p:extLst>
      <p:ext uri="{BB962C8B-B14F-4D97-AF65-F5344CB8AC3E}">
        <p14:creationId xmlns:p14="http://schemas.microsoft.com/office/powerpoint/2010/main" val="3366185091"/>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10_Lunch slide">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BDBAEA34-A133-F477-38AC-6261E38E644D}"/>
              </a:ext>
            </a:extLst>
          </p:cNvPr>
          <p:cNvGraphicFramePr>
            <a:graphicFrameLocks noChangeAspect="1"/>
          </p:cNvGraphicFramePr>
          <p:nvPr>
            <p:custDataLst>
              <p:tags r:id="rId1"/>
            </p:custDataLst>
            <p:extLst>
              <p:ext uri="{D42A27DB-BD31-4B8C-83A1-F6EECF244321}">
                <p14:modId xmlns:p14="http://schemas.microsoft.com/office/powerpoint/2010/main" val="2270982233"/>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4" name="think-cell data - do not delete" hidden="1">
                        <a:extLst>
                          <a:ext uri="{FF2B5EF4-FFF2-40B4-BE49-F238E27FC236}">
                            <a16:creationId xmlns:a16="http://schemas.microsoft.com/office/drawing/2014/main" id="{BDBAEA34-A133-F477-38AC-6261E38E644D}"/>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pic>
        <p:nvPicPr>
          <p:cNvPr id="2" name="Picture Placeholder 14">
            <a:extLst>
              <a:ext uri="{FF2B5EF4-FFF2-40B4-BE49-F238E27FC236}">
                <a16:creationId xmlns:a16="http://schemas.microsoft.com/office/drawing/2014/main" id="{43859227-41B1-FA74-F544-0FC47C2A08F5}"/>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1" y="1"/>
            <a:ext cx="9148805" cy="5146202"/>
          </a:xfrm>
          <a:prstGeom prst="rect">
            <a:avLst/>
          </a:prstGeom>
          <a:noFill/>
        </p:spPr>
      </p:pic>
      <p:pic>
        <p:nvPicPr>
          <p:cNvPr id="5" name="Picture 4">
            <a:extLst>
              <a:ext uri="{FF2B5EF4-FFF2-40B4-BE49-F238E27FC236}">
                <a16:creationId xmlns:a16="http://schemas.microsoft.com/office/drawing/2014/main" id="{76D9B89E-0ABB-FDC7-88FF-85EC5B92D13B}"/>
              </a:ext>
            </a:extLst>
          </p:cNvPr>
          <p:cNvPicPr>
            <a:picLocks noChangeAspect="1"/>
          </p:cNvPicPr>
          <p:nvPr/>
        </p:nvPicPr>
        <p:blipFill rotWithShape="1">
          <a:blip r:embed="rId6" cstate="email">
            <a:extLst>
              <a:ext uri="{BEBA8EAE-BF5A-486C-A8C5-ECC9F3942E4B}">
                <a14:imgProps xmlns:a14="http://schemas.microsoft.com/office/drawing/2010/main">
                  <a14:imgLayer r:embed="rId7">
                    <a14:imgEffect>
                      <a14:artisticBlur radius="30"/>
                    </a14:imgEffect>
                  </a14:imgLayer>
                </a14:imgProps>
              </a:ext>
              <a:ext uri="{28A0092B-C50C-407E-A947-70E740481C1C}">
                <a14:useLocalDpi xmlns:a14="http://schemas.microsoft.com/office/drawing/2010/main"/>
              </a:ext>
            </a:extLst>
          </a:blip>
          <a:srcRect/>
          <a:stretch/>
        </p:blipFill>
        <p:spPr>
          <a:xfrm>
            <a:off x="5754985" y="0"/>
            <a:ext cx="3389017" cy="5145940"/>
          </a:xfrm>
          <a:custGeom>
            <a:avLst/>
            <a:gdLst>
              <a:gd name="connsiteX0" fmla="*/ 1107467 w 4518689"/>
              <a:gd name="connsiteY0" fmla="*/ 0 h 6861253"/>
              <a:gd name="connsiteX1" fmla="*/ 4518689 w 4518689"/>
              <a:gd name="connsiteY1" fmla="*/ 0 h 6861253"/>
              <a:gd name="connsiteX2" fmla="*/ 4518689 w 4518689"/>
              <a:gd name="connsiteY2" fmla="*/ 6861253 h 6861253"/>
              <a:gd name="connsiteX3" fmla="*/ 563823 w 4518689"/>
              <a:gd name="connsiteY3" fmla="*/ 6861253 h 6861253"/>
              <a:gd name="connsiteX4" fmla="*/ 568538 w 4518689"/>
              <a:gd name="connsiteY4" fmla="*/ 6858255 h 6861253"/>
              <a:gd name="connsiteX5" fmla="*/ 568537 w 4518689"/>
              <a:gd name="connsiteY5" fmla="*/ 6858255 h 6861253"/>
              <a:gd name="connsiteX6" fmla="*/ 563822 w 4518689"/>
              <a:gd name="connsiteY6" fmla="*/ 6861253 h 6861253"/>
              <a:gd name="connsiteX7" fmla="*/ 0 w 4518689"/>
              <a:gd name="connsiteY7" fmla="*/ 6861253 h 6861253"/>
              <a:gd name="connsiteX8" fmla="*/ 167413 w 4518689"/>
              <a:gd name="connsiteY8" fmla="*/ 5824052 h 6861253"/>
              <a:gd name="connsiteX9" fmla="*/ 925593 w 4518689"/>
              <a:gd name="connsiteY9" fmla="*/ 5824052 h 6861253"/>
              <a:gd name="connsiteX10" fmla="*/ 925593 w 4518689"/>
              <a:gd name="connsiteY10" fmla="*/ 5824051 h 6861253"/>
              <a:gd name="connsiteX11" fmla="*/ 167413 w 4518689"/>
              <a:gd name="connsiteY11" fmla="*/ 5824051 h 6861253"/>
              <a:gd name="connsiteX12" fmla="*/ 1107466 w 4518689"/>
              <a:gd name="connsiteY12" fmla="*/ 2 h 6861253"/>
              <a:gd name="connsiteX13" fmla="*/ 1635383 w 4518689"/>
              <a:gd name="connsiteY13" fmla="*/ 2 h 6861253"/>
              <a:gd name="connsiteX14" fmla="*/ 1697942 w 4518689"/>
              <a:gd name="connsiteY14" fmla="*/ 8479 h 6861253"/>
              <a:gd name="connsiteX15" fmla="*/ 1697942 w 4518689"/>
              <a:gd name="connsiteY15" fmla="*/ 8478 h 6861253"/>
              <a:gd name="connsiteX16" fmla="*/ 1635383 w 4518689"/>
              <a:gd name="connsiteY16" fmla="*/ 1 h 6861253"/>
              <a:gd name="connsiteX17" fmla="*/ 1107466 w 4518689"/>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18689" h="6861253">
                <a:moveTo>
                  <a:pt x="1107467" y="0"/>
                </a:moveTo>
                <a:lnTo>
                  <a:pt x="4518689" y="0"/>
                </a:lnTo>
                <a:lnTo>
                  <a:pt x="4518689"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noFill/>
          <a:effectLst>
            <a:outerShdw blurRad="190500" dist="63500" dir="10800000" algn="r" rotWithShape="0">
              <a:schemeClr val="tx2">
                <a:alpha val="40000"/>
              </a:schemeClr>
            </a:outerShdw>
          </a:effectLst>
        </p:spPr>
      </p:pic>
      <p:sp>
        <p:nvSpPr>
          <p:cNvPr id="9" name="Freeform 8">
            <a:extLst>
              <a:ext uri="{FF2B5EF4-FFF2-40B4-BE49-F238E27FC236}">
                <a16:creationId xmlns:a16="http://schemas.microsoft.com/office/drawing/2014/main" id="{FA439B9D-4ABB-F9CD-BAA4-095D6A45A25A}"/>
              </a:ext>
            </a:extLst>
          </p:cNvPr>
          <p:cNvSpPr/>
          <p:nvPr/>
        </p:nvSpPr>
        <p:spPr>
          <a:xfrm>
            <a:off x="5759789" y="1025"/>
            <a:ext cx="3389017" cy="5145940"/>
          </a:xfrm>
          <a:custGeom>
            <a:avLst/>
            <a:gdLst>
              <a:gd name="connsiteX0" fmla="*/ 1107467 w 4518689"/>
              <a:gd name="connsiteY0" fmla="*/ 0 h 6861253"/>
              <a:gd name="connsiteX1" fmla="*/ 4518689 w 4518689"/>
              <a:gd name="connsiteY1" fmla="*/ 0 h 6861253"/>
              <a:gd name="connsiteX2" fmla="*/ 4518689 w 4518689"/>
              <a:gd name="connsiteY2" fmla="*/ 6861253 h 6861253"/>
              <a:gd name="connsiteX3" fmla="*/ 563823 w 4518689"/>
              <a:gd name="connsiteY3" fmla="*/ 6861253 h 6861253"/>
              <a:gd name="connsiteX4" fmla="*/ 568538 w 4518689"/>
              <a:gd name="connsiteY4" fmla="*/ 6858255 h 6861253"/>
              <a:gd name="connsiteX5" fmla="*/ 568537 w 4518689"/>
              <a:gd name="connsiteY5" fmla="*/ 6858255 h 6861253"/>
              <a:gd name="connsiteX6" fmla="*/ 563822 w 4518689"/>
              <a:gd name="connsiteY6" fmla="*/ 6861253 h 6861253"/>
              <a:gd name="connsiteX7" fmla="*/ 0 w 4518689"/>
              <a:gd name="connsiteY7" fmla="*/ 6861253 h 6861253"/>
              <a:gd name="connsiteX8" fmla="*/ 167413 w 4518689"/>
              <a:gd name="connsiteY8" fmla="*/ 5824052 h 6861253"/>
              <a:gd name="connsiteX9" fmla="*/ 925593 w 4518689"/>
              <a:gd name="connsiteY9" fmla="*/ 5824052 h 6861253"/>
              <a:gd name="connsiteX10" fmla="*/ 925593 w 4518689"/>
              <a:gd name="connsiteY10" fmla="*/ 5824051 h 6861253"/>
              <a:gd name="connsiteX11" fmla="*/ 167413 w 4518689"/>
              <a:gd name="connsiteY11" fmla="*/ 5824051 h 6861253"/>
              <a:gd name="connsiteX12" fmla="*/ 1107466 w 4518689"/>
              <a:gd name="connsiteY12" fmla="*/ 2 h 6861253"/>
              <a:gd name="connsiteX13" fmla="*/ 1635383 w 4518689"/>
              <a:gd name="connsiteY13" fmla="*/ 2 h 6861253"/>
              <a:gd name="connsiteX14" fmla="*/ 1697942 w 4518689"/>
              <a:gd name="connsiteY14" fmla="*/ 8479 h 6861253"/>
              <a:gd name="connsiteX15" fmla="*/ 1697942 w 4518689"/>
              <a:gd name="connsiteY15" fmla="*/ 8478 h 6861253"/>
              <a:gd name="connsiteX16" fmla="*/ 1635383 w 4518689"/>
              <a:gd name="connsiteY16" fmla="*/ 1 h 6861253"/>
              <a:gd name="connsiteX17" fmla="*/ 1107466 w 4518689"/>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18689" h="6861253">
                <a:moveTo>
                  <a:pt x="1107467" y="0"/>
                </a:moveTo>
                <a:lnTo>
                  <a:pt x="4518689" y="0"/>
                </a:lnTo>
                <a:lnTo>
                  <a:pt x="4518689"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bg1">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grpSp>
        <p:nvGrpSpPr>
          <p:cNvPr id="3" name="Graphic 2">
            <a:extLst>
              <a:ext uri="{FF2B5EF4-FFF2-40B4-BE49-F238E27FC236}">
                <a16:creationId xmlns:a16="http://schemas.microsoft.com/office/drawing/2014/main" id="{867EDFD2-793F-05CC-8ECA-2E7BBAC755FD}"/>
              </a:ext>
            </a:extLst>
          </p:cNvPr>
          <p:cNvGrpSpPr>
            <a:grpSpLocks noChangeAspect="1"/>
          </p:cNvGrpSpPr>
          <p:nvPr/>
        </p:nvGrpSpPr>
        <p:grpSpPr>
          <a:xfrm>
            <a:off x="4804" y="2"/>
            <a:ext cx="468178" cy="756000"/>
            <a:chOff x="4425584" y="267785"/>
            <a:chExt cx="2950814" cy="4756864"/>
          </a:xfrm>
          <a:solidFill>
            <a:schemeClr val="accent1"/>
          </a:solidFill>
        </p:grpSpPr>
        <p:grpSp>
          <p:nvGrpSpPr>
            <p:cNvPr id="6" name="Graphic 2">
              <a:extLst>
                <a:ext uri="{FF2B5EF4-FFF2-40B4-BE49-F238E27FC236}">
                  <a16:creationId xmlns:a16="http://schemas.microsoft.com/office/drawing/2014/main" id="{A9DBC34F-F3A6-E907-F187-528EA1DAE99E}"/>
                </a:ext>
              </a:extLst>
            </p:cNvPr>
            <p:cNvGrpSpPr/>
            <p:nvPr/>
          </p:nvGrpSpPr>
          <p:grpSpPr>
            <a:xfrm>
              <a:off x="5720269" y="2764575"/>
              <a:ext cx="1656129" cy="1882392"/>
              <a:chOff x="5720269" y="2764575"/>
              <a:chExt cx="1656129" cy="1882392"/>
            </a:xfrm>
            <a:solidFill>
              <a:schemeClr val="accent1"/>
            </a:solidFill>
          </p:grpSpPr>
          <p:grpSp>
            <p:nvGrpSpPr>
              <p:cNvPr id="10" name="Graphic 2">
                <a:extLst>
                  <a:ext uri="{FF2B5EF4-FFF2-40B4-BE49-F238E27FC236}">
                    <a16:creationId xmlns:a16="http://schemas.microsoft.com/office/drawing/2014/main" id="{033C72C7-D37C-B450-EB26-B4E28AECE86E}"/>
                  </a:ext>
                </a:extLst>
              </p:cNvPr>
              <p:cNvGrpSpPr/>
              <p:nvPr/>
            </p:nvGrpSpPr>
            <p:grpSpPr>
              <a:xfrm>
                <a:off x="5720269" y="2764575"/>
                <a:ext cx="1656129" cy="1882392"/>
                <a:chOff x="5720269" y="2764575"/>
                <a:chExt cx="1656129" cy="1882392"/>
              </a:xfrm>
              <a:solidFill>
                <a:srgbClr val="00A099"/>
              </a:solidFill>
            </p:grpSpPr>
            <p:sp>
              <p:nvSpPr>
                <p:cNvPr id="16" name="Freeform 75">
                  <a:extLst>
                    <a:ext uri="{FF2B5EF4-FFF2-40B4-BE49-F238E27FC236}">
                      <a16:creationId xmlns:a16="http://schemas.microsoft.com/office/drawing/2014/main" id="{3A008AF3-E97E-F390-2EEC-755DBCB363D8}"/>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7" name="Freeform 76">
                  <a:extLst>
                    <a:ext uri="{FF2B5EF4-FFF2-40B4-BE49-F238E27FC236}">
                      <a16:creationId xmlns:a16="http://schemas.microsoft.com/office/drawing/2014/main" id="{EBC3E639-F228-9588-6718-219B5D098792}"/>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8" name="Freeform 77">
                  <a:extLst>
                    <a:ext uri="{FF2B5EF4-FFF2-40B4-BE49-F238E27FC236}">
                      <a16:creationId xmlns:a16="http://schemas.microsoft.com/office/drawing/2014/main" id="{833F1154-3CA4-D24D-5F54-7E37D01D799A}"/>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1" name="Freeform 72">
                <a:extLst>
                  <a:ext uri="{FF2B5EF4-FFF2-40B4-BE49-F238E27FC236}">
                    <a16:creationId xmlns:a16="http://schemas.microsoft.com/office/drawing/2014/main" id="{5745BCC4-600A-40DC-EF58-FEF5DF8C1847}"/>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2" name="Freeform 73">
                <a:extLst>
                  <a:ext uri="{FF2B5EF4-FFF2-40B4-BE49-F238E27FC236}">
                    <a16:creationId xmlns:a16="http://schemas.microsoft.com/office/drawing/2014/main" id="{1F11A763-011D-E075-D573-BE82D0539618}"/>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5" name="Freeform 74">
                <a:extLst>
                  <a:ext uri="{FF2B5EF4-FFF2-40B4-BE49-F238E27FC236}">
                    <a16:creationId xmlns:a16="http://schemas.microsoft.com/office/drawing/2014/main" id="{320273BD-13FD-BB35-A367-7269815650D0}"/>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7" name="Freeform 69">
              <a:extLst>
                <a:ext uri="{FF2B5EF4-FFF2-40B4-BE49-F238E27FC236}">
                  <a16:creationId xmlns:a16="http://schemas.microsoft.com/office/drawing/2014/main" id="{6CBF7EA9-C734-FDF4-181B-C362EBF7B34C}"/>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8" name="Freeform 70">
              <a:extLst>
                <a:ext uri="{FF2B5EF4-FFF2-40B4-BE49-F238E27FC236}">
                  <a16:creationId xmlns:a16="http://schemas.microsoft.com/office/drawing/2014/main" id="{F083D06C-43D6-486F-8869-A52CFD5172B4}"/>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cxnSp>
        <p:nvCxnSpPr>
          <p:cNvPr id="14" name="Straight Connector 13">
            <a:extLst>
              <a:ext uri="{FF2B5EF4-FFF2-40B4-BE49-F238E27FC236}">
                <a16:creationId xmlns:a16="http://schemas.microsoft.com/office/drawing/2014/main" id="{81944E2A-9565-1EE7-221C-73D6EF2D1406}"/>
              </a:ext>
            </a:extLst>
          </p:cNvPr>
          <p:cNvCxnSpPr>
            <a:cxnSpLocks/>
          </p:cNvCxnSpPr>
          <p:nvPr/>
        </p:nvCxnSpPr>
        <p:spPr>
          <a:xfrm>
            <a:off x="6597255" y="3580360"/>
            <a:ext cx="2025253" cy="0"/>
          </a:xfrm>
          <a:prstGeom prst="line">
            <a:avLst/>
          </a:prstGeom>
          <a:ln w="254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Title 12">
            <a:extLst>
              <a:ext uri="{FF2B5EF4-FFF2-40B4-BE49-F238E27FC236}">
                <a16:creationId xmlns:a16="http://schemas.microsoft.com/office/drawing/2014/main" id="{4E047DA8-E4B7-77DD-9235-048D0755AB93}"/>
              </a:ext>
            </a:extLst>
          </p:cNvPr>
          <p:cNvSpPr>
            <a:spLocks noGrp="1"/>
          </p:cNvSpPr>
          <p:nvPr>
            <p:ph type="title"/>
          </p:nvPr>
        </p:nvSpPr>
        <p:spPr>
          <a:xfrm>
            <a:off x="6597255" y="2586189"/>
            <a:ext cx="2025253" cy="994172"/>
          </a:xfrm>
          <a:prstGeom prst="rect">
            <a:avLst/>
          </a:prstGeom>
        </p:spPr>
        <p:txBody>
          <a:bodyPr vert="horz" lIns="0" rIns="0" anchor="b">
            <a:noAutofit/>
          </a:bodyPr>
          <a:lstStyle>
            <a:lvl1pPr>
              <a:defRPr sz="2400" b="0">
                <a:solidFill>
                  <a:schemeClr val="accent1"/>
                </a:solidFill>
              </a:defRPr>
            </a:lvl1pPr>
          </a:lstStyle>
          <a:p>
            <a:r>
              <a:rPr lang="en-US"/>
              <a:t>Click to edit Master title style</a:t>
            </a:r>
            <a:endParaRPr lang="en-AE"/>
          </a:p>
        </p:txBody>
      </p:sp>
    </p:spTree>
    <p:extLst>
      <p:ext uri="{BB962C8B-B14F-4D97-AF65-F5344CB8AC3E}">
        <p14:creationId xmlns:p14="http://schemas.microsoft.com/office/powerpoint/2010/main" val="998825355"/>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13_Lunch slide">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93395373-C2C6-6A46-353B-AA58BC52B206}"/>
              </a:ext>
            </a:extLst>
          </p:cNvPr>
          <p:cNvGraphicFramePr>
            <a:graphicFrameLocks noChangeAspect="1"/>
          </p:cNvGraphicFramePr>
          <p:nvPr>
            <p:custDataLst>
              <p:tags r:id="rId1"/>
            </p:custDataLst>
            <p:extLst>
              <p:ext uri="{D42A27DB-BD31-4B8C-83A1-F6EECF244321}">
                <p14:modId xmlns:p14="http://schemas.microsoft.com/office/powerpoint/2010/main" val="308886899"/>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4" name="think-cell data - do not delete" hidden="1">
                        <a:extLst>
                          <a:ext uri="{FF2B5EF4-FFF2-40B4-BE49-F238E27FC236}">
                            <a16:creationId xmlns:a16="http://schemas.microsoft.com/office/drawing/2014/main" id="{93395373-C2C6-6A46-353B-AA58BC52B206}"/>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pic>
        <p:nvPicPr>
          <p:cNvPr id="5" name="Picture 4">
            <a:extLst>
              <a:ext uri="{FF2B5EF4-FFF2-40B4-BE49-F238E27FC236}">
                <a16:creationId xmlns:a16="http://schemas.microsoft.com/office/drawing/2014/main" id="{73961AF3-0BAC-3B23-DECC-06C944A8A0FC}"/>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509" y="1"/>
            <a:ext cx="9138645" cy="5141060"/>
          </a:xfrm>
          <a:prstGeom prst="rect">
            <a:avLst/>
          </a:prstGeom>
        </p:spPr>
      </p:pic>
      <p:pic>
        <p:nvPicPr>
          <p:cNvPr id="17" name="Picture 16">
            <a:extLst>
              <a:ext uri="{FF2B5EF4-FFF2-40B4-BE49-F238E27FC236}">
                <a16:creationId xmlns:a16="http://schemas.microsoft.com/office/drawing/2014/main" id="{11511514-914E-FC06-D18F-12E951B5EDFF}"/>
              </a:ext>
            </a:extLst>
          </p:cNvPr>
          <p:cNvPicPr>
            <a:picLocks noChangeAspect="1"/>
          </p:cNvPicPr>
          <p:nvPr/>
        </p:nvPicPr>
        <p:blipFill rotWithShape="1">
          <a:blip r:embed="rId6" cstate="email">
            <a:extLst>
              <a:ext uri="{BEBA8EAE-BF5A-486C-A8C5-ECC9F3942E4B}">
                <a14:imgProps xmlns:a14="http://schemas.microsoft.com/office/drawing/2010/main">
                  <a14:imgLayer r:embed="rId7">
                    <a14:imgEffect>
                      <a14:artisticBlur radius="30"/>
                    </a14:imgEffect>
                  </a14:imgLayer>
                </a14:imgProps>
              </a:ext>
              <a:ext uri="{28A0092B-C50C-407E-A947-70E740481C1C}">
                <a14:useLocalDpi xmlns:a14="http://schemas.microsoft.com/office/drawing/2010/main"/>
              </a:ext>
            </a:extLst>
          </a:blip>
          <a:srcRect t="-218" r="-245"/>
          <a:stretch/>
        </p:blipFill>
        <p:spPr>
          <a:xfrm>
            <a:off x="5744200" y="0"/>
            <a:ext cx="3394915" cy="5147988"/>
          </a:xfrm>
          <a:custGeom>
            <a:avLst/>
            <a:gdLst>
              <a:gd name="connsiteX0" fmla="*/ 1106417 w 4511121"/>
              <a:gd name="connsiteY0" fmla="*/ 0 h 6854747"/>
              <a:gd name="connsiteX1" fmla="*/ 4511121 w 4511121"/>
              <a:gd name="connsiteY1" fmla="*/ 0 h 6854747"/>
              <a:gd name="connsiteX2" fmla="*/ 4511121 w 4511121"/>
              <a:gd name="connsiteY2" fmla="*/ 6854747 h 6854747"/>
              <a:gd name="connsiteX3" fmla="*/ 0 w 4511121"/>
              <a:gd name="connsiteY3" fmla="*/ 6854747 h 6854747"/>
              <a:gd name="connsiteX4" fmla="*/ 166363 w 4511121"/>
              <a:gd name="connsiteY4" fmla="*/ 5824052 h 6854747"/>
              <a:gd name="connsiteX5" fmla="*/ 924543 w 4511121"/>
              <a:gd name="connsiteY5" fmla="*/ 5824052 h 6854747"/>
              <a:gd name="connsiteX6" fmla="*/ 924543 w 4511121"/>
              <a:gd name="connsiteY6" fmla="*/ 5824051 h 6854747"/>
              <a:gd name="connsiteX7" fmla="*/ 166363 w 4511121"/>
              <a:gd name="connsiteY7" fmla="*/ 5824051 h 6854747"/>
              <a:gd name="connsiteX8" fmla="*/ 1106416 w 4511121"/>
              <a:gd name="connsiteY8" fmla="*/ 2 h 6854747"/>
              <a:gd name="connsiteX9" fmla="*/ 1634333 w 4511121"/>
              <a:gd name="connsiteY9" fmla="*/ 2 h 6854747"/>
              <a:gd name="connsiteX10" fmla="*/ 1696892 w 4511121"/>
              <a:gd name="connsiteY10" fmla="*/ 8479 h 6854747"/>
              <a:gd name="connsiteX11" fmla="*/ 1696892 w 4511121"/>
              <a:gd name="connsiteY11" fmla="*/ 8478 h 6854747"/>
              <a:gd name="connsiteX12" fmla="*/ 1634333 w 4511121"/>
              <a:gd name="connsiteY12" fmla="*/ 1 h 6854747"/>
              <a:gd name="connsiteX13" fmla="*/ 1106416 w 4511121"/>
              <a:gd name="connsiteY13" fmla="*/ 1 h 6854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11121" h="6854747">
                <a:moveTo>
                  <a:pt x="1106417" y="0"/>
                </a:moveTo>
                <a:lnTo>
                  <a:pt x="4511121" y="0"/>
                </a:lnTo>
                <a:lnTo>
                  <a:pt x="4511121" y="6854747"/>
                </a:lnTo>
                <a:lnTo>
                  <a:pt x="0" y="6854747"/>
                </a:lnTo>
                <a:lnTo>
                  <a:pt x="166363" y="5824052"/>
                </a:lnTo>
                <a:lnTo>
                  <a:pt x="924543" y="5824052"/>
                </a:lnTo>
                <a:lnTo>
                  <a:pt x="924543" y="5824051"/>
                </a:lnTo>
                <a:lnTo>
                  <a:pt x="166363" y="5824051"/>
                </a:lnTo>
                <a:lnTo>
                  <a:pt x="1106416" y="2"/>
                </a:lnTo>
                <a:lnTo>
                  <a:pt x="1634333" y="2"/>
                </a:lnTo>
                <a:lnTo>
                  <a:pt x="1696892" y="8479"/>
                </a:lnTo>
                <a:lnTo>
                  <a:pt x="1696892" y="8478"/>
                </a:lnTo>
                <a:lnTo>
                  <a:pt x="1634333" y="1"/>
                </a:lnTo>
                <a:lnTo>
                  <a:pt x="1106416" y="1"/>
                </a:lnTo>
                <a:close/>
              </a:path>
            </a:pathLst>
          </a:custGeom>
          <a:effectLst>
            <a:outerShdw blurRad="190500" dist="63500" dir="10800000" algn="r" rotWithShape="0">
              <a:prstClr val="black">
                <a:alpha val="40000"/>
              </a:prstClr>
            </a:outerShdw>
          </a:effectLst>
        </p:spPr>
      </p:pic>
      <p:sp>
        <p:nvSpPr>
          <p:cNvPr id="9" name="Freeform 8">
            <a:extLst>
              <a:ext uri="{FF2B5EF4-FFF2-40B4-BE49-F238E27FC236}">
                <a16:creationId xmlns:a16="http://schemas.microsoft.com/office/drawing/2014/main" id="{FA439B9D-4ABB-F9CD-BAA4-095D6A45A25A}"/>
              </a:ext>
            </a:extLst>
          </p:cNvPr>
          <p:cNvSpPr/>
          <p:nvPr/>
        </p:nvSpPr>
        <p:spPr>
          <a:xfrm>
            <a:off x="5759789" y="1025"/>
            <a:ext cx="3389017" cy="5145940"/>
          </a:xfrm>
          <a:custGeom>
            <a:avLst/>
            <a:gdLst>
              <a:gd name="connsiteX0" fmla="*/ 1107467 w 4518689"/>
              <a:gd name="connsiteY0" fmla="*/ 0 h 6861253"/>
              <a:gd name="connsiteX1" fmla="*/ 4518689 w 4518689"/>
              <a:gd name="connsiteY1" fmla="*/ 0 h 6861253"/>
              <a:gd name="connsiteX2" fmla="*/ 4518689 w 4518689"/>
              <a:gd name="connsiteY2" fmla="*/ 6861253 h 6861253"/>
              <a:gd name="connsiteX3" fmla="*/ 563823 w 4518689"/>
              <a:gd name="connsiteY3" fmla="*/ 6861253 h 6861253"/>
              <a:gd name="connsiteX4" fmla="*/ 568538 w 4518689"/>
              <a:gd name="connsiteY4" fmla="*/ 6858255 h 6861253"/>
              <a:gd name="connsiteX5" fmla="*/ 568537 w 4518689"/>
              <a:gd name="connsiteY5" fmla="*/ 6858255 h 6861253"/>
              <a:gd name="connsiteX6" fmla="*/ 563822 w 4518689"/>
              <a:gd name="connsiteY6" fmla="*/ 6861253 h 6861253"/>
              <a:gd name="connsiteX7" fmla="*/ 0 w 4518689"/>
              <a:gd name="connsiteY7" fmla="*/ 6861253 h 6861253"/>
              <a:gd name="connsiteX8" fmla="*/ 167413 w 4518689"/>
              <a:gd name="connsiteY8" fmla="*/ 5824052 h 6861253"/>
              <a:gd name="connsiteX9" fmla="*/ 925593 w 4518689"/>
              <a:gd name="connsiteY9" fmla="*/ 5824052 h 6861253"/>
              <a:gd name="connsiteX10" fmla="*/ 925593 w 4518689"/>
              <a:gd name="connsiteY10" fmla="*/ 5824051 h 6861253"/>
              <a:gd name="connsiteX11" fmla="*/ 167413 w 4518689"/>
              <a:gd name="connsiteY11" fmla="*/ 5824051 h 6861253"/>
              <a:gd name="connsiteX12" fmla="*/ 1107466 w 4518689"/>
              <a:gd name="connsiteY12" fmla="*/ 2 h 6861253"/>
              <a:gd name="connsiteX13" fmla="*/ 1635383 w 4518689"/>
              <a:gd name="connsiteY13" fmla="*/ 2 h 6861253"/>
              <a:gd name="connsiteX14" fmla="*/ 1697942 w 4518689"/>
              <a:gd name="connsiteY14" fmla="*/ 8479 h 6861253"/>
              <a:gd name="connsiteX15" fmla="*/ 1697942 w 4518689"/>
              <a:gd name="connsiteY15" fmla="*/ 8478 h 6861253"/>
              <a:gd name="connsiteX16" fmla="*/ 1635383 w 4518689"/>
              <a:gd name="connsiteY16" fmla="*/ 1 h 6861253"/>
              <a:gd name="connsiteX17" fmla="*/ 1107466 w 4518689"/>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18689" h="6861253">
                <a:moveTo>
                  <a:pt x="1107467" y="0"/>
                </a:moveTo>
                <a:lnTo>
                  <a:pt x="4518689" y="0"/>
                </a:lnTo>
                <a:lnTo>
                  <a:pt x="4518689"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bg1">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grpSp>
        <p:nvGrpSpPr>
          <p:cNvPr id="2" name="Graphic 2">
            <a:extLst>
              <a:ext uri="{FF2B5EF4-FFF2-40B4-BE49-F238E27FC236}">
                <a16:creationId xmlns:a16="http://schemas.microsoft.com/office/drawing/2014/main" id="{ABEF3C90-A9AF-7986-9EC9-D328CD35443B}"/>
              </a:ext>
            </a:extLst>
          </p:cNvPr>
          <p:cNvGrpSpPr>
            <a:grpSpLocks noChangeAspect="1"/>
          </p:cNvGrpSpPr>
          <p:nvPr/>
        </p:nvGrpSpPr>
        <p:grpSpPr>
          <a:xfrm>
            <a:off x="4804" y="2"/>
            <a:ext cx="468178" cy="756000"/>
            <a:chOff x="4425584" y="267785"/>
            <a:chExt cx="2950814" cy="4756864"/>
          </a:xfrm>
          <a:solidFill>
            <a:schemeClr val="accent1"/>
          </a:solidFill>
        </p:grpSpPr>
        <p:grpSp>
          <p:nvGrpSpPr>
            <p:cNvPr id="3" name="Graphic 2">
              <a:extLst>
                <a:ext uri="{FF2B5EF4-FFF2-40B4-BE49-F238E27FC236}">
                  <a16:creationId xmlns:a16="http://schemas.microsoft.com/office/drawing/2014/main" id="{72D73334-B35C-7954-1936-98ACBBAC9012}"/>
                </a:ext>
              </a:extLst>
            </p:cNvPr>
            <p:cNvGrpSpPr/>
            <p:nvPr/>
          </p:nvGrpSpPr>
          <p:grpSpPr>
            <a:xfrm>
              <a:off x="5720269" y="2764575"/>
              <a:ext cx="1656129" cy="1882392"/>
              <a:chOff x="5720269" y="2764575"/>
              <a:chExt cx="1656129" cy="1882392"/>
            </a:xfrm>
            <a:solidFill>
              <a:schemeClr val="accent1"/>
            </a:solidFill>
          </p:grpSpPr>
          <p:grpSp>
            <p:nvGrpSpPr>
              <p:cNvPr id="8" name="Graphic 2">
                <a:extLst>
                  <a:ext uri="{FF2B5EF4-FFF2-40B4-BE49-F238E27FC236}">
                    <a16:creationId xmlns:a16="http://schemas.microsoft.com/office/drawing/2014/main" id="{86939B4E-B5F4-9BB2-6772-8A5D1D9D2560}"/>
                  </a:ext>
                </a:extLst>
              </p:cNvPr>
              <p:cNvGrpSpPr/>
              <p:nvPr/>
            </p:nvGrpSpPr>
            <p:grpSpPr>
              <a:xfrm>
                <a:off x="5720269" y="2764575"/>
                <a:ext cx="1656129" cy="1882392"/>
                <a:chOff x="5720269" y="2764575"/>
                <a:chExt cx="1656129" cy="1882392"/>
              </a:xfrm>
              <a:solidFill>
                <a:srgbClr val="00A099"/>
              </a:solidFill>
            </p:grpSpPr>
            <p:sp>
              <p:nvSpPr>
                <p:cNvPr id="15" name="Freeform 75">
                  <a:extLst>
                    <a:ext uri="{FF2B5EF4-FFF2-40B4-BE49-F238E27FC236}">
                      <a16:creationId xmlns:a16="http://schemas.microsoft.com/office/drawing/2014/main" id="{17CF27B8-71E3-E5AD-D343-39885DAE95CB}"/>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6" name="Freeform 76">
                  <a:extLst>
                    <a:ext uri="{FF2B5EF4-FFF2-40B4-BE49-F238E27FC236}">
                      <a16:creationId xmlns:a16="http://schemas.microsoft.com/office/drawing/2014/main" id="{4D998468-CD7C-54A7-A31D-1DC97D0965E8}"/>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8" name="Freeform 77">
                  <a:extLst>
                    <a:ext uri="{FF2B5EF4-FFF2-40B4-BE49-F238E27FC236}">
                      <a16:creationId xmlns:a16="http://schemas.microsoft.com/office/drawing/2014/main" id="{B86D4BE5-E10A-D56A-C6E9-E0971B82FD15}"/>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0" name="Freeform 72">
                <a:extLst>
                  <a:ext uri="{FF2B5EF4-FFF2-40B4-BE49-F238E27FC236}">
                    <a16:creationId xmlns:a16="http://schemas.microsoft.com/office/drawing/2014/main" id="{FEB3C013-7EE7-CA9E-91FB-85FCBD75D280}"/>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1" name="Freeform 73">
                <a:extLst>
                  <a:ext uri="{FF2B5EF4-FFF2-40B4-BE49-F238E27FC236}">
                    <a16:creationId xmlns:a16="http://schemas.microsoft.com/office/drawing/2014/main" id="{2F50CD9D-0F73-DD28-EE1E-47C74F19ADD5}"/>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2" name="Freeform 74">
                <a:extLst>
                  <a:ext uri="{FF2B5EF4-FFF2-40B4-BE49-F238E27FC236}">
                    <a16:creationId xmlns:a16="http://schemas.microsoft.com/office/drawing/2014/main" id="{7C822FDB-D784-BC8E-2E16-DA792FF76843}"/>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6" name="Freeform 69">
              <a:extLst>
                <a:ext uri="{FF2B5EF4-FFF2-40B4-BE49-F238E27FC236}">
                  <a16:creationId xmlns:a16="http://schemas.microsoft.com/office/drawing/2014/main" id="{10782F7F-4E40-D04E-1A96-BA3197EBF5AB}"/>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7" name="Freeform 70">
              <a:extLst>
                <a:ext uri="{FF2B5EF4-FFF2-40B4-BE49-F238E27FC236}">
                  <a16:creationId xmlns:a16="http://schemas.microsoft.com/office/drawing/2014/main" id="{27227963-6E9C-F37F-ACAA-53CC991CFDE1}"/>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cxnSp>
        <p:nvCxnSpPr>
          <p:cNvPr id="14" name="Straight Connector 13">
            <a:extLst>
              <a:ext uri="{FF2B5EF4-FFF2-40B4-BE49-F238E27FC236}">
                <a16:creationId xmlns:a16="http://schemas.microsoft.com/office/drawing/2014/main" id="{81944E2A-9565-1EE7-221C-73D6EF2D1406}"/>
              </a:ext>
            </a:extLst>
          </p:cNvPr>
          <p:cNvCxnSpPr>
            <a:cxnSpLocks/>
          </p:cNvCxnSpPr>
          <p:nvPr/>
        </p:nvCxnSpPr>
        <p:spPr>
          <a:xfrm>
            <a:off x="6597255" y="3580360"/>
            <a:ext cx="2025253" cy="0"/>
          </a:xfrm>
          <a:prstGeom prst="line">
            <a:avLst/>
          </a:prstGeom>
          <a:ln w="254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Title 12">
            <a:extLst>
              <a:ext uri="{FF2B5EF4-FFF2-40B4-BE49-F238E27FC236}">
                <a16:creationId xmlns:a16="http://schemas.microsoft.com/office/drawing/2014/main" id="{4E047DA8-E4B7-77DD-9235-048D0755AB93}"/>
              </a:ext>
            </a:extLst>
          </p:cNvPr>
          <p:cNvSpPr>
            <a:spLocks noGrp="1"/>
          </p:cNvSpPr>
          <p:nvPr>
            <p:ph type="title"/>
          </p:nvPr>
        </p:nvSpPr>
        <p:spPr>
          <a:xfrm>
            <a:off x="6597255" y="2586189"/>
            <a:ext cx="2025253" cy="994172"/>
          </a:xfrm>
          <a:prstGeom prst="rect">
            <a:avLst/>
          </a:prstGeom>
        </p:spPr>
        <p:txBody>
          <a:bodyPr vert="horz" lIns="0" rIns="0" anchor="b">
            <a:noAutofit/>
          </a:bodyPr>
          <a:lstStyle>
            <a:lvl1pPr>
              <a:defRPr sz="2400" b="0">
                <a:solidFill>
                  <a:schemeClr val="accent1"/>
                </a:solidFill>
              </a:defRPr>
            </a:lvl1pPr>
          </a:lstStyle>
          <a:p>
            <a:r>
              <a:rPr lang="en-US"/>
              <a:t>Click to edit Master title style</a:t>
            </a:r>
            <a:endParaRPr lang="en-AE"/>
          </a:p>
        </p:txBody>
      </p:sp>
    </p:spTree>
    <p:extLst>
      <p:ext uri="{BB962C8B-B14F-4D97-AF65-F5344CB8AC3E}">
        <p14:creationId xmlns:p14="http://schemas.microsoft.com/office/powerpoint/2010/main" val="4218727826"/>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14_Lunch slide">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93395373-C2C6-6A46-353B-AA58BC52B206}"/>
              </a:ext>
            </a:extLst>
          </p:cNvPr>
          <p:cNvGraphicFramePr>
            <a:graphicFrameLocks noChangeAspect="1"/>
          </p:cNvGraphicFramePr>
          <p:nvPr>
            <p:custDataLst>
              <p:tags r:id="rId1"/>
            </p:custDataLst>
            <p:extLst>
              <p:ext uri="{D42A27DB-BD31-4B8C-83A1-F6EECF244321}">
                <p14:modId xmlns:p14="http://schemas.microsoft.com/office/powerpoint/2010/main" val="1385752830"/>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4" name="think-cell data - do not delete" hidden="1">
                        <a:extLst>
                          <a:ext uri="{FF2B5EF4-FFF2-40B4-BE49-F238E27FC236}">
                            <a16:creationId xmlns:a16="http://schemas.microsoft.com/office/drawing/2014/main" id="{93395373-C2C6-6A46-353B-AA58BC52B206}"/>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pic>
        <p:nvPicPr>
          <p:cNvPr id="2" name="Picture Placeholder 14" descr="Close-up of a pen writing on a chart">
            <a:extLst>
              <a:ext uri="{FF2B5EF4-FFF2-40B4-BE49-F238E27FC236}">
                <a16:creationId xmlns:a16="http://schemas.microsoft.com/office/drawing/2014/main" id="{2117F75F-8932-4B18-5263-6FD54F2D617B}"/>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0" y="0"/>
            <a:ext cx="9144000" cy="5143500"/>
          </a:xfrm>
          <a:prstGeom prst="rect">
            <a:avLst/>
          </a:prstGeom>
          <a:noFill/>
        </p:spPr>
      </p:pic>
      <p:pic>
        <p:nvPicPr>
          <p:cNvPr id="8" name="Picture 7" descr="Close-up of a pen writing on a chart">
            <a:extLst>
              <a:ext uri="{FF2B5EF4-FFF2-40B4-BE49-F238E27FC236}">
                <a16:creationId xmlns:a16="http://schemas.microsoft.com/office/drawing/2014/main" id="{B140270D-787B-3A30-8E81-F2B0349FDB5E}"/>
              </a:ext>
            </a:extLst>
          </p:cNvPr>
          <p:cNvPicPr>
            <a:picLocks noChangeAspect="1"/>
          </p:cNvPicPr>
          <p:nvPr/>
        </p:nvPicPr>
        <p:blipFill rotWithShape="1">
          <a:blip r:embed="rId6" cstate="email">
            <a:extLst>
              <a:ext uri="{BEBA8EAE-BF5A-486C-A8C5-ECC9F3942E4B}">
                <a14:imgProps xmlns:a14="http://schemas.microsoft.com/office/drawing/2010/main">
                  <a14:imgLayer r:embed="rId7">
                    <a14:imgEffect>
                      <a14:artisticBlur radius="20"/>
                    </a14:imgEffect>
                  </a14:imgLayer>
                </a14:imgProps>
              </a:ext>
              <a:ext uri="{28A0092B-C50C-407E-A947-70E740481C1C}">
                <a14:useLocalDpi xmlns:a14="http://schemas.microsoft.com/office/drawing/2010/main"/>
              </a:ext>
            </a:extLst>
          </a:blip>
          <a:srcRect/>
          <a:stretch/>
        </p:blipFill>
        <p:spPr>
          <a:xfrm>
            <a:off x="5755378" y="0"/>
            <a:ext cx="3383735" cy="5143500"/>
          </a:xfrm>
          <a:custGeom>
            <a:avLst/>
            <a:gdLst>
              <a:gd name="connsiteX0" fmla="*/ 1106942 w 4511646"/>
              <a:gd name="connsiteY0" fmla="*/ 0 h 6858000"/>
              <a:gd name="connsiteX1" fmla="*/ 4511646 w 4511646"/>
              <a:gd name="connsiteY1" fmla="*/ 0 h 6858000"/>
              <a:gd name="connsiteX2" fmla="*/ 4511646 w 4511646"/>
              <a:gd name="connsiteY2" fmla="*/ 6858000 h 6858000"/>
              <a:gd name="connsiteX3" fmla="*/ 0 w 4511646"/>
              <a:gd name="connsiteY3" fmla="*/ 6858000 h 6858000"/>
              <a:gd name="connsiteX4" fmla="*/ 166888 w 4511646"/>
              <a:gd name="connsiteY4" fmla="*/ 5824052 h 6858000"/>
              <a:gd name="connsiteX5" fmla="*/ 925068 w 4511646"/>
              <a:gd name="connsiteY5" fmla="*/ 5824052 h 6858000"/>
              <a:gd name="connsiteX6" fmla="*/ 925068 w 4511646"/>
              <a:gd name="connsiteY6" fmla="*/ 5824051 h 6858000"/>
              <a:gd name="connsiteX7" fmla="*/ 166888 w 4511646"/>
              <a:gd name="connsiteY7" fmla="*/ 5824051 h 6858000"/>
              <a:gd name="connsiteX8" fmla="*/ 1106941 w 4511646"/>
              <a:gd name="connsiteY8" fmla="*/ 2 h 6858000"/>
              <a:gd name="connsiteX9" fmla="*/ 1634858 w 4511646"/>
              <a:gd name="connsiteY9" fmla="*/ 2 h 6858000"/>
              <a:gd name="connsiteX10" fmla="*/ 1697417 w 4511646"/>
              <a:gd name="connsiteY10" fmla="*/ 8479 h 6858000"/>
              <a:gd name="connsiteX11" fmla="*/ 1697417 w 4511646"/>
              <a:gd name="connsiteY11" fmla="*/ 8478 h 6858000"/>
              <a:gd name="connsiteX12" fmla="*/ 1634858 w 4511646"/>
              <a:gd name="connsiteY12" fmla="*/ 1 h 6858000"/>
              <a:gd name="connsiteX13" fmla="*/ 1106941 w 4511646"/>
              <a:gd name="connsiteY13" fmla="*/ 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11646" h="6858000">
                <a:moveTo>
                  <a:pt x="1106942" y="0"/>
                </a:moveTo>
                <a:lnTo>
                  <a:pt x="4511646" y="0"/>
                </a:lnTo>
                <a:lnTo>
                  <a:pt x="4511646" y="6858000"/>
                </a:lnTo>
                <a:lnTo>
                  <a:pt x="0" y="6858000"/>
                </a:lnTo>
                <a:lnTo>
                  <a:pt x="166888" y="5824052"/>
                </a:lnTo>
                <a:lnTo>
                  <a:pt x="925068" y="5824052"/>
                </a:lnTo>
                <a:lnTo>
                  <a:pt x="925068" y="5824051"/>
                </a:lnTo>
                <a:lnTo>
                  <a:pt x="166888" y="5824051"/>
                </a:lnTo>
                <a:lnTo>
                  <a:pt x="1106941" y="2"/>
                </a:lnTo>
                <a:lnTo>
                  <a:pt x="1634858" y="2"/>
                </a:lnTo>
                <a:lnTo>
                  <a:pt x="1697417" y="8479"/>
                </a:lnTo>
                <a:lnTo>
                  <a:pt x="1697417" y="8478"/>
                </a:lnTo>
                <a:lnTo>
                  <a:pt x="1634858" y="1"/>
                </a:lnTo>
                <a:lnTo>
                  <a:pt x="1106941" y="1"/>
                </a:lnTo>
                <a:close/>
              </a:path>
            </a:pathLst>
          </a:custGeom>
          <a:noFill/>
          <a:effectLst>
            <a:outerShdw blurRad="190500" dist="63500" dir="10800000" algn="r" rotWithShape="0">
              <a:prstClr val="black">
                <a:alpha val="40000"/>
              </a:prstClr>
            </a:outerShdw>
          </a:effectLst>
        </p:spPr>
      </p:pic>
      <p:sp>
        <p:nvSpPr>
          <p:cNvPr id="9" name="Freeform 8">
            <a:extLst>
              <a:ext uri="{FF2B5EF4-FFF2-40B4-BE49-F238E27FC236}">
                <a16:creationId xmlns:a16="http://schemas.microsoft.com/office/drawing/2014/main" id="{FA439B9D-4ABB-F9CD-BAA4-095D6A45A25A}"/>
              </a:ext>
            </a:extLst>
          </p:cNvPr>
          <p:cNvSpPr/>
          <p:nvPr/>
        </p:nvSpPr>
        <p:spPr>
          <a:xfrm>
            <a:off x="5759789" y="1025"/>
            <a:ext cx="3389017" cy="5145940"/>
          </a:xfrm>
          <a:custGeom>
            <a:avLst/>
            <a:gdLst>
              <a:gd name="connsiteX0" fmla="*/ 1107467 w 4518689"/>
              <a:gd name="connsiteY0" fmla="*/ 0 h 6861253"/>
              <a:gd name="connsiteX1" fmla="*/ 4518689 w 4518689"/>
              <a:gd name="connsiteY1" fmla="*/ 0 h 6861253"/>
              <a:gd name="connsiteX2" fmla="*/ 4518689 w 4518689"/>
              <a:gd name="connsiteY2" fmla="*/ 6861253 h 6861253"/>
              <a:gd name="connsiteX3" fmla="*/ 563823 w 4518689"/>
              <a:gd name="connsiteY3" fmla="*/ 6861253 h 6861253"/>
              <a:gd name="connsiteX4" fmla="*/ 568538 w 4518689"/>
              <a:gd name="connsiteY4" fmla="*/ 6858255 h 6861253"/>
              <a:gd name="connsiteX5" fmla="*/ 568537 w 4518689"/>
              <a:gd name="connsiteY5" fmla="*/ 6858255 h 6861253"/>
              <a:gd name="connsiteX6" fmla="*/ 563822 w 4518689"/>
              <a:gd name="connsiteY6" fmla="*/ 6861253 h 6861253"/>
              <a:gd name="connsiteX7" fmla="*/ 0 w 4518689"/>
              <a:gd name="connsiteY7" fmla="*/ 6861253 h 6861253"/>
              <a:gd name="connsiteX8" fmla="*/ 167413 w 4518689"/>
              <a:gd name="connsiteY8" fmla="*/ 5824052 h 6861253"/>
              <a:gd name="connsiteX9" fmla="*/ 925593 w 4518689"/>
              <a:gd name="connsiteY9" fmla="*/ 5824052 h 6861253"/>
              <a:gd name="connsiteX10" fmla="*/ 925593 w 4518689"/>
              <a:gd name="connsiteY10" fmla="*/ 5824051 h 6861253"/>
              <a:gd name="connsiteX11" fmla="*/ 167413 w 4518689"/>
              <a:gd name="connsiteY11" fmla="*/ 5824051 h 6861253"/>
              <a:gd name="connsiteX12" fmla="*/ 1107466 w 4518689"/>
              <a:gd name="connsiteY12" fmla="*/ 2 h 6861253"/>
              <a:gd name="connsiteX13" fmla="*/ 1635383 w 4518689"/>
              <a:gd name="connsiteY13" fmla="*/ 2 h 6861253"/>
              <a:gd name="connsiteX14" fmla="*/ 1697942 w 4518689"/>
              <a:gd name="connsiteY14" fmla="*/ 8479 h 6861253"/>
              <a:gd name="connsiteX15" fmla="*/ 1697942 w 4518689"/>
              <a:gd name="connsiteY15" fmla="*/ 8478 h 6861253"/>
              <a:gd name="connsiteX16" fmla="*/ 1635383 w 4518689"/>
              <a:gd name="connsiteY16" fmla="*/ 1 h 6861253"/>
              <a:gd name="connsiteX17" fmla="*/ 1107466 w 4518689"/>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18689" h="6861253">
                <a:moveTo>
                  <a:pt x="1107467" y="0"/>
                </a:moveTo>
                <a:lnTo>
                  <a:pt x="4518689" y="0"/>
                </a:lnTo>
                <a:lnTo>
                  <a:pt x="4518689"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bg1">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grpSp>
        <p:nvGrpSpPr>
          <p:cNvPr id="3" name="Graphic 2">
            <a:extLst>
              <a:ext uri="{FF2B5EF4-FFF2-40B4-BE49-F238E27FC236}">
                <a16:creationId xmlns:a16="http://schemas.microsoft.com/office/drawing/2014/main" id="{9EC6A14E-CAD9-71F4-033C-4A4002363410}"/>
              </a:ext>
            </a:extLst>
          </p:cNvPr>
          <p:cNvGrpSpPr>
            <a:grpSpLocks noChangeAspect="1"/>
          </p:cNvGrpSpPr>
          <p:nvPr/>
        </p:nvGrpSpPr>
        <p:grpSpPr>
          <a:xfrm>
            <a:off x="4804" y="2"/>
            <a:ext cx="468178" cy="756000"/>
            <a:chOff x="4425584" y="267785"/>
            <a:chExt cx="2950814" cy="4756864"/>
          </a:xfrm>
          <a:solidFill>
            <a:schemeClr val="accent1"/>
          </a:solidFill>
        </p:grpSpPr>
        <p:grpSp>
          <p:nvGrpSpPr>
            <p:cNvPr id="5" name="Graphic 2">
              <a:extLst>
                <a:ext uri="{FF2B5EF4-FFF2-40B4-BE49-F238E27FC236}">
                  <a16:creationId xmlns:a16="http://schemas.microsoft.com/office/drawing/2014/main" id="{6F74C849-406E-D1CC-5AF9-BC946A661D5C}"/>
                </a:ext>
              </a:extLst>
            </p:cNvPr>
            <p:cNvGrpSpPr/>
            <p:nvPr/>
          </p:nvGrpSpPr>
          <p:grpSpPr>
            <a:xfrm>
              <a:off x="5720269" y="2764575"/>
              <a:ext cx="1656129" cy="1882392"/>
              <a:chOff x="5720269" y="2764575"/>
              <a:chExt cx="1656129" cy="1882392"/>
            </a:xfrm>
            <a:solidFill>
              <a:schemeClr val="accent1"/>
            </a:solidFill>
          </p:grpSpPr>
          <p:grpSp>
            <p:nvGrpSpPr>
              <p:cNvPr id="10" name="Graphic 2">
                <a:extLst>
                  <a:ext uri="{FF2B5EF4-FFF2-40B4-BE49-F238E27FC236}">
                    <a16:creationId xmlns:a16="http://schemas.microsoft.com/office/drawing/2014/main" id="{39F00991-38F4-4141-276C-06D7690DE4AF}"/>
                  </a:ext>
                </a:extLst>
              </p:cNvPr>
              <p:cNvGrpSpPr/>
              <p:nvPr/>
            </p:nvGrpSpPr>
            <p:grpSpPr>
              <a:xfrm>
                <a:off x="5720269" y="2764575"/>
                <a:ext cx="1656129" cy="1882392"/>
                <a:chOff x="5720269" y="2764575"/>
                <a:chExt cx="1656129" cy="1882392"/>
              </a:xfrm>
              <a:solidFill>
                <a:srgbClr val="00A099"/>
              </a:solidFill>
            </p:grpSpPr>
            <p:sp>
              <p:nvSpPr>
                <p:cNvPr id="16" name="Freeform 75">
                  <a:extLst>
                    <a:ext uri="{FF2B5EF4-FFF2-40B4-BE49-F238E27FC236}">
                      <a16:creationId xmlns:a16="http://schemas.microsoft.com/office/drawing/2014/main" id="{9FE81324-22A5-5E78-9524-675E738F8A78}"/>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7" name="Freeform 76">
                  <a:extLst>
                    <a:ext uri="{FF2B5EF4-FFF2-40B4-BE49-F238E27FC236}">
                      <a16:creationId xmlns:a16="http://schemas.microsoft.com/office/drawing/2014/main" id="{01EFE7C2-812E-10E2-7124-751F08F05418}"/>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8" name="Freeform 77">
                  <a:extLst>
                    <a:ext uri="{FF2B5EF4-FFF2-40B4-BE49-F238E27FC236}">
                      <a16:creationId xmlns:a16="http://schemas.microsoft.com/office/drawing/2014/main" id="{CA2F1E99-699F-80C2-51EE-08E8C81D0F75}"/>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1" name="Freeform 72">
                <a:extLst>
                  <a:ext uri="{FF2B5EF4-FFF2-40B4-BE49-F238E27FC236}">
                    <a16:creationId xmlns:a16="http://schemas.microsoft.com/office/drawing/2014/main" id="{4C8B2E6E-2AA1-60BD-6690-8F5DCEF5704C}"/>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2" name="Freeform 73">
                <a:extLst>
                  <a:ext uri="{FF2B5EF4-FFF2-40B4-BE49-F238E27FC236}">
                    <a16:creationId xmlns:a16="http://schemas.microsoft.com/office/drawing/2014/main" id="{C454ACAA-9ED9-3F5E-F151-A766E07A1E4E}"/>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5" name="Freeform 74">
                <a:extLst>
                  <a:ext uri="{FF2B5EF4-FFF2-40B4-BE49-F238E27FC236}">
                    <a16:creationId xmlns:a16="http://schemas.microsoft.com/office/drawing/2014/main" id="{55413CD3-186D-6E43-7C77-8F8E75A7FE08}"/>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6" name="Freeform 69">
              <a:extLst>
                <a:ext uri="{FF2B5EF4-FFF2-40B4-BE49-F238E27FC236}">
                  <a16:creationId xmlns:a16="http://schemas.microsoft.com/office/drawing/2014/main" id="{E1EE5F01-B53C-C4A2-A3B6-DAEA42072395}"/>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7" name="Freeform 70">
              <a:extLst>
                <a:ext uri="{FF2B5EF4-FFF2-40B4-BE49-F238E27FC236}">
                  <a16:creationId xmlns:a16="http://schemas.microsoft.com/office/drawing/2014/main" id="{F756E25D-FFEA-C4E5-A3FF-C0294371F54B}"/>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cxnSp>
        <p:nvCxnSpPr>
          <p:cNvPr id="14" name="Straight Connector 13">
            <a:extLst>
              <a:ext uri="{FF2B5EF4-FFF2-40B4-BE49-F238E27FC236}">
                <a16:creationId xmlns:a16="http://schemas.microsoft.com/office/drawing/2014/main" id="{81944E2A-9565-1EE7-221C-73D6EF2D1406}"/>
              </a:ext>
            </a:extLst>
          </p:cNvPr>
          <p:cNvCxnSpPr>
            <a:cxnSpLocks/>
          </p:cNvCxnSpPr>
          <p:nvPr/>
        </p:nvCxnSpPr>
        <p:spPr>
          <a:xfrm>
            <a:off x="6597255" y="3580360"/>
            <a:ext cx="2025253" cy="0"/>
          </a:xfrm>
          <a:prstGeom prst="line">
            <a:avLst/>
          </a:prstGeom>
          <a:ln w="254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Title 12">
            <a:extLst>
              <a:ext uri="{FF2B5EF4-FFF2-40B4-BE49-F238E27FC236}">
                <a16:creationId xmlns:a16="http://schemas.microsoft.com/office/drawing/2014/main" id="{4E047DA8-E4B7-77DD-9235-048D0755AB93}"/>
              </a:ext>
            </a:extLst>
          </p:cNvPr>
          <p:cNvSpPr>
            <a:spLocks noGrp="1"/>
          </p:cNvSpPr>
          <p:nvPr>
            <p:ph type="title"/>
          </p:nvPr>
        </p:nvSpPr>
        <p:spPr>
          <a:xfrm>
            <a:off x="6597255" y="2586189"/>
            <a:ext cx="2025253" cy="994172"/>
          </a:xfrm>
          <a:prstGeom prst="rect">
            <a:avLst/>
          </a:prstGeom>
        </p:spPr>
        <p:txBody>
          <a:bodyPr vert="horz" lIns="0" rIns="0" anchor="b">
            <a:noAutofit/>
          </a:bodyPr>
          <a:lstStyle>
            <a:lvl1pPr>
              <a:defRPr sz="2400" b="0">
                <a:solidFill>
                  <a:schemeClr val="accent1"/>
                </a:solidFill>
              </a:defRPr>
            </a:lvl1pPr>
          </a:lstStyle>
          <a:p>
            <a:r>
              <a:rPr lang="en-US"/>
              <a:t>Click to edit Master title style</a:t>
            </a:r>
            <a:endParaRPr lang="en-AE"/>
          </a:p>
        </p:txBody>
      </p:sp>
    </p:spTree>
    <p:extLst>
      <p:ext uri="{BB962C8B-B14F-4D97-AF65-F5344CB8AC3E}">
        <p14:creationId xmlns:p14="http://schemas.microsoft.com/office/powerpoint/2010/main" val="201316157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17_Lunch slide">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93395373-C2C6-6A46-353B-AA58BC52B206}"/>
              </a:ext>
            </a:extLst>
          </p:cNvPr>
          <p:cNvGraphicFramePr>
            <a:graphicFrameLocks noChangeAspect="1"/>
          </p:cNvGraphicFramePr>
          <p:nvPr>
            <p:custDataLst>
              <p:tags r:id="rId1"/>
            </p:custDataLst>
            <p:extLst>
              <p:ext uri="{D42A27DB-BD31-4B8C-83A1-F6EECF244321}">
                <p14:modId xmlns:p14="http://schemas.microsoft.com/office/powerpoint/2010/main" val="2242553594"/>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4" name="think-cell data - do not delete" hidden="1">
                        <a:extLst>
                          <a:ext uri="{FF2B5EF4-FFF2-40B4-BE49-F238E27FC236}">
                            <a16:creationId xmlns:a16="http://schemas.microsoft.com/office/drawing/2014/main" id="{93395373-C2C6-6A46-353B-AA58BC52B206}"/>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pic>
        <p:nvPicPr>
          <p:cNvPr id="2" name="Picture Placeholder 14">
            <a:extLst>
              <a:ext uri="{FF2B5EF4-FFF2-40B4-BE49-F238E27FC236}">
                <a16:creationId xmlns:a16="http://schemas.microsoft.com/office/drawing/2014/main" id="{5488AB93-1CC5-1523-C61D-F92B49553FD4}"/>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0" y="0"/>
            <a:ext cx="9144000" cy="5143500"/>
          </a:xfrm>
          <a:prstGeom prst="rect">
            <a:avLst/>
          </a:prstGeom>
          <a:noFill/>
        </p:spPr>
      </p:pic>
      <p:pic>
        <p:nvPicPr>
          <p:cNvPr id="8" name="Picture 7">
            <a:extLst>
              <a:ext uri="{FF2B5EF4-FFF2-40B4-BE49-F238E27FC236}">
                <a16:creationId xmlns:a16="http://schemas.microsoft.com/office/drawing/2014/main" id="{FDFA8344-EDB2-8E0A-0741-7E68EC526B00}"/>
              </a:ext>
            </a:extLst>
          </p:cNvPr>
          <p:cNvPicPr>
            <a:picLocks noChangeAspect="1"/>
          </p:cNvPicPr>
          <p:nvPr/>
        </p:nvPicPr>
        <p:blipFill rotWithShape="1">
          <a:blip r:embed="rId6" cstate="email">
            <a:extLst>
              <a:ext uri="{BEBA8EAE-BF5A-486C-A8C5-ECC9F3942E4B}">
                <a14:imgProps xmlns:a14="http://schemas.microsoft.com/office/drawing/2010/main">
                  <a14:imgLayer r:embed="rId7">
                    <a14:imgEffect>
                      <a14:artisticBlur radius="30"/>
                    </a14:imgEffect>
                  </a14:imgLayer>
                </a14:imgProps>
              </a:ext>
              <a:ext uri="{28A0092B-C50C-407E-A947-70E740481C1C}">
                <a14:useLocalDpi xmlns:a14="http://schemas.microsoft.com/office/drawing/2010/main"/>
              </a:ext>
            </a:extLst>
          </a:blip>
          <a:srcRect b="-20"/>
          <a:stretch/>
        </p:blipFill>
        <p:spPr>
          <a:xfrm>
            <a:off x="5755378" y="0"/>
            <a:ext cx="3388623" cy="5143500"/>
          </a:xfrm>
          <a:custGeom>
            <a:avLst/>
            <a:gdLst>
              <a:gd name="connsiteX0" fmla="*/ 1106942 w 4518164"/>
              <a:gd name="connsiteY0" fmla="*/ 0 h 6858000"/>
              <a:gd name="connsiteX1" fmla="*/ 4518164 w 4518164"/>
              <a:gd name="connsiteY1" fmla="*/ 0 h 6858000"/>
              <a:gd name="connsiteX2" fmla="*/ 4518164 w 4518164"/>
              <a:gd name="connsiteY2" fmla="*/ 6858000 h 6858000"/>
              <a:gd name="connsiteX3" fmla="*/ 0 w 4518164"/>
              <a:gd name="connsiteY3" fmla="*/ 6858000 h 6858000"/>
              <a:gd name="connsiteX4" fmla="*/ 166888 w 4518164"/>
              <a:gd name="connsiteY4" fmla="*/ 5824052 h 6858000"/>
              <a:gd name="connsiteX5" fmla="*/ 925068 w 4518164"/>
              <a:gd name="connsiteY5" fmla="*/ 5824052 h 6858000"/>
              <a:gd name="connsiteX6" fmla="*/ 925068 w 4518164"/>
              <a:gd name="connsiteY6" fmla="*/ 5824051 h 6858000"/>
              <a:gd name="connsiteX7" fmla="*/ 166888 w 4518164"/>
              <a:gd name="connsiteY7" fmla="*/ 5824051 h 6858000"/>
              <a:gd name="connsiteX8" fmla="*/ 1106941 w 4518164"/>
              <a:gd name="connsiteY8" fmla="*/ 2 h 6858000"/>
              <a:gd name="connsiteX9" fmla="*/ 1634858 w 4518164"/>
              <a:gd name="connsiteY9" fmla="*/ 2 h 6858000"/>
              <a:gd name="connsiteX10" fmla="*/ 1697417 w 4518164"/>
              <a:gd name="connsiteY10" fmla="*/ 8479 h 6858000"/>
              <a:gd name="connsiteX11" fmla="*/ 1697417 w 4518164"/>
              <a:gd name="connsiteY11" fmla="*/ 8478 h 6858000"/>
              <a:gd name="connsiteX12" fmla="*/ 1634858 w 4518164"/>
              <a:gd name="connsiteY12" fmla="*/ 1 h 6858000"/>
              <a:gd name="connsiteX13" fmla="*/ 1106941 w 4518164"/>
              <a:gd name="connsiteY13" fmla="*/ 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18164" h="6858000">
                <a:moveTo>
                  <a:pt x="1106942" y="0"/>
                </a:moveTo>
                <a:lnTo>
                  <a:pt x="4518164" y="0"/>
                </a:lnTo>
                <a:lnTo>
                  <a:pt x="4518164" y="6858000"/>
                </a:lnTo>
                <a:lnTo>
                  <a:pt x="0" y="6858000"/>
                </a:lnTo>
                <a:lnTo>
                  <a:pt x="166888" y="5824052"/>
                </a:lnTo>
                <a:lnTo>
                  <a:pt x="925068" y="5824052"/>
                </a:lnTo>
                <a:lnTo>
                  <a:pt x="925068" y="5824051"/>
                </a:lnTo>
                <a:lnTo>
                  <a:pt x="166888" y="5824051"/>
                </a:lnTo>
                <a:lnTo>
                  <a:pt x="1106941" y="2"/>
                </a:lnTo>
                <a:lnTo>
                  <a:pt x="1634858" y="2"/>
                </a:lnTo>
                <a:lnTo>
                  <a:pt x="1697417" y="8479"/>
                </a:lnTo>
                <a:lnTo>
                  <a:pt x="1697417" y="8478"/>
                </a:lnTo>
                <a:lnTo>
                  <a:pt x="1634858" y="1"/>
                </a:lnTo>
                <a:lnTo>
                  <a:pt x="1106941" y="1"/>
                </a:lnTo>
                <a:close/>
              </a:path>
            </a:pathLst>
          </a:custGeom>
          <a:noFill/>
          <a:effectLst>
            <a:outerShdw blurRad="190500" dist="63500" dir="10800000" algn="r" rotWithShape="0">
              <a:prstClr val="black">
                <a:alpha val="40000"/>
              </a:prstClr>
            </a:outerShdw>
          </a:effectLst>
        </p:spPr>
      </p:pic>
      <p:sp>
        <p:nvSpPr>
          <p:cNvPr id="9" name="Freeform 8">
            <a:extLst>
              <a:ext uri="{FF2B5EF4-FFF2-40B4-BE49-F238E27FC236}">
                <a16:creationId xmlns:a16="http://schemas.microsoft.com/office/drawing/2014/main" id="{FA439B9D-4ABB-F9CD-BAA4-095D6A45A25A}"/>
              </a:ext>
            </a:extLst>
          </p:cNvPr>
          <p:cNvSpPr/>
          <p:nvPr/>
        </p:nvSpPr>
        <p:spPr>
          <a:xfrm>
            <a:off x="5754985" y="1025"/>
            <a:ext cx="3389017" cy="5145940"/>
          </a:xfrm>
          <a:custGeom>
            <a:avLst/>
            <a:gdLst>
              <a:gd name="connsiteX0" fmla="*/ 1107467 w 4518689"/>
              <a:gd name="connsiteY0" fmla="*/ 0 h 6861253"/>
              <a:gd name="connsiteX1" fmla="*/ 4518689 w 4518689"/>
              <a:gd name="connsiteY1" fmla="*/ 0 h 6861253"/>
              <a:gd name="connsiteX2" fmla="*/ 4518689 w 4518689"/>
              <a:gd name="connsiteY2" fmla="*/ 6861253 h 6861253"/>
              <a:gd name="connsiteX3" fmla="*/ 563823 w 4518689"/>
              <a:gd name="connsiteY3" fmla="*/ 6861253 h 6861253"/>
              <a:gd name="connsiteX4" fmla="*/ 568538 w 4518689"/>
              <a:gd name="connsiteY4" fmla="*/ 6858255 h 6861253"/>
              <a:gd name="connsiteX5" fmla="*/ 568537 w 4518689"/>
              <a:gd name="connsiteY5" fmla="*/ 6858255 h 6861253"/>
              <a:gd name="connsiteX6" fmla="*/ 563822 w 4518689"/>
              <a:gd name="connsiteY6" fmla="*/ 6861253 h 6861253"/>
              <a:gd name="connsiteX7" fmla="*/ 0 w 4518689"/>
              <a:gd name="connsiteY7" fmla="*/ 6861253 h 6861253"/>
              <a:gd name="connsiteX8" fmla="*/ 167413 w 4518689"/>
              <a:gd name="connsiteY8" fmla="*/ 5824052 h 6861253"/>
              <a:gd name="connsiteX9" fmla="*/ 925593 w 4518689"/>
              <a:gd name="connsiteY9" fmla="*/ 5824052 h 6861253"/>
              <a:gd name="connsiteX10" fmla="*/ 925593 w 4518689"/>
              <a:gd name="connsiteY10" fmla="*/ 5824051 h 6861253"/>
              <a:gd name="connsiteX11" fmla="*/ 167413 w 4518689"/>
              <a:gd name="connsiteY11" fmla="*/ 5824051 h 6861253"/>
              <a:gd name="connsiteX12" fmla="*/ 1107466 w 4518689"/>
              <a:gd name="connsiteY12" fmla="*/ 2 h 6861253"/>
              <a:gd name="connsiteX13" fmla="*/ 1635383 w 4518689"/>
              <a:gd name="connsiteY13" fmla="*/ 2 h 6861253"/>
              <a:gd name="connsiteX14" fmla="*/ 1697942 w 4518689"/>
              <a:gd name="connsiteY14" fmla="*/ 8479 h 6861253"/>
              <a:gd name="connsiteX15" fmla="*/ 1697942 w 4518689"/>
              <a:gd name="connsiteY15" fmla="*/ 8478 h 6861253"/>
              <a:gd name="connsiteX16" fmla="*/ 1635383 w 4518689"/>
              <a:gd name="connsiteY16" fmla="*/ 1 h 6861253"/>
              <a:gd name="connsiteX17" fmla="*/ 1107466 w 4518689"/>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18689" h="6861253">
                <a:moveTo>
                  <a:pt x="1107467" y="0"/>
                </a:moveTo>
                <a:lnTo>
                  <a:pt x="4518689" y="0"/>
                </a:lnTo>
                <a:lnTo>
                  <a:pt x="4518689"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bg1">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grpSp>
        <p:nvGrpSpPr>
          <p:cNvPr id="3" name="Graphic 2">
            <a:extLst>
              <a:ext uri="{FF2B5EF4-FFF2-40B4-BE49-F238E27FC236}">
                <a16:creationId xmlns:a16="http://schemas.microsoft.com/office/drawing/2014/main" id="{04FE90DF-C7D4-8746-E3F6-95FCC169D3C9}"/>
              </a:ext>
            </a:extLst>
          </p:cNvPr>
          <p:cNvGrpSpPr>
            <a:grpSpLocks noChangeAspect="1"/>
          </p:cNvGrpSpPr>
          <p:nvPr/>
        </p:nvGrpSpPr>
        <p:grpSpPr>
          <a:xfrm>
            <a:off x="4804" y="2"/>
            <a:ext cx="468178" cy="756000"/>
            <a:chOff x="4425584" y="267785"/>
            <a:chExt cx="2950814" cy="4756864"/>
          </a:xfrm>
          <a:solidFill>
            <a:schemeClr val="accent1"/>
          </a:solidFill>
        </p:grpSpPr>
        <p:grpSp>
          <p:nvGrpSpPr>
            <p:cNvPr id="5" name="Graphic 2">
              <a:extLst>
                <a:ext uri="{FF2B5EF4-FFF2-40B4-BE49-F238E27FC236}">
                  <a16:creationId xmlns:a16="http://schemas.microsoft.com/office/drawing/2014/main" id="{3B7CD4DD-47D5-52E0-F9BB-212D85B04C32}"/>
                </a:ext>
              </a:extLst>
            </p:cNvPr>
            <p:cNvGrpSpPr/>
            <p:nvPr/>
          </p:nvGrpSpPr>
          <p:grpSpPr>
            <a:xfrm>
              <a:off x="5720269" y="2764575"/>
              <a:ext cx="1656129" cy="1882392"/>
              <a:chOff x="5720269" y="2764575"/>
              <a:chExt cx="1656129" cy="1882392"/>
            </a:xfrm>
            <a:solidFill>
              <a:schemeClr val="accent1"/>
            </a:solidFill>
          </p:grpSpPr>
          <p:grpSp>
            <p:nvGrpSpPr>
              <p:cNvPr id="10" name="Graphic 2">
                <a:extLst>
                  <a:ext uri="{FF2B5EF4-FFF2-40B4-BE49-F238E27FC236}">
                    <a16:creationId xmlns:a16="http://schemas.microsoft.com/office/drawing/2014/main" id="{420519BF-0BE4-DBAC-CAE5-9836244F21CD}"/>
                  </a:ext>
                </a:extLst>
              </p:cNvPr>
              <p:cNvGrpSpPr/>
              <p:nvPr/>
            </p:nvGrpSpPr>
            <p:grpSpPr>
              <a:xfrm>
                <a:off x="5720269" y="2764575"/>
                <a:ext cx="1656129" cy="1882392"/>
                <a:chOff x="5720269" y="2764575"/>
                <a:chExt cx="1656129" cy="1882392"/>
              </a:xfrm>
              <a:solidFill>
                <a:srgbClr val="00A099"/>
              </a:solidFill>
            </p:grpSpPr>
            <p:sp>
              <p:nvSpPr>
                <p:cNvPr id="16" name="Freeform 75">
                  <a:extLst>
                    <a:ext uri="{FF2B5EF4-FFF2-40B4-BE49-F238E27FC236}">
                      <a16:creationId xmlns:a16="http://schemas.microsoft.com/office/drawing/2014/main" id="{1FA6642A-1534-9ED0-8D41-7C2300ECB332}"/>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7" name="Freeform 76">
                  <a:extLst>
                    <a:ext uri="{FF2B5EF4-FFF2-40B4-BE49-F238E27FC236}">
                      <a16:creationId xmlns:a16="http://schemas.microsoft.com/office/drawing/2014/main" id="{41D268AB-F881-F75A-CC10-9E2695B51653}"/>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8" name="Freeform 77">
                  <a:extLst>
                    <a:ext uri="{FF2B5EF4-FFF2-40B4-BE49-F238E27FC236}">
                      <a16:creationId xmlns:a16="http://schemas.microsoft.com/office/drawing/2014/main" id="{59B6614E-82EF-98E5-93A0-7A3145592869}"/>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1" name="Freeform 72">
                <a:extLst>
                  <a:ext uri="{FF2B5EF4-FFF2-40B4-BE49-F238E27FC236}">
                    <a16:creationId xmlns:a16="http://schemas.microsoft.com/office/drawing/2014/main" id="{5FC18EA1-19C1-EF5B-C7F8-9DEDC8101BDA}"/>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2" name="Freeform 73">
                <a:extLst>
                  <a:ext uri="{FF2B5EF4-FFF2-40B4-BE49-F238E27FC236}">
                    <a16:creationId xmlns:a16="http://schemas.microsoft.com/office/drawing/2014/main" id="{65C3E232-6124-BD30-7B34-D85C8087EBA6}"/>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5" name="Freeform 74">
                <a:extLst>
                  <a:ext uri="{FF2B5EF4-FFF2-40B4-BE49-F238E27FC236}">
                    <a16:creationId xmlns:a16="http://schemas.microsoft.com/office/drawing/2014/main" id="{F0BA64A2-1D33-9F57-D2B4-51CEA3FBAF7F}"/>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6" name="Freeform 69">
              <a:extLst>
                <a:ext uri="{FF2B5EF4-FFF2-40B4-BE49-F238E27FC236}">
                  <a16:creationId xmlns:a16="http://schemas.microsoft.com/office/drawing/2014/main" id="{3BAB17F1-553B-4DC3-AD60-DB86D9CD0945}"/>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7" name="Freeform 70">
              <a:extLst>
                <a:ext uri="{FF2B5EF4-FFF2-40B4-BE49-F238E27FC236}">
                  <a16:creationId xmlns:a16="http://schemas.microsoft.com/office/drawing/2014/main" id="{B24904F8-B3A1-A913-348E-1E258A695E6F}"/>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cxnSp>
        <p:nvCxnSpPr>
          <p:cNvPr id="14" name="Straight Connector 13">
            <a:extLst>
              <a:ext uri="{FF2B5EF4-FFF2-40B4-BE49-F238E27FC236}">
                <a16:creationId xmlns:a16="http://schemas.microsoft.com/office/drawing/2014/main" id="{81944E2A-9565-1EE7-221C-73D6EF2D1406}"/>
              </a:ext>
            </a:extLst>
          </p:cNvPr>
          <p:cNvCxnSpPr>
            <a:cxnSpLocks/>
          </p:cNvCxnSpPr>
          <p:nvPr/>
        </p:nvCxnSpPr>
        <p:spPr>
          <a:xfrm>
            <a:off x="6597255" y="3580360"/>
            <a:ext cx="2025253" cy="0"/>
          </a:xfrm>
          <a:prstGeom prst="line">
            <a:avLst/>
          </a:prstGeom>
          <a:ln w="254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Title 12">
            <a:extLst>
              <a:ext uri="{FF2B5EF4-FFF2-40B4-BE49-F238E27FC236}">
                <a16:creationId xmlns:a16="http://schemas.microsoft.com/office/drawing/2014/main" id="{4E047DA8-E4B7-77DD-9235-048D0755AB93}"/>
              </a:ext>
            </a:extLst>
          </p:cNvPr>
          <p:cNvSpPr>
            <a:spLocks noGrp="1"/>
          </p:cNvSpPr>
          <p:nvPr>
            <p:ph type="title"/>
          </p:nvPr>
        </p:nvSpPr>
        <p:spPr>
          <a:xfrm>
            <a:off x="6597255" y="2586189"/>
            <a:ext cx="2025253" cy="994172"/>
          </a:xfrm>
          <a:prstGeom prst="rect">
            <a:avLst/>
          </a:prstGeom>
        </p:spPr>
        <p:txBody>
          <a:bodyPr vert="horz" lIns="0" rIns="0" anchor="b">
            <a:noAutofit/>
          </a:bodyPr>
          <a:lstStyle>
            <a:lvl1pPr>
              <a:defRPr sz="2400" b="0">
                <a:solidFill>
                  <a:schemeClr val="accent1"/>
                </a:solidFill>
              </a:defRPr>
            </a:lvl1pPr>
          </a:lstStyle>
          <a:p>
            <a:r>
              <a:rPr lang="en-US"/>
              <a:t>Click to edit Master title style</a:t>
            </a:r>
            <a:endParaRPr lang="en-AE"/>
          </a:p>
        </p:txBody>
      </p:sp>
    </p:spTree>
    <p:extLst>
      <p:ext uri="{BB962C8B-B14F-4D97-AF65-F5344CB8AC3E}">
        <p14:creationId xmlns:p14="http://schemas.microsoft.com/office/powerpoint/2010/main" val="3032560649"/>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9_Lunch slide">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93395373-C2C6-6A46-353B-AA58BC52B206}"/>
              </a:ext>
            </a:extLst>
          </p:cNvPr>
          <p:cNvGraphicFramePr>
            <a:graphicFrameLocks noChangeAspect="1"/>
          </p:cNvGraphicFramePr>
          <p:nvPr>
            <p:custDataLst>
              <p:tags r:id="rId1"/>
            </p:custDataLst>
            <p:extLst>
              <p:ext uri="{D42A27DB-BD31-4B8C-83A1-F6EECF244321}">
                <p14:modId xmlns:p14="http://schemas.microsoft.com/office/powerpoint/2010/main" val="1007173955"/>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4" name="think-cell data - do not delete" hidden="1">
                        <a:extLst>
                          <a:ext uri="{FF2B5EF4-FFF2-40B4-BE49-F238E27FC236}">
                            <a16:creationId xmlns:a16="http://schemas.microsoft.com/office/drawing/2014/main" id="{93395373-C2C6-6A46-353B-AA58BC52B206}"/>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pic>
        <p:nvPicPr>
          <p:cNvPr id="2" name="Picture Placeholder 14">
            <a:extLst>
              <a:ext uri="{FF2B5EF4-FFF2-40B4-BE49-F238E27FC236}">
                <a16:creationId xmlns:a16="http://schemas.microsoft.com/office/drawing/2014/main" id="{43859227-41B1-FA74-F544-0FC47C2A08F5}"/>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0" y="0"/>
            <a:ext cx="9144000" cy="5143500"/>
          </a:xfrm>
          <a:prstGeom prst="rect">
            <a:avLst/>
          </a:prstGeom>
          <a:noFill/>
        </p:spPr>
      </p:pic>
      <p:pic>
        <p:nvPicPr>
          <p:cNvPr id="6" name="Picture 5">
            <a:extLst>
              <a:ext uri="{FF2B5EF4-FFF2-40B4-BE49-F238E27FC236}">
                <a16:creationId xmlns:a16="http://schemas.microsoft.com/office/drawing/2014/main" id="{E86C371C-FB21-D6EA-4464-FF380523A5B4}"/>
              </a:ext>
            </a:extLst>
          </p:cNvPr>
          <p:cNvPicPr>
            <a:picLocks noChangeAspect="1"/>
          </p:cNvPicPr>
          <p:nvPr/>
        </p:nvPicPr>
        <p:blipFill rotWithShape="1">
          <a:blip r:embed="rId6" cstate="email">
            <a:extLst>
              <a:ext uri="{BEBA8EAE-BF5A-486C-A8C5-ECC9F3942E4B}">
                <a14:imgProps xmlns:a14="http://schemas.microsoft.com/office/drawing/2010/main">
                  <a14:imgLayer r:embed="rId7">
                    <a14:imgEffect>
                      <a14:artisticBlur radius="20"/>
                    </a14:imgEffect>
                  </a14:imgLayer>
                </a14:imgProps>
              </a:ext>
              <a:ext uri="{28A0092B-C50C-407E-A947-70E740481C1C}">
                <a14:useLocalDpi xmlns:a14="http://schemas.microsoft.com/office/drawing/2010/main"/>
              </a:ext>
            </a:extLst>
          </a:blip>
          <a:srcRect/>
          <a:stretch/>
        </p:blipFill>
        <p:spPr>
          <a:xfrm>
            <a:off x="5755773" y="1"/>
            <a:ext cx="3383341" cy="5141060"/>
          </a:xfrm>
          <a:custGeom>
            <a:avLst/>
            <a:gdLst>
              <a:gd name="connsiteX0" fmla="*/ 1106417 w 4511121"/>
              <a:gd name="connsiteY0" fmla="*/ 0 h 6854747"/>
              <a:gd name="connsiteX1" fmla="*/ 4511121 w 4511121"/>
              <a:gd name="connsiteY1" fmla="*/ 0 h 6854747"/>
              <a:gd name="connsiteX2" fmla="*/ 4511121 w 4511121"/>
              <a:gd name="connsiteY2" fmla="*/ 6854747 h 6854747"/>
              <a:gd name="connsiteX3" fmla="*/ 0 w 4511121"/>
              <a:gd name="connsiteY3" fmla="*/ 6854747 h 6854747"/>
              <a:gd name="connsiteX4" fmla="*/ 166363 w 4511121"/>
              <a:gd name="connsiteY4" fmla="*/ 5824052 h 6854747"/>
              <a:gd name="connsiteX5" fmla="*/ 924543 w 4511121"/>
              <a:gd name="connsiteY5" fmla="*/ 5824052 h 6854747"/>
              <a:gd name="connsiteX6" fmla="*/ 924543 w 4511121"/>
              <a:gd name="connsiteY6" fmla="*/ 5824051 h 6854747"/>
              <a:gd name="connsiteX7" fmla="*/ 166363 w 4511121"/>
              <a:gd name="connsiteY7" fmla="*/ 5824051 h 6854747"/>
              <a:gd name="connsiteX8" fmla="*/ 1106416 w 4511121"/>
              <a:gd name="connsiteY8" fmla="*/ 2 h 6854747"/>
              <a:gd name="connsiteX9" fmla="*/ 1634333 w 4511121"/>
              <a:gd name="connsiteY9" fmla="*/ 2 h 6854747"/>
              <a:gd name="connsiteX10" fmla="*/ 1696892 w 4511121"/>
              <a:gd name="connsiteY10" fmla="*/ 8479 h 6854747"/>
              <a:gd name="connsiteX11" fmla="*/ 1696892 w 4511121"/>
              <a:gd name="connsiteY11" fmla="*/ 8478 h 6854747"/>
              <a:gd name="connsiteX12" fmla="*/ 1634333 w 4511121"/>
              <a:gd name="connsiteY12" fmla="*/ 1 h 6854747"/>
              <a:gd name="connsiteX13" fmla="*/ 1106416 w 4511121"/>
              <a:gd name="connsiteY13" fmla="*/ 1 h 6854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11121" h="6854747">
                <a:moveTo>
                  <a:pt x="1106417" y="0"/>
                </a:moveTo>
                <a:lnTo>
                  <a:pt x="4511121" y="0"/>
                </a:lnTo>
                <a:lnTo>
                  <a:pt x="4511121" y="6854747"/>
                </a:lnTo>
                <a:lnTo>
                  <a:pt x="0" y="6854747"/>
                </a:lnTo>
                <a:lnTo>
                  <a:pt x="166363" y="5824052"/>
                </a:lnTo>
                <a:lnTo>
                  <a:pt x="924543" y="5824052"/>
                </a:lnTo>
                <a:lnTo>
                  <a:pt x="924543" y="5824051"/>
                </a:lnTo>
                <a:lnTo>
                  <a:pt x="166363" y="5824051"/>
                </a:lnTo>
                <a:lnTo>
                  <a:pt x="1106416" y="2"/>
                </a:lnTo>
                <a:lnTo>
                  <a:pt x="1634333" y="2"/>
                </a:lnTo>
                <a:lnTo>
                  <a:pt x="1696892" y="8479"/>
                </a:lnTo>
                <a:lnTo>
                  <a:pt x="1696892" y="8478"/>
                </a:lnTo>
                <a:lnTo>
                  <a:pt x="1634333" y="1"/>
                </a:lnTo>
                <a:lnTo>
                  <a:pt x="1106416" y="1"/>
                </a:lnTo>
                <a:close/>
              </a:path>
            </a:pathLst>
          </a:custGeom>
          <a:noFill/>
          <a:effectLst>
            <a:outerShdw blurRad="190500" dist="63500" dir="10800000" algn="r" rotWithShape="0">
              <a:prstClr val="black">
                <a:alpha val="40000"/>
              </a:prstClr>
            </a:outerShdw>
          </a:effectLst>
        </p:spPr>
      </p:pic>
      <p:sp>
        <p:nvSpPr>
          <p:cNvPr id="9" name="Freeform 8">
            <a:extLst>
              <a:ext uri="{FF2B5EF4-FFF2-40B4-BE49-F238E27FC236}">
                <a16:creationId xmlns:a16="http://schemas.microsoft.com/office/drawing/2014/main" id="{FA439B9D-4ABB-F9CD-BAA4-095D6A45A25A}"/>
              </a:ext>
            </a:extLst>
          </p:cNvPr>
          <p:cNvSpPr/>
          <p:nvPr/>
        </p:nvSpPr>
        <p:spPr>
          <a:xfrm>
            <a:off x="5759789" y="1025"/>
            <a:ext cx="3389017" cy="5145940"/>
          </a:xfrm>
          <a:custGeom>
            <a:avLst/>
            <a:gdLst>
              <a:gd name="connsiteX0" fmla="*/ 1107467 w 4518689"/>
              <a:gd name="connsiteY0" fmla="*/ 0 h 6861253"/>
              <a:gd name="connsiteX1" fmla="*/ 4518689 w 4518689"/>
              <a:gd name="connsiteY1" fmla="*/ 0 h 6861253"/>
              <a:gd name="connsiteX2" fmla="*/ 4518689 w 4518689"/>
              <a:gd name="connsiteY2" fmla="*/ 6861253 h 6861253"/>
              <a:gd name="connsiteX3" fmla="*/ 563823 w 4518689"/>
              <a:gd name="connsiteY3" fmla="*/ 6861253 h 6861253"/>
              <a:gd name="connsiteX4" fmla="*/ 568538 w 4518689"/>
              <a:gd name="connsiteY4" fmla="*/ 6858255 h 6861253"/>
              <a:gd name="connsiteX5" fmla="*/ 568537 w 4518689"/>
              <a:gd name="connsiteY5" fmla="*/ 6858255 h 6861253"/>
              <a:gd name="connsiteX6" fmla="*/ 563822 w 4518689"/>
              <a:gd name="connsiteY6" fmla="*/ 6861253 h 6861253"/>
              <a:gd name="connsiteX7" fmla="*/ 0 w 4518689"/>
              <a:gd name="connsiteY7" fmla="*/ 6861253 h 6861253"/>
              <a:gd name="connsiteX8" fmla="*/ 167413 w 4518689"/>
              <a:gd name="connsiteY8" fmla="*/ 5824052 h 6861253"/>
              <a:gd name="connsiteX9" fmla="*/ 925593 w 4518689"/>
              <a:gd name="connsiteY9" fmla="*/ 5824052 h 6861253"/>
              <a:gd name="connsiteX10" fmla="*/ 925593 w 4518689"/>
              <a:gd name="connsiteY10" fmla="*/ 5824051 h 6861253"/>
              <a:gd name="connsiteX11" fmla="*/ 167413 w 4518689"/>
              <a:gd name="connsiteY11" fmla="*/ 5824051 h 6861253"/>
              <a:gd name="connsiteX12" fmla="*/ 1107466 w 4518689"/>
              <a:gd name="connsiteY12" fmla="*/ 2 h 6861253"/>
              <a:gd name="connsiteX13" fmla="*/ 1635383 w 4518689"/>
              <a:gd name="connsiteY13" fmla="*/ 2 h 6861253"/>
              <a:gd name="connsiteX14" fmla="*/ 1697942 w 4518689"/>
              <a:gd name="connsiteY14" fmla="*/ 8479 h 6861253"/>
              <a:gd name="connsiteX15" fmla="*/ 1697942 w 4518689"/>
              <a:gd name="connsiteY15" fmla="*/ 8478 h 6861253"/>
              <a:gd name="connsiteX16" fmla="*/ 1635383 w 4518689"/>
              <a:gd name="connsiteY16" fmla="*/ 1 h 6861253"/>
              <a:gd name="connsiteX17" fmla="*/ 1107466 w 4518689"/>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18689" h="6861253">
                <a:moveTo>
                  <a:pt x="1107467" y="0"/>
                </a:moveTo>
                <a:lnTo>
                  <a:pt x="4518689" y="0"/>
                </a:lnTo>
                <a:lnTo>
                  <a:pt x="4518689"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bg1">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grpSp>
        <p:nvGrpSpPr>
          <p:cNvPr id="3" name="Graphic 2">
            <a:extLst>
              <a:ext uri="{FF2B5EF4-FFF2-40B4-BE49-F238E27FC236}">
                <a16:creationId xmlns:a16="http://schemas.microsoft.com/office/drawing/2014/main" id="{9A7759E3-A183-27BD-4CCE-09F922F4FDF5}"/>
              </a:ext>
            </a:extLst>
          </p:cNvPr>
          <p:cNvGrpSpPr>
            <a:grpSpLocks noChangeAspect="1"/>
          </p:cNvGrpSpPr>
          <p:nvPr/>
        </p:nvGrpSpPr>
        <p:grpSpPr>
          <a:xfrm>
            <a:off x="4804" y="2"/>
            <a:ext cx="468178" cy="756000"/>
            <a:chOff x="4425584" y="267785"/>
            <a:chExt cx="2950814" cy="4756864"/>
          </a:xfrm>
          <a:solidFill>
            <a:schemeClr val="accent1"/>
          </a:solidFill>
        </p:grpSpPr>
        <p:grpSp>
          <p:nvGrpSpPr>
            <p:cNvPr id="5" name="Graphic 2">
              <a:extLst>
                <a:ext uri="{FF2B5EF4-FFF2-40B4-BE49-F238E27FC236}">
                  <a16:creationId xmlns:a16="http://schemas.microsoft.com/office/drawing/2014/main" id="{E4DB8B3B-3E8E-3B0D-6176-159D7745F26E}"/>
                </a:ext>
              </a:extLst>
            </p:cNvPr>
            <p:cNvGrpSpPr/>
            <p:nvPr/>
          </p:nvGrpSpPr>
          <p:grpSpPr>
            <a:xfrm>
              <a:off x="5720269" y="2764575"/>
              <a:ext cx="1656129" cy="1882392"/>
              <a:chOff x="5720269" y="2764575"/>
              <a:chExt cx="1656129" cy="1882392"/>
            </a:xfrm>
            <a:solidFill>
              <a:schemeClr val="accent1"/>
            </a:solidFill>
          </p:grpSpPr>
          <p:grpSp>
            <p:nvGrpSpPr>
              <p:cNvPr id="10" name="Graphic 2">
                <a:extLst>
                  <a:ext uri="{FF2B5EF4-FFF2-40B4-BE49-F238E27FC236}">
                    <a16:creationId xmlns:a16="http://schemas.microsoft.com/office/drawing/2014/main" id="{8EC0F9E3-7712-626B-3965-79322F2D2F33}"/>
                  </a:ext>
                </a:extLst>
              </p:cNvPr>
              <p:cNvGrpSpPr/>
              <p:nvPr/>
            </p:nvGrpSpPr>
            <p:grpSpPr>
              <a:xfrm>
                <a:off x="5720269" y="2764575"/>
                <a:ext cx="1656129" cy="1882392"/>
                <a:chOff x="5720269" y="2764575"/>
                <a:chExt cx="1656129" cy="1882392"/>
              </a:xfrm>
              <a:solidFill>
                <a:srgbClr val="00A099"/>
              </a:solidFill>
            </p:grpSpPr>
            <p:sp>
              <p:nvSpPr>
                <p:cNvPr id="16" name="Freeform 75">
                  <a:extLst>
                    <a:ext uri="{FF2B5EF4-FFF2-40B4-BE49-F238E27FC236}">
                      <a16:creationId xmlns:a16="http://schemas.microsoft.com/office/drawing/2014/main" id="{BA4CCC59-494F-091D-DCB5-23F21DA93489}"/>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7" name="Freeform 76">
                  <a:extLst>
                    <a:ext uri="{FF2B5EF4-FFF2-40B4-BE49-F238E27FC236}">
                      <a16:creationId xmlns:a16="http://schemas.microsoft.com/office/drawing/2014/main" id="{DCEA12D7-D968-C9F0-F436-782592C03424}"/>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8" name="Freeform 77">
                  <a:extLst>
                    <a:ext uri="{FF2B5EF4-FFF2-40B4-BE49-F238E27FC236}">
                      <a16:creationId xmlns:a16="http://schemas.microsoft.com/office/drawing/2014/main" id="{F4FEA879-8D7D-3598-C055-4C7BD47EA515}"/>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1" name="Freeform 72">
                <a:extLst>
                  <a:ext uri="{FF2B5EF4-FFF2-40B4-BE49-F238E27FC236}">
                    <a16:creationId xmlns:a16="http://schemas.microsoft.com/office/drawing/2014/main" id="{3DA045B4-9641-5CBD-D231-5BB2B0D81341}"/>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2" name="Freeform 73">
                <a:extLst>
                  <a:ext uri="{FF2B5EF4-FFF2-40B4-BE49-F238E27FC236}">
                    <a16:creationId xmlns:a16="http://schemas.microsoft.com/office/drawing/2014/main" id="{E03FB336-4D82-722A-1A40-528C18C106AC}"/>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5" name="Freeform 74">
                <a:extLst>
                  <a:ext uri="{FF2B5EF4-FFF2-40B4-BE49-F238E27FC236}">
                    <a16:creationId xmlns:a16="http://schemas.microsoft.com/office/drawing/2014/main" id="{4AAED0AB-6D6E-0958-02E2-A651579E8D49}"/>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7" name="Freeform 69">
              <a:extLst>
                <a:ext uri="{FF2B5EF4-FFF2-40B4-BE49-F238E27FC236}">
                  <a16:creationId xmlns:a16="http://schemas.microsoft.com/office/drawing/2014/main" id="{9619FCC4-E57B-ABA0-CE52-E34ADC1D64B1}"/>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8" name="Freeform 70">
              <a:extLst>
                <a:ext uri="{FF2B5EF4-FFF2-40B4-BE49-F238E27FC236}">
                  <a16:creationId xmlns:a16="http://schemas.microsoft.com/office/drawing/2014/main" id="{DB428BAF-FBA7-DE9B-F236-A984CF644D17}"/>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cxnSp>
        <p:nvCxnSpPr>
          <p:cNvPr id="14" name="Straight Connector 13">
            <a:extLst>
              <a:ext uri="{FF2B5EF4-FFF2-40B4-BE49-F238E27FC236}">
                <a16:creationId xmlns:a16="http://schemas.microsoft.com/office/drawing/2014/main" id="{81944E2A-9565-1EE7-221C-73D6EF2D1406}"/>
              </a:ext>
            </a:extLst>
          </p:cNvPr>
          <p:cNvCxnSpPr>
            <a:cxnSpLocks/>
          </p:cNvCxnSpPr>
          <p:nvPr/>
        </p:nvCxnSpPr>
        <p:spPr>
          <a:xfrm>
            <a:off x="6597255" y="3580360"/>
            <a:ext cx="2025253" cy="0"/>
          </a:xfrm>
          <a:prstGeom prst="line">
            <a:avLst/>
          </a:prstGeom>
          <a:ln w="254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Title 12">
            <a:extLst>
              <a:ext uri="{FF2B5EF4-FFF2-40B4-BE49-F238E27FC236}">
                <a16:creationId xmlns:a16="http://schemas.microsoft.com/office/drawing/2014/main" id="{4E047DA8-E4B7-77DD-9235-048D0755AB93}"/>
              </a:ext>
            </a:extLst>
          </p:cNvPr>
          <p:cNvSpPr>
            <a:spLocks noGrp="1"/>
          </p:cNvSpPr>
          <p:nvPr>
            <p:ph type="title"/>
          </p:nvPr>
        </p:nvSpPr>
        <p:spPr>
          <a:xfrm>
            <a:off x="6597255" y="2586189"/>
            <a:ext cx="2025253" cy="994172"/>
          </a:xfrm>
          <a:prstGeom prst="rect">
            <a:avLst/>
          </a:prstGeom>
        </p:spPr>
        <p:txBody>
          <a:bodyPr vert="horz" lIns="0" rIns="0" anchor="b">
            <a:noAutofit/>
          </a:bodyPr>
          <a:lstStyle>
            <a:lvl1pPr>
              <a:defRPr sz="2400" b="0">
                <a:solidFill>
                  <a:schemeClr val="accent1"/>
                </a:solidFill>
              </a:defRPr>
            </a:lvl1pPr>
          </a:lstStyle>
          <a:p>
            <a:r>
              <a:rPr lang="en-US"/>
              <a:t>Click to edit Master title style</a:t>
            </a:r>
            <a:endParaRPr lang="en-AE"/>
          </a:p>
        </p:txBody>
      </p:sp>
    </p:spTree>
    <p:extLst>
      <p:ext uri="{BB962C8B-B14F-4D97-AF65-F5344CB8AC3E}">
        <p14:creationId xmlns:p14="http://schemas.microsoft.com/office/powerpoint/2010/main" val="19005314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16_Lunch slide">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4924CABC-6B2B-0EB2-D552-1EEEEFE14A7F}"/>
              </a:ext>
            </a:extLst>
          </p:cNvPr>
          <p:cNvGraphicFramePr>
            <a:graphicFrameLocks noChangeAspect="1"/>
          </p:cNvGraphicFramePr>
          <p:nvPr>
            <p:custDataLst>
              <p:tags r:id="rId1"/>
            </p:custDataLst>
            <p:extLst>
              <p:ext uri="{D42A27DB-BD31-4B8C-83A1-F6EECF244321}">
                <p14:modId xmlns:p14="http://schemas.microsoft.com/office/powerpoint/2010/main" val="1058180766"/>
              </p:ext>
            </p:ext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5" name="think-cell data - do not delete" hidden="1">
                        <a:extLst>
                          <a:ext uri="{FF2B5EF4-FFF2-40B4-BE49-F238E27FC236}">
                            <a16:creationId xmlns:a16="http://schemas.microsoft.com/office/drawing/2014/main" id="{4924CABC-6B2B-0EB2-D552-1EEEEFE14A7F}"/>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pic>
        <p:nvPicPr>
          <p:cNvPr id="3" name="Picture 2" descr="A picture containing text, table, person, indoor&#10;&#10;Description automatically generated">
            <a:extLst>
              <a:ext uri="{FF2B5EF4-FFF2-40B4-BE49-F238E27FC236}">
                <a16:creationId xmlns:a16="http://schemas.microsoft.com/office/drawing/2014/main" id="{6E669C65-A98C-ED4F-411A-6AEBA075375E}"/>
              </a:ext>
            </a:extLst>
          </p:cNvPr>
          <p:cNvPicPr>
            <a:picLocks noChangeAspect="1"/>
          </p:cNvPicPr>
          <p:nvPr/>
        </p:nvPicPr>
        <p:blipFill rotWithShape="1">
          <a:blip r:embed="rId5" cstate="screen">
            <a:extLst>
              <a:ext uri="{BEBA8EAE-BF5A-486C-A8C5-ECC9F3942E4B}">
                <a14:imgProps xmlns:a14="http://schemas.microsoft.com/office/drawing/2010/main">
                  <a14:imgLayer r:embed="rId6">
                    <a14:imgEffect>
                      <a14:brightnessContrast bright="-40000" contrast="-40000"/>
                    </a14:imgEffect>
                  </a14:imgLayer>
                </a14:imgProps>
              </a:ext>
              <a:ext uri="{28A0092B-C50C-407E-A947-70E740481C1C}">
                <a14:useLocalDpi xmlns:a14="http://schemas.microsoft.com/office/drawing/2010/main"/>
              </a:ext>
            </a:extLst>
          </a:blip>
          <a:srcRect/>
          <a:stretch/>
        </p:blipFill>
        <p:spPr>
          <a:xfrm>
            <a:off x="1" y="1"/>
            <a:ext cx="9139661" cy="5141060"/>
          </a:xfrm>
          <a:prstGeom prst="rect">
            <a:avLst/>
          </a:prstGeom>
        </p:spPr>
      </p:pic>
      <p:pic>
        <p:nvPicPr>
          <p:cNvPr id="7" name="Picture 6" descr="A picture containing text, table, person, indoor&#10;&#10;Description automatically generated">
            <a:extLst>
              <a:ext uri="{FF2B5EF4-FFF2-40B4-BE49-F238E27FC236}">
                <a16:creationId xmlns:a16="http://schemas.microsoft.com/office/drawing/2014/main" id="{C14B8F9F-639D-C63D-C2E9-6FB171F2A099}"/>
              </a:ext>
            </a:extLst>
          </p:cNvPr>
          <p:cNvPicPr>
            <a:picLocks noChangeAspect="1"/>
          </p:cNvPicPr>
          <p:nvPr/>
        </p:nvPicPr>
        <p:blipFill rotWithShape="1">
          <a:blip r:embed="rId7" cstate="email">
            <a:extLst>
              <a:ext uri="{BEBA8EAE-BF5A-486C-A8C5-ECC9F3942E4B}">
                <a14:imgProps xmlns:a14="http://schemas.microsoft.com/office/drawing/2010/main">
                  <a14:imgLayer r:embed="rId8">
                    <a14:imgEffect>
                      <a14:artisticBlur radius="20"/>
                    </a14:imgEffect>
                  </a14:imgLayer>
                </a14:imgProps>
              </a:ext>
              <a:ext uri="{28A0092B-C50C-407E-A947-70E740481C1C}">
                <a14:useLocalDpi xmlns:a14="http://schemas.microsoft.com/office/drawing/2010/main"/>
              </a:ext>
            </a:extLst>
          </a:blip>
          <a:srcRect/>
          <a:stretch/>
        </p:blipFill>
        <p:spPr>
          <a:xfrm>
            <a:off x="5755773" y="1"/>
            <a:ext cx="3383890" cy="5141060"/>
          </a:xfrm>
          <a:custGeom>
            <a:avLst/>
            <a:gdLst>
              <a:gd name="connsiteX0" fmla="*/ 1106416 w 4511853"/>
              <a:gd name="connsiteY0" fmla="*/ 0 h 6854746"/>
              <a:gd name="connsiteX1" fmla="*/ 4511853 w 4511853"/>
              <a:gd name="connsiteY1" fmla="*/ 0 h 6854746"/>
              <a:gd name="connsiteX2" fmla="*/ 4511853 w 4511853"/>
              <a:gd name="connsiteY2" fmla="*/ 6854746 h 6854746"/>
              <a:gd name="connsiteX3" fmla="*/ 0 w 4511853"/>
              <a:gd name="connsiteY3" fmla="*/ 6854746 h 6854746"/>
              <a:gd name="connsiteX4" fmla="*/ 166362 w 4511853"/>
              <a:gd name="connsiteY4" fmla="*/ 5824052 h 6854746"/>
              <a:gd name="connsiteX5" fmla="*/ 924542 w 4511853"/>
              <a:gd name="connsiteY5" fmla="*/ 5824052 h 6854746"/>
              <a:gd name="connsiteX6" fmla="*/ 924542 w 4511853"/>
              <a:gd name="connsiteY6" fmla="*/ 5824051 h 6854746"/>
              <a:gd name="connsiteX7" fmla="*/ 166362 w 4511853"/>
              <a:gd name="connsiteY7" fmla="*/ 5824051 h 6854746"/>
              <a:gd name="connsiteX8" fmla="*/ 1106415 w 4511853"/>
              <a:gd name="connsiteY8" fmla="*/ 2 h 6854746"/>
              <a:gd name="connsiteX9" fmla="*/ 1634332 w 4511853"/>
              <a:gd name="connsiteY9" fmla="*/ 2 h 6854746"/>
              <a:gd name="connsiteX10" fmla="*/ 1696891 w 4511853"/>
              <a:gd name="connsiteY10" fmla="*/ 8479 h 6854746"/>
              <a:gd name="connsiteX11" fmla="*/ 1696891 w 4511853"/>
              <a:gd name="connsiteY11" fmla="*/ 8478 h 6854746"/>
              <a:gd name="connsiteX12" fmla="*/ 1634332 w 4511853"/>
              <a:gd name="connsiteY12" fmla="*/ 1 h 6854746"/>
              <a:gd name="connsiteX13" fmla="*/ 1106415 w 4511853"/>
              <a:gd name="connsiteY13" fmla="*/ 1 h 6854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11853" h="6854746">
                <a:moveTo>
                  <a:pt x="1106416" y="0"/>
                </a:moveTo>
                <a:lnTo>
                  <a:pt x="4511853" y="0"/>
                </a:lnTo>
                <a:lnTo>
                  <a:pt x="4511853" y="6854746"/>
                </a:lnTo>
                <a:lnTo>
                  <a:pt x="0" y="6854746"/>
                </a:lnTo>
                <a:lnTo>
                  <a:pt x="166362" y="5824052"/>
                </a:lnTo>
                <a:lnTo>
                  <a:pt x="924542" y="5824052"/>
                </a:lnTo>
                <a:lnTo>
                  <a:pt x="924542" y="5824051"/>
                </a:lnTo>
                <a:lnTo>
                  <a:pt x="166362" y="5824051"/>
                </a:lnTo>
                <a:lnTo>
                  <a:pt x="1106415" y="2"/>
                </a:lnTo>
                <a:lnTo>
                  <a:pt x="1634332" y="2"/>
                </a:lnTo>
                <a:lnTo>
                  <a:pt x="1696891" y="8479"/>
                </a:lnTo>
                <a:lnTo>
                  <a:pt x="1696891" y="8478"/>
                </a:lnTo>
                <a:lnTo>
                  <a:pt x="1634332" y="1"/>
                </a:lnTo>
                <a:lnTo>
                  <a:pt x="1106415" y="1"/>
                </a:lnTo>
                <a:close/>
              </a:path>
            </a:pathLst>
          </a:custGeom>
          <a:effectLst>
            <a:outerShdw blurRad="190500" dist="63500" dir="10800000" algn="r" rotWithShape="0">
              <a:prstClr val="black">
                <a:alpha val="40000"/>
              </a:prstClr>
            </a:outerShdw>
          </a:effectLst>
        </p:spPr>
      </p:pic>
      <p:sp>
        <p:nvSpPr>
          <p:cNvPr id="9" name="Freeform 8">
            <a:extLst>
              <a:ext uri="{FF2B5EF4-FFF2-40B4-BE49-F238E27FC236}">
                <a16:creationId xmlns:a16="http://schemas.microsoft.com/office/drawing/2014/main" id="{FA439B9D-4ABB-F9CD-BAA4-095D6A45A25A}"/>
              </a:ext>
            </a:extLst>
          </p:cNvPr>
          <p:cNvSpPr/>
          <p:nvPr/>
        </p:nvSpPr>
        <p:spPr>
          <a:xfrm>
            <a:off x="5754985" y="0"/>
            <a:ext cx="3389017" cy="5145940"/>
          </a:xfrm>
          <a:custGeom>
            <a:avLst/>
            <a:gdLst>
              <a:gd name="connsiteX0" fmla="*/ 1107467 w 4518689"/>
              <a:gd name="connsiteY0" fmla="*/ 0 h 6861253"/>
              <a:gd name="connsiteX1" fmla="*/ 4518689 w 4518689"/>
              <a:gd name="connsiteY1" fmla="*/ 0 h 6861253"/>
              <a:gd name="connsiteX2" fmla="*/ 4518689 w 4518689"/>
              <a:gd name="connsiteY2" fmla="*/ 6861253 h 6861253"/>
              <a:gd name="connsiteX3" fmla="*/ 563823 w 4518689"/>
              <a:gd name="connsiteY3" fmla="*/ 6861253 h 6861253"/>
              <a:gd name="connsiteX4" fmla="*/ 568538 w 4518689"/>
              <a:gd name="connsiteY4" fmla="*/ 6858255 h 6861253"/>
              <a:gd name="connsiteX5" fmla="*/ 568537 w 4518689"/>
              <a:gd name="connsiteY5" fmla="*/ 6858255 h 6861253"/>
              <a:gd name="connsiteX6" fmla="*/ 563822 w 4518689"/>
              <a:gd name="connsiteY6" fmla="*/ 6861253 h 6861253"/>
              <a:gd name="connsiteX7" fmla="*/ 0 w 4518689"/>
              <a:gd name="connsiteY7" fmla="*/ 6861253 h 6861253"/>
              <a:gd name="connsiteX8" fmla="*/ 167413 w 4518689"/>
              <a:gd name="connsiteY8" fmla="*/ 5824052 h 6861253"/>
              <a:gd name="connsiteX9" fmla="*/ 925593 w 4518689"/>
              <a:gd name="connsiteY9" fmla="*/ 5824052 h 6861253"/>
              <a:gd name="connsiteX10" fmla="*/ 925593 w 4518689"/>
              <a:gd name="connsiteY10" fmla="*/ 5824051 h 6861253"/>
              <a:gd name="connsiteX11" fmla="*/ 167413 w 4518689"/>
              <a:gd name="connsiteY11" fmla="*/ 5824051 h 6861253"/>
              <a:gd name="connsiteX12" fmla="*/ 1107466 w 4518689"/>
              <a:gd name="connsiteY12" fmla="*/ 2 h 6861253"/>
              <a:gd name="connsiteX13" fmla="*/ 1635383 w 4518689"/>
              <a:gd name="connsiteY13" fmla="*/ 2 h 6861253"/>
              <a:gd name="connsiteX14" fmla="*/ 1697942 w 4518689"/>
              <a:gd name="connsiteY14" fmla="*/ 8479 h 6861253"/>
              <a:gd name="connsiteX15" fmla="*/ 1697942 w 4518689"/>
              <a:gd name="connsiteY15" fmla="*/ 8478 h 6861253"/>
              <a:gd name="connsiteX16" fmla="*/ 1635383 w 4518689"/>
              <a:gd name="connsiteY16" fmla="*/ 1 h 6861253"/>
              <a:gd name="connsiteX17" fmla="*/ 1107466 w 4518689"/>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18689" h="6861253">
                <a:moveTo>
                  <a:pt x="1107467" y="0"/>
                </a:moveTo>
                <a:lnTo>
                  <a:pt x="4518689" y="0"/>
                </a:lnTo>
                <a:lnTo>
                  <a:pt x="4518689"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bg1">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grpSp>
        <p:nvGrpSpPr>
          <p:cNvPr id="2" name="Graphic 2">
            <a:extLst>
              <a:ext uri="{FF2B5EF4-FFF2-40B4-BE49-F238E27FC236}">
                <a16:creationId xmlns:a16="http://schemas.microsoft.com/office/drawing/2014/main" id="{A0DEEBA9-7BBF-9066-9AD9-814A666AAA57}"/>
              </a:ext>
            </a:extLst>
          </p:cNvPr>
          <p:cNvGrpSpPr>
            <a:grpSpLocks noChangeAspect="1"/>
          </p:cNvGrpSpPr>
          <p:nvPr/>
        </p:nvGrpSpPr>
        <p:grpSpPr>
          <a:xfrm>
            <a:off x="4804" y="2"/>
            <a:ext cx="468178" cy="756000"/>
            <a:chOff x="4425584" y="267785"/>
            <a:chExt cx="2950814" cy="4756864"/>
          </a:xfrm>
          <a:solidFill>
            <a:schemeClr val="accent1"/>
          </a:solidFill>
        </p:grpSpPr>
        <p:grpSp>
          <p:nvGrpSpPr>
            <p:cNvPr id="4" name="Graphic 2">
              <a:extLst>
                <a:ext uri="{FF2B5EF4-FFF2-40B4-BE49-F238E27FC236}">
                  <a16:creationId xmlns:a16="http://schemas.microsoft.com/office/drawing/2014/main" id="{9F52AFEC-BAB4-4C24-6530-8E881EC2B322}"/>
                </a:ext>
              </a:extLst>
            </p:cNvPr>
            <p:cNvGrpSpPr/>
            <p:nvPr/>
          </p:nvGrpSpPr>
          <p:grpSpPr>
            <a:xfrm>
              <a:off x="5720269" y="2764575"/>
              <a:ext cx="1656129" cy="1882392"/>
              <a:chOff x="5720269" y="2764575"/>
              <a:chExt cx="1656129" cy="1882392"/>
            </a:xfrm>
            <a:solidFill>
              <a:schemeClr val="accent1"/>
            </a:solidFill>
          </p:grpSpPr>
          <p:grpSp>
            <p:nvGrpSpPr>
              <p:cNvPr id="10" name="Graphic 2">
                <a:extLst>
                  <a:ext uri="{FF2B5EF4-FFF2-40B4-BE49-F238E27FC236}">
                    <a16:creationId xmlns:a16="http://schemas.microsoft.com/office/drawing/2014/main" id="{A686350E-9352-280A-C43E-4C1DAE50642F}"/>
                  </a:ext>
                </a:extLst>
              </p:cNvPr>
              <p:cNvGrpSpPr/>
              <p:nvPr/>
            </p:nvGrpSpPr>
            <p:grpSpPr>
              <a:xfrm>
                <a:off x="5720269" y="2764575"/>
                <a:ext cx="1656129" cy="1882392"/>
                <a:chOff x="5720269" y="2764575"/>
                <a:chExt cx="1656129" cy="1882392"/>
              </a:xfrm>
              <a:solidFill>
                <a:srgbClr val="00A099"/>
              </a:solidFill>
            </p:grpSpPr>
            <p:sp>
              <p:nvSpPr>
                <p:cNvPr id="16" name="Freeform 75">
                  <a:extLst>
                    <a:ext uri="{FF2B5EF4-FFF2-40B4-BE49-F238E27FC236}">
                      <a16:creationId xmlns:a16="http://schemas.microsoft.com/office/drawing/2014/main" id="{FC719EC5-48AE-04D8-4E26-2390B98E1FA2}"/>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7" name="Freeform 76">
                  <a:extLst>
                    <a:ext uri="{FF2B5EF4-FFF2-40B4-BE49-F238E27FC236}">
                      <a16:creationId xmlns:a16="http://schemas.microsoft.com/office/drawing/2014/main" id="{FA0F339F-286F-B39E-EEF3-19DF62AB63C9}"/>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8" name="Freeform 77">
                  <a:extLst>
                    <a:ext uri="{FF2B5EF4-FFF2-40B4-BE49-F238E27FC236}">
                      <a16:creationId xmlns:a16="http://schemas.microsoft.com/office/drawing/2014/main" id="{52C3A899-E06B-129B-0B67-D272E2EA8DA3}"/>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1" name="Freeform 72">
                <a:extLst>
                  <a:ext uri="{FF2B5EF4-FFF2-40B4-BE49-F238E27FC236}">
                    <a16:creationId xmlns:a16="http://schemas.microsoft.com/office/drawing/2014/main" id="{5429F100-6DEB-46D2-A6C9-8C5F421F8164}"/>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2" name="Freeform 73">
                <a:extLst>
                  <a:ext uri="{FF2B5EF4-FFF2-40B4-BE49-F238E27FC236}">
                    <a16:creationId xmlns:a16="http://schemas.microsoft.com/office/drawing/2014/main" id="{795E4EB8-EB67-EEEA-759D-7FB263E7053D}"/>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5" name="Freeform 74">
                <a:extLst>
                  <a:ext uri="{FF2B5EF4-FFF2-40B4-BE49-F238E27FC236}">
                    <a16:creationId xmlns:a16="http://schemas.microsoft.com/office/drawing/2014/main" id="{F899A539-AE95-C379-070F-0C5BDD78796B}"/>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6" name="Freeform 69">
              <a:extLst>
                <a:ext uri="{FF2B5EF4-FFF2-40B4-BE49-F238E27FC236}">
                  <a16:creationId xmlns:a16="http://schemas.microsoft.com/office/drawing/2014/main" id="{E75F5C94-5DB8-2715-88E4-AF09ABADD090}"/>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8" name="Freeform 70">
              <a:extLst>
                <a:ext uri="{FF2B5EF4-FFF2-40B4-BE49-F238E27FC236}">
                  <a16:creationId xmlns:a16="http://schemas.microsoft.com/office/drawing/2014/main" id="{E15942AF-EAA1-84B4-DACA-5D8516420FD8}"/>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cxnSp>
        <p:nvCxnSpPr>
          <p:cNvPr id="14" name="Straight Connector 13">
            <a:extLst>
              <a:ext uri="{FF2B5EF4-FFF2-40B4-BE49-F238E27FC236}">
                <a16:creationId xmlns:a16="http://schemas.microsoft.com/office/drawing/2014/main" id="{81944E2A-9565-1EE7-221C-73D6EF2D1406}"/>
              </a:ext>
            </a:extLst>
          </p:cNvPr>
          <p:cNvCxnSpPr>
            <a:cxnSpLocks/>
          </p:cNvCxnSpPr>
          <p:nvPr/>
        </p:nvCxnSpPr>
        <p:spPr>
          <a:xfrm>
            <a:off x="6597255" y="3580360"/>
            <a:ext cx="2025253" cy="0"/>
          </a:xfrm>
          <a:prstGeom prst="line">
            <a:avLst/>
          </a:prstGeom>
          <a:ln w="254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Title 12">
            <a:extLst>
              <a:ext uri="{FF2B5EF4-FFF2-40B4-BE49-F238E27FC236}">
                <a16:creationId xmlns:a16="http://schemas.microsoft.com/office/drawing/2014/main" id="{4E047DA8-E4B7-77DD-9235-048D0755AB93}"/>
              </a:ext>
            </a:extLst>
          </p:cNvPr>
          <p:cNvSpPr>
            <a:spLocks noGrp="1"/>
          </p:cNvSpPr>
          <p:nvPr>
            <p:ph type="title"/>
          </p:nvPr>
        </p:nvSpPr>
        <p:spPr>
          <a:xfrm>
            <a:off x="6597255" y="2586189"/>
            <a:ext cx="2025253" cy="994172"/>
          </a:xfrm>
          <a:prstGeom prst="rect">
            <a:avLst/>
          </a:prstGeom>
        </p:spPr>
        <p:txBody>
          <a:bodyPr vert="horz" lIns="0" rIns="0" anchor="b">
            <a:noAutofit/>
          </a:bodyPr>
          <a:lstStyle>
            <a:lvl1pPr>
              <a:defRPr sz="2400" b="0">
                <a:solidFill>
                  <a:schemeClr val="accent1"/>
                </a:solidFill>
              </a:defRPr>
            </a:lvl1pPr>
          </a:lstStyle>
          <a:p>
            <a:r>
              <a:rPr lang="en-US"/>
              <a:t>Click to edit Master title style</a:t>
            </a:r>
            <a:endParaRPr lang="en-AE"/>
          </a:p>
        </p:txBody>
      </p:sp>
    </p:spTree>
    <p:extLst>
      <p:ext uri="{BB962C8B-B14F-4D97-AF65-F5344CB8AC3E}">
        <p14:creationId xmlns:p14="http://schemas.microsoft.com/office/powerpoint/2010/main" val="39071453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MT Subtitle/ Source">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D9529D89-BDBA-EAB1-379E-E65717800E63}"/>
              </a:ext>
            </a:extLst>
          </p:cNvPr>
          <p:cNvGraphicFramePr>
            <a:graphicFrameLocks noChangeAspect="1"/>
          </p:cNvGraphicFramePr>
          <p:nvPr>
            <p:custDataLst>
              <p:tags r:id="rId1"/>
            </p:custDataLst>
            <p:extLst>
              <p:ext uri="{D42A27DB-BD31-4B8C-83A1-F6EECF244321}">
                <p14:modId xmlns:p14="http://schemas.microsoft.com/office/powerpoint/2010/main" val="2116398930"/>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6" name="think-cell data - do not delete" hidden="1">
                        <a:extLst>
                          <a:ext uri="{FF2B5EF4-FFF2-40B4-BE49-F238E27FC236}">
                            <a16:creationId xmlns:a16="http://schemas.microsoft.com/office/drawing/2014/main" id="{D9529D89-BDBA-EAB1-379E-E65717800E6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lgn="r">
              <a:defRPr sz="500" b="0" i="0">
                <a:latin typeface="Nexa Book" panose="00000400000000000000" pitchFamily="50" charset="0"/>
              </a:defRPr>
            </a:lvl1pPr>
          </a:lstStyle>
          <a:p>
            <a:fld id="{A72B04A8-0642-4B74-B509-37603BFD0282}" type="datetime1">
              <a:rPr lang="en-US" smtClean="0"/>
              <a:t>7/25/2025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6" name="Data Source">
            <a:extLst>
              <a:ext uri="{FF2B5EF4-FFF2-40B4-BE49-F238E27FC236}">
                <a16:creationId xmlns:a16="http://schemas.microsoft.com/office/drawing/2014/main" id="{D11196AF-7CF1-409D-B002-C133E24F5660}"/>
              </a:ext>
            </a:extLst>
          </p:cNvPr>
          <p:cNvSpPr>
            <a:spLocks noGrp="1"/>
          </p:cNvSpPr>
          <p:nvPr>
            <p:ph type="body" sz="quarter" idx="17" hasCustomPrompt="1"/>
          </p:nvPr>
        </p:nvSpPr>
        <p:spPr>
          <a:xfrm>
            <a:off x="0" y="4734106"/>
            <a:ext cx="4572000" cy="222878"/>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5" name="Subtitle">
            <a:extLst>
              <a:ext uri="{FF2B5EF4-FFF2-40B4-BE49-F238E27FC236}">
                <a16:creationId xmlns:a16="http://schemas.microsoft.com/office/drawing/2014/main" id="{057CA846-FB7A-4807-6D6F-596D301018CF}"/>
              </a:ext>
            </a:extLst>
          </p:cNvPr>
          <p:cNvSpPr>
            <a:spLocks noGrp="1"/>
          </p:cNvSpPr>
          <p:nvPr>
            <p:ph type="body" sz="quarter" idx="18" hasCustomPrompt="1"/>
          </p:nvPr>
        </p:nvSpPr>
        <p:spPr>
          <a:xfrm>
            <a:off x="503238" y="774000"/>
            <a:ext cx="8136762" cy="360000"/>
          </a:xfrm>
          <a:prstGeom prst="rect">
            <a:avLst/>
          </a:prstGeom>
        </p:spPr>
        <p:txBody>
          <a:bodyPr tIns="36000" bIns="36000">
            <a:noAutofit/>
          </a:bodyPr>
          <a:lstStyle>
            <a:lvl1pPr marL="0" indent="0">
              <a:spcBef>
                <a:spcPts val="0"/>
              </a:spcBef>
              <a:buNone/>
              <a:defRPr sz="1200" b="0" i="0">
                <a:solidFill>
                  <a:schemeClr val="tx2"/>
                </a:solidFill>
                <a:latin typeface="+mj-lt"/>
              </a:defRPr>
            </a:lvl1pPr>
          </a:lstStyle>
          <a:p>
            <a:pPr lvl="0"/>
            <a:r>
              <a:rPr lang="nl-NL" err="1"/>
              <a:t>Subtitle</a:t>
            </a:r>
            <a:r>
              <a:rPr lang="nl-NL"/>
              <a:t> | Chart </a:t>
            </a:r>
            <a:r>
              <a:rPr lang="nl-NL" err="1"/>
              <a:t>Title</a:t>
            </a:r>
            <a:endParaRPr lang="nl-NL"/>
          </a:p>
        </p:txBody>
      </p:sp>
      <p:sp>
        <p:nvSpPr>
          <p:cNvPr id="3" name="Title 2">
            <a:extLst>
              <a:ext uri="{FF2B5EF4-FFF2-40B4-BE49-F238E27FC236}">
                <a16:creationId xmlns:a16="http://schemas.microsoft.com/office/drawing/2014/main" id="{BE176661-8131-CE9F-146E-DECC425D28AB}"/>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1779661759"/>
      </p:ext>
    </p:extLst>
  </p:cSld>
  <p:clrMapOvr>
    <a:overrideClrMapping bg1="lt1" tx1="dk1" bg2="lt2" tx2="dk2" accent1="accent1" accent2="accent2" accent3="accent3" accent4="accent4" accent5="accent5" accent6="accent6" hlink="hlink" folHlink="folHlink"/>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15_Lunch slide">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93395373-C2C6-6A46-353B-AA58BC52B206}"/>
              </a:ext>
            </a:extLst>
          </p:cNvPr>
          <p:cNvGraphicFramePr>
            <a:graphicFrameLocks noChangeAspect="1"/>
          </p:cNvGraphicFramePr>
          <p:nvPr>
            <p:custDataLst>
              <p:tags r:id="rId1"/>
            </p:custDataLst>
            <p:extLst>
              <p:ext uri="{D42A27DB-BD31-4B8C-83A1-F6EECF244321}">
                <p14:modId xmlns:p14="http://schemas.microsoft.com/office/powerpoint/2010/main" val="3893495268"/>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4" name="think-cell data - do not delete" hidden="1">
                        <a:extLst>
                          <a:ext uri="{FF2B5EF4-FFF2-40B4-BE49-F238E27FC236}">
                            <a16:creationId xmlns:a16="http://schemas.microsoft.com/office/drawing/2014/main" id="{93395373-C2C6-6A46-353B-AA58BC52B206}"/>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sp>
        <p:nvSpPr>
          <p:cNvPr id="5" name="Picture Placeholder 4">
            <a:extLst>
              <a:ext uri="{FF2B5EF4-FFF2-40B4-BE49-F238E27FC236}">
                <a16:creationId xmlns:a16="http://schemas.microsoft.com/office/drawing/2014/main" id="{043D925F-E9DE-97E7-72EB-034C2AE8191C}"/>
              </a:ext>
            </a:extLst>
          </p:cNvPr>
          <p:cNvSpPr>
            <a:spLocks noGrp="1"/>
          </p:cNvSpPr>
          <p:nvPr>
            <p:ph type="pic" sz="quarter" idx="10"/>
          </p:nvPr>
        </p:nvSpPr>
        <p:spPr>
          <a:xfrm>
            <a:off x="4762" y="0"/>
            <a:ext cx="9139238" cy="5143500"/>
          </a:xfrm>
          <a:prstGeom prst="rect">
            <a:avLst/>
          </a:prstGeom>
          <a:solidFill>
            <a:schemeClr val="bg2">
              <a:lumMod val="90000"/>
            </a:schemeClr>
          </a:solidFill>
        </p:spPr>
        <p:txBody>
          <a:bodyPr/>
          <a:lstStyle/>
          <a:p>
            <a:r>
              <a:rPr lang="en-US"/>
              <a:t>Click icon to add picture</a:t>
            </a:r>
            <a:endParaRPr lang="en-GB"/>
          </a:p>
        </p:txBody>
      </p:sp>
      <p:sp>
        <p:nvSpPr>
          <p:cNvPr id="11" name="Picture Placeholder 10">
            <a:extLst>
              <a:ext uri="{FF2B5EF4-FFF2-40B4-BE49-F238E27FC236}">
                <a16:creationId xmlns:a16="http://schemas.microsoft.com/office/drawing/2014/main" id="{10D4FF9D-1245-7A3E-62CB-AF889860A481}"/>
              </a:ext>
            </a:extLst>
          </p:cNvPr>
          <p:cNvSpPr>
            <a:spLocks noGrp="1"/>
          </p:cNvSpPr>
          <p:nvPr>
            <p:ph type="pic" sz="quarter" idx="11"/>
          </p:nvPr>
        </p:nvSpPr>
        <p:spPr>
          <a:xfrm>
            <a:off x="5755773" y="1"/>
            <a:ext cx="3383341" cy="5141060"/>
          </a:xfrm>
          <a:custGeom>
            <a:avLst/>
            <a:gdLst>
              <a:gd name="connsiteX0" fmla="*/ 1106417 w 4511121"/>
              <a:gd name="connsiteY0" fmla="*/ 0 h 6854747"/>
              <a:gd name="connsiteX1" fmla="*/ 4511121 w 4511121"/>
              <a:gd name="connsiteY1" fmla="*/ 0 h 6854747"/>
              <a:gd name="connsiteX2" fmla="*/ 4511121 w 4511121"/>
              <a:gd name="connsiteY2" fmla="*/ 6854747 h 6854747"/>
              <a:gd name="connsiteX3" fmla="*/ 0 w 4511121"/>
              <a:gd name="connsiteY3" fmla="*/ 6854747 h 6854747"/>
              <a:gd name="connsiteX4" fmla="*/ 166363 w 4511121"/>
              <a:gd name="connsiteY4" fmla="*/ 5824052 h 6854747"/>
              <a:gd name="connsiteX5" fmla="*/ 924543 w 4511121"/>
              <a:gd name="connsiteY5" fmla="*/ 5824052 h 6854747"/>
              <a:gd name="connsiteX6" fmla="*/ 924543 w 4511121"/>
              <a:gd name="connsiteY6" fmla="*/ 5824051 h 6854747"/>
              <a:gd name="connsiteX7" fmla="*/ 166363 w 4511121"/>
              <a:gd name="connsiteY7" fmla="*/ 5824051 h 6854747"/>
              <a:gd name="connsiteX8" fmla="*/ 1106416 w 4511121"/>
              <a:gd name="connsiteY8" fmla="*/ 2 h 6854747"/>
              <a:gd name="connsiteX9" fmla="*/ 1634333 w 4511121"/>
              <a:gd name="connsiteY9" fmla="*/ 2 h 6854747"/>
              <a:gd name="connsiteX10" fmla="*/ 1696892 w 4511121"/>
              <a:gd name="connsiteY10" fmla="*/ 8479 h 6854747"/>
              <a:gd name="connsiteX11" fmla="*/ 1696892 w 4511121"/>
              <a:gd name="connsiteY11" fmla="*/ 8478 h 6854747"/>
              <a:gd name="connsiteX12" fmla="*/ 1634333 w 4511121"/>
              <a:gd name="connsiteY12" fmla="*/ 1 h 6854747"/>
              <a:gd name="connsiteX13" fmla="*/ 1106416 w 4511121"/>
              <a:gd name="connsiteY13" fmla="*/ 1 h 6854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11121" h="6854747">
                <a:moveTo>
                  <a:pt x="1106417" y="0"/>
                </a:moveTo>
                <a:lnTo>
                  <a:pt x="4511121" y="0"/>
                </a:lnTo>
                <a:lnTo>
                  <a:pt x="4511121" y="6854747"/>
                </a:lnTo>
                <a:lnTo>
                  <a:pt x="0" y="6854747"/>
                </a:lnTo>
                <a:lnTo>
                  <a:pt x="166363" y="5824052"/>
                </a:lnTo>
                <a:lnTo>
                  <a:pt x="924543" y="5824052"/>
                </a:lnTo>
                <a:lnTo>
                  <a:pt x="924543" y="5824051"/>
                </a:lnTo>
                <a:lnTo>
                  <a:pt x="166363" y="5824051"/>
                </a:lnTo>
                <a:lnTo>
                  <a:pt x="1106416" y="2"/>
                </a:lnTo>
                <a:lnTo>
                  <a:pt x="1634333" y="2"/>
                </a:lnTo>
                <a:lnTo>
                  <a:pt x="1696892" y="8479"/>
                </a:lnTo>
                <a:lnTo>
                  <a:pt x="1696892" y="8478"/>
                </a:lnTo>
                <a:lnTo>
                  <a:pt x="1634333" y="1"/>
                </a:lnTo>
                <a:lnTo>
                  <a:pt x="1106416" y="1"/>
                </a:lnTo>
                <a:close/>
              </a:path>
            </a:pathLst>
          </a:custGeom>
          <a:solidFill>
            <a:schemeClr val="accent3"/>
          </a:solidFill>
          <a:effectLst>
            <a:outerShdw blurRad="190500" dist="63500" dir="10800000" algn="r" rotWithShape="0">
              <a:prstClr val="black">
                <a:alpha val="40000"/>
              </a:prstClr>
            </a:outerShdw>
          </a:effectLst>
        </p:spPr>
        <p:txBody>
          <a:bodyPr wrap="square">
            <a:noAutofit/>
          </a:bodyPr>
          <a:lstStyle/>
          <a:p>
            <a:r>
              <a:rPr lang="en-US"/>
              <a:t>Click icon to add picture</a:t>
            </a:r>
            <a:endParaRPr lang="en-GB"/>
          </a:p>
        </p:txBody>
      </p:sp>
      <p:sp>
        <p:nvSpPr>
          <p:cNvPr id="9" name="Freeform 8">
            <a:extLst>
              <a:ext uri="{FF2B5EF4-FFF2-40B4-BE49-F238E27FC236}">
                <a16:creationId xmlns:a16="http://schemas.microsoft.com/office/drawing/2014/main" id="{FA439B9D-4ABB-F9CD-BAA4-095D6A45A25A}"/>
              </a:ext>
            </a:extLst>
          </p:cNvPr>
          <p:cNvSpPr/>
          <p:nvPr/>
        </p:nvSpPr>
        <p:spPr>
          <a:xfrm>
            <a:off x="5759789" y="1025"/>
            <a:ext cx="3389017" cy="5145940"/>
          </a:xfrm>
          <a:custGeom>
            <a:avLst/>
            <a:gdLst>
              <a:gd name="connsiteX0" fmla="*/ 1107467 w 4518689"/>
              <a:gd name="connsiteY0" fmla="*/ 0 h 6861253"/>
              <a:gd name="connsiteX1" fmla="*/ 4518689 w 4518689"/>
              <a:gd name="connsiteY1" fmla="*/ 0 h 6861253"/>
              <a:gd name="connsiteX2" fmla="*/ 4518689 w 4518689"/>
              <a:gd name="connsiteY2" fmla="*/ 6861253 h 6861253"/>
              <a:gd name="connsiteX3" fmla="*/ 563823 w 4518689"/>
              <a:gd name="connsiteY3" fmla="*/ 6861253 h 6861253"/>
              <a:gd name="connsiteX4" fmla="*/ 568538 w 4518689"/>
              <a:gd name="connsiteY4" fmla="*/ 6858255 h 6861253"/>
              <a:gd name="connsiteX5" fmla="*/ 568537 w 4518689"/>
              <a:gd name="connsiteY5" fmla="*/ 6858255 h 6861253"/>
              <a:gd name="connsiteX6" fmla="*/ 563822 w 4518689"/>
              <a:gd name="connsiteY6" fmla="*/ 6861253 h 6861253"/>
              <a:gd name="connsiteX7" fmla="*/ 0 w 4518689"/>
              <a:gd name="connsiteY7" fmla="*/ 6861253 h 6861253"/>
              <a:gd name="connsiteX8" fmla="*/ 167413 w 4518689"/>
              <a:gd name="connsiteY8" fmla="*/ 5824052 h 6861253"/>
              <a:gd name="connsiteX9" fmla="*/ 925593 w 4518689"/>
              <a:gd name="connsiteY9" fmla="*/ 5824052 h 6861253"/>
              <a:gd name="connsiteX10" fmla="*/ 925593 w 4518689"/>
              <a:gd name="connsiteY10" fmla="*/ 5824051 h 6861253"/>
              <a:gd name="connsiteX11" fmla="*/ 167413 w 4518689"/>
              <a:gd name="connsiteY11" fmla="*/ 5824051 h 6861253"/>
              <a:gd name="connsiteX12" fmla="*/ 1107466 w 4518689"/>
              <a:gd name="connsiteY12" fmla="*/ 2 h 6861253"/>
              <a:gd name="connsiteX13" fmla="*/ 1635383 w 4518689"/>
              <a:gd name="connsiteY13" fmla="*/ 2 h 6861253"/>
              <a:gd name="connsiteX14" fmla="*/ 1697942 w 4518689"/>
              <a:gd name="connsiteY14" fmla="*/ 8479 h 6861253"/>
              <a:gd name="connsiteX15" fmla="*/ 1697942 w 4518689"/>
              <a:gd name="connsiteY15" fmla="*/ 8478 h 6861253"/>
              <a:gd name="connsiteX16" fmla="*/ 1635383 w 4518689"/>
              <a:gd name="connsiteY16" fmla="*/ 1 h 6861253"/>
              <a:gd name="connsiteX17" fmla="*/ 1107466 w 4518689"/>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18689" h="6861253">
                <a:moveTo>
                  <a:pt x="1107467" y="0"/>
                </a:moveTo>
                <a:lnTo>
                  <a:pt x="4518689" y="0"/>
                </a:lnTo>
                <a:lnTo>
                  <a:pt x="4518689"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bg1">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grpSp>
        <p:nvGrpSpPr>
          <p:cNvPr id="3" name="Graphic 2">
            <a:extLst>
              <a:ext uri="{FF2B5EF4-FFF2-40B4-BE49-F238E27FC236}">
                <a16:creationId xmlns:a16="http://schemas.microsoft.com/office/drawing/2014/main" id="{ABDF37E0-D086-07E4-E53D-1BE5E7332528}"/>
              </a:ext>
            </a:extLst>
          </p:cNvPr>
          <p:cNvGrpSpPr>
            <a:grpSpLocks noChangeAspect="1"/>
          </p:cNvGrpSpPr>
          <p:nvPr/>
        </p:nvGrpSpPr>
        <p:grpSpPr>
          <a:xfrm>
            <a:off x="4804" y="2"/>
            <a:ext cx="468178" cy="756000"/>
            <a:chOff x="4425584" y="267785"/>
            <a:chExt cx="2950814" cy="4756864"/>
          </a:xfrm>
          <a:solidFill>
            <a:schemeClr val="accent1"/>
          </a:solidFill>
        </p:grpSpPr>
        <p:grpSp>
          <p:nvGrpSpPr>
            <p:cNvPr id="6" name="Graphic 2">
              <a:extLst>
                <a:ext uri="{FF2B5EF4-FFF2-40B4-BE49-F238E27FC236}">
                  <a16:creationId xmlns:a16="http://schemas.microsoft.com/office/drawing/2014/main" id="{180BE3B6-5EA3-D02C-4D7E-21667A11A530}"/>
                </a:ext>
              </a:extLst>
            </p:cNvPr>
            <p:cNvGrpSpPr/>
            <p:nvPr/>
          </p:nvGrpSpPr>
          <p:grpSpPr>
            <a:xfrm>
              <a:off x="5720269" y="2764575"/>
              <a:ext cx="1656129" cy="1882392"/>
              <a:chOff x="5720269" y="2764575"/>
              <a:chExt cx="1656129" cy="1882392"/>
            </a:xfrm>
            <a:solidFill>
              <a:schemeClr val="accent1"/>
            </a:solidFill>
          </p:grpSpPr>
          <p:grpSp>
            <p:nvGrpSpPr>
              <p:cNvPr id="10" name="Graphic 2">
                <a:extLst>
                  <a:ext uri="{FF2B5EF4-FFF2-40B4-BE49-F238E27FC236}">
                    <a16:creationId xmlns:a16="http://schemas.microsoft.com/office/drawing/2014/main" id="{CCBA39EC-9686-8783-321B-270D8D6F3610}"/>
                  </a:ext>
                </a:extLst>
              </p:cNvPr>
              <p:cNvGrpSpPr/>
              <p:nvPr/>
            </p:nvGrpSpPr>
            <p:grpSpPr>
              <a:xfrm>
                <a:off x="5720269" y="2764575"/>
                <a:ext cx="1656129" cy="1882392"/>
                <a:chOff x="5720269" y="2764575"/>
                <a:chExt cx="1656129" cy="1882392"/>
              </a:xfrm>
              <a:solidFill>
                <a:srgbClr val="00A099"/>
              </a:solidFill>
            </p:grpSpPr>
            <p:sp>
              <p:nvSpPr>
                <p:cNvPr id="17" name="Freeform 75">
                  <a:extLst>
                    <a:ext uri="{FF2B5EF4-FFF2-40B4-BE49-F238E27FC236}">
                      <a16:creationId xmlns:a16="http://schemas.microsoft.com/office/drawing/2014/main" id="{AA94029E-F23C-C08C-F7E1-C2F2A9C85B53}"/>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8" name="Freeform 76">
                  <a:extLst>
                    <a:ext uri="{FF2B5EF4-FFF2-40B4-BE49-F238E27FC236}">
                      <a16:creationId xmlns:a16="http://schemas.microsoft.com/office/drawing/2014/main" id="{E88982F6-91B8-45EB-3398-40D18384588B}"/>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9" name="Freeform 77">
                  <a:extLst>
                    <a:ext uri="{FF2B5EF4-FFF2-40B4-BE49-F238E27FC236}">
                      <a16:creationId xmlns:a16="http://schemas.microsoft.com/office/drawing/2014/main" id="{75D78B35-9DF4-D8E2-E0C3-83A3EEA0781E}"/>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2" name="Freeform 72">
                <a:extLst>
                  <a:ext uri="{FF2B5EF4-FFF2-40B4-BE49-F238E27FC236}">
                    <a16:creationId xmlns:a16="http://schemas.microsoft.com/office/drawing/2014/main" id="{E573A3C6-6716-D982-C1EA-0014F3817456}"/>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5" name="Freeform 73">
                <a:extLst>
                  <a:ext uri="{FF2B5EF4-FFF2-40B4-BE49-F238E27FC236}">
                    <a16:creationId xmlns:a16="http://schemas.microsoft.com/office/drawing/2014/main" id="{94F203DD-CA5D-B8E1-7DD0-E6C7CB46A1C7}"/>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6" name="Freeform 74">
                <a:extLst>
                  <a:ext uri="{FF2B5EF4-FFF2-40B4-BE49-F238E27FC236}">
                    <a16:creationId xmlns:a16="http://schemas.microsoft.com/office/drawing/2014/main" id="{5A15357C-17E0-841C-89B3-46D729D59C1E}"/>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7" name="Freeform 69">
              <a:extLst>
                <a:ext uri="{FF2B5EF4-FFF2-40B4-BE49-F238E27FC236}">
                  <a16:creationId xmlns:a16="http://schemas.microsoft.com/office/drawing/2014/main" id="{2D3083DA-E962-222E-D6F1-A29AC7213A0A}"/>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8" name="Freeform 70">
              <a:extLst>
                <a:ext uri="{FF2B5EF4-FFF2-40B4-BE49-F238E27FC236}">
                  <a16:creationId xmlns:a16="http://schemas.microsoft.com/office/drawing/2014/main" id="{6B6EAFFB-C231-8056-2DBB-B287971D9F5A}"/>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cxnSp>
        <p:nvCxnSpPr>
          <p:cNvPr id="14" name="Straight Connector 13">
            <a:extLst>
              <a:ext uri="{FF2B5EF4-FFF2-40B4-BE49-F238E27FC236}">
                <a16:creationId xmlns:a16="http://schemas.microsoft.com/office/drawing/2014/main" id="{81944E2A-9565-1EE7-221C-73D6EF2D1406}"/>
              </a:ext>
            </a:extLst>
          </p:cNvPr>
          <p:cNvCxnSpPr>
            <a:cxnSpLocks/>
          </p:cNvCxnSpPr>
          <p:nvPr/>
        </p:nvCxnSpPr>
        <p:spPr>
          <a:xfrm>
            <a:off x="6597255" y="3580360"/>
            <a:ext cx="2025253" cy="0"/>
          </a:xfrm>
          <a:prstGeom prst="line">
            <a:avLst/>
          </a:prstGeom>
          <a:ln w="254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Title 12">
            <a:extLst>
              <a:ext uri="{FF2B5EF4-FFF2-40B4-BE49-F238E27FC236}">
                <a16:creationId xmlns:a16="http://schemas.microsoft.com/office/drawing/2014/main" id="{4E047DA8-E4B7-77DD-9235-048D0755AB93}"/>
              </a:ext>
            </a:extLst>
          </p:cNvPr>
          <p:cNvSpPr>
            <a:spLocks noGrp="1"/>
          </p:cNvSpPr>
          <p:nvPr>
            <p:ph type="title"/>
          </p:nvPr>
        </p:nvSpPr>
        <p:spPr>
          <a:xfrm>
            <a:off x="6597255" y="2586189"/>
            <a:ext cx="2025253" cy="994172"/>
          </a:xfrm>
          <a:prstGeom prst="rect">
            <a:avLst/>
          </a:prstGeom>
        </p:spPr>
        <p:txBody>
          <a:bodyPr vert="horz" lIns="0" rIns="0" anchor="b"/>
          <a:lstStyle>
            <a:lvl1pPr>
              <a:defRPr sz="2400" b="0">
                <a:solidFill>
                  <a:schemeClr val="accent1"/>
                </a:solidFill>
              </a:defRPr>
            </a:lvl1pPr>
          </a:lstStyle>
          <a:p>
            <a:r>
              <a:rPr lang="en-US"/>
              <a:t>Click to edit Master title style</a:t>
            </a:r>
            <a:endParaRPr lang="en-AE"/>
          </a:p>
        </p:txBody>
      </p:sp>
    </p:spTree>
    <p:extLst>
      <p:ext uri="{BB962C8B-B14F-4D97-AF65-F5344CB8AC3E}">
        <p14:creationId xmlns:p14="http://schemas.microsoft.com/office/powerpoint/2010/main" val="2779628027"/>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3_Custom Layout">
    <p:spTree>
      <p:nvGrpSpPr>
        <p:cNvPr id="1" name=""/>
        <p:cNvGrpSpPr/>
        <p:nvPr/>
      </p:nvGrpSpPr>
      <p:grpSpPr>
        <a:xfrm>
          <a:off x="0" y="0"/>
          <a:ext cx="0" cy="0"/>
          <a:chOff x="0" y="0"/>
          <a:chExt cx="0" cy="0"/>
        </a:xfrm>
      </p:grpSpPr>
      <p:graphicFrame>
        <p:nvGraphicFramePr>
          <p:cNvPr id="2" name="think-cell data - do not delete" hidden="1">
            <a:extLst>
              <a:ext uri="{FF2B5EF4-FFF2-40B4-BE49-F238E27FC236}">
                <a16:creationId xmlns:a16="http://schemas.microsoft.com/office/drawing/2014/main" id="{470281FC-4DA5-CBF6-3888-C1BF84972142}"/>
              </a:ext>
            </a:extLst>
          </p:cNvPr>
          <p:cNvGraphicFramePr>
            <a:graphicFrameLocks noChangeAspect="1"/>
          </p:cNvGraphicFramePr>
          <p:nvPr>
            <p:custDataLst>
              <p:tags r:id="rId1"/>
            </p:custDataLst>
            <p:extLst>
              <p:ext uri="{D42A27DB-BD31-4B8C-83A1-F6EECF244321}">
                <p14:modId xmlns:p14="http://schemas.microsoft.com/office/powerpoint/2010/main" val="197808098"/>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2" name="think-cell data - do not delete" hidden="1">
                        <a:extLst>
                          <a:ext uri="{FF2B5EF4-FFF2-40B4-BE49-F238E27FC236}">
                            <a16:creationId xmlns:a16="http://schemas.microsoft.com/office/drawing/2014/main" id="{470281FC-4DA5-CBF6-3888-C1BF84972142}"/>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sp>
        <p:nvSpPr>
          <p:cNvPr id="17" name="Rectangle 16">
            <a:extLst>
              <a:ext uri="{FF2B5EF4-FFF2-40B4-BE49-F238E27FC236}">
                <a16:creationId xmlns:a16="http://schemas.microsoft.com/office/drawing/2014/main" id="{44C0A6C8-0742-BFC5-6418-EB121B24625B}"/>
              </a:ext>
            </a:extLst>
          </p:cNvPr>
          <p:cNvSpPr/>
          <p:nvPr/>
        </p:nvSpPr>
        <p:spPr>
          <a:xfrm flipV="1">
            <a:off x="298174" y="756404"/>
            <a:ext cx="8716286"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60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4" name="Picture 3">
            <a:extLst>
              <a:ext uri="{FF2B5EF4-FFF2-40B4-BE49-F238E27FC236}">
                <a16:creationId xmlns:a16="http://schemas.microsoft.com/office/drawing/2014/main" id="{881EF171-5190-4F6B-A583-DC58847928D4}"/>
              </a:ext>
            </a:extLst>
          </p:cNvPr>
          <p:cNvPicPr>
            <a:picLocks noChangeAspect="1"/>
          </p:cNvPicPr>
          <p:nvPr/>
        </p:nvPicPr>
        <p:blipFill rotWithShape="1">
          <a:blip r:embed="rId5" cstate="print">
            <a:alphaModFix/>
            <a:extLst>
              <a:ext uri="{BEBA8EAE-BF5A-486C-A8C5-ECC9F3942E4B}">
                <a14:imgProps xmlns:a14="http://schemas.microsoft.com/office/drawing/2010/main">
                  <a14:imgLayer r:embed="rId6">
                    <a14:imgEffect>
                      <a14:artisticBlur radius="20"/>
                    </a14:imgEffect>
                  </a14:imgLayer>
                </a14:imgProps>
              </a:ext>
              <a:ext uri="{28A0092B-C50C-407E-A947-70E740481C1C}">
                <a14:useLocalDpi xmlns:a14="http://schemas.microsoft.com/office/drawing/2010/main"/>
              </a:ext>
            </a:extLst>
          </a:blip>
          <a:srcRect/>
          <a:stretch/>
        </p:blipFill>
        <p:spPr>
          <a:xfrm>
            <a:off x="1" y="2"/>
            <a:ext cx="2001645" cy="5138927"/>
          </a:xfrm>
          <a:custGeom>
            <a:avLst/>
            <a:gdLst>
              <a:gd name="connsiteX0" fmla="*/ 0 w 2668860"/>
              <a:gd name="connsiteY0" fmla="*/ 0 h 6851903"/>
              <a:gd name="connsiteX1" fmla="*/ 2668860 w 2668860"/>
              <a:gd name="connsiteY1" fmla="*/ 0 h 6851903"/>
              <a:gd name="connsiteX2" fmla="*/ 2427625 w 2668860"/>
              <a:gd name="connsiteY2" fmla="*/ 1012659 h 6851903"/>
              <a:gd name="connsiteX3" fmla="*/ 2427624 w 2668860"/>
              <a:gd name="connsiteY3" fmla="*/ 1012658 h 6851903"/>
              <a:gd name="connsiteX4" fmla="*/ 1036595 w 2668860"/>
              <a:gd name="connsiteY4" fmla="*/ 6851903 h 6851903"/>
              <a:gd name="connsiteX5" fmla="*/ 0 w 2668860"/>
              <a:gd name="connsiteY5" fmla="*/ 6851903 h 6851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8860" h="6851903">
                <a:moveTo>
                  <a:pt x="0" y="0"/>
                </a:moveTo>
                <a:lnTo>
                  <a:pt x="2668860" y="0"/>
                </a:lnTo>
                <a:lnTo>
                  <a:pt x="2427625" y="1012659"/>
                </a:lnTo>
                <a:lnTo>
                  <a:pt x="2427624" y="1012658"/>
                </a:lnTo>
                <a:lnTo>
                  <a:pt x="1036595" y="6851903"/>
                </a:lnTo>
                <a:lnTo>
                  <a:pt x="0" y="6851903"/>
                </a:lnTo>
                <a:close/>
              </a:path>
            </a:pathLst>
          </a:custGeom>
          <a:effectLst>
            <a:outerShdw blurRad="190500" dist="63500" algn="l" rotWithShape="0">
              <a:prstClr val="black">
                <a:alpha val="40000"/>
              </a:prstClr>
            </a:outerShdw>
          </a:effectLst>
        </p:spPr>
      </p:pic>
      <p:sp>
        <p:nvSpPr>
          <p:cNvPr id="5" name="Freeform 4">
            <a:extLst>
              <a:ext uri="{FF2B5EF4-FFF2-40B4-BE49-F238E27FC236}">
                <a16:creationId xmlns:a16="http://schemas.microsoft.com/office/drawing/2014/main" id="{BAE36E4B-15E5-8A2D-E35B-6E086214BBB5}"/>
              </a:ext>
            </a:extLst>
          </p:cNvPr>
          <p:cNvSpPr/>
          <p:nvPr/>
        </p:nvSpPr>
        <p:spPr>
          <a:xfrm>
            <a:off x="1" y="1"/>
            <a:ext cx="2003631" cy="5147264"/>
          </a:xfrm>
          <a:custGeom>
            <a:avLst/>
            <a:gdLst>
              <a:gd name="connsiteX0" fmla="*/ 2671508 w 2671508"/>
              <a:gd name="connsiteY0" fmla="*/ 0 h 6863018"/>
              <a:gd name="connsiteX1" fmla="*/ 2427625 w 2671508"/>
              <a:gd name="connsiteY1" fmla="*/ 1023774 h 6863018"/>
              <a:gd name="connsiteX2" fmla="*/ 2427624 w 2671508"/>
              <a:gd name="connsiteY2" fmla="*/ 1023773 h 6863018"/>
              <a:gd name="connsiteX3" fmla="*/ 1036595 w 2671508"/>
              <a:gd name="connsiteY3" fmla="*/ 6863018 h 6863018"/>
              <a:gd name="connsiteX4" fmla="*/ 0 w 2671508"/>
              <a:gd name="connsiteY4" fmla="*/ 6863018 h 6863018"/>
              <a:gd name="connsiteX5" fmla="*/ 0 w 2671508"/>
              <a:gd name="connsiteY5" fmla="*/ 1 h 6863018"/>
              <a:gd name="connsiteX6" fmla="*/ 2668167 w 2671508"/>
              <a:gd name="connsiteY6" fmla="*/ 1 h 686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1508" h="6863018">
                <a:moveTo>
                  <a:pt x="2671508" y="0"/>
                </a:moveTo>
                <a:lnTo>
                  <a:pt x="2427625" y="1023774"/>
                </a:lnTo>
                <a:lnTo>
                  <a:pt x="2427624" y="1023773"/>
                </a:lnTo>
                <a:lnTo>
                  <a:pt x="1036595" y="6863018"/>
                </a:lnTo>
                <a:lnTo>
                  <a:pt x="0" y="6863018"/>
                </a:lnTo>
                <a:lnTo>
                  <a:pt x="0" y="1"/>
                </a:lnTo>
                <a:lnTo>
                  <a:pt x="2668167" y="1"/>
                </a:lnTo>
                <a:close/>
              </a:path>
            </a:pathLst>
          </a:custGeom>
          <a:solidFill>
            <a:schemeClr val="accent1">
              <a:alpha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AE" sz="1200" b="0" i="0">
              <a:solidFill>
                <a:schemeClr val="bg1"/>
              </a:solidFill>
              <a:latin typeface="Nexa Book" pitchFamily="2" charset="77"/>
              <a:ea typeface="Open Sans" panose="020B0606030504020204" pitchFamily="34" charset="0"/>
              <a:cs typeface="Open Sans" panose="020B0606030504020204" pitchFamily="34" charset="0"/>
            </a:endParaRPr>
          </a:p>
        </p:txBody>
      </p:sp>
      <p:pic>
        <p:nvPicPr>
          <p:cNvPr id="47" name="Graphic 46" descr="Questions with solid fill">
            <a:extLst>
              <a:ext uri="{FF2B5EF4-FFF2-40B4-BE49-F238E27FC236}">
                <a16:creationId xmlns:a16="http://schemas.microsoft.com/office/drawing/2014/main" id="{EE4A1AD7-6636-14B4-D364-9C1B63ABA4FB}"/>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6591301" y="816769"/>
            <a:ext cx="2031206" cy="2031206"/>
          </a:xfrm>
          <a:prstGeom prst="rect">
            <a:avLst/>
          </a:prstGeom>
        </p:spPr>
      </p:pic>
      <p:grpSp>
        <p:nvGrpSpPr>
          <p:cNvPr id="18" name="Graphic 2">
            <a:extLst>
              <a:ext uri="{FF2B5EF4-FFF2-40B4-BE49-F238E27FC236}">
                <a16:creationId xmlns:a16="http://schemas.microsoft.com/office/drawing/2014/main" id="{AC89D95A-44CB-5A85-7E39-2788EA87B3EE}"/>
              </a:ext>
            </a:extLst>
          </p:cNvPr>
          <p:cNvGrpSpPr>
            <a:grpSpLocks noChangeAspect="1"/>
          </p:cNvGrpSpPr>
          <p:nvPr/>
        </p:nvGrpSpPr>
        <p:grpSpPr>
          <a:xfrm>
            <a:off x="4804" y="2"/>
            <a:ext cx="468178" cy="756000"/>
            <a:chOff x="4425584" y="267785"/>
            <a:chExt cx="2950814" cy="4756864"/>
          </a:xfrm>
          <a:solidFill>
            <a:schemeClr val="accent1"/>
          </a:solidFill>
        </p:grpSpPr>
        <p:grpSp>
          <p:nvGrpSpPr>
            <p:cNvPr id="19" name="Graphic 2">
              <a:extLst>
                <a:ext uri="{FF2B5EF4-FFF2-40B4-BE49-F238E27FC236}">
                  <a16:creationId xmlns:a16="http://schemas.microsoft.com/office/drawing/2014/main" id="{07D5AF5A-A3F3-267D-FFAA-BC9D3C756DE6}"/>
                </a:ext>
              </a:extLst>
            </p:cNvPr>
            <p:cNvGrpSpPr/>
            <p:nvPr/>
          </p:nvGrpSpPr>
          <p:grpSpPr>
            <a:xfrm>
              <a:off x="5720269" y="2764575"/>
              <a:ext cx="1656129" cy="1882392"/>
              <a:chOff x="5720269" y="2764575"/>
              <a:chExt cx="1656129" cy="1882392"/>
            </a:xfrm>
            <a:solidFill>
              <a:schemeClr val="accent1"/>
            </a:solidFill>
          </p:grpSpPr>
          <p:grpSp>
            <p:nvGrpSpPr>
              <p:cNvPr id="23" name="Graphic 2">
                <a:extLst>
                  <a:ext uri="{FF2B5EF4-FFF2-40B4-BE49-F238E27FC236}">
                    <a16:creationId xmlns:a16="http://schemas.microsoft.com/office/drawing/2014/main" id="{F9D1F83B-5E48-47F2-871D-FCA00540AA41}"/>
                  </a:ext>
                </a:extLst>
              </p:cNvPr>
              <p:cNvGrpSpPr/>
              <p:nvPr/>
            </p:nvGrpSpPr>
            <p:grpSpPr>
              <a:xfrm>
                <a:off x="5720269" y="2764575"/>
                <a:ext cx="1656129" cy="1882392"/>
                <a:chOff x="5720269" y="2764575"/>
                <a:chExt cx="1656129" cy="1882392"/>
              </a:xfrm>
              <a:solidFill>
                <a:srgbClr val="00A099"/>
              </a:solidFill>
            </p:grpSpPr>
            <p:sp>
              <p:nvSpPr>
                <p:cNvPr id="27" name="Freeform 75">
                  <a:extLst>
                    <a:ext uri="{FF2B5EF4-FFF2-40B4-BE49-F238E27FC236}">
                      <a16:creationId xmlns:a16="http://schemas.microsoft.com/office/drawing/2014/main" id="{06E72622-92E3-EBEA-0027-609D87E2ABFF}"/>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8" name="Freeform 76">
                  <a:extLst>
                    <a:ext uri="{FF2B5EF4-FFF2-40B4-BE49-F238E27FC236}">
                      <a16:creationId xmlns:a16="http://schemas.microsoft.com/office/drawing/2014/main" id="{2B9678C2-3912-814A-9644-8970C8799649}"/>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9" name="Freeform 77">
                  <a:extLst>
                    <a:ext uri="{FF2B5EF4-FFF2-40B4-BE49-F238E27FC236}">
                      <a16:creationId xmlns:a16="http://schemas.microsoft.com/office/drawing/2014/main" id="{C201A351-4259-F058-EE37-824824A0E6ED}"/>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24" name="Freeform 72">
                <a:extLst>
                  <a:ext uri="{FF2B5EF4-FFF2-40B4-BE49-F238E27FC236}">
                    <a16:creationId xmlns:a16="http://schemas.microsoft.com/office/drawing/2014/main" id="{A3240831-BB86-B9EF-BA18-BC2F6676C85D}"/>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5" name="Freeform 73">
                <a:extLst>
                  <a:ext uri="{FF2B5EF4-FFF2-40B4-BE49-F238E27FC236}">
                    <a16:creationId xmlns:a16="http://schemas.microsoft.com/office/drawing/2014/main" id="{82EB7286-1FF6-5D46-2A5F-38283459E3FF}"/>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6" name="Freeform 74">
                <a:extLst>
                  <a:ext uri="{FF2B5EF4-FFF2-40B4-BE49-F238E27FC236}">
                    <a16:creationId xmlns:a16="http://schemas.microsoft.com/office/drawing/2014/main" id="{9D06B755-51DE-33E0-305E-3D5826FB359F}"/>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20" name="Freeform 69">
              <a:extLst>
                <a:ext uri="{FF2B5EF4-FFF2-40B4-BE49-F238E27FC236}">
                  <a16:creationId xmlns:a16="http://schemas.microsoft.com/office/drawing/2014/main" id="{5697664E-6246-DD80-7AA1-B652A4EE3AC4}"/>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1" name="Freeform 70">
              <a:extLst>
                <a:ext uri="{FF2B5EF4-FFF2-40B4-BE49-F238E27FC236}">
                  <a16:creationId xmlns:a16="http://schemas.microsoft.com/office/drawing/2014/main" id="{224D0000-E85A-4DB6-88D9-D6B1AA97D3C5}"/>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45" name="TextBox 44">
            <a:extLst>
              <a:ext uri="{FF2B5EF4-FFF2-40B4-BE49-F238E27FC236}">
                <a16:creationId xmlns:a16="http://schemas.microsoft.com/office/drawing/2014/main" id="{2F2E65BA-3CC6-053E-18B1-3637B12D11C0}"/>
              </a:ext>
            </a:extLst>
          </p:cNvPr>
          <p:cNvSpPr txBox="1"/>
          <p:nvPr/>
        </p:nvSpPr>
        <p:spPr>
          <a:xfrm>
            <a:off x="2546747" y="715779"/>
            <a:ext cx="3140308" cy="5161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algn="l"/>
            <a:r>
              <a:rPr lang="en-GB" sz="3000">
                <a:solidFill>
                  <a:schemeClr val="accent1"/>
                </a:solidFill>
                <a:latin typeface="+mj-lt"/>
              </a:rPr>
              <a:t>Survey Question</a:t>
            </a:r>
          </a:p>
        </p:txBody>
      </p:sp>
      <p:sp>
        <p:nvSpPr>
          <p:cNvPr id="22" name="Title 21">
            <a:extLst>
              <a:ext uri="{FF2B5EF4-FFF2-40B4-BE49-F238E27FC236}">
                <a16:creationId xmlns:a16="http://schemas.microsoft.com/office/drawing/2014/main" id="{D2E328E9-ECC3-9B40-8F43-108C67AF3D54}"/>
              </a:ext>
            </a:extLst>
          </p:cNvPr>
          <p:cNvSpPr>
            <a:spLocks noGrp="1"/>
          </p:cNvSpPr>
          <p:nvPr>
            <p:ph type="title"/>
          </p:nvPr>
        </p:nvSpPr>
        <p:spPr>
          <a:xfrm>
            <a:off x="2546749" y="1984773"/>
            <a:ext cx="4050506" cy="586979"/>
          </a:xfrm>
          <a:prstGeom prst="rect">
            <a:avLst/>
          </a:prstGeom>
        </p:spPr>
        <p:txBody>
          <a:bodyPr vert="horz" anchor="b"/>
          <a:lstStyle>
            <a:lvl1pPr>
              <a:defRPr sz="1800"/>
            </a:lvl1pPr>
          </a:lstStyle>
          <a:p>
            <a:r>
              <a:rPr lang="en-US"/>
              <a:t>Click to edit Master title style</a:t>
            </a:r>
            <a:endParaRPr lang="en-GB"/>
          </a:p>
        </p:txBody>
      </p:sp>
      <p:sp>
        <p:nvSpPr>
          <p:cNvPr id="39" name="Text Placeholder 38">
            <a:extLst>
              <a:ext uri="{FF2B5EF4-FFF2-40B4-BE49-F238E27FC236}">
                <a16:creationId xmlns:a16="http://schemas.microsoft.com/office/drawing/2014/main" id="{766AA8F2-ED66-C8B6-F02F-A758C76F686D}"/>
              </a:ext>
            </a:extLst>
          </p:cNvPr>
          <p:cNvSpPr>
            <a:spLocks noGrp="1"/>
          </p:cNvSpPr>
          <p:nvPr>
            <p:ph type="body" sz="quarter" idx="10"/>
          </p:nvPr>
        </p:nvSpPr>
        <p:spPr>
          <a:xfrm>
            <a:off x="2546749" y="2571750"/>
            <a:ext cx="4050506" cy="2159794"/>
          </a:xfrm>
          <a:prstGeom prst="rect">
            <a:avLst/>
          </a:prstGeom>
        </p:spPr>
        <p:txBody>
          <a:bodyPr anchor="ctr"/>
          <a:lstStyle>
            <a:lvl1pPr>
              <a:spcBef>
                <a:spcPts val="450"/>
              </a:spcBef>
              <a:spcAft>
                <a:spcPts val="450"/>
              </a:spcAft>
              <a:defRPr sz="1500">
                <a:latin typeface="Nexa Book" panose="00000400000000000000" pitchFamily="50" charset="0"/>
              </a:defRPr>
            </a:lvl1pPr>
            <a:lvl2pPr>
              <a:spcBef>
                <a:spcPts val="450"/>
              </a:spcBef>
              <a:spcAft>
                <a:spcPts val="450"/>
              </a:spcAft>
              <a:defRPr sz="1500">
                <a:latin typeface="Nexa Book" panose="00000400000000000000" pitchFamily="50" charset="0"/>
              </a:defRPr>
            </a:lvl2pPr>
            <a:lvl3pPr>
              <a:spcBef>
                <a:spcPts val="450"/>
              </a:spcBef>
              <a:spcAft>
                <a:spcPts val="450"/>
              </a:spcAft>
              <a:defRPr sz="1500">
                <a:latin typeface="Nexa Book" panose="00000400000000000000" pitchFamily="50" charset="0"/>
              </a:defRPr>
            </a:lvl3pPr>
            <a:lvl4pPr>
              <a:spcBef>
                <a:spcPts val="450"/>
              </a:spcBef>
              <a:spcAft>
                <a:spcPts val="450"/>
              </a:spcAft>
              <a:defRPr sz="1500">
                <a:latin typeface="Nexa Book" panose="00000400000000000000" pitchFamily="50" charset="0"/>
              </a:defRPr>
            </a:lvl4pPr>
            <a:lvl5pPr>
              <a:spcBef>
                <a:spcPts val="450"/>
              </a:spcBef>
              <a:spcAft>
                <a:spcPts val="450"/>
              </a:spcAft>
              <a:defRPr sz="1500">
                <a:latin typeface="Nexa Book" panose="00000400000000000000" pitchFamily="50"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878813740"/>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C1CE803B-8560-894C-BF86-2EEF5FDD8C43}"/>
              </a:ext>
            </a:extLst>
          </p:cNvPr>
          <p:cNvGraphicFramePr>
            <a:graphicFrameLocks noChangeAspect="1"/>
          </p:cNvGraphicFramePr>
          <p:nvPr>
            <p:custDataLst>
              <p:tags r:id="rId1"/>
            </p:custDataLst>
            <p:extLst>
              <p:ext uri="{D42A27DB-BD31-4B8C-83A1-F6EECF244321}">
                <p14:modId xmlns:p14="http://schemas.microsoft.com/office/powerpoint/2010/main" val="907164843"/>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3" name="think-cell data - do not delete" hidden="1">
                        <a:extLst>
                          <a:ext uri="{FF2B5EF4-FFF2-40B4-BE49-F238E27FC236}">
                            <a16:creationId xmlns:a16="http://schemas.microsoft.com/office/drawing/2014/main" id="{C1CE803B-8560-894C-BF86-2EEF5FDD8C43}"/>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sp>
        <p:nvSpPr>
          <p:cNvPr id="4" name="Rectangle 3">
            <a:extLst>
              <a:ext uri="{FF2B5EF4-FFF2-40B4-BE49-F238E27FC236}">
                <a16:creationId xmlns:a16="http://schemas.microsoft.com/office/drawing/2014/main" id="{95626348-48A7-304E-B346-D521C6C873B2}"/>
              </a:ext>
            </a:extLst>
          </p:cNvPr>
          <p:cNvSpPr/>
          <p:nvPr userDrawn="1"/>
        </p:nvSpPr>
        <p:spPr>
          <a:xfrm flipV="1">
            <a:off x="298174" y="746977"/>
            <a:ext cx="8716286"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60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 name="Rectangle 1">
            <a:extLst>
              <a:ext uri="{FF2B5EF4-FFF2-40B4-BE49-F238E27FC236}">
                <a16:creationId xmlns:a16="http://schemas.microsoft.com/office/drawing/2014/main" id="{B47AE415-64FD-DAED-A1C3-2B01164CFF93}"/>
              </a:ext>
            </a:extLst>
          </p:cNvPr>
          <p:cNvSpPr/>
          <p:nvPr/>
        </p:nvSpPr>
        <p:spPr>
          <a:xfrm>
            <a:off x="7628709" y="4996544"/>
            <a:ext cx="515984" cy="1469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696350569"/>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1_MT Blank/ Footer">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408E5496-ECD7-114D-473C-5FD54D65AED3}"/>
              </a:ext>
            </a:extLst>
          </p:cNvPr>
          <p:cNvGraphicFramePr>
            <a:graphicFrameLocks noChangeAspect="1"/>
          </p:cNvGraphicFramePr>
          <p:nvPr userDrawn="1">
            <p:custDataLst>
              <p:tags r:id="rId1"/>
            </p:custDataLst>
            <p:extLst>
              <p:ext uri="{D42A27DB-BD31-4B8C-83A1-F6EECF244321}">
                <p14:modId xmlns:p14="http://schemas.microsoft.com/office/powerpoint/2010/main" val="357279731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9" name="think-cell data - do not delete" hidden="1">
                        <a:extLst>
                          <a:ext uri="{FF2B5EF4-FFF2-40B4-BE49-F238E27FC236}">
                            <a16:creationId xmlns:a16="http://schemas.microsoft.com/office/drawing/2014/main" id="{408E5496-ECD7-114D-473C-5FD54D65AED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pic>
        <p:nvPicPr>
          <p:cNvPr id="8" name="Image 6">
            <a:extLst>
              <a:ext uri="{FF2B5EF4-FFF2-40B4-BE49-F238E27FC236}">
                <a16:creationId xmlns:a16="http://schemas.microsoft.com/office/drawing/2014/main" id="{11031BE9-22F6-12FB-FFC9-14212D88F988}"/>
              </a:ext>
            </a:extLst>
          </p:cNvPr>
          <p:cNvPicPr>
            <a:picLocks noChangeAspect="1"/>
          </p:cNvPicPr>
          <p:nvPr/>
        </p:nvPicPr>
        <p:blipFill>
          <a:blip r:embed="rId5" cstate="screen">
            <a:alphaModFix amt="15000"/>
            <a:extLst>
              <a:ext uri="{28A0092B-C50C-407E-A947-70E740481C1C}">
                <a14:useLocalDpi xmlns:a14="http://schemas.microsoft.com/office/drawing/2010/main"/>
              </a:ext>
            </a:extLst>
          </a:blip>
          <a:srcRect/>
          <a:stretch/>
        </p:blipFill>
        <p:spPr>
          <a:xfrm>
            <a:off x="1" y="790660"/>
            <a:ext cx="2653131" cy="4270686"/>
          </a:xfrm>
          <a:prstGeom prst="rect">
            <a:avLst/>
          </a:prstGeom>
        </p:spPr>
      </p:pic>
      <p:sp>
        <p:nvSpPr>
          <p:cNvPr id="2" name="Date Placeholder 1">
            <a:extLst>
              <a:ext uri="{FF2B5EF4-FFF2-40B4-BE49-F238E27FC236}">
                <a16:creationId xmlns:a16="http://schemas.microsoft.com/office/drawing/2014/main" id="{E5808D65-B4B3-3AF9-D068-D172F8F8A3C9}"/>
              </a:ext>
            </a:extLst>
          </p:cNvPr>
          <p:cNvSpPr>
            <a:spLocks noGrp="1"/>
          </p:cNvSpPr>
          <p:nvPr>
            <p:ph type="dt" sz="half" idx="10"/>
          </p:nvPr>
        </p:nvSpPr>
        <p:spPr/>
        <p:txBody>
          <a:bodyPr/>
          <a:lstStyle/>
          <a:p>
            <a:r>
              <a:rPr lang="en-US"/>
              <a:t>14/01/2024</a:t>
            </a:r>
          </a:p>
        </p:txBody>
      </p:sp>
      <p:sp>
        <p:nvSpPr>
          <p:cNvPr id="3" name="Footer Placeholder 2">
            <a:extLst>
              <a:ext uri="{FF2B5EF4-FFF2-40B4-BE49-F238E27FC236}">
                <a16:creationId xmlns:a16="http://schemas.microsoft.com/office/drawing/2014/main" id="{1D31FB19-D487-FCD5-8220-0CDC82CDE65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0FCF901-9D83-8964-2A6A-E6BAB4226B42}"/>
              </a:ext>
            </a:extLst>
          </p:cNvPr>
          <p:cNvSpPr>
            <a:spLocks noGrp="1"/>
          </p:cNvSpPr>
          <p:nvPr>
            <p:ph type="sldNum" sz="quarter" idx="12"/>
          </p:nvPr>
        </p:nvSpPr>
        <p:spPr/>
        <p:txBody>
          <a:bodyPr/>
          <a:lstStyle/>
          <a:p>
            <a:fld id="{7B1F438D-4EAF-094E-9162-80CF3EF77236}" type="slidenum">
              <a:rPr lang="en-US" smtClean="0"/>
              <a:pPr/>
              <a:t>‹#›</a:t>
            </a:fld>
            <a:endParaRPr lang="en-US"/>
          </a:p>
        </p:txBody>
      </p:sp>
      <p:sp>
        <p:nvSpPr>
          <p:cNvPr id="5" name="Rectangle 4">
            <a:extLst>
              <a:ext uri="{FF2B5EF4-FFF2-40B4-BE49-F238E27FC236}">
                <a16:creationId xmlns:a16="http://schemas.microsoft.com/office/drawing/2014/main" id="{10B5E4B0-3A18-4290-1E3F-C99AA96FC966}"/>
              </a:ext>
            </a:extLst>
          </p:cNvPr>
          <p:cNvSpPr/>
          <p:nvPr/>
        </p:nvSpPr>
        <p:spPr>
          <a:xfrm>
            <a:off x="521495" y="715919"/>
            <a:ext cx="8182891" cy="1205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200">
              <a:solidFill>
                <a:schemeClr val="bg1"/>
              </a:solidFill>
              <a:latin typeface="Nexa Book" panose="00000400000000000000" pitchFamily="50" charset="0"/>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AB271C-B084-727A-C7E4-E448CFCDC108}"/>
              </a:ext>
            </a:extLst>
          </p:cNvPr>
          <p:cNvSpPr txBox="1"/>
          <p:nvPr/>
        </p:nvSpPr>
        <p:spPr>
          <a:xfrm>
            <a:off x="2771480" y="756000"/>
            <a:ext cx="5851026" cy="4239000"/>
          </a:xfrm>
          <a:prstGeom prst="rect">
            <a:avLst/>
          </a:prstGeom>
          <a:noFill/>
        </p:spPr>
        <p:txBody>
          <a:bodyPr wrap="square" rtlCol="0">
            <a:noAutofit/>
          </a:bodyPr>
          <a:lstStyle/>
          <a:p>
            <a:pPr marL="0" marR="0" lvl="0" indent="0" algn="just" defTabSz="342892"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This document has been prepared by Pricing</a:t>
            </a:r>
            <a:r>
              <a:rPr kumimoji="0" lang="en-US" sz="9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9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for information purposes only. Pricing</a:t>
            </a:r>
            <a:r>
              <a:rPr kumimoji="0" lang="en-US" sz="9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9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does not provide, and have not provided, any investment advice or recommendation to you in relation to a transaction. Accordingly, Pricing</a:t>
            </a:r>
            <a:r>
              <a:rPr kumimoji="0" lang="en-US" sz="9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9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is under no obligation to, and shall not, determine the suitability for you of a transaction. Pricing</a:t>
            </a:r>
            <a:r>
              <a:rPr kumimoji="0" lang="en-US" sz="9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9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accepts no liability whatsoever for any losses (consequential or otherwise) arising from the use of this document or reliance on the information contained herein.</a:t>
            </a:r>
          </a:p>
          <a:p>
            <a:pPr marL="0" marR="0" lvl="0" indent="0" algn="just" defTabSz="34289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endParaRPr>
          </a:p>
          <a:p>
            <a:pPr marL="0" marR="0" lvl="0" indent="0" algn="just" defTabSz="342892"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Pricing</a:t>
            </a:r>
            <a:r>
              <a:rPr kumimoji="0" lang="en-US" sz="9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9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does not guarantee the accuracy or completeness of information which is contained in this document. Any data on past performance contained herein is no indication as to future performance. No representation is made as to the reasonableness of the assumptions made within or the accuracy or completeness of any modelling, scenario analysis, or back-testing. All opinions and estimates are given as of the date hereof and are subject to change. Pricing</a:t>
            </a:r>
            <a:r>
              <a:rPr kumimoji="0" lang="en-US" sz="9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9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shall have no obligation to update any of the information contained herein, notwithstanding that such information may become outdated or inaccurate. The information in this document is not intended to predict the actual results and no assurances are given in this respect.</a:t>
            </a:r>
          </a:p>
          <a:p>
            <a:pPr marL="0" marR="0" lvl="0" indent="0" algn="just" defTabSz="34289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endParaRPr>
          </a:p>
          <a:p>
            <a:pPr marL="0" marR="0" lvl="0" indent="0" algn="just" defTabSz="342892"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The forward-looking statements, financial evaluations, projected market and financial information, and conclusions contained in these materials are neither historical facts nor assurances of future performance. They are not definitive forecasts, and are not guaranteed by Pricing</a:t>
            </a:r>
            <a:r>
              <a:rPr kumimoji="0" lang="en-US" sz="9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9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as they are subject to inherent uncertainties, risks and changes in circumstances that are difficult to predict and many of which are outside of our control. Pricing</a:t>
            </a:r>
            <a:r>
              <a:rPr kumimoji="0" lang="en-US" sz="9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9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has used public and/or confidential data and assumptions provided by the Client and has not independently verified the data and assumptions used in these analyses or assumptions. Changes in the underlying data or operating assumptions will clearly impact the analyses and conclusions.</a:t>
            </a:r>
          </a:p>
          <a:p>
            <a:pPr marL="0" marR="0" lvl="0" indent="0" algn="just" defTabSz="34289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endParaRPr>
          </a:p>
          <a:p>
            <a:pPr marL="0" marR="0" lvl="0" indent="0" algn="just" defTabSz="342892"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These materials serve only as the focus for discussion; they are incomplete without the accompanying oral commentary and may not be relied on as a stand-alone document. This document is confidential, and no part of it may be reproduced, distributed or transmitted without the prior written permission of Pricing</a:t>
            </a:r>
            <a:r>
              <a:rPr kumimoji="0" lang="en-US" sz="9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9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By accepting any copy of this document, the addressee agrees to be bound by the foregoing terms and conditions.</a:t>
            </a:r>
          </a:p>
        </p:txBody>
      </p:sp>
      <p:sp>
        <p:nvSpPr>
          <p:cNvPr id="7" name="Title 1">
            <a:extLst>
              <a:ext uri="{FF2B5EF4-FFF2-40B4-BE49-F238E27FC236}">
                <a16:creationId xmlns:a16="http://schemas.microsoft.com/office/drawing/2014/main" id="{806360F2-4840-29EA-734D-4B87634EF704}"/>
              </a:ext>
            </a:extLst>
          </p:cNvPr>
          <p:cNvSpPr>
            <a:spLocks noGrp="1"/>
          </p:cNvSpPr>
          <p:nvPr>
            <p:ph type="title" hasCustomPrompt="1"/>
          </p:nvPr>
        </p:nvSpPr>
        <p:spPr>
          <a:xfrm>
            <a:off x="2555875" y="135002"/>
            <a:ext cx="6084888" cy="620999"/>
          </a:xfrm>
          <a:prstGeom prst="rect">
            <a:avLst/>
          </a:prstGeom>
        </p:spPr>
        <p:txBody>
          <a:bodyPr vert="horz" anchor="ctr">
            <a:normAutofit/>
          </a:bodyPr>
          <a:lstStyle>
            <a:lvl1pPr>
              <a:defRPr lang="en-US" b="1" i="0">
                <a:solidFill>
                  <a:srgbClr val="006D6F"/>
                </a:solidFill>
                <a:latin typeface="Nexa" pitchFamily="2" charset="77"/>
              </a:defRPr>
            </a:lvl1pPr>
          </a:lstStyle>
          <a:p>
            <a:pPr lvl="0"/>
            <a:r>
              <a:rPr lang="en-US"/>
              <a:t>Disclaimer</a:t>
            </a:r>
          </a:p>
        </p:txBody>
      </p:sp>
    </p:spTree>
    <p:extLst>
      <p:ext uri="{BB962C8B-B14F-4D97-AF65-F5344CB8AC3E}">
        <p14:creationId xmlns:p14="http://schemas.microsoft.com/office/powerpoint/2010/main" val="3899182490"/>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1_Subtitle &amp; Chart">
    <p:spTree>
      <p:nvGrpSpPr>
        <p:cNvPr id="1" name=""/>
        <p:cNvGrpSpPr/>
        <p:nvPr/>
      </p:nvGrpSpPr>
      <p:grpSpPr>
        <a:xfrm>
          <a:off x="0" y="0"/>
          <a:ext cx="0" cy="0"/>
          <a:chOff x="0" y="0"/>
          <a:chExt cx="0" cy="0"/>
        </a:xfrm>
      </p:grpSpPr>
      <p:sp>
        <p:nvSpPr>
          <p:cNvPr id="9" name="Date Placeholder 8">
            <a:extLst>
              <a:ext uri="{FF2B5EF4-FFF2-40B4-BE49-F238E27FC236}">
                <a16:creationId xmlns:a16="http://schemas.microsoft.com/office/drawing/2014/main" id="{9811D9C0-8736-4B36-9E13-374E792E42E5}"/>
              </a:ext>
            </a:extLst>
          </p:cNvPr>
          <p:cNvSpPr>
            <a:spLocks noGrp="1"/>
          </p:cNvSpPr>
          <p:nvPr>
            <p:ph type="dt" sz="half" idx="10"/>
          </p:nvPr>
        </p:nvSpPr>
        <p:spPr/>
        <p:txBody>
          <a:bodyPr/>
          <a:lstStyle>
            <a:lvl1pPr>
              <a:defRPr b="0" i="0">
                <a:latin typeface="Nexa Book" panose="00000400000000000000" pitchFamily="50" charset="0"/>
              </a:defRPr>
            </a:lvl1pPr>
          </a:lstStyle>
          <a:p>
            <a:fld id="{CD17B91A-3060-4837-8335-3BC08082BE89}" type="datetime1">
              <a:rPr lang="en-US" smtClean="0"/>
              <a:t>7/25/2025</a:t>
            </a:fld>
            <a:endParaRPr lang="en-US"/>
          </a:p>
        </p:txBody>
      </p:sp>
      <p:sp>
        <p:nvSpPr>
          <p:cNvPr id="10" name="Footer Placeholder 9">
            <a:extLst>
              <a:ext uri="{FF2B5EF4-FFF2-40B4-BE49-F238E27FC236}">
                <a16:creationId xmlns:a16="http://schemas.microsoft.com/office/drawing/2014/main" id="{7BBBFD60-4E0B-4B1D-B796-705519ED02B4}"/>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EF5CB6E5-8237-4D44-99D5-FD01A34D5457}"/>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cxnSp>
        <p:nvCxnSpPr>
          <p:cNvPr id="19" name="Straight Connector 18">
            <a:extLst>
              <a:ext uri="{FF2B5EF4-FFF2-40B4-BE49-F238E27FC236}">
                <a16:creationId xmlns:a16="http://schemas.microsoft.com/office/drawing/2014/main" id="{463E9F05-5744-462A-AB1D-B4CFDE2B82AD}"/>
              </a:ext>
            </a:extLst>
          </p:cNvPr>
          <p:cNvCxnSpPr>
            <a:cxnSpLocks/>
          </p:cNvCxnSpPr>
          <p:nvPr userDrawn="1"/>
        </p:nvCxnSpPr>
        <p:spPr>
          <a:xfrm flipV="1">
            <a:off x="548639" y="4956617"/>
            <a:ext cx="8092440" cy="366"/>
          </a:xfrm>
          <a:prstGeom prst="line">
            <a:avLst/>
          </a:prstGeom>
          <a:ln w="6350" cap="rnd">
            <a:solidFill>
              <a:schemeClr val="bg2"/>
            </a:solidFill>
          </a:ln>
        </p:spPr>
        <p:style>
          <a:lnRef idx="1">
            <a:schemeClr val="accent1"/>
          </a:lnRef>
          <a:fillRef idx="0">
            <a:schemeClr val="accent1"/>
          </a:fillRef>
          <a:effectRef idx="0">
            <a:schemeClr val="accent1"/>
          </a:effectRef>
          <a:fontRef idx="minor">
            <a:schemeClr val="tx1"/>
          </a:fontRef>
        </p:style>
      </p:cxnSp>
      <p:sp>
        <p:nvSpPr>
          <p:cNvPr id="5" name="Subtitle">
            <a:extLst>
              <a:ext uri="{FF2B5EF4-FFF2-40B4-BE49-F238E27FC236}">
                <a16:creationId xmlns:a16="http://schemas.microsoft.com/office/drawing/2014/main" id="{80C4D44D-B0D2-4219-99BF-8D83E1E753B9}"/>
              </a:ext>
            </a:extLst>
          </p:cNvPr>
          <p:cNvSpPr>
            <a:spLocks noGrp="1"/>
          </p:cNvSpPr>
          <p:nvPr>
            <p:ph type="body" sz="quarter" idx="14" hasCustomPrompt="1"/>
          </p:nvPr>
        </p:nvSpPr>
        <p:spPr>
          <a:xfrm>
            <a:off x="540000" y="810000"/>
            <a:ext cx="8100000" cy="405000"/>
          </a:xfrm>
          <a:prstGeom prst="rect">
            <a:avLst/>
          </a:prstGeom>
        </p:spPr>
        <p:txBody>
          <a:bodyPr/>
          <a:lstStyle>
            <a:lvl1pPr marL="0" indent="0">
              <a:spcBef>
                <a:spcPts val="0"/>
              </a:spcBef>
              <a:buNone/>
              <a:defRPr sz="1200" b="1" i="0">
                <a:solidFill>
                  <a:schemeClr val="accent3"/>
                </a:solidFill>
                <a:latin typeface="+mj-lt"/>
              </a:defRPr>
            </a:lvl1pPr>
          </a:lstStyle>
          <a:p>
            <a:pPr lvl="0"/>
            <a:r>
              <a:rPr lang="nl-NL"/>
              <a:t>Subtitle | Chart Title</a:t>
            </a:r>
          </a:p>
        </p:txBody>
      </p:sp>
      <p:sp>
        <p:nvSpPr>
          <p:cNvPr id="2" name="Title">
            <a:extLst>
              <a:ext uri="{FF2B5EF4-FFF2-40B4-BE49-F238E27FC236}">
                <a16:creationId xmlns:a16="http://schemas.microsoft.com/office/drawing/2014/main" id="{9508DFD5-ED18-4A85-ADC0-5BC7B99B4CC7}"/>
              </a:ext>
            </a:extLst>
          </p:cNvPr>
          <p:cNvSpPr>
            <a:spLocks noGrp="1"/>
          </p:cNvSpPr>
          <p:nvPr>
            <p:ph type="title"/>
          </p:nvPr>
        </p:nvSpPr>
        <p:spPr>
          <a:xfrm>
            <a:off x="540000" y="0"/>
            <a:ext cx="8100000" cy="810000"/>
          </a:xfrm>
          <a:prstGeom prst="rect">
            <a:avLst/>
          </a:prstGeom>
        </p:spPr>
        <p:txBody>
          <a:bodyPr anchor="b"/>
          <a:lstStyle>
            <a:lvl1pPr>
              <a:defRPr sz="1600" b="1" i="0">
                <a:solidFill>
                  <a:srgbClr val="006D6F"/>
                </a:solidFill>
                <a:latin typeface="+mj-lt"/>
              </a:defRPr>
            </a:lvl1pPr>
          </a:lstStyle>
          <a:p>
            <a:endParaRPr lang="nl-BE"/>
          </a:p>
        </p:txBody>
      </p:sp>
      <p:sp>
        <p:nvSpPr>
          <p:cNvPr id="6" name="Data Source">
            <a:extLst>
              <a:ext uri="{FF2B5EF4-FFF2-40B4-BE49-F238E27FC236}">
                <a16:creationId xmlns:a16="http://schemas.microsoft.com/office/drawing/2014/main" id="{5BB432D7-6E88-6B8A-7752-5601376315B4}"/>
              </a:ext>
            </a:extLst>
          </p:cNvPr>
          <p:cNvSpPr>
            <a:spLocks noGrp="1"/>
          </p:cNvSpPr>
          <p:nvPr>
            <p:ph type="body" sz="quarter" idx="15" hasCustomPrompt="1"/>
          </p:nvPr>
        </p:nvSpPr>
        <p:spPr>
          <a:xfrm>
            <a:off x="0" y="4731544"/>
            <a:ext cx="4572000" cy="225440"/>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Tree>
    <p:extLst>
      <p:ext uri="{BB962C8B-B14F-4D97-AF65-F5344CB8AC3E}">
        <p14:creationId xmlns:p14="http://schemas.microsoft.com/office/powerpoint/2010/main" val="17219555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MT subtitle/text">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227FB203-4282-CAD5-63B1-7C93EDAF122E}"/>
              </a:ext>
            </a:extLst>
          </p:cNvPr>
          <p:cNvGraphicFramePr>
            <a:graphicFrameLocks noChangeAspect="1"/>
          </p:cNvGraphicFramePr>
          <p:nvPr>
            <p:custDataLst>
              <p:tags r:id="rId1"/>
            </p:custDataLst>
            <p:extLst>
              <p:ext uri="{D42A27DB-BD31-4B8C-83A1-F6EECF244321}">
                <p14:modId xmlns:p14="http://schemas.microsoft.com/office/powerpoint/2010/main" val="2245246316"/>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7" name="think-cell data - do not delete" hidden="1">
                        <a:extLst>
                          <a:ext uri="{FF2B5EF4-FFF2-40B4-BE49-F238E27FC236}">
                            <a16:creationId xmlns:a16="http://schemas.microsoft.com/office/drawing/2014/main" id="{227FB203-4282-CAD5-63B1-7C93EDAF122E}"/>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3" name="Body Text">
            <a:extLst>
              <a:ext uri="{FF2B5EF4-FFF2-40B4-BE49-F238E27FC236}">
                <a16:creationId xmlns:a16="http://schemas.microsoft.com/office/drawing/2014/main" id="{5446AF47-9EBE-4421-8258-0A215D9609B0}"/>
              </a:ext>
            </a:extLst>
          </p:cNvPr>
          <p:cNvSpPr>
            <a:spLocks noGrp="1"/>
          </p:cNvSpPr>
          <p:nvPr>
            <p:ph idx="1"/>
          </p:nvPr>
        </p:nvSpPr>
        <p:spPr>
          <a:xfrm>
            <a:off x="503238" y="1134000"/>
            <a:ext cx="8136762" cy="3598338"/>
          </a:xfrm>
          <a:prstGeom prst="rect">
            <a:avLst/>
          </a:prstGeom>
        </p:spPr>
        <p:txBody>
          <a:bodyPr/>
          <a:lstStyle>
            <a:lvl1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2pPr>
            <a:lvl3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3pPr>
            <a:lvl4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4pPr>
            <a:lvl5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5" name="Subtitle">
            <a:extLst>
              <a:ext uri="{FF2B5EF4-FFF2-40B4-BE49-F238E27FC236}">
                <a16:creationId xmlns:a16="http://schemas.microsoft.com/office/drawing/2014/main" id="{057CA846-FB7A-4807-6D6F-596D301018CF}"/>
              </a:ext>
            </a:extLst>
          </p:cNvPr>
          <p:cNvSpPr>
            <a:spLocks noGrp="1"/>
          </p:cNvSpPr>
          <p:nvPr>
            <p:ph type="body" sz="quarter" idx="18" hasCustomPrompt="1"/>
          </p:nvPr>
        </p:nvSpPr>
        <p:spPr>
          <a:xfrm>
            <a:off x="504000" y="774000"/>
            <a:ext cx="8136000" cy="360000"/>
          </a:xfrm>
          <a:prstGeom prst="rect">
            <a:avLst/>
          </a:prstGeom>
        </p:spPr>
        <p:txBody>
          <a:bodyPr tIns="36000" bIns="36000">
            <a:noAutofit/>
          </a:bodyPr>
          <a:lstStyle>
            <a:lvl1pPr marL="0" indent="0">
              <a:spcBef>
                <a:spcPts val="0"/>
              </a:spcBef>
              <a:buNone/>
              <a:defRPr sz="1200" b="0" i="0">
                <a:solidFill>
                  <a:schemeClr val="tx2"/>
                </a:solidFill>
                <a:latin typeface="+mj-lt"/>
              </a:defRPr>
            </a:lvl1pPr>
          </a:lstStyle>
          <a:p>
            <a:pPr lvl="0"/>
            <a:r>
              <a:rPr lang="nl-NL" err="1"/>
              <a:t>Subtitle</a:t>
            </a:r>
            <a:r>
              <a:rPr lang="nl-NL"/>
              <a:t> | Chart </a:t>
            </a:r>
            <a:r>
              <a:rPr lang="nl-NL" err="1"/>
              <a:t>Title</a:t>
            </a:r>
            <a:endParaRPr lang="nl-NL"/>
          </a:p>
        </p:txBody>
      </p:sp>
      <p:sp>
        <p:nvSpPr>
          <p:cNvPr id="2" name="Date Placeholder 1">
            <a:extLst>
              <a:ext uri="{FF2B5EF4-FFF2-40B4-BE49-F238E27FC236}">
                <a16:creationId xmlns:a16="http://schemas.microsoft.com/office/drawing/2014/main" id="{D17C94E6-467F-C674-0485-65C4BA46692A}"/>
              </a:ext>
            </a:extLst>
          </p:cNvPr>
          <p:cNvSpPr>
            <a:spLocks noGrp="1"/>
          </p:cNvSpPr>
          <p:nvPr>
            <p:ph type="dt" sz="half" idx="19"/>
          </p:nvPr>
        </p:nvSpPr>
        <p:spPr>
          <a:xfrm>
            <a:off x="8082390" y="4972050"/>
            <a:ext cx="557609" cy="171450"/>
          </a:xfrm>
          <a:prstGeom prst="rect">
            <a:avLst/>
          </a:prstGeom>
        </p:spPr>
        <p:txBody>
          <a:bodyPr/>
          <a:lstStyle>
            <a:lvl1pPr>
              <a:defRPr sz="500"/>
            </a:lvl1pPr>
          </a:lstStyle>
          <a:p>
            <a:fld id="{0633CBBD-B4D1-4554-8FA6-7E0971BE6CDD}" type="datetime1">
              <a:rPr lang="en-US" smtClean="0"/>
              <a:t>7/25/2025</a:t>
            </a:fld>
            <a:endParaRPr lang="en-US"/>
          </a:p>
        </p:txBody>
      </p:sp>
      <p:sp>
        <p:nvSpPr>
          <p:cNvPr id="6" name="Footer Placeholder 5">
            <a:extLst>
              <a:ext uri="{FF2B5EF4-FFF2-40B4-BE49-F238E27FC236}">
                <a16:creationId xmlns:a16="http://schemas.microsoft.com/office/drawing/2014/main" id="{173F61B0-A386-FFDD-7841-76C2F90BE64B}"/>
              </a:ext>
            </a:extLst>
          </p:cNvPr>
          <p:cNvSpPr>
            <a:spLocks noGrp="1"/>
          </p:cNvSpPr>
          <p:nvPr>
            <p:ph type="ftr" sz="quarter" idx="20"/>
          </p:nvPr>
        </p:nvSpPr>
        <p:spPr/>
        <p:txBody>
          <a:bodyPr/>
          <a:lstStyle>
            <a:lvl1pPr>
              <a:defRPr/>
            </a:lvl1pPr>
          </a:lstStyle>
          <a:p>
            <a:endParaRPr lang="en-US"/>
          </a:p>
        </p:txBody>
      </p:sp>
      <p:sp>
        <p:nvSpPr>
          <p:cNvPr id="8" name="Slide Number Placeholder 7">
            <a:extLst>
              <a:ext uri="{FF2B5EF4-FFF2-40B4-BE49-F238E27FC236}">
                <a16:creationId xmlns:a16="http://schemas.microsoft.com/office/drawing/2014/main" id="{63B4E6B9-8E29-196D-38AA-D19DEE843542}"/>
              </a:ext>
            </a:extLst>
          </p:cNvPr>
          <p:cNvSpPr>
            <a:spLocks noGrp="1"/>
          </p:cNvSpPr>
          <p:nvPr>
            <p:ph type="sldNum" sz="quarter" idx="21"/>
          </p:nvPr>
        </p:nvSpPr>
        <p:spPr/>
        <p:txBody>
          <a:bodyPr/>
          <a:lstStyle>
            <a:lvl1pPr>
              <a:defRPr/>
            </a:lvl1pPr>
          </a:lstStyle>
          <a:p>
            <a:fld id="{7B1F438D-4EAF-094E-9162-80CF3EF77236}" type="slidenum">
              <a:rPr lang="en-US" smtClean="0"/>
              <a:pPr/>
              <a:t>‹#›</a:t>
            </a:fld>
            <a:endParaRPr lang="en-US"/>
          </a:p>
        </p:txBody>
      </p:sp>
      <p:sp>
        <p:nvSpPr>
          <p:cNvPr id="12" name="Title 11">
            <a:extLst>
              <a:ext uri="{FF2B5EF4-FFF2-40B4-BE49-F238E27FC236}">
                <a16:creationId xmlns:a16="http://schemas.microsoft.com/office/drawing/2014/main" id="{5BCCEAEE-CE70-68A4-AE12-C41C4258254C}"/>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2484577302"/>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MT subtitle/text/Source">
    <p:bg>
      <p:bgRef idx="1001">
        <a:schemeClr val="bg1"/>
      </p:bgRef>
    </p:bg>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114DE281-3251-1095-BCA9-0D50D1995B06}"/>
              </a:ext>
            </a:extLst>
          </p:cNvPr>
          <p:cNvGraphicFramePr>
            <a:graphicFrameLocks noChangeAspect="1"/>
          </p:cNvGraphicFramePr>
          <p:nvPr>
            <p:custDataLst>
              <p:tags r:id="rId1"/>
            </p:custDataLst>
            <p:extLst>
              <p:ext uri="{D42A27DB-BD31-4B8C-83A1-F6EECF244321}">
                <p14:modId xmlns:p14="http://schemas.microsoft.com/office/powerpoint/2010/main" val="985923034"/>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7" name="think-cell data - do not delete" hidden="1">
                        <a:extLst>
                          <a:ext uri="{FF2B5EF4-FFF2-40B4-BE49-F238E27FC236}">
                            <a16:creationId xmlns:a16="http://schemas.microsoft.com/office/drawing/2014/main" id="{114DE281-3251-1095-BCA9-0D50D1995B06}"/>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9FDB13B3-371F-4F34-83E5-544D47331F3F}" type="datetime1">
              <a:rPr lang="en-US" smtClean="0"/>
              <a:t>7/25/2025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6" name="Data Source">
            <a:extLst>
              <a:ext uri="{FF2B5EF4-FFF2-40B4-BE49-F238E27FC236}">
                <a16:creationId xmlns:a16="http://schemas.microsoft.com/office/drawing/2014/main" id="{D11196AF-7CF1-409D-B002-C133E24F5660}"/>
              </a:ext>
            </a:extLst>
          </p:cNvPr>
          <p:cNvSpPr>
            <a:spLocks noGrp="1"/>
          </p:cNvSpPr>
          <p:nvPr>
            <p:ph type="body" sz="quarter" idx="17" hasCustomPrompt="1"/>
          </p:nvPr>
        </p:nvSpPr>
        <p:spPr>
          <a:xfrm>
            <a:off x="0" y="4734106"/>
            <a:ext cx="4572000" cy="222878"/>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3" name="Body Text">
            <a:extLst>
              <a:ext uri="{FF2B5EF4-FFF2-40B4-BE49-F238E27FC236}">
                <a16:creationId xmlns:a16="http://schemas.microsoft.com/office/drawing/2014/main" id="{5446AF47-9EBE-4421-8258-0A215D9609B0}"/>
              </a:ext>
            </a:extLst>
          </p:cNvPr>
          <p:cNvSpPr>
            <a:spLocks noGrp="1"/>
          </p:cNvSpPr>
          <p:nvPr>
            <p:ph idx="1"/>
          </p:nvPr>
        </p:nvSpPr>
        <p:spPr>
          <a:xfrm>
            <a:off x="503238" y="1134000"/>
            <a:ext cx="8136762" cy="3600000"/>
          </a:xfrm>
          <a:prstGeom prst="rect">
            <a:avLst/>
          </a:prstGeom>
        </p:spPr>
        <p:txBody>
          <a:bodyPr/>
          <a:lstStyle>
            <a:lvl1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2pPr>
            <a:lvl3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3pPr>
            <a:lvl4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4pPr>
            <a:lvl5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5" name="Subtitle">
            <a:extLst>
              <a:ext uri="{FF2B5EF4-FFF2-40B4-BE49-F238E27FC236}">
                <a16:creationId xmlns:a16="http://schemas.microsoft.com/office/drawing/2014/main" id="{057CA846-FB7A-4807-6D6F-596D301018CF}"/>
              </a:ext>
            </a:extLst>
          </p:cNvPr>
          <p:cNvSpPr>
            <a:spLocks noGrp="1"/>
          </p:cNvSpPr>
          <p:nvPr>
            <p:ph type="body" sz="quarter" idx="18" hasCustomPrompt="1"/>
          </p:nvPr>
        </p:nvSpPr>
        <p:spPr>
          <a:xfrm>
            <a:off x="504000" y="774000"/>
            <a:ext cx="8136000" cy="360000"/>
          </a:xfrm>
          <a:prstGeom prst="rect">
            <a:avLst/>
          </a:prstGeom>
        </p:spPr>
        <p:txBody>
          <a:bodyPr tIns="36000" bIns="36000">
            <a:noAutofit/>
          </a:bodyPr>
          <a:lstStyle>
            <a:lvl1pPr marL="0" indent="0">
              <a:spcBef>
                <a:spcPts val="0"/>
              </a:spcBef>
              <a:buNone/>
              <a:defRPr sz="1200" b="0" i="0">
                <a:solidFill>
                  <a:schemeClr val="tx2"/>
                </a:solidFill>
                <a:latin typeface="+mj-lt"/>
              </a:defRPr>
            </a:lvl1pPr>
          </a:lstStyle>
          <a:p>
            <a:pPr lvl="0"/>
            <a:r>
              <a:rPr lang="nl-NL" err="1"/>
              <a:t>Subtitle</a:t>
            </a:r>
            <a:r>
              <a:rPr lang="nl-NL"/>
              <a:t> | Chart </a:t>
            </a:r>
            <a:r>
              <a:rPr lang="nl-NL" err="1"/>
              <a:t>Title</a:t>
            </a:r>
            <a:endParaRPr lang="nl-NL"/>
          </a:p>
        </p:txBody>
      </p:sp>
      <p:sp>
        <p:nvSpPr>
          <p:cNvPr id="8" name="Title 7">
            <a:extLst>
              <a:ext uri="{FF2B5EF4-FFF2-40B4-BE49-F238E27FC236}">
                <a16:creationId xmlns:a16="http://schemas.microsoft.com/office/drawing/2014/main" id="{C4FC148B-7FD8-9862-4647-16E08A50CD24}"/>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3962175567"/>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ags" Target="../tags/tag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e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oleObject" Target="../embeddings/oleObject1.bin"/></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37.xml"/><Relationship Id="rId18" Type="http://schemas.openxmlformats.org/officeDocument/2006/relationships/slideLayout" Target="../slideLayouts/slideLayout42.xml"/><Relationship Id="rId26" Type="http://schemas.openxmlformats.org/officeDocument/2006/relationships/slideLayout" Target="../slideLayouts/slideLayout50.xml"/><Relationship Id="rId39" Type="http://schemas.openxmlformats.org/officeDocument/2006/relationships/slideLayout" Target="../slideLayouts/slideLayout63.xml"/><Relationship Id="rId21" Type="http://schemas.openxmlformats.org/officeDocument/2006/relationships/slideLayout" Target="../slideLayouts/slideLayout45.xml"/><Relationship Id="rId34" Type="http://schemas.openxmlformats.org/officeDocument/2006/relationships/slideLayout" Target="../slideLayouts/slideLayout58.xml"/><Relationship Id="rId42" Type="http://schemas.openxmlformats.org/officeDocument/2006/relationships/slideLayout" Target="../slideLayouts/slideLayout66.xml"/><Relationship Id="rId47" Type="http://schemas.openxmlformats.org/officeDocument/2006/relationships/slideLayout" Target="../slideLayouts/slideLayout71.xml"/><Relationship Id="rId50" Type="http://schemas.openxmlformats.org/officeDocument/2006/relationships/slideLayout" Target="../slideLayouts/slideLayout74.xml"/><Relationship Id="rId7" Type="http://schemas.openxmlformats.org/officeDocument/2006/relationships/slideLayout" Target="../slideLayouts/slideLayout31.xml"/><Relationship Id="rId2" Type="http://schemas.openxmlformats.org/officeDocument/2006/relationships/slideLayout" Target="../slideLayouts/slideLayout26.xml"/><Relationship Id="rId16" Type="http://schemas.openxmlformats.org/officeDocument/2006/relationships/slideLayout" Target="../slideLayouts/slideLayout40.xml"/><Relationship Id="rId29" Type="http://schemas.openxmlformats.org/officeDocument/2006/relationships/slideLayout" Target="../slideLayouts/slideLayout53.xml"/><Relationship Id="rId11" Type="http://schemas.openxmlformats.org/officeDocument/2006/relationships/slideLayout" Target="../slideLayouts/slideLayout35.xml"/><Relationship Id="rId24" Type="http://schemas.openxmlformats.org/officeDocument/2006/relationships/slideLayout" Target="../slideLayouts/slideLayout48.xml"/><Relationship Id="rId32" Type="http://schemas.openxmlformats.org/officeDocument/2006/relationships/slideLayout" Target="../slideLayouts/slideLayout56.xml"/><Relationship Id="rId37" Type="http://schemas.openxmlformats.org/officeDocument/2006/relationships/slideLayout" Target="../slideLayouts/slideLayout61.xml"/><Relationship Id="rId40" Type="http://schemas.openxmlformats.org/officeDocument/2006/relationships/slideLayout" Target="../slideLayouts/slideLayout64.xml"/><Relationship Id="rId45" Type="http://schemas.openxmlformats.org/officeDocument/2006/relationships/slideLayout" Target="../slideLayouts/slideLayout69.xml"/><Relationship Id="rId53" Type="http://schemas.openxmlformats.org/officeDocument/2006/relationships/oleObject" Target="../embeddings/oleObject27.bin"/><Relationship Id="rId5" Type="http://schemas.openxmlformats.org/officeDocument/2006/relationships/slideLayout" Target="../slideLayouts/slideLayout29.xml"/><Relationship Id="rId10" Type="http://schemas.openxmlformats.org/officeDocument/2006/relationships/slideLayout" Target="../slideLayouts/slideLayout34.xml"/><Relationship Id="rId19" Type="http://schemas.openxmlformats.org/officeDocument/2006/relationships/slideLayout" Target="../slideLayouts/slideLayout43.xml"/><Relationship Id="rId31" Type="http://schemas.openxmlformats.org/officeDocument/2006/relationships/slideLayout" Target="../slideLayouts/slideLayout55.xml"/><Relationship Id="rId44" Type="http://schemas.openxmlformats.org/officeDocument/2006/relationships/slideLayout" Target="../slideLayouts/slideLayout68.xml"/><Relationship Id="rId52" Type="http://schemas.openxmlformats.org/officeDocument/2006/relationships/tags" Target="../tags/tag28.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slideLayout" Target="../slideLayouts/slideLayout38.xml"/><Relationship Id="rId22" Type="http://schemas.openxmlformats.org/officeDocument/2006/relationships/slideLayout" Target="../slideLayouts/slideLayout46.xml"/><Relationship Id="rId27" Type="http://schemas.openxmlformats.org/officeDocument/2006/relationships/slideLayout" Target="../slideLayouts/slideLayout51.xml"/><Relationship Id="rId30" Type="http://schemas.openxmlformats.org/officeDocument/2006/relationships/slideLayout" Target="../slideLayouts/slideLayout54.xml"/><Relationship Id="rId35" Type="http://schemas.openxmlformats.org/officeDocument/2006/relationships/slideLayout" Target="../slideLayouts/slideLayout59.xml"/><Relationship Id="rId43" Type="http://schemas.openxmlformats.org/officeDocument/2006/relationships/slideLayout" Target="../slideLayouts/slideLayout67.xml"/><Relationship Id="rId48" Type="http://schemas.openxmlformats.org/officeDocument/2006/relationships/slideLayout" Target="../slideLayouts/slideLayout72.xml"/><Relationship Id="rId8" Type="http://schemas.openxmlformats.org/officeDocument/2006/relationships/slideLayout" Target="../slideLayouts/slideLayout32.xml"/><Relationship Id="rId51" Type="http://schemas.openxmlformats.org/officeDocument/2006/relationships/theme" Target="../theme/theme2.xml"/><Relationship Id="rId3" Type="http://schemas.openxmlformats.org/officeDocument/2006/relationships/slideLayout" Target="../slideLayouts/slideLayout27.xml"/><Relationship Id="rId12" Type="http://schemas.openxmlformats.org/officeDocument/2006/relationships/slideLayout" Target="../slideLayouts/slideLayout36.xml"/><Relationship Id="rId17" Type="http://schemas.openxmlformats.org/officeDocument/2006/relationships/slideLayout" Target="../slideLayouts/slideLayout41.xml"/><Relationship Id="rId25" Type="http://schemas.openxmlformats.org/officeDocument/2006/relationships/slideLayout" Target="../slideLayouts/slideLayout49.xml"/><Relationship Id="rId33" Type="http://schemas.openxmlformats.org/officeDocument/2006/relationships/slideLayout" Target="../slideLayouts/slideLayout57.xml"/><Relationship Id="rId38" Type="http://schemas.openxmlformats.org/officeDocument/2006/relationships/slideLayout" Target="../slideLayouts/slideLayout62.xml"/><Relationship Id="rId46" Type="http://schemas.openxmlformats.org/officeDocument/2006/relationships/slideLayout" Target="../slideLayouts/slideLayout70.xml"/><Relationship Id="rId20" Type="http://schemas.openxmlformats.org/officeDocument/2006/relationships/slideLayout" Target="../slideLayouts/slideLayout44.xml"/><Relationship Id="rId41" Type="http://schemas.openxmlformats.org/officeDocument/2006/relationships/slideLayout" Target="../slideLayouts/slideLayout65.xml"/><Relationship Id="rId54" Type="http://schemas.openxmlformats.org/officeDocument/2006/relationships/image" Target="../media/image1.emf"/><Relationship Id="rId1" Type="http://schemas.openxmlformats.org/officeDocument/2006/relationships/slideLayout" Target="../slideLayouts/slideLayout25.xml"/><Relationship Id="rId6" Type="http://schemas.openxmlformats.org/officeDocument/2006/relationships/slideLayout" Target="../slideLayouts/slideLayout30.xml"/><Relationship Id="rId15" Type="http://schemas.openxmlformats.org/officeDocument/2006/relationships/slideLayout" Target="../slideLayouts/slideLayout39.xml"/><Relationship Id="rId23" Type="http://schemas.openxmlformats.org/officeDocument/2006/relationships/slideLayout" Target="../slideLayouts/slideLayout47.xml"/><Relationship Id="rId28" Type="http://schemas.openxmlformats.org/officeDocument/2006/relationships/slideLayout" Target="../slideLayouts/slideLayout52.xml"/><Relationship Id="rId36" Type="http://schemas.openxmlformats.org/officeDocument/2006/relationships/slideLayout" Target="../slideLayouts/slideLayout60.xml"/><Relationship Id="rId49" Type="http://schemas.openxmlformats.org/officeDocument/2006/relationships/slideLayout" Target="../slideLayouts/slideLayout7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EAB55A09-2FE0-B548-9BFA-25B9AFB863C5}"/>
              </a:ext>
            </a:extLst>
          </p:cNvPr>
          <p:cNvGraphicFramePr>
            <a:graphicFrameLocks noChangeAspect="1"/>
          </p:cNvGraphicFramePr>
          <p:nvPr>
            <p:custDataLst>
              <p:tags r:id="rId26"/>
            </p:custDataLst>
            <p:extLst>
              <p:ext uri="{D42A27DB-BD31-4B8C-83A1-F6EECF244321}">
                <p14:modId xmlns:p14="http://schemas.microsoft.com/office/powerpoint/2010/main" val="2164206641"/>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27" imgW="7772400" imgH="10058400" progId="TCLayout.ActiveDocument.1">
                  <p:embed/>
                </p:oleObj>
              </mc:Choice>
              <mc:Fallback>
                <p:oleObj name="think-cell Slide" r:id="rId27" imgW="7772400" imgH="10058400" progId="TCLayout.ActiveDocument.1">
                  <p:embed/>
                  <p:pic>
                    <p:nvPicPr>
                      <p:cNvPr id="6" name="Object 5" hidden="1">
                        <a:extLst>
                          <a:ext uri="{FF2B5EF4-FFF2-40B4-BE49-F238E27FC236}">
                            <a16:creationId xmlns:a16="http://schemas.microsoft.com/office/drawing/2014/main" id="{EAB55A09-2FE0-B548-9BFA-25B9AFB863C5}"/>
                          </a:ext>
                        </a:extLst>
                      </p:cNvPr>
                      <p:cNvPicPr/>
                      <p:nvPr/>
                    </p:nvPicPr>
                    <p:blipFill>
                      <a:blip r:embed="rId28"/>
                      <a:stretch>
                        <a:fillRect/>
                      </a:stretch>
                    </p:blipFill>
                    <p:spPr>
                      <a:xfrm>
                        <a:off x="1192" y="1192"/>
                        <a:ext cx="920" cy="1191"/>
                      </a:xfrm>
                      <a:prstGeom prst="rect">
                        <a:avLst/>
                      </a:prstGeom>
                    </p:spPr>
                  </p:pic>
                </p:oleObj>
              </mc:Fallback>
            </mc:AlternateContent>
          </a:graphicData>
        </a:graphic>
      </p:graphicFrame>
      <p:grpSp>
        <p:nvGrpSpPr>
          <p:cNvPr id="81" name="PricingOne Logo Long">
            <a:extLst>
              <a:ext uri="{FF2B5EF4-FFF2-40B4-BE49-F238E27FC236}">
                <a16:creationId xmlns:a16="http://schemas.microsoft.com/office/drawing/2014/main" id="{1D1F248E-9E39-4E68-7F5C-2EF41A7A72B8}"/>
              </a:ext>
            </a:extLst>
          </p:cNvPr>
          <p:cNvGrpSpPr>
            <a:grpSpLocks/>
          </p:cNvGrpSpPr>
          <p:nvPr/>
        </p:nvGrpSpPr>
        <p:grpSpPr>
          <a:xfrm>
            <a:off x="2337" y="4972051"/>
            <a:ext cx="544631" cy="177438"/>
            <a:chOff x="2337" y="4972051"/>
            <a:chExt cx="544631" cy="177438"/>
          </a:xfrm>
        </p:grpSpPr>
        <p:sp>
          <p:nvSpPr>
            <p:cNvPr id="80" name="Cube">
              <a:extLst>
                <a:ext uri="{FF2B5EF4-FFF2-40B4-BE49-F238E27FC236}">
                  <a16:creationId xmlns:a16="http://schemas.microsoft.com/office/drawing/2014/main" id="{0CCE463F-A486-8ABE-ABC9-1772FCDA1AFB}"/>
                </a:ext>
              </a:extLst>
            </p:cNvPr>
            <p:cNvSpPr>
              <a:spLocks/>
            </p:cNvSpPr>
            <p:nvPr/>
          </p:nvSpPr>
          <p:spPr>
            <a:xfrm>
              <a:off x="50674" y="5065213"/>
              <a:ext cx="61868" cy="70211"/>
            </a:xfrm>
            <a:custGeom>
              <a:avLst/>
              <a:gdLst>
                <a:gd name="connsiteX0" fmla="*/ 61833 w 61868"/>
                <a:gd name="connsiteY0" fmla="*/ 20098 h 70211"/>
                <a:gd name="connsiteX1" fmla="*/ 61833 w 61868"/>
                <a:gd name="connsiteY1" fmla="*/ 21483 h 70211"/>
                <a:gd name="connsiteX2" fmla="*/ 61868 w 61868"/>
                <a:gd name="connsiteY2" fmla="*/ 52347 h 70211"/>
                <a:gd name="connsiteX3" fmla="*/ 60803 w 61868"/>
                <a:gd name="connsiteY3" fmla="*/ 54158 h 70211"/>
                <a:gd name="connsiteX4" fmla="*/ 33775 w 61868"/>
                <a:gd name="connsiteY4" fmla="*/ 69749 h 70211"/>
                <a:gd name="connsiteX5" fmla="*/ 32923 w 61868"/>
                <a:gd name="connsiteY5" fmla="*/ 70211 h 70211"/>
                <a:gd name="connsiteX6" fmla="*/ 32852 w 61868"/>
                <a:gd name="connsiteY6" fmla="*/ 68932 h 70211"/>
                <a:gd name="connsiteX7" fmla="*/ 32852 w 61868"/>
                <a:gd name="connsiteY7" fmla="*/ 37927 h 70211"/>
                <a:gd name="connsiteX8" fmla="*/ 33705 w 61868"/>
                <a:gd name="connsiteY8" fmla="*/ 36258 h 70211"/>
                <a:gd name="connsiteX9" fmla="*/ 60448 w 61868"/>
                <a:gd name="connsiteY9" fmla="*/ 20880 h 70211"/>
                <a:gd name="connsiteX10" fmla="*/ 61833 w 61868"/>
                <a:gd name="connsiteY10" fmla="*/ 20098 h 70211"/>
                <a:gd name="connsiteX11" fmla="*/ 71 w 61868"/>
                <a:gd name="connsiteY11" fmla="*/ 20063 h 70211"/>
                <a:gd name="connsiteX12" fmla="*/ 7849 w 61868"/>
                <a:gd name="connsiteY12" fmla="*/ 24539 h 70211"/>
                <a:gd name="connsiteX13" fmla="*/ 27951 w 61868"/>
                <a:gd name="connsiteY13" fmla="*/ 36152 h 70211"/>
                <a:gd name="connsiteX14" fmla="*/ 29052 w 61868"/>
                <a:gd name="connsiteY14" fmla="*/ 37679 h 70211"/>
                <a:gd name="connsiteX15" fmla="*/ 29016 w 61868"/>
                <a:gd name="connsiteY15" fmla="*/ 69395 h 70211"/>
                <a:gd name="connsiteX16" fmla="*/ 28981 w 61868"/>
                <a:gd name="connsiteY16" fmla="*/ 70141 h 70211"/>
                <a:gd name="connsiteX17" fmla="*/ 28093 w 61868"/>
                <a:gd name="connsiteY17" fmla="*/ 69714 h 70211"/>
                <a:gd name="connsiteX18" fmla="*/ 781 w 61868"/>
                <a:gd name="connsiteY18" fmla="*/ 53910 h 70211"/>
                <a:gd name="connsiteX19" fmla="*/ 35 w 61868"/>
                <a:gd name="connsiteY19" fmla="*/ 52738 h 70211"/>
                <a:gd name="connsiteX20" fmla="*/ 0 w 61868"/>
                <a:gd name="connsiteY20" fmla="*/ 20667 h 70211"/>
                <a:gd name="connsiteX21" fmla="*/ 71 w 61868"/>
                <a:gd name="connsiteY21" fmla="*/ 20063 h 70211"/>
                <a:gd name="connsiteX22" fmla="*/ 32249 w 61868"/>
                <a:gd name="connsiteY22" fmla="*/ 423 h 70211"/>
                <a:gd name="connsiteX23" fmla="*/ 58495 w 61868"/>
                <a:gd name="connsiteY23" fmla="*/ 15623 h 70211"/>
                <a:gd name="connsiteX24" fmla="*/ 59844 w 61868"/>
                <a:gd name="connsiteY24" fmla="*/ 16476 h 70211"/>
                <a:gd name="connsiteX25" fmla="*/ 51533 w 61868"/>
                <a:gd name="connsiteY25" fmla="*/ 21306 h 70211"/>
                <a:gd name="connsiteX26" fmla="*/ 31858 w 61868"/>
                <a:gd name="connsiteY26" fmla="*/ 32671 h 70211"/>
                <a:gd name="connsiteX27" fmla="*/ 29869 w 61868"/>
                <a:gd name="connsiteY27" fmla="*/ 32636 h 70211"/>
                <a:gd name="connsiteX28" fmla="*/ 3090 w 61868"/>
                <a:gd name="connsiteY28" fmla="*/ 17150 h 70211"/>
                <a:gd name="connsiteX29" fmla="*/ 1954 w 61868"/>
                <a:gd name="connsiteY29" fmla="*/ 16405 h 70211"/>
                <a:gd name="connsiteX30" fmla="*/ 9377 w 61868"/>
                <a:gd name="connsiteY30" fmla="*/ 12072 h 70211"/>
                <a:gd name="connsiteX31" fmla="*/ 29478 w 61868"/>
                <a:gd name="connsiteY31" fmla="*/ 458 h 70211"/>
                <a:gd name="connsiteX32" fmla="*/ 32249 w 61868"/>
                <a:gd name="connsiteY32" fmla="*/ 423 h 70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1868" h="70211">
                  <a:moveTo>
                    <a:pt x="61833" y="20098"/>
                  </a:moveTo>
                  <a:cubicBezTo>
                    <a:pt x="61833" y="20667"/>
                    <a:pt x="61833" y="21057"/>
                    <a:pt x="61833" y="21483"/>
                  </a:cubicBezTo>
                  <a:cubicBezTo>
                    <a:pt x="61833" y="31783"/>
                    <a:pt x="61833" y="42082"/>
                    <a:pt x="61868" y="52347"/>
                  </a:cubicBezTo>
                  <a:cubicBezTo>
                    <a:pt x="61868" y="53235"/>
                    <a:pt x="61584" y="53696"/>
                    <a:pt x="60803" y="54158"/>
                  </a:cubicBezTo>
                  <a:cubicBezTo>
                    <a:pt x="51782" y="59343"/>
                    <a:pt x="42761" y="64528"/>
                    <a:pt x="33775" y="69749"/>
                  </a:cubicBezTo>
                  <a:cubicBezTo>
                    <a:pt x="33527" y="69891"/>
                    <a:pt x="33278" y="69998"/>
                    <a:pt x="32923" y="70211"/>
                  </a:cubicBezTo>
                  <a:cubicBezTo>
                    <a:pt x="32887" y="69714"/>
                    <a:pt x="32852" y="69323"/>
                    <a:pt x="32852" y="68932"/>
                  </a:cubicBezTo>
                  <a:cubicBezTo>
                    <a:pt x="32852" y="58597"/>
                    <a:pt x="32852" y="48262"/>
                    <a:pt x="32852" y="37927"/>
                  </a:cubicBezTo>
                  <a:cubicBezTo>
                    <a:pt x="32852" y="37181"/>
                    <a:pt x="32959" y="36684"/>
                    <a:pt x="33705" y="36258"/>
                  </a:cubicBezTo>
                  <a:cubicBezTo>
                    <a:pt x="42619" y="31143"/>
                    <a:pt x="51533" y="25994"/>
                    <a:pt x="60448" y="20880"/>
                  </a:cubicBezTo>
                  <a:cubicBezTo>
                    <a:pt x="60803" y="20595"/>
                    <a:pt x="61229" y="20382"/>
                    <a:pt x="61833" y="20098"/>
                  </a:cubicBezTo>
                  <a:close/>
                  <a:moveTo>
                    <a:pt x="71" y="20063"/>
                  </a:moveTo>
                  <a:cubicBezTo>
                    <a:pt x="2770" y="21626"/>
                    <a:pt x="5327" y="23082"/>
                    <a:pt x="7849" y="24539"/>
                  </a:cubicBezTo>
                  <a:cubicBezTo>
                    <a:pt x="14561" y="28409"/>
                    <a:pt x="21238" y="32281"/>
                    <a:pt x="27951" y="36152"/>
                  </a:cubicBezTo>
                  <a:cubicBezTo>
                    <a:pt x="28555" y="36507"/>
                    <a:pt x="29052" y="36791"/>
                    <a:pt x="29052" y="37679"/>
                  </a:cubicBezTo>
                  <a:cubicBezTo>
                    <a:pt x="29016" y="48263"/>
                    <a:pt x="29016" y="58811"/>
                    <a:pt x="29016" y="69395"/>
                  </a:cubicBezTo>
                  <a:cubicBezTo>
                    <a:pt x="29016" y="69608"/>
                    <a:pt x="28981" y="69785"/>
                    <a:pt x="28981" y="70141"/>
                  </a:cubicBezTo>
                  <a:cubicBezTo>
                    <a:pt x="28625" y="69998"/>
                    <a:pt x="28342" y="69857"/>
                    <a:pt x="28093" y="69714"/>
                  </a:cubicBezTo>
                  <a:cubicBezTo>
                    <a:pt x="18965" y="64458"/>
                    <a:pt x="9873" y="59202"/>
                    <a:pt x="781" y="53910"/>
                  </a:cubicBezTo>
                  <a:cubicBezTo>
                    <a:pt x="426" y="53697"/>
                    <a:pt x="35" y="53129"/>
                    <a:pt x="35" y="52738"/>
                  </a:cubicBezTo>
                  <a:cubicBezTo>
                    <a:pt x="0" y="42047"/>
                    <a:pt x="0" y="31358"/>
                    <a:pt x="0" y="20667"/>
                  </a:cubicBezTo>
                  <a:cubicBezTo>
                    <a:pt x="0" y="20561"/>
                    <a:pt x="35" y="20419"/>
                    <a:pt x="71" y="20063"/>
                  </a:cubicBezTo>
                  <a:close/>
                  <a:moveTo>
                    <a:pt x="32249" y="423"/>
                  </a:moveTo>
                  <a:cubicBezTo>
                    <a:pt x="40985" y="5537"/>
                    <a:pt x="49758" y="10545"/>
                    <a:pt x="58495" y="15623"/>
                  </a:cubicBezTo>
                  <a:cubicBezTo>
                    <a:pt x="58921" y="15872"/>
                    <a:pt x="59312" y="16121"/>
                    <a:pt x="59844" y="16476"/>
                  </a:cubicBezTo>
                  <a:cubicBezTo>
                    <a:pt x="56968" y="18145"/>
                    <a:pt x="54233" y="19743"/>
                    <a:pt x="51533" y="21306"/>
                  </a:cubicBezTo>
                  <a:cubicBezTo>
                    <a:pt x="44963" y="25106"/>
                    <a:pt x="38393" y="28871"/>
                    <a:pt x="31858" y="32671"/>
                  </a:cubicBezTo>
                  <a:cubicBezTo>
                    <a:pt x="31112" y="33098"/>
                    <a:pt x="30615" y="33062"/>
                    <a:pt x="29869" y="32636"/>
                  </a:cubicBezTo>
                  <a:cubicBezTo>
                    <a:pt x="20954" y="27450"/>
                    <a:pt x="12005" y="22301"/>
                    <a:pt x="3090" y="17150"/>
                  </a:cubicBezTo>
                  <a:cubicBezTo>
                    <a:pt x="2771" y="16937"/>
                    <a:pt x="2451" y="16689"/>
                    <a:pt x="1954" y="16405"/>
                  </a:cubicBezTo>
                  <a:cubicBezTo>
                    <a:pt x="4511" y="14913"/>
                    <a:pt x="6962" y="13493"/>
                    <a:pt x="9377" y="12072"/>
                  </a:cubicBezTo>
                  <a:cubicBezTo>
                    <a:pt x="16089" y="8201"/>
                    <a:pt x="22802" y="4365"/>
                    <a:pt x="29478" y="458"/>
                  </a:cubicBezTo>
                  <a:cubicBezTo>
                    <a:pt x="30473" y="-110"/>
                    <a:pt x="31183" y="-181"/>
                    <a:pt x="32249" y="423"/>
                  </a:cubicBezTo>
                  <a:close/>
                </a:path>
              </a:pathLst>
            </a:custGeom>
            <a:solidFill>
              <a:srgbClr val="00A099"/>
            </a:solidFill>
            <a:ln w="438" cap="flat">
              <a:solidFill>
                <a:srgbClr val="04A8B5"/>
              </a:solidFill>
              <a:prstDash val="solid"/>
              <a:miter/>
            </a:ln>
          </p:spPr>
          <p:txBody>
            <a:bodyPr wrap="square" rtlCol="0" anchor="ctr">
              <a:noAutofit/>
            </a:bodyPr>
            <a:lstStyle/>
            <a:p>
              <a:endParaRPr lang="en-US" sz="1013" b="0" i="0">
                <a:latin typeface="Nexa Book" pitchFamily="2" charset="77"/>
              </a:endParaRPr>
            </a:p>
          </p:txBody>
        </p:sp>
        <p:sp>
          <p:nvSpPr>
            <p:cNvPr id="57" name="O">
              <a:extLst>
                <a:ext uri="{FF2B5EF4-FFF2-40B4-BE49-F238E27FC236}">
                  <a16:creationId xmlns:a16="http://schemas.microsoft.com/office/drawing/2014/main" id="{25DC3EF2-DEDC-B6EF-686D-9F9D99B5B245}"/>
                </a:ext>
              </a:extLst>
            </p:cNvPr>
            <p:cNvSpPr>
              <a:spLocks/>
            </p:cNvSpPr>
            <p:nvPr/>
          </p:nvSpPr>
          <p:spPr>
            <a:xfrm>
              <a:off x="71832" y="5074927"/>
              <a:ext cx="20777" cy="12067"/>
            </a:xfrm>
            <a:custGeom>
              <a:avLst/>
              <a:gdLst>
                <a:gd name="connsiteX0" fmla="*/ 24353 w 27703"/>
                <a:gd name="connsiteY0" fmla="*/ 11146 h 16089"/>
                <a:gd name="connsiteX1" fmla="*/ 21843 w 27703"/>
                <a:gd name="connsiteY1" fmla="*/ 12662 h 16089"/>
                <a:gd name="connsiteX2" fmla="*/ 19238 w 27703"/>
                <a:gd name="connsiteY2" fmla="*/ 14130 h 16089"/>
                <a:gd name="connsiteX3" fmla="*/ 14266 w 27703"/>
                <a:gd name="connsiteY3" fmla="*/ 15834 h 16089"/>
                <a:gd name="connsiteX4" fmla="*/ 8773 w 27703"/>
                <a:gd name="connsiteY4" fmla="*/ 15882 h 16089"/>
                <a:gd name="connsiteX5" fmla="*/ 3517 w 27703"/>
                <a:gd name="connsiteY5" fmla="*/ 14035 h 16089"/>
                <a:gd name="connsiteX6" fmla="*/ 344 w 27703"/>
                <a:gd name="connsiteY6" fmla="*/ 11004 h 16089"/>
                <a:gd name="connsiteX7" fmla="*/ 439 w 27703"/>
                <a:gd name="connsiteY7" fmla="*/ 7832 h 16089"/>
                <a:gd name="connsiteX8" fmla="*/ 3375 w 27703"/>
                <a:gd name="connsiteY8" fmla="*/ 4943 h 16089"/>
                <a:gd name="connsiteX9" fmla="*/ 5885 w 27703"/>
                <a:gd name="connsiteY9" fmla="*/ 3428 h 16089"/>
                <a:gd name="connsiteX10" fmla="*/ 8442 w 27703"/>
                <a:gd name="connsiteY10" fmla="*/ 1960 h 16089"/>
                <a:gd name="connsiteX11" fmla="*/ 13367 w 27703"/>
                <a:gd name="connsiteY11" fmla="*/ 255 h 16089"/>
                <a:gd name="connsiteX12" fmla="*/ 18860 w 27703"/>
                <a:gd name="connsiteY12" fmla="*/ 208 h 16089"/>
                <a:gd name="connsiteX13" fmla="*/ 24116 w 27703"/>
                <a:gd name="connsiteY13" fmla="*/ 2054 h 16089"/>
                <a:gd name="connsiteX14" fmla="*/ 27336 w 27703"/>
                <a:gd name="connsiteY14" fmla="*/ 5085 h 16089"/>
                <a:gd name="connsiteX15" fmla="*/ 27289 w 27703"/>
                <a:gd name="connsiteY15" fmla="*/ 8258 h 16089"/>
                <a:gd name="connsiteX16" fmla="*/ 24353 w 27703"/>
                <a:gd name="connsiteY16" fmla="*/ 11146 h 16089"/>
                <a:gd name="connsiteX17" fmla="*/ 16681 w 27703"/>
                <a:gd name="connsiteY17" fmla="*/ 12425 h 16089"/>
                <a:gd name="connsiteX18" fmla="*/ 19144 w 27703"/>
                <a:gd name="connsiteY18" fmla="*/ 11052 h 16089"/>
                <a:gd name="connsiteX19" fmla="*/ 21511 w 27703"/>
                <a:gd name="connsiteY19" fmla="*/ 9631 h 16089"/>
                <a:gd name="connsiteX20" fmla="*/ 23974 w 27703"/>
                <a:gd name="connsiteY20" fmla="*/ 6458 h 16089"/>
                <a:gd name="connsiteX21" fmla="*/ 21606 w 27703"/>
                <a:gd name="connsiteY21" fmla="*/ 3522 h 16089"/>
                <a:gd name="connsiteX22" fmla="*/ 16539 w 27703"/>
                <a:gd name="connsiteY22" fmla="*/ 2149 h 16089"/>
                <a:gd name="connsiteX23" fmla="*/ 11046 w 27703"/>
                <a:gd name="connsiteY23" fmla="*/ 3617 h 16089"/>
                <a:gd name="connsiteX24" fmla="*/ 8631 w 27703"/>
                <a:gd name="connsiteY24" fmla="*/ 4990 h 16089"/>
                <a:gd name="connsiteX25" fmla="*/ 6263 w 27703"/>
                <a:gd name="connsiteY25" fmla="*/ 6411 h 16089"/>
                <a:gd name="connsiteX26" fmla="*/ 3801 w 27703"/>
                <a:gd name="connsiteY26" fmla="*/ 9584 h 16089"/>
                <a:gd name="connsiteX27" fmla="*/ 6169 w 27703"/>
                <a:gd name="connsiteY27" fmla="*/ 12520 h 16089"/>
                <a:gd name="connsiteX28" fmla="*/ 11236 w 27703"/>
                <a:gd name="connsiteY28" fmla="*/ 13893 h 16089"/>
                <a:gd name="connsiteX29" fmla="*/ 16681 w 27703"/>
                <a:gd name="connsiteY29" fmla="*/ 12425 h 16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7703" h="16089">
                  <a:moveTo>
                    <a:pt x="24353" y="11146"/>
                  </a:moveTo>
                  <a:cubicBezTo>
                    <a:pt x="23264" y="11809"/>
                    <a:pt x="22411" y="12330"/>
                    <a:pt x="21843" y="12662"/>
                  </a:cubicBezTo>
                  <a:cubicBezTo>
                    <a:pt x="21275" y="12993"/>
                    <a:pt x="20422" y="13467"/>
                    <a:pt x="19238" y="14130"/>
                  </a:cubicBezTo>
                  <a:cubicBezTo>
                    <a:pt x="17723" y="14935"/>
                    <a:pt x="16066" y="15503"/>
                    <a:pt x="14266" y="15834"/>
                  </a:cubicBezTo>
                  <a:cubicBezTo>
                    <a:pt x="12467" y="16166"/>
                    <a:pt x="10620" y="16166"/>
                    <a:pt x="8773" y="15882"/>
                  </a:cubicBezTo>
                  <a:cubicBezTo>
                    <a:pt x="6926" y="15598"/>
                    <a:pt x="5174" y="14982"/>
                    <a:pt x="3517" y="14035"/>
                  </a:cubicBezTo>
                  <a:cubicBezTo>
                    <a:pt x="1907" y="13088"/>
                    <a:pt x="818" y="12093"/>
                    <a:pt x="344" y="11004"/>
                  </a:cubicBezTo>
                  <a:cubicBezTo>
                    <a:pt x="-129" y="9915"/>
                    <a:pt x="-129" y="8873"/>
                    <a:pt x="439" y="7832"/>
                  </a:cubicBezTo>
                  <a:cubicBezTo>
                    <a:pt x="1007" y="6790"/>
                    <a:pt x="1954" y="5843"/>
                    <a:pt x="3375" y="4943"/>
                  </a:cubicBezTo>
                  <a:cubicBezTo>
                    <a:pt x="3943" y="4611"/>
                    <a:pt x="4748" y="4091"/>
                    <a:pt x="5885" y="3428"/>
                  </a:cubicBezTo>
                  <a:cubicBezTo>
                    <a:pt x="7021" y="2765"/>
                    <a:pt x="7873" y="2291"/>
                    <a:pt x="8442" y="1960"/>
                  </a:cubicBezTo>
                  <a:cubicBezTo>
                    <a:pt x="9910" y="1155"/>
                    <a:pt x="11567" y="586"/>
                    <a:pt x="13367" y="255"/>
                  </a:cubicBezTo>
                  <a:cubicBezTo>
                    <a:pt x="15166" y="-77"/>
                    <a:pt x="17013" y="-77"/>
                    <a:pt x="18860" y="208"/>
                  </a:cubicBezTo>
                  <a:cubicBezTo>
                    <a:pt x="20754" y="492"/>
                    <a:pt x="22506" y="1107"/>
                    <a:pt x="24116" y="2054"/>
                  </a:cubicBezTo>
                  <a:cubicBezTo>
                    <a:pt x="25773" y="3001"/>
                    <a:pt x="26815" y="3996"/>
                    <a:pt x="27336" y="5085"/>
                  </a:cubicBezTo>
                  <a:cubicBezTo>
                    <a:pt x="27857" y="6174"/>
                    <a:pt x="27810" y="7216"/>
                    <a:pt x="27289" y="8258"/>
                  </a:cubicBezTo>
                  <a:cubicBezTo>
                    <a:pt x="26768" y="9300"/>
                    <a:pt x="25773" y="10247"/>
                    <a:pt x="24353" y="11146"/>
                  </a:cubicBezTo>
                  <a:close/>
                  <a:moveTo>
                    <a:pt x="16681" y="12425"/>
                  </a:moveTo>
                  <a:cubicBezTo>
                    <a:pt x="17865" y="11762"/>
                    <a:pt x="18670" y="11336"/>
                    <a:pt x="19144" y="11052"/>
                  </a:cubicBezTo>
                  <a:cubicBezTo>
                    <a:pt x="19617" y="10768"/>
                    <a:pt x="20375" y="10294"/>
                    <a:pt x="21511" y="9631"/>
                  </a:cubicBezTo>
                  <a:cubicBezTo>
                    <a:pt x="23216" y="8589"/>
                    <a:pt x="24021" y="7500"/>
                    <a:pt x="23974" y="6458"/>
                  </a:cubicBezTo>
                  <a:cubicBezTo>
                    <a:pt x="23926" y="5416"/>
                    <a:pt x="23121" y="4422"/>
                    <a:pt x="21606" y="3522"/>
                  </a:cubicBezTo>
                  <a:cubicBezTo>
                    <a:pt x="20091" y="2623"/>
                    <a:pt x="18386" y="2196"/>
                    <a:pt x="16539" y="2149"/>
                  </a:cubicBezTo>
                  <a:cubicBezTo>
                    <a:pt x="14692" y="2149"/>
                    <a:pt x="12893" y="2623"/>
                    <a:pt x="11046" y="3617"/>
                  </a:cubicBezTo>
                  <a:cubicBezTo>
                    <a:pt x="10431" y="3949"/>
                    <a:pt x="9626" y="4375"/>
                    <a:pt x="8631" y="4990"/>
                  </a:cubicBezTo>
                  <a:cubicBezTo>
                    <a:pt x="7589" y="5606"/>
                    <a:pt x="6784" y="6079"/>
                    <a:pt x="6263" y="6411"/>
                  </a:cubicBezTo>
                  <a:cubicBezTo>
                    <a:pt x="4559" y="7453"/>
                    <a:pt x="3754" y="8542"/>
                    <a:pt x="3801" y="9584"/>
                  </a:cubicBezTo>
                  <a:cubicBezTo>
                    <a:pt x="3848" y="10625"/>
                    <a:pt x="4653" y="11620"/>
                    <a:pt x="6169" y="12520"/>
                  </a:cubicBezTo>
                  <a:cubicBezTo>
                    <a:pt x="7684" y="13419"/>
                    <a:pt x="9389" y="13846"/>
                    <a:pt x="11236" y="13893"/>
                  </a:cubicBezTo>
                  <a:cubicBezTo>
                    <a:pt x="13035" y="13893"/>
                    <a:pt x="14834" y="13419"/>
                    <a:pt x="16681" y="12425"/>
                  </a:cubicBezTo>
                </a:path>
              </a:pathLst>
            </a:custGeom>
            <a:solidFill>
              <a:srgbClr val="DCDCDC"/>
            </a:solidFill>
            <a:ln w="438" cap="flat">
              <a:noFill/>
              <a:prstDash val="solid"/>
              <a:miter/>
            </a:ln>
          </p:spPr>
          <p:txBody>
            <a:bodyPr rtlCol="0" anchor="ctr"/>
            <a:lstStyle/>
            <a:p>
              <a:endParaRPr lang="en-US" sz="1013" b="0" i="0">
                <a:latin typeface="Nexa Book" pitchFamily="2" charset="77"/>
              </a:endParaRPr>
            </a:p>
          </p:txBody>
        </p:sp>
        <p:sp>
          <p:nvSpPr>
            <p:cNvPr id="58" name="N">
              <a:extLst>
                <a:ext uri="{FF2B5EF4-FFF2-40B4-BE49-F238E27FC236}">
                  <a16:creationId xmlns:a16="http://schemas.microsoft.com/office/drawing/2014/main" id="{A96731E9-8209-3E5B-A834-4D0DD85390F0}"/>
                </a:ext>
              </a:extLst>
            </p:cNvPr>
            <p:cNvSpPr>
              <a:spLocks/>
            </p:cNvSpPr>
            <p:nvPr/>
          </p:nvSpPr>
          <p:spPr>
            <a:xfrm>
              <a:off x="58346" y="5098876"/>
              <a:ext cx="11365" cy="23375"/>
            </a:xfrm>
            <a:custGeom>
              <a:avLst/>
              <a:gdLst>
                <a:gd name="connsiteX0" fmla="*/ 14348 w 15153"/>
                <a:gd name="connsiteY0" fmla="*/ 7912 h 31167"/>
                <a:gd name="connsiteX1" fmla="*/ 14917 w 15153"/>
                <a:gd name="connsiteY1" fmla="*/ 8481 h 31167"/>
                <a:gd name="connsiteX2" fmla="*/ 15153 w 15153"/>
                <a:gd name="connsiteY2" fmla="*/ 9238 h 31167"/>
                <a:gd name="connsiteX3" fmla="*/ 15106 w 15153"/>
                <a:gd name="connsiteY3" fmla="*/ 30643 h 31167"/>
                <a:gd name="connsiteX4" fmla="*/ 14869 w 15153"/>
                <a:gd name="connsiteY4" fmla="*/ 31116 h 31167"/>
                <a:gd name="connsiteX5" fmla="*/ 14301 w 15153"/>
                <a:gd name="connsiteY5" fmla="*/ 31069 h 31167"/>
                <a:gd name="connsiteX6" fmla="*/ 13307 w 15153"/>
                <a:gd name="connsiteY6" fmla="*/ 30500 h 31167"/>
                <a:gd name="connsiteX7" fmla="*/ 12691 w 15153"/>
                <a:gd name="connsiteY7" fmla="*/ 29885 h 31167"/>
                <a:gd name="connsiteX8" fmla="*/ 12170 w 15153"/>
                <a:gd name="connsiteY8" fmla="*/ 28843 h 31167"/>
                <a:gd name="connsiteX9" fmla="*/ 2841 w 15153"/>
                <a:gd name="connsiteY9" fmla="*/ 7250 h 31167"/>
                <a:gd name="connsiteX10" fmla="*/ 2794 w 15153"/>
                <a:gd name="connsiteY10" fmla="*/ 23539 h 31167"/>
                <a:gd name="connsiteX11" fmla="*/ 2557 w 15153"/>
                <a:gd name="connsiteY11" fmla="*/ 24013 h 31167"/>
                <a:gd name="connsiteX12" fmla="*/ 1989 w 15153"/>
                <a:gd name="connsiteY12" fmla="*/ 23966 h 31167"/>
                <a:gd name="connsiteX13" fmla="*/ 805 w 15153"/>
                <a:gd name="connsiteY13" fmla="*/ 23303 h 31167"/>
                <a:gd name="connsiteX14" fmla="*/ 237 w 15153"/>
                <a:gd name="connsiteY14" fmla="*/ 22734 h 31167"/>
                <a:gd name="connsiteX15" fmla="*/ 0 w 15153"/>
                <a:gd name="connsiteY15" fmla="*/ 21977 h 31167"/>
                <a:gd name="connsiteX16" fmla="*/ 47 w 15153"/>
                <a:gd name="connsiteY16" fmla="*/ 573 h 31167"/>
                <a:gd name="connsiteX17" fmla="*/ 284 w 15153"/>
                <a:gd name="connsiteY17" fmla="*/ 52 h 31167"/>
                <a:gd name="connsiteX18" fmla="*/ 852 w 15153"/>
                <a:gd name="connsiteY18" fmla="*/ 99 h 31167"/>
                <a:gd name="connsiteX19" fmla="*/ 1847 w 15153"/>
                <a:gd name="connsiteY19" fmla="*/ 667 h 31167"/>
                <a:gd name="connsiteX20" fmla="*/ 2462 w 15153"/>
                <a:gd name="connsiteY20" fmla="*/ 1283 h 31167"/>
                <a:gd name="connsiteX21" fmla="*/ 2983 w 15153"/>
                <a:gd name="connsiteY21" fmla="*/ 2325 h 31167"/>
                <a:gd name="connsiteX22" fmla="*/ 12312 w 15153"/>
                <a:gd name="connsiteY22" fmla="*/ 23918 h 31167"/>
                <a:gd name="connsiteX23" fmla="*/ 12359 w 15153"/>
                <a:gd name="connsiteY23" fmla="*/ 7628 h 31167"/>
                <a:gd name="connsiteX24" fmla="*/ 12596 w 15153"/>
                <a:gd name="connsiteY24" fmla="*/ 7107 h 31167"/>
                <a:gd name="connsiteX25" fmla="*/ 13164 w 15153"/>
                <a:gd name="connsiteY25" fmla="*/ 7155 h 31167"/>
                <a:gd name="connsiteX26" fmla="*/ 14348 w 15153"/>
                <a:gd name="connsiteY26" fmla="*/ 7912 h 31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5153" h="31167">
                  <a:moveTo>
                    <a:pt x="14348" y="7912"/>
                  </a:moveTo>
                  <a:cubicBezTo>
                    <a:pt x="14538" y="8055"/>
                    <a:pt x="14727" y="8244"/>
                    <a:pt x="14917" y="8481"/>
                  </a:cubicBezTo>
                  <a:cubicBezTo>
                    <a:pt x="15059" y="8765"/>
                    <a:pt x="15153" y="9002"/>
                    <a:pt x="15153" y="9238"/>
                  </a:cubicBezTo>
                  <a:lnTo>
                    <a:pt x="15106" y="30643"/>
                  </a:lnTo>
                  <a:cubicBezTo>
                    <a:pt x="15106" y="30879"/>
                    <a:pt x="15011" y="31069"/>
                    <a:pt x="14869" y="31116"/>
                  </a:cubicBezTo>
                  <a:cubicBezTo>
                    <a:pt x="14727" y="31211"/>
                    <a:pt x="14538" y="31163"/>
                    <a:pt x="14301" y="31069"/>
                  </a:cubicBezTo>
                  <a:lnTo>
                    <a:pt x="13307" y="30500"/>
                  </a:lnTo>
                  <a:cubicBezTo>
                    <a:pt x="13070" y="30358"/>
                    <a:pt x="12833" y="30169"/>
                    <a:pt x="12691" y="29885"/>
                  </a:cubicBezTo>
                  <a:cubicBezTo>
                    <a:pt x="12501" y="29601"/>
                    <a:pt x="12359" y="29269"/>
                    <a:pt x="12170" y="28843"/>
                  </a:cubicBezTo>
                  <a:lnTo>
                    <a:pt x="2841" y="7250"/>
                  </a:lnTo>
                  <a:lnTo>
                    <a:pt x="2794" y="23539"/>
                  </a:lnTo>
                  <a:cubicBezTo>
                    <a:pt x="2794" y="23776"/>
                    <a:pt x="2699" y="23966"/>
                    <a:pt x="2557" y="24013"/>
                  </a:cubicBezTo>
                  <a:cubicBezTo>
                    <a:pt x="2415" y="24108"/>
                    <a:pt x="2226" y="24108"/>
                    <a:pt x="1989" y="23966"/>
                  </a:cubicBezTo>
                  <a:lnTo>
                    <a:pt x="805" y="23303"/>
                  </a:lnTo>
                  <a:cubicBezTo>
                    <a:pt x="616" y="23161"/>
                    <a:pt x="426" y="22971"/>
                    <a:pt x="237" y="22734"/>
                  </a:cubicBezTo>
                  <a:cubicBezTo>
                    <a:pt x="95" y="22450"/>
                    <a:pt x="0" y="22213"/>
                    <a:pt x="0" y="21977"/>
                  </a:cubicBezTo>
                  <a:lnTo>
                    <a:pt x="47" y="573"/>
                  </a:lnTo>
                  <a:cubicBezTo>
                    <a:pt x="47" y="336"/>
                    <a:pt x="142" y="146"/>
                    <a:pt x="284" y="52"/>
                  </a:cubicBezTo>
                  <a:cubicBezTo>
                    <a:pt x="426" y="-43"/>
                    <a:pt x="616" y="4"/>
                    <a:pt x="852" y="99"/>
                  </a:cubicBezTo>
                  <a:lnTo>
                    <a:pt x="1847" y="667"/>
                  </a:lnTo>
                  <a:cubicBezTo>
                    <a:pt x="2084" y="809"/>
                    <a:pt x="2320" y="1046"/>
                    <a:pt x="2462" y="1283"/>
                  </a:cubicBezTo>
                  <a:cubicBezTo>
                    <a:pt x="2652" y="1567"/>
                    <a:pt x="2794" y="1898"/>
                    <a:pt x="2983" y="2325"/>
                  </a:cubicBezTo>
                  <a:lnTo>
                    <a:pt x="12312" y="23918"/>
                  </a:lnTo>
                  <a:lnTo>
                    <a:pt x="12359" y="7628"/>
                  </a:lnTo>
                  <a:cubicBezTo>
                    <a:pt x="12359" y="7392"/>
                    <a:pt x="12454" y="7202"/>
                    <a:pt x="12596" y="7107"/>
                  </a:cubicBezTo>
                  <a:cubicBezTo>
                    <a:pt x="12738" y="7013"/>
                    <a:pt x="12928" y="7060"/>
                    <a:pt x="13164" y="7155"/>
                  </a:cubicBezTo>
                  <a:lnTo>
                    <a:pt x="14348" y="7912"/>
                  </a:lnTo>
                  <a:close/>
                </a:path>
              </a:pathLst>
            </a:custGeom>
            <a:solidFill>
              <a:srgbClr val="FFFFFF"/>
            </a:solidFill>
            <a:ln w="438" cap="flat">
              <a:noFill/>
              <a:prstDash val="solid"/>
              <a:miter/>
            </a:ln>
          </p:spPr>
          <p:txBody>
            <a:bodyPr rtlCol="0" anchor="ctr"/>
            <a:lstStyle/>
            <a:p>
              <a:endParaRPr lang="en-US" sz="1013" b="0" i="0">
                <a:latin typeface="Nexa Book" pitchFamily="2" charset="77"/>
              </a:endParaRPr>
            </a:p>
          </p:txBody>
        </p:sp>
        <p:sp>
          <p:nvSpPr>
            <p:cNvPr id="59" name="E">
              <a:extLst>
                <a:ext uri="{FF2B5EF4-FFF2-40B4-BE49-F238E27FC236}">
                  <a16:creationId xmlns:a16="http://schemas.microsoft.com/office/drawing/2014/main" id="{F36A7FE5-0EEC-85F1-612B-DCC9CF8FF7A4}"/>
                </a:ext>
              </a:extLst>
            </p:cNvPr>
            <p:cNvSpPr>
              <a:spLocks/>
            </p:cNvSpPr>
            <p:nvPr/>
          </p:nvSpPr>
          <p:spPr>
            <a:xfrm>
              <a:off x="93790" y="5100001"/>
              <a:ext cx="9908" cy="22474"/>
            </a:xfrm>
            <a:custGeom>
              <a:avLst/>
              <a:gdLst>
                <a:gd name="connsiteX0" fmla="*/ 12170 w 13211"/>
                <a:gd name="connsiteY0" fmla="*/ 113 h 29965"/>
                <a:gd name="connsiteX1" fmla="*/ 12738 w 13211"/>
                <a:gd name="connsiteY1" fmla="*/ 66 h 29965"/>
                <a:gd name="connsiteX2" fmla="*/ 12975 w 13211"/>
                <a:gd name="connsiteY2" fmla="*/ 587 h 29965"/>
                <a:gd name="connsiteX3" fmla="*/ 12975 w 13211"/>
                <a:gd name="connsiteY3" fmla="*/ 1771 h 29965"/>
                <a:gd name="connsiteX4" fmla="*/ 12738 w 13211"/>
                <a:gd name="connsiteY4" fmla="*/ 2528 h 29965"/>
                <a:gd name="connsiteX5" fmla="*/ 12170 w 13211"/>
                <a:gd name="connsiteY5" fmla="*/ 3097 h 29965"/>
                <a:gd name="connsiteX6" fmla="*/ 2699 w 13211"/>
                <a:gd name="connsiteY6" fmla="*/ 8542 h 29965"/>
                <a:gd name="connsiteX7" fmla="*/ 2699 w 13211"/>
                <a:gd name="connsiteY7" fmla="*/ 15551 h 29965"/>
                <a:gd name="connsiteX8" fmla="*/ 11507 w 13211"/>
                <a:gd name="connsiteY8" fmla="*/ 10484 h 29965"/>
                <a:gd name="connsiteX9" fmla="*/ 12075 w 13211"/>
                <a:gd name="connsiteY9" fmla="*/ 10437 h 29965"/>
                <a:gd name="connsiteX10" fmla="*/ 12312 w 13211"/>
                <a:gd name="connsiteY10" fmla="*/ 10910 h 29965"/>
                <a:gd name="connsiteX11" fmla="*/ 12312 w 13211"/>
                <a:gd name="connsiteY11" fmla="*/ 12094 h 29965"/>
                <a:gd name="connsiteX12" fmla="*/ 12075 w 13211"/>
                <a:gd name="connsiteY12" fmla="*/ 12852 h 29965"/>
                <a:gd name="connsiteX13" fmla="*/ 11507 w 13211"/>
                <a:gd name="connsiteY13" fmla="*/ 13420 h 29965"/>
                <a:gd name="connsiteX14" fmla="*/ 2747 w 13211"/>
                <a:gd name="connsiteY14" fmla="*/ 18487 h 29965"/>
                <a:gd name="connsiteX15" fmla="*/ 2747 w 13211"/>
                <a:gd name="connsiteY15" fmla="*/ 25732 h 29965"/>
                <a:gd name="connsiteX16" fmla="*/ 12407 w 13211"/>
                <a:gd name="connsiteY16" fmla="*/ 20144 h 29965"/>
                <a:gd name="connsiteX17" fmla="*/ 12975 w 13211"/>
                <a:gd name="connsiteY17" fmla="*/ 20097 h 29965"/>
                <a:gd name="connsiteX18" fmla="*/ 13212 w 13211"/>
                <a:gd name="connsiteY18" fmla="*/ 20570 h 29965"/>
                <a:gd name="connsiteX19" fmla="*/ 13212 w 13211"/>
                <a:gd name="connsiteY19" fmla="*/ 21754 h 29965"/>
                <a:gd name="connsiteX20" fmla="*/ 12975 w 13211"/>
                <a:gd name="connsiteY20" fmla="*/ 22512 h 29965"/>
                <a:gd name="connsiteX21" fmla="*/ 12407 w 13211"/>
                <a:gd name="connsiteY21" fmla="*/ 23080 h 29965"/>
                <a:gd name="connsiteX22" fmla="*/ 852 w 13211"/>
                <a:gd name="connsiteY22" fmla="*/ 29852 h 29965"/>
                <a:gd name="connsiteX23" fmla="*/ 284 w 13211"/>
                <a:gd name="connsiteY23" fmla="*/ 29899 h 29965"/>
                <a:gd name="connsiteX24" fmla="*/ 47 w 13211"/>
                <a:gd name="connsiteY24" fmla="*/ 29426 h 29965"/>
                <a:gd name="connsiteX25" fmla="*/ 0 w 13211"/>
                <a:gd name="connsiteY25" fmla="*/ 8022 h 29965"/>
                <a:gd name="connsiteX26" fmla="*/ 237 w 13211"/>
                <a:gd name="connsiteY26" fmla="*/ 7264 h 29965"/>
                <a:gd name="connsiteX27" fmla="*/ 805 w 13211"/>
                <a:gd name="connsiteY27" fmla="*/ 6696 h 29965"/>
                <a:gd name="connsiteX28" fmla="*/ 12170 w 13211"/>
                <a:gd name="connsiteY28" fmla="*/ 113 h 29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3211" h="29965">
                  <a:moveTo>
                    <a:pt x="12170" y="113"/>
                  </a:moveTo>
                  <a:cubicBezTo>
                    <a:pt x="12359" y="-29"/>
                    <a:pt x="12549" y="-29"/>
                    <a:pt x="12738" y="66"/>
                  </a:cubicBezTo>
                  <a:cubicBezTo>
                    <a:pt x="12880" y="161"/>
                    <a:pt x="12975" y="303"/>
                    <a:pt x="12975" y="587"/>
                  </a:cubicBezTo>
                  <a:lnTo>
                    <a:pt x="12975" y="1771"/>
                  </a:lnTo>
                  <a:cubicBezTo>
                    <a:pt x="12975" y="2008"/>
                    <a:pt x="12880" y="2244"/>
                    <a:pt x="12738" y="2528"/>
                  </a:cubicBezTo>
                  <a:cubicBezTo>
                    <a:pt x="12596" y="2813"/>
                    <a:pt x="12407" y="3002"/>
                    <a:pt x="12170" y="3097"/>
                  </a:cubicBezTo>
                  <a:lnTo>
                    <a:pt x="2699" y="8542"/>
                  </a:lnTo>
                  <a:lnTo>
                    <a:pt x="2699" y="15551"/>
                  </a:lnTo>
                  <a:lnTo>
                    <a:pt x="11507" y="10484"/>
                  </a:lnTo>
                  <a:cubicBezTo>
                    <a:pt x="11696" y="10342"/>
                    <a:pt x="11886" y="10342"/>
                    <a:pt x="12075" y="10437"/>
                  </a:cubicBezTo>
                  <a:cubicBezTo>
                    <a:pt x="12217" y="10531"/>
                    <a:pt x="12312" y="10673"/>
                    <a:pt x="12312" y="10910"/>
                  </a:cubicBezTo>
                  <a:lnTo>
                    <a:pt x="12312" y="12094"/>
                  </a:lnTo>
                  <a:cubicBezTo>
                    <a:pt x="12312" y="12331"/>
                    <a:pt x="12217" y="12568"/>
                    <a:pt x="12075" y="12852"/>
                  </a:cubicBezTo>
                  <a:cubicBezTo>
                    <a:pt x="11933" y="13136"/>
                    <a:pt x="11744" y="13325"/>
                    <a:pt x="11507" y="13420"/>
                  </a:cubicBezTo>
                  <a:lnTo>
                    <a:pt x="2747" y="18487"/>
                  </a:lnTo>
                  <a:lnTo>
                    <a:pt x="2747" y="25732"/>
                  </a:lnTo>
                  <a:lnTo>
                    <a:pt x="12407" y="20144"/>
                  </a:lnTo>
                  <a:cubicBezTo>
                    <a:pt x="12596" y="20002"/>
                    <a:pt x="12786" y="20002"/>
                    <a:pt x="12975" y="20097"/>
                  </a:cubicBezTo>
                  <a:cubicBezTo>
                    <a:pt x="13117" y="20192"/>
                    <a:pt x="13212" y="20334"/>
                    <a:pt x="13212" y="20570"/>
                  </a:cubicBezTo>
                  <a:lnTo>
                    <a:pt x="13212" y="21754"/>
                  </a:lnTo>
                  <a:cubicBezTo>
                    <a:pt x="13212" y="21991"/>
                    <a:pt x="13117" y="22228"/>
                    <a:pt x="12975" y="22512"/>
                  </a:cubicBezTo>
                  <a:cubicBezTo>
                    <a:pt x="12833" y="22796"/>
                    <a:pt x="12644" y="22986"/>
                    <a:pt x="12407" y="23080"/>
                  </a:cubicBezTo>
                  <a:lnTo>
                    <a:pt x="852" y="29852"/>
                  </a:lnTo>
                  <a:cubicBezTo>
                    <a:pt x="663" y="29994"/>
                    <a:pt x="474" y="29994"/>
                    <a:pt x="284" y="29899"/>
                  </a:cubicBezTo>
                  <a:cubicBezTo>
                    <a:pt x="142" y="29805"/>
                    <a:pt x="47" y="29662"/>
                    <a:pt x="47" y="29426"/>
                  </a:cubicBezTo>
                  <a:lnTo>
                    <a:pt x="0" y="8022"/>
                  </a:lnTo>
                  <a:cubicBezTo>
                    <a:pt x="0" y="7785"/>
                    <a:pt x="95" y="7548"/>
                    <a:pt x="237" y="7264"/>
                  </a:cubicBezTo>
                  <a:cubicBezTo>
                    <a:pt x="379" y="6980"/>
                    <a:pt x="568" y="6790"/>
                    <a:pt x="805" y="6696"/>
                  </a:cubicBezTo>
                  <a:lnTo>
                    <a:pt x="12170" y="113"/>
                  </a:lnTo>
                  <a:close/>
                </a:path>
              </a:pathLst>
            </a:custGeom>
            <a:solidFill>
              <a:srgbClr val="C5C5C5"/>
            </a:solidFill>
            <a:ln w="438" cap="flat">
              <a:noFill/>
              <a:prstDash val="solid"/>
              <a:miter/>
            </a:ln>
          </p:spPr>
          <p:txBody>
            <a:bodyPr rtlCol="0" anchor="ctr"/>
            <a:lstStyle/>
            <a:p>
              <a:endParaRPr lang="en-US" sz="1013" b="0" i="0">
                <a:latin typeface="Nexa Book" pitchFamily="2" charset="77"/>
              </a:endParaRPr>
            </a:p>
          </p:txBody>
        </p:sp>
        <p:sp>
          <p:nvSpPr>
            <p:cNvPr id="79" name="P">
              <a:extLst>
                <a:ext uri="{FF2B5EF4-FFF2-40B4-BE49-F238E27FC236}">
                  <a16:creationId xmlns:a16="http://schemas.microsoft.com/office/drawing/2014/main" id="{3DAC5263-D908-CE72-ECCC-945A0CF62064}"/>
                </a:ext>
              </a:extLst>
            </p:cNvPr>
            <p:cNvSpPr>
              <a:spLocks/>
            </p:cNvSpPr>
            <p:nvPr/>
          </p:nvSpPr>
          <p:spPr>
            <a:xfrm>
              <a:off x="2337" y="4972051"/>
              <a:ext cx="77744" cy="177438"/>
            </a:xfrm>
            <a:custGeom>
              <a:avLst/>
              <a:gdLst>
                <a:gd name="connsiteX0" fmla="*/ 77744 w 77744"/>
                <a:gd name="connsiteY0" fmla="*/ 49261 h 177438"/>
                <a:gd name="connsiteX1" fmla="*/ 77673 w 77744"/>
                <a:gd name="connsiteY1" fmla="*/ 82042 h 177438"/>
                <a:gd name="connsiteX2" fmla="*/ 39920 w 77744"/>
                <a:gd name="connsiteY2" fmla="*/ 103707 h 177438"/>
                <a:gd name="connsiteX3" fmla="*/ 40062 w 77744"/>
                <a:gd name="connsiteY3" fmla="*/ 150197 h 177438"/>
                <a:gd name="connsiteX4" fmla="*/ 0 w 77744"/>
                <a:gd name="connsiteY4" fmla="*/ 177438 h 177438"/>
                <a:gd name="connsiteX5" fmla="*/ 107 w 77744"/>
                <a:gd name="connsiteY5" fmla="*/ 96427 h 177438"/>
                <a:gd name="connsiteX6" fmla="*/ 36 w 77744"/>
                <a:gd name="connsiteY6" fmla="*/ 0 h 177438"/>
                <a:gd name="connsiteX7" fmla="*/ 70676 w 77744"/>
                <a:gd name="connsiteY7" fmla="*/ 42122 h 177438"/>
                <a:gd name="connsiteX8" fmla="*/ 25075 w 77744"/>
                <a:gd name="connsiteY8" fmla="*/ 70357 h 177438"/>
                <a:gd name="connsiteX9" fmla="*/ 107 w 77744"/>
                <a:gd name="connsiteY9" fmla="*/ 56612 h 177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7744" h="177438">
                  <a:moveTo>
                    <a:pt x="77744" y="49261"/>
                  </a:moveTo>
                  <a:lnTo>
                    <a:pt x="77673" y="82042"/>
                  </a:lnTo>
                  <a:lnTo>
                    <a:pt x="39920" y="103707"/>
                  </a:lnTo>
                  <a:lnTo>
                    <a:pt x="40062" y="150197"/>
                  </a:lnTo>
                  <a:lnTo>
                    <a:pt x="0" y="177438"/>
                  </a:lnTo>
                  <a:lnTo>
                    <a:pt x="107" y="96427"/>
                  </a:lnTo>
                  <a:close/>
                  <a:moveTo>
                    <a:pt x="36" y="0"/>
                  </a:moveTo>
                  <a:lnTo>
                    <a:pt x="70676" y="42122"/>
                  </a:lnTo>
                  <a:lnTo>
                    <a:pt x="25075" y="70357"/>
                  </a:lnTo>
                  <a:lnTo>
                    <a:pt x="107" y="56612"/>
                  </a:lnTo>
                  <a:close/>
                </a:path>
              </a:pathLst>
            </a:custGeom>
            <a:solidFill>
              <a:srgbClr val="575756"/>
            </a:solidFill>
            <a:ln w="438" cap="flat">
              <a:noFill/>
              <a:prstDash val="solid"/>
              <a:miter/>
            </a:ln>
          </p:spPr>
          <p:txBody>
            <a:bodyPr wrap="square" rtlCol="0" anchor="ctr">
              <a:noAutofit/>
            </a:bodyPr>
            <a:lstStyle/>
            <a:p>
              <a:endParaRPr lang="en-US" sz="1013" b="0" i="0">
                <a:latin typeface="Nexa Book" pitchFamily="2" charset="77"/>
              </a:endParaRPr>
            </a:p>
          </p:txBody>
        </p:sp>
        <p:sp>
          <p:nvSpPr>
            <p:cNvPr id="78" name="PRICING">
              <a:extLst>
                <a:ext uri="{FF2B5EF4-FFF2-40B4-BE49-F238E27FC236}">
                  <a16:creationId xmlns:a16="http://schemas.microsoft.com/office/drawing/2014/main" id="{95DEEE0C-A933-92B1-7689-BDCE418EFD53}"/>
                </a:ext>
              </a:extLst>
            </p:cNvPr>
            <p:cNvSpPr>
              <a:spLocks/>
            </p:cNvSpPr>
            <p:nvPr/>
          </p:nvSpPr>
          <p:spPr>
            <a:xfrm>
              <a:off x="122735" y="5041485"/>
              <a:ext cx="246230" cy="47627"/>
            </a:xfrm>
            <a:custGeom>
              <a:avLst/>
              <a:gdLst>
                <a:gd name="connsiteX0" fmla="*/ 46916 w 246230"/>
                <a:gd name="connsiteY0" fmla="*/ 4014 h 47627"/>
                <a:gd name="connsiteX1" fmla="*/ 46916 w 246230"/>
                <a:gd name="connsiteY1" fmla="*/ 26105 h 47627"/>
                <a:gd name="connsiteX2" fmla="*/ 46952 w 246230"/>
                <a:gd name="connsiteY2" fmla="*/ 26105 h 47627"/>
                <a:gd name="connsiteX3" fmla="*/ 63360 w 246230"/>
                <a:gd name="connsiteY3" fmla="*/ 26105 h 47627"/>
                <a:gd name="connsiteX4" fmla="*/ 75080 w 246230"/>
                <a:gd name="connsiteY4" fmla="*/ 15060 h 47627"/>
                <a:gd name="connsiteX5" fmla="*/ 63751 w 246230"/>
                <a:gd name="connsiteY5" fmla="*/ 4014 h 47627"/>
                <a:gd name="connsiteX6" fmla="*/ 3587 w 246230"/>
                <a:gd name="connsiteY6" fmla="*/ 3978 h 47627"/>
                <a:gd name="connsiteX7" fmla="*/ 3587 w 246230"/>
                <a:gd name="connsiteY7" fmla="*/ 27738 h 47627"/>
                <a:gd name="connsiteX8" fmla="*/ 20350 w 246230"/>
                <a:gd name="connsiteY8" fmla="*/ 27738 h 47627"/>
                <a:gd name="connsiteX9" fmla="*/ 20350 w 246230"/>
                <a:gd name="connsiteY9" fmla="*/ 3978 h 47627"/>
                <a:gd name="connsiteX10" fmla="*/ 160602 w 246230"/>
                <a:gd name="connsiteY10" fmla="*/ 675 h 47627"/>
                <a:gd name="connsiteX11" fmla="*/ 162129 w 246230"/>
                <a:gd name="connsiteY11" fmla="*/ 675 h 47627"/>
                <a:gd name="connsiteX12" fmla="*/ 193312 w 246230"/>
                <a:gd name="connsiteY12" fmla="*/ 39033 h 47627"/>
                <a:gd name="connsiteX13" fmla="*/ 193312 w 246230"/>
                <a:gd name="connsiteY13" fmla="*/ 675 h 47627"/>
                <a:gd name="connsiteX14" fmla="*/ 196828 w 246230"/>
                <a:gd name="connsiteY14" fmla="*/ 675 h 47627"/>
                <a:gd name="connsiteX15" fmla="*/ 196828 w 246230"/>
                <a:gd name="connsiteY15" fmla="*/ 47023 h 47627"/>
                <a:gd name="connsiteX16" fmla="*/ 195443 w 246230"/>
                <a:gd name="connsiteY16" fmla="*/ 47023 h 47627"/>
                <a:gd name="connsiteX17" fmla="*/ 164189 w 246230"/>
                <a:gd name="connsiteY17" fmla="*/ 8737 h 47627"/>
                <a:gd name="connsiteX18" fmla="*/ 164189 w 246230"/>
                <a:gd name="connsiteY18" fmla="*/ 47023 h 47627"/>
                <a:gd name="connsiteX19" fmla="*/ 160602 w 246230"/>
                <a:gd name="connsiteY19" fmla="*/ 47023 h 47627"/>
                <a:gd name="connsiteX20" fmla="*/ 146821 w 246230"/>
                <a:gd name="connsiteY20" fmla="*/ 675 h 47627"/>
                <a:gd name="connsiteX21" fmla="*/ 150337 w 246230"/>
                <a:gd name="connsiteY21" fmla="*/ 675 h 47627"/>
                <a:gd name="connsiteX22" fmla="*/ 150337 w 246230"/>
                <a:gd name="connsiteY22" fmla="*/ 47023 h 47627"/>
                <a:gd name="connsiteX23" fmla="*/ 146821 w 246230"/>
                <a:gd name="connsiteY23" fmla="*/ 47023 h 47627"/>
                <a:gd name="connsiteX24" fmla="*/ 86374 w 246230"/>
                <a:gd name="connsiteY24" fmla="*/ 675 h 47627"/>
                <a:gd name="connsiteX25" fmla="*/ 89890 w 246230"/>
                <a:gd name="connsiteY25" fmla="*/ 675 h 47627"/>
                <a:gd name="connsiteX26" fmla="*/ 89890 w 246230"/>
                <a:gd name="connsiteY26" fmla="*/ 47023 h 47627"/>
                <a:gd name="connsiteX27" fmla="*/ 86374 w 246230"/>
                <a:gd name="connsiteY27" fmla="*/ 47023 h 47627"/>
                <a:gd name="connsiteX28" fmla="*/ 43365 w 246230"/>
                <a:gd name="connsiteY28" fmla="*/ 675 h 47627"/>
                <a:gd name="connsiteX29" fmla="*/ 63751 w 246230"/>
                <a:gd name="connsiteY29" fmla="*/ 675 h 47627"/>
                <a:gd name="connsiteX30" fmla="*/ 78987 w 246230"/>
                <a:gd name="connsiteY30" fmla="*/ 15130 h 47627"/>
                <a:gd name="connsiteX31" fmla="*/ 63964 w 246230"/>
                <a:gd name="connsiteY31" fmla="*/ 29301 h 47627"/>
                <a:gd name="connsiteX32" fmla="*/ 80337 w 246230"/>
                <a:gd name="connsiteY32" fmla="*/ 47023 h 47627"/>
                <a:gd name="connsiteX33" fmla="*/ 75649 w 246230"/>
                <a:gd name="connsiteY33" fmla="*/ 47023 h 47627"/>
                <a:gd name="connsiteX34" fmla="*/ 59596 w 246230"/>
                <a:gd name="connsiteY34" fmla="*/ 29478 h 47627"/>
                <a:gd name="connsiteX35" fmla="*/ 46952 w 246230"/>
                <a:gd name="connsiteY35" fmla="*/ 29478 h 47627"/>
                <a:gd name="connsiteX36" fmla="*/ 46952 w 246230"/>
                <a:gd name="connsiteY36" fmla="*/ 47023 h 47627"/>
                <a:gd name="connsiteX37" fmla="*/ 43365 w 246230"/>
                <a:gd name="connsiteY37" fmla="*/ 47023 h 47627"/>
                <a:gd name="connsiteX38" fmla="*/ 0 w 246230"/>
                <a:gd name="connsiteY38" fmla="*/ 675 h 47627"/>
                <a:gd name="connsiteX39" fmla="*/ 20315 w 246230"/>
                <a:gd name="connsiteY39" fmla="*/ 675 h 47627"/>
                <a:gd name="connsiteX40" fmla="*/ 20315 w 246230"/>
                <a:gd name="connsiteY40" fmla="*/ 31006 h 47627"/>
                <a:gd name="connsiteX41" fmla="*/ 3587 w 246230"/>
                <a:gd name="connsiteY41" fmla="*/ 31006 h 47627"/>
                <a:gd name="connsiteX42" fmla="*/ 3587 w 246230"/>
                <a:gd name="connsiteY42" fmla="*/ 47023 h 47627"/>
                <a:gd name="connsiteX43" fmla="*/ 0 w 246230"/>
                <a:gd name="connsiteY43" fmla="*/ 47023 h 47627"/>
                <a:gd name="connsiteX44" fmla="*/ 121428 w 246230"/>
                <a:gd name="connsiteY44" fmla="*/ 142 h 47627"/>
                <a:gd name="connsiteX45" fmla="*/ 138334 w 246230"/>
                <a:gd name="connsiteY45" fmla="*/ 7103 h 47627"/>
                <a:gd name="connsiteX46" fmla="*/ 135883 w 246230"/>
                <a:gd name="connsiteY46" fmla="*/ 9235 h 47627"/>
                <a:gd name="connsiteX47" fmla="*/ 121428 w 246230"/>
                <a:gd name="connsiteY47" fmla="*/ 3339 h 47627"/>
                <a:gd name="connsiteX48" fmla="*/ 101042 w 246230"/>
                <a:gd name="connsiteY48" fmla="*/ 24009 h 47627"/>
                <a:gd name="connsiteX49" fmla="*/ 121428 w 246230"/>
                <a:gd name="connsiteY49" fmla="*/ 44288 h 47627"/>
                <a:gd name="connsiteX50" fmla="*/ 135919 w 246230"/>
                <a:gd name="connsiteY50" fmla="*/ 38393 h 47627"/>
                <a:gd name="connsiteX51" fmla="*/ 138334 w 246230"/>
                <a:gd name="connsiteY51" fmla="*/ 40595 h 47627"/>
                <a:gd name="connsiteX52" fmla="*/ 121428 w 246230"/>
                <a:gd name="connsiteY52" fmla="*/ 47556 h 47627"/>
                <a:gd name="connsiteX53" fmla="*/ 97596 w 246230"/>
                <a:gd name="connsiteY53" fmla="*/ 24116 h 47627"/>
                <a:gd name="connsiteX54" fmla="*/ 121428 w 246230"/>
                <a:gd name="connsiteY54" fmla="*/ 142 h 47627"/>
                <a:gd name="connsiteX55" fmla="*/ 228757 w 246230"/>
                <a:gd name="connsiteY55" fmla="*/ 0 h 47627"/>
                <a:gd name="connsiteX56" fmla="*/ 245698 w 246230"/>
                <a:gd name="connsiteY56" fmla="*/ 6961 h 47627"/>
                <a:gd name="connsiteX57" fmla="*/ 243637 w 246230"/>
                <a:gd name="connsiteY57" fmla="*/ 9199 h 47627"/>
                <a:gd name="connsiteX58" fmla="*/ 228721 w 246230"/>
                <a:gd name="connsiteY58" fmla="*/ 3232 h 47627"/>
                <a:gd name="connsiteX59" fmla="*/ 208264 w 246230"/>
                <a:gd name="connsiteY59" fmla="*/ 23902 h 47627"/>
                <a:gd name="connsiteX60" fmla="*/ 228721 w 246230"/>
                <a:gd name="connsiteY60" fmla="*/ 44218 h 47627"/>
                <a:gd name="connsiteX61" fmla="*/ 242821 w 246230"/>
                <a:gd name="connsiteY61" fmla="*/ 38855 h 47627"/>
                <a:gd name="connsiteX62" fmla="*/ 242821 w 246230"/>
                <a:gd name="connsiteY62" fmla="*/ 25856 h 47627"/>
                <a:gd name="connsiteX63" fmla="*/ 226696 w 246230"/>
                <a:gd name="connsiteY63" fmla="*/ 25856 h 47627"/>
                <a:gd name="connsiteX64" fmla="*/ 226696 w 246230"/>
                <a:gd name="connsiteY64" fmla="*/ 22731 h 47627"/>
                <a:gd name="connsiteX65" fmla="*/ 246230 w 246230"/>
                <a:gd name="connsiteY65" fmla="*/ 22731 h 47627"/>
                <a:gd name="connsiteX66" fmla="*/ 246230 w 246230"/>
                <a:gd name="connsiteY66" fmla="*/ 40133 h 47627"/>
                <a:gd name="connsiteX67" fmla="*/ 228757 w 246230"/>
                <a:gd name="connsiteY67" fmla="*/ 47627 h 47627"/>
                <a:gd name="connsiteX68" fmla="*/ 204855 w 246230"/>
                <a:gd name="connsiteY68" fmla="*/ 23974 h 47627"/>
                <a:gd name="connsiteX69" fmla="*/ 228757 w 246230"/>
                <a:gd name="connsiteY69" fmla="*/ 0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46230" h="47627">
                  <a:moveTo>
                    <a:pt x="46916" y="4014"/>
                  </a:moveTo>
                  <a:lnTo>
                    <a:pt x="46916" y="26105"/>
                  </a:lnTo>
                  <a:lnTo>
                    <a:pt x="46952" y="26105"/>
                  </a:lnTo>
                  <a:lnTo>
                    <a:pt x="63360" y="26105"/>
                  </a:lnTo>
                  <a:cubicBezTo>
                    <a:pt x="71458" y="26105"/>
                    <a:pt x="75010" y="21523"/>
                    <a:pt x="75080" y="15060"/>
                  </a:cubicBezTo>
                  <a:cubicBezTo>
                    <a:pt x="75151" y="9625"/>
                    <a:pt x="71422" y="4014"/>
                    <a:pt x="63751" y="4014"/>
                  </a:cubicBezTo>
                  <a:close/>
                  <a:moveTo>
                    <a:pt x="3587" y="3978"/>
                  </a:moveTo>
                  <a:lnTo>
                    <a:pt x="3587" y="27738"/>
                  </a:lnTo>
                  <a:lnTo>
                    <a:pt x="20350" y="27738"/>
                  </a:lnTo>
                  <a:cubicBezTo>
                    <a:pt x="35799" y="27738"/>
                    <a:pt x="35799" y="3978"/>
                    <a:pt x="20350" y="3978"/>
                  </a:cubicBezTo>
                  <a:close/>
                  <a:moveTo>
                    <a:pt x="160602" y="675"/>
                  </a:moveTo>
                  <a:lnTo>
                    <a:pt x="162129" y="675"/>
                  </a:lnTo>
                  <a:lnTo>
                    <a:pt x="193312" y="39033"/>
                  </a:lnTo>
                  <a:lnTo>
                    <a:pt x="193312" y="675"/>
                  </a:lnTo>
                  <a:lnTo>
                    <a:pt x="196828" y="675"/>
                  </a:lnTo>
                  <a:lnTo>
                    <a:pt x="196828" y="47023"/>
                  </a:lnTo>
                  <a:lnTo>
                    <a:pt x="195443" y="47023"/>
                  </a:lnTo>
                  <a:lnTo>
                    <a:pt x="164189" y="8737"/>
                  </a:lnTo>
                  <a:lnTo>
                    <a:pt x="164189" y="47023"/>
                  </a:lnTo>
                  <a:lnTo>
                    <a:pt x="160602" y="47023"/>
                  </a:lnTo>
                  <a:close/>
                  <a:moveTo>
                    <a:pt x="146821" y="675"/>
                  </a:moveTo>
                  <a:lnTo>
                    <a:pt x="150337" y="675"/>
                  </a:lnTo>
                  <a:lnTo>
                    <a:pt x="150337" y="47023"/>
                  </a:lnTo>
                  <a:lnTo>
                    <a:pt x="146821" y="47023"/>
                  </a:lnTo>
                  <a:close/>
                  <a:moveTo>
                    <a:pt x="86374" y="675"/>
                  </a:moveTo>
                  <a:lnTo>
                    <a:pt x="89890" y="675"/>
                  </a:lnTo>
                  <a:lnTo>
                    <a:pt x="89890" y="47023"/>
                  </a:lnTo>
                  <a:lnTo>
                    <a:pt x="86374" y="47023"/>
                  </a:lnTo>
                  <a:close/>
                  <a:moveTo>
                    <a:pt x="43365" y="675"/>
                  </a:moveTo>
                  <a:cubicBezTo>
                    <a:pt x="50184" y="675"/>
                    <a:pt x="56932" y="675"/>
                    <a:pt x="63751" y="675"/>
                  </a:cubicBezTo>
                  <a:cubicBezTo>
                    <a:pt x="73801" y="675"/>
                    <a:pt x="78915" y="7885"/>
                    <a:pt x="78987" y="15130"/>
                  </a:cubicBezTo>
                  <a:cubicBezTo>
                    <a:pt x="79058" y="22695"/>
                    <a:pt x="74086" y="29301"/>
                    <a:pt x="63964" y="29301"/>
                  </a:cubicBezTo>
                  <a:lnTo>
                    <a:pt x="80337" y="47023"/>
                  </a:lnTo>
                  <a:lnTo>
                    <a:pt x="75649" y="47023"/>
                  </a:lnTo>
                  <a:lnTo>
                    <a:pt x="59596" y="29478"/>
                  </a:lnTo>
                  <a:lnTo>
                    <a:pt x="46952" y="29478"/>
                  </a:lnTo>
                  <a:lnTo>
                    <a:pt x="46952" y="47023"/>
                  </a:lnTo>
                  <a:lnTo>
                    <a:pt x="43365" y="47023"/>
                  </a:lnTo>
                  <a:close/>
                  <a:moveTo>
                    <a:pt x="0" y="675"/>
                  </a:moveTo>
                  <a:cubicBezTo>
                    <a:pt x="6748" y="675"/>
                    <a:pt x="13567" y="675"/>
                    <a:pt x="20315" y="675"/>
                  </a:cubicBezTo>
                  <a:cubicBezTo>
                    <a:pt x="40452" y="675"/>
                    <a:pt x="40452" y="31006"/>
                    <a:pt x="20315" y="31006"/>
                  </a:cubicBezTo>
                  <a:lnTo>
                    <a:pt x="3587" y="31006"/>
                  </a:lnTo>
                  <a:lnTo>
                    <a:pt x="3587" y="47023"/>
                  </a:lnTo>
                  <a:lnTo>
                    <a:pt x="0" y="47023"/>
                  </a:lnTo>
                  <a:close/>
                  <a:moveTo>
                    <a:pt x="121428" y="142"/>
                  </a:moveTo>
                  <a:cubicBezTo>
                    <a:pt x="127537" y="142"/>
                    <a:pt x="133681" y="2451"/>
                    <a:pt x="138334" y="7103"/>
                  </a:cubicBezTo>
                  <a:lnTo>
                    <a:pt x="135883" y="9235"/>
                  </a:lnTo>
                  <a:cubicBezTo>
                    <a:pt x="131905" y="5257"/>
                    <a:pt x="126684" y="3339"/>
                    <a:pt x="121428" y="3339"/>
                  </a:cubicBezTo>
                  <a:cubicBezTo>
                    <a:pt x="107932" y="3339"/>
                    <a:pt x="100971" y="12892"/>
                    <a:pt x="101042" y="24009"/>
                  </a:cubicBezTo>
                  <a:cubicBezTo>
                    <a:pt x="101184" y="34877"/>
                    <a:pt x="108074" y="44288"/>
                    <a:pt x="121428" y="44288"/>
                  </a:cubicBezTo>
                  <a:cubicBezTo>
                    <a:pt x="126649" y="44288"/>
                    <a:pt x="131976" y="42300"/>
                    <a:pt x="135919" y="38393"/>
                  </a:cubicBezTo>
                  <a:lnTo>
                    <a:pt x="138334" y="40595"/>
                  </a:lnTo>
                  <a:cubicBezTo>
                    <a:pt x="133681" y="45248"/>
                    <a:pt x="127537" y="47556"/>
                    <a:pt x="121428" y="47556"/>
                  </a:cubicBezTo>
                  <a:cubicBezTo>
                    <a:pt x="105801" y="47556"/>
                    <a:pt x="97668" y="36617"/>
                    <a:pt x="97596" y="24116"/>
                  </a:cubicBezTo>
                  <a:cubicBezTo>
                    <a:pt x="97455" y="11721"/>
                    <a:pt x="105553" y="142"/>
                    <a:pt x="121428" y="142"/>
                  </a:cubicBezTo>
                  <a:close/>
                  <a:moveTo>
                    <a:pt x="228757" y="0"/>
                  </a:moveTo>
                  <a:cubicBezTo>
                    <a:pt x="234865" y="0"/>
                    <a:pt x="241009" y="2309"/>
                    <a:pt x="245698" y="6961"/>
                  </a:cubicBezTo>
                  <a:lnTo>
                    <a:pt x="243637" y="9199"/>
                  </a:lnTo>
                  <a:cubicBezTo>
                    <a:pt x="239589" y="5221"/>
                    <a:pt x="233977" y="3232"/>
                    <a:pt x="228721" y="3232"/>
                  </a:cubicBezTo>
                  <a:cubicBezTo>
                    <a:pt x="215154" y="3232"/>
                    <a:pt x="208193" y="13176"/>
                    <a:pt x="208264" y="23902"/>
                  </a:cubicBezTo>
                  <a:cubicBezTo>
                    <a:pt x="208264" y="34842"/>
                    <a:pt x="215225" y="44218"/>
                    <a:pt x="228721" y="44218"/>
                  </a:cubicBezTo>
                  <a:cubicBezTo>
                    <a:pt x="233693" y="44218"/>
                    <a:pt x="238843" y="42513"/>
                    <a:pt x="242821" y="38855"/>
                  </a:cubicBezTo>
                  <a:lnTo>
                    <a:pt x="242821" y="25856"/>
                  </a:lnTo>
                  <a:lnTo>
                    <a:pt x="226696" y="25856"/>
                  </a:lnTo>
                  <a:lnTo>
                    <a:pt x="226696" y="22731"/>
                  </a:lnTo>
                  <a:lnTo>
                    <a:pt x="246230" y="22731"/>
                  </a:lnTo>
                  <a:lnTo>
                    <a:pt x="246230" y="40133"/>
                  </a:lnTo>
                  <a:cubicBezTo>
                    <a:pt x="241400" y="44964"/>
                    <a:pt x="235646" y="47627"/>
                    <a:pt x="228757" y="47627"/>
                  </a:cubicBezTo>
                  <a:cubicBezTo>
                    <a:pt x="212988" y="47627"/>
                    <a:pt x="204855" y="36617"/>
                    <a:pt x="204855" y="23974"/>
                  </a:cubicBezTo>
                  <a:cubicBezTo>
                    <a:pt x="204783" y="9483"/>
                    <a:pt x="214657" y="0"/>
                    <a:pt x="228757" y="0"/>
                  </a:cubicBezTo>
                  <a:close/>
                </a:path>
              </a:pathLst>
            </a:custGeom>
            <a:solidFill>
              <a:srgbClr val="575756"/>
            </a:solidFill>
            <a:ln w="438" cap="flat">
              <a:noFill/>
              <a:prstDash val="solid"/>
              <a:miter/>
            </a:ln>
          </p:spPr>
          <p:txBody>
            <a:bodyPr wrap="square" rtlCol="0" anchor="ctr">
              <a:noAutofit/>
            </a:bodyPr>
            <a:lstStyle/>
            <a:p>
              <a:endParaRPr lang="en-US" sz="1013" b="0" i="0">
                <a:latin typeface="Nexa Book" pitchFamily="2" charset="77"/>
              </a:endParaRPr>
            </a:p>
          </p:txBody>
        </p:sp>
        <p:sp>
          <p:nvSpPr>
            <p:cNvPr id="77" name="One">
              <a:extLst>
                <a:ext uri="{FF2B5EF4-FFF2-40B4-BE49-F238E27FC236}">
                  <a16:creationId xmlns:a16="http://schemas.microsoft.com/office/drawing/2014/main" id="{76C7B306-B971-32B9-4301-F0F887CADC00}"/>
                </a:ext>
              </a:extLst>
            </p:cNvPr>
            <p:cNvSpPr>
              <a:spLocks/>
            </p:cNvSpPr>
            <p:nvPr/>
          </p:nvSpPr>
          <p:spPr>
            <a:xfrm>
              <a:off x="380295" y="5040526"/>
              <a:ext cx="135847" cy="48337"/>
            </a:xfrm>
            <a:custGeom>
              <a:avLst/>
              <a:gdLst>
                <a:gd name="connsiteX0" fmla="*/ 23831 w 135847"/>
                <a:gd name="connsiteY0" fmla="*/ 7956 h 48337"/>
                <a:gd name="connsiteX1" fmla="*/ 8595 w 135847"/>
                <a:gd name="connsiteY1" fmla="*/ 24577 h 48337"/>
                <a:gd name="connsiteX2" fmla="*/ 23831 w 135847"/>
                <a:gd name="connsiteY2" fmla="*/ 40347 h 48337"/>
                <a:gd name="connsiteX3" fmla="*/ 38996 w 135847"/>
                <a:gd name="connsiteY3" fmla="*/ 24507 h 48337"/>
                <a:gd name="connsiteX4" fmla="*/ 23831 w 135847"/>
                <a:gd name="connsiteY4" fmla="*/ 7956 h 48337"/>
                <a:gd name="connsiteX5" fmla="*/ 101148 w 135847"/>
                <a:gd name="connsiteY5" fmla="*/ 923 h 48337"/>
                <a:gd name="connsiteX6" fmla="*/ 135847 w 135847"/>
                <a:gd name="connsiteY6" fmla="*/ 923 h 48337"/>
                <a:gd name="connsiteX7" fmla="*/ 135847 w 135847"/>
                <a:gd name="connsiteY7" fmla="*/ 9412 h 48337"/>
                <a:gd name="connsiteX8" fmla="*/ 109814 w 135847"/>
                <a:gd name="connsiteY8" fmla="*/ 9412 h 48337"/>
                <a:gd name="connsiteX9" fmla="*/ 109814 w 135847"/>
                <a:gd name="connsiteY9" fmla="*/ 20066 h 48337"/>
                <a:gd name="connsiteX10" fmla="*/ 134924 w 135847"/>
                <a:gd name="connsiteY10" fmla="*/ 20066 h 48337"/>
                <a:gd name="connsiteX11" fmla="*/ 134924 w 135847"/>
                <a:gd name="connsiteY11" fmla="*/ 28199 h 48337"/>
                <a:gd name="connsiteX12" fmla="*/ 109814 w 135847"/>
                <a:gd name="connsiteY12" fmla="*/ 28199 h 48337"/>
                <a:gd name="connsiteX13" fmla="*/ 109814 w 135847"/>
                <a:gd name="connsiteY13" fmla="*/ 38677 h 48337"/>
                <a:gd name="connsiteX14" fmla="*/ 135847 w 135847"/>
                <a:gd name="connsiteY14" fmla="*/ 38677 h 48337"/>
                <a:gd name="connsiteX15" fmla="*/ 135847 w 135847"/>
                <a:gd name="connsiteY15" fmla="*/ 47307 h 48337"/>
                <a:gd name="connsiteX16" fmla="*/ 101148 w 135847"/>
                <a:gd name="connsiteY16" fmla="*/ 47307 h 48337"/>
                <a:gd name="connsiteX17" fmla="*/ 101148 w 135847"/>
                <a:gd name="connsiteY17" fmla="*/ 923 h 48337"/>
                <a:gd name="connsiteX18" fmla="*/ 84526 w 135847"/>
                <a:gd name="connsiteY18" fmla="*/ 852 h 48337"/>
                <a:gd name="connsiteX19" fmla="*/ 93227 w 135847"/>
                <a:gd name="connsiteY19" fmla="*/ 852 h 48337"/>
                <a:gd name="connsiteX20" fmla="*/ 93227 w 135847"/>
                <a:gd name="connsiteY20" fmla="*/ 47272 h 48337"/>
                <a:gd name="connsiteX21" fmla="*/ 87793 w 135847"/>
                <a:gd name="connsiteY21" fmla="*/ 47272 h 48337"/>
                <a:gd name="connsiteX22" fmla="*/ 87793 w 135847"/>
                <a:gd name="connsiteY22" fmla="*/ 47343 h 48337"/>
                <a:gd name="connsiteX23" fmla="*/ 63430 w 135847"/>
                <a:gd name="connsiteY23" fmla="*/ 16017 h 48337"/>
                <a:gd name="connsiteX24" fmla="*/ 63430 w 135847"/>
                <a:gd name="connsiteY24" fmla="*/ 47272 h 48337"/>
                <a:gd name="connsiteX25" fmla="*/ 54693 w 135847"/>
                <a:gd name="connsiteY25" fmla="*/ 47272 h 48337"/>
                <a:gd name="connsiteX26" fmla="*/ 54693 w 135847"/>
                <a:gd name="connsiteY26" fmla="*/ 924 h 48337"/>
                <a:gd name="connsiteX27" fmla="*/ 61796 w 135847"/>
                <a:gd name="connsiteY27" fmla="*/ 924 h 48337"/>
                <a:gd name="connsiteX28" fmla="*/ 84526 w 135847"/>
                <a:gd name="connsiteY28" fmla="*/ 29656 h 48337"/>
                <a:gd name="connsiteX29" fmla="*/ 23831 w 135847"/>
                <a:gd name="connsiteY29" fmla="*/ 0 h 48337"/>
                <a:gd name="connsiteX30" fmla="*/ 47626 w 135847"/>
                <a:gd name="connsiteY30" fmla="*/ 24364 h 48337"/>
                <a:gd name="connsiteX31" fmla="*/ 23831 w 135847"/>
                <a:gd name="connsiteY31" fmla="*/ 48337 h 48337"/>
                <a:gd name="connsiteX32" fmla="*/ 0 w 135847"/>
                <a:gd name="connsiteY32" fmla="*/ 24435 h 48337"/>
                <a:gd name="connsiteX33" fmla="*/ 23831 w 135847"/>
                <a:gd name="connsiteY33" fmla="*/ 0 h 48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35847" h="48337">
                  <a:moveTo>
                    <a:pt x="23831" y="7956"/>
                  </a:moveTo>
                  <a:cubicBezTo>
                    <a:pt x="12892" y="7956"/>
                    <a:pt x="8417" y="16764"/>
                    <a:pt x="8595" y="24577"/>
                  </a:cubicBezTo>
                  <a:cubicBezTo>
                    <a:pt x="8808" y="32178"/>
                    <a:pt x="12892" y="40347"/>
                    <a:pt x="23831" y="40347"/>
                  </a:cubicBezTo>
                  <a:cubicBezTo>
                    <a:pt x="34770" y="40347"/>
                    <a:pt x="38854" y="32142"/>
                    <a:pt x="38996" y="24507"/>
                  </a:cubicBezTo>
                  <a:cubicBezTo>
                    <a:pt x="39138" y="16693"/>
                    <a:pt x="34770" y="7956"/>
                    <a:pt x="23831" y="7956"/>
                  </a:cubicBezTo>
                  <a:close/>
                  <a:moveTo>
                    <a:pt x="101148" y="923"/>
                  </a:moveTo>
                  <a:lnTo>
                    <a:pt x="135847" y="923"/>
                  </a:lnTo>
                  <a:lnTo>
                    <a:pt x="135847" y="9412"/>
                  </a:lnTo>
                  <a:lnTo>
                    <a:pt x="109814" y="9412"/>
                  </a:lnTo>
                  <a:lnTo>
                    <a:pt x="109814" y="20066"/>
                  </a:lnTo>
                  <a:lnTo>
                    <a:pt x="134924" y="20066"/>
                  </a:lnTo>
                  <a:lnTo>
                    <a:pt x="134924" y="28199"/>
                  </a:lnTo>
                  <a:lnTo>
                    <a:pt x="109814" y="28199"/>
                  </a:lnTo>
                  <a:lnTo>
                    <a:pt x="109814" y="38677"/>
                  </a:lnTo>
                  <a:lnTo>
                    <a:pt x="135847" y="38677"/>
                  </a:lnTo>
                  <a:lnTo>
                    <a:pt x="135847" y="47307"/>
                  </a:lnTo>
                  <a:lnTo>
                    <a:pt x="101148" y="47307"/>
                  </a:lnTo>
                  <a:cubicBezTo>
                    <a:pt x="101148" y="31858"/>
                    <a:pt x="101148" y="16372"/>
                    <a:pt x="101148" y="923"/>
                  </a:cubicBezTo>
                  <a:close/>
                  <a:moveTo>
                    <a:pt x="84526" y="852"/>
                  </a:moveTo>
                  <a:lnTo>
                    <a:pt x="93227" y="852"/>
                  </a:lnTo>
                  <a:lnTo>
                    <a:pt x="93227" y="47272"/>
                  </a:lnTo>
                  <a:lnTo>
                    <a:pt x="87793" y="47272"/>
                  </a:lnTo>
                  <a:lnTo>
                    <a:pt x="87793" y="47343"/>
                  </a:lnTo>
                  <a:lnTo>
                    <a:pt x="63430" y="16017"/>
                  </a:lnTo>
                  <a:lnTo>
                    <a:pt x="63430" y="47272"/>
                  </a:lnTo>
                  <a:lnTo>
                    <a:pt x="54693" y="47272"/>
                  </a:lnTo>
                  <a:lnTo>
                    <a:pt x="54693" y="924"/>
                  </a:lnTo>
                  <a:lnTo>
                    <a:pt x="61796" y="924"/>
                  </a:lnTo>
                  <a:lnTo>
                    <a:pt x="84526" y="29656"/>
                  </a:lnTo>
                  <a:close/>
                  <a:moveTo>
                    <a:pt x="23831" y="0"/>
                  </a:moveTo>
                  <a:cubicBezTo>
                    <a:pt x="39813" y="0"/>
                    <a:pt x="47768" y="12253"/>
                    <a:pt x="47626" y="24364"/>
                  </a:cubicBezTo>
                  <a:cubicBezTo>
                    <a:pt x="47484" y="36369"/>
                    <a:pt x="40132" y="48337"/>
                    <a:pt x="23831" y="48337"/>
                  </a:cubicBezTo>
                  <a:cubicBezTo>
                    <a:pt x="7529" y="48337"/>
                    <a:pt x="0" y="36617"/>
                    <a:pt x="0" y="24435"/>
                  </a:cubicBezTo>
                  <a:cubicBezTo>
                    <a:pt x="0" y="12253"/>
                    <a:pt x="7813" y="0"/>
                    <a:pt x="23831" y="0"/>
                  </a:cubicBezTo>
                  <a:close/>
                </a:path>
              </a:pathLst>
            </a:custGeom>
            <a:solidFill>
              <a:srgbClr val="00A099"/>
            </a:solidFill>
            <a:ln w="438" cap="flat">
              <a:noFill/>
              <a:prstDash val="solid"/>
              <a:miter/>
            </a:ln>
          </p:spPr>
          <p:txBody>
            <a:bodyPr wrap="square" rtlCol="0" anchor="ctr">
              <a:noAutofit/>
            </a:bodyPr>
            <a:lstStyle/>
            <a:p>
              <a:endParaRPr lang="en-US" sz="1013" b="0" i="0">
                <a:latin typeface="Nexa Book" pitchFamily="2" charset="77"/>
              </a:endParaRPr>
            </a:p>
          </p:txBody>
        </p:sp>
        <p:sp>
          <p:nvSpPr>
            <p:cNvPr id="75" name="TM">
              <a:extLst>
                <a:ext uri="{FF2B5EF4-FFF2-40B4-BE49-F238E27FC236}">
                  <a16:creationId xmlns:a16="http://schemas.microsoft.com/office/drawing/2014/main" id="{EAE3B7E6-F36A-A0DB-94BA-E8CFEE1AF9E6}"/>
                </a:ext>
              </a:extLst>
            </p:cNvPr>
            <p:cNvSpPr>
              <a:spLocks/>
            </p:cNvSpPr>
            <p:nvPr/>
          </p:nvSpPr>
          <p:spPr>
            <a:xfrm>
              <a:off x="517206" y="5033991"/>
              <a:ext cx="29762" cy="15343"/>
            </a:xfrm>
            <a:custGeom>
              <a:avLst/>
              <a:gdLst>
                <a:gd name="connsiteX0" fmla="*/ 13922 w 29762"/>
                <a:gd name="connsiteY0" fmla="*/ 0 h 15343"/>
                <a:gd name="connsiteX1" fmla="*/ 17473 w 29762"/>
                <a:gd name="connsiteY1" fmla="*/ 0 h 15343"/>
                <a:gd name="connsiteX2" fmla="*/ 21735 w 29762"/>
                <a:gd name="connsiteY2" fmla="*/ 12218 h 15343"/>
                <a:gd name="connsiteX3" fmla="*/ 21807 w 29762"/>
                <a:gd name="connsiteY3" fmla="*/ 12218 h 15343"/>
                <a:gd name="connsiteX4" fmla="*/ 26211 w 29762"/>
                <a:gd name="connsiteY4" fmla="*/ 0 h 15343"/>
                <a:gd name="connsiteX5" fmla="*/ 29762 w 29762"/>
                <a:gd name="connsiteY5" fmla="*/ 0 h 15343"/>
                <a:gd name="connsiteX6" fmla="*/ 29762 w 29762"/>
                <a:gd name="connsiteY6" fmla="*/ 15343 h 15343"/>
                <a:gd name="connsiteX7" fmla="*/ 27347 w 29762"/>
                <a:gd name="connsiteY7" fmla="*/ 15343 h 15343"/>
                <a:gd name="connsiteX8" fmla="*/ 27347 w 29762"/>
                <a:gd name="connsiteY8" fmla="*/ 7743 h 15343"/>
                <a:gd name="connsiteX9" fmla="*/ 27418 w 29762"/>
                <a:gd name="connsiteY9" fmla="*/ 4759 h 15343"/>
                <a:gd name="connsiteX10" fmla="*/ 27525 w 29762"/>
                <a:gd name="connsiteY10" fmla="*/ 2522 h 15343"/>
                <a:gd name="connsiteX11" fmla="*/ 27453 w 29762"/>
                <a:gd name="connsiteY11" fmla="*/ 2522 h 15343"/>
                <a:gd name="connsiteX12" fmla="*/ 22836 w 29762"/>
                <a:gd name="connsiteY12" fmla="*/ 15308 h 15343"/>
                <a:gd name="connsiteX13" fmla="*/ 20528 w 29762"/>
                <a:gd name="connsiteY13" fmla="*/ 15308 h 15343"/>
                <a:gd name="connsiteX14" fmla="*/ 20528 w 29762"/>
                <a:gd name="connsiteY14" fmla="*/ 15343 h 15343"/>
                <a:gd name="connsiteX15" fmla="*/ 16089 w 29762"/>
                <a:gd name="connsiteY15" fmla="*/ 2522 h 15343"/>
                <a:gd name="connsiteX16" fmla="*/ 16017 w 29762"/>
                <a:gd name="connsiteY16" fmla="*/ 2522 h 15343"/>
                <a:gd name="connsiteX17" fmla="*/ 16195 w 29762"/>
                <a:gd name="connsiteY17" fmla="*/ 7885 h 15343"/>
                <a:gd name="connsiteX18" fmla="*/ 16195 w 29762"/>
                <a:gd name="connsiteY18" fmla="*/ 15343 h 15343"/>
                <a:gd name="connsiteX19" fmla="*/ 13922 w 29762"/>
                <a:gd name="connsiteY19" fmla="*/ 15343 h 15343"/>
                <a:gd name="connsiteX20" fmla="*/ 0 w 29762"/>
                <a:gd name="connsiteY20" fmla="*/ 0 h 15343"/>
                <a:gd name="connsiteX21" fmla="*/ 11543 w 29762"/>
                <a:gd name="connsiteY21" fmla="*/ 0 h 15343"/>
                <a:gd name="connsiteX22" fmla="*/ 11543 w 29762"/>
                <a:gd name="connsiteY22" fmla="*/ 2167 h 15343"/>
                <a:gd name="connsiteX23" fmla="*/ 7032 w 29762"/>
                <a:gd name="connsiteY23" fmla="*/ 2167 h 15343"/>
                <a:gd name="connsiteX24" fmla="*/ 7032 w 29762"/>
                <a:gd name="connsiteY24" fmla="*/ 15343 h 15343"/>
                <a:gd name="connsiteX25" fmla="*/ 4511 w 29762"/>
                <a:gd name="connsiteY25" fmla="*/ 15343 h 15343"/>
                <a:gd name="connsiteX26" fmla="*/ 4511 w 29762"/>
                <a:gd name="connsiteY26" fmla="*/ 2167 h 15343"/>
                <a:gd name="connsiteX27" fmla="*/ 0 w 29762"/>
                <a:gd name="connsiteY27" fmla="*/ 2167 h 15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9762" h="15343">
                  <a:moveTo>
                    <a:pt x="13922" y="0"/>
                  </a:moveTo>
                  <a:lnTo>
                    <a:pt x="17473" y="0"/>
                  </a:lnTo>
                  <a:lnTo>
                    <a:pt x="21735" y="12218"/>
                  </a:lnTo>
                  <a:lnTo>
                    <a:pt x="21807" y="12218"/>
                  </a:lnTo>
                  <a:lnTo>
                    <a:pt x="26211" y="0"/>
                  </a:lnTo>
                  <a:lnTo>
                    <a:pt x="29762" y="0"/>
                  </a:lnTo>
                  <a:lnTo>
                    <a:pt x="29762" y="15343"/>
                  </a:lnTo>
                  <a:lnTo>
                    <a:pt x="27347" y="15343"/>
                  </a:lnTo>
                  <a:lnTo>
                    <a:pt x="27347" y="7743"/>
                  </a:lnTo>
                  <a:cubicBezTo>
                    <a:pt x="27347" y="6997"/>
                    <a:pt x="27382" y="6003"/>
                    <a:pt x="27418" y="4759"/>
                  </a:cubicBezTo>
                  <a:cubicBezTo>
                    <a:pt x="27453" y="3552"/>
                    <a:pt x="27489" y="2806"/>
                    <a:pt x="27525" y="2522"/>
                  </a:cubicBezTo>
                  <a:lnTo>
                    <a:pt x="27453" y="2522"/>
                  </a:lnTo>
                  <a:lnTo>
                    <a:pt x="22836" y="15308"/>
                  </a:lnTo>
                  <a:lnTo>
                    <a:pt x="20528" y="15308"/>
                  </a:lnTo>
                  <a:lnTo>
                    <a:pt x="20528" y="15343"/>
                  </a:lnTo>
                  <a:lnTo>
                    <a:pt x="16089" y="2522"/>
                  </a:lnTo>
                  <a:lnTo>
                    <a:pt x="16017" y="2522"/>
                  </a:lnTo>
                  <a:cubicBezTo>
                    <a:pt x="16124" y="4440"/>
                    <a:pt x="16195" y="6216"/>
                    <a:pt x="16195" y="7885"/>
                  </a:cubicBezTo>
                  <a:lnTo>
                    <a:pt x="16195" y="15343"/>
                  </a:lnTo>
                  <a:lnTo>
                    <a:pt x="13922" y="15343"/>
                  </a:lnTo>
                  <a:close/>
                  <a:moveTo>
                    <a:pt x="0" y="0"/>
                  </a:moveTo>
                  <a:lnTo>
                    <a:pt x="11543" y="0"/>
                  </a:lnTo>
                  <a:lnTo>
                    <a:pt x="11543" y="2167"/>
                  </a:lnTo>
                  <a:lnTo>
                    <a:pt x="7032" y="2167"/>
                  </a:lnTo>
                  <a:lnTo>
                    <a:pt x="7032" y="15343"/>
                  </a:lnTo>
                  <a:lnTo>
                    <a:pt x="4511" y="15343"/>
                  </a:lnTo>
                  <a:lnTo>
                    <a:pt x="4511" y="2167"/>
                  </a:lnTo>
                  <a:lnTo>
                    <a:pt x="0" y="2167"/>
                  </a:lnTo>
                  <a:close/>
                </a:path>
              </a:pathLst>
            </a:custGeom>
            <a:solidFill>
              <a:srgbClr val="575756"/>
            </a:solidFill>
            <a:ln w="438" cap="flat">
              <a:noFill/>
              <a:prstDash val="solid"/>
              <a:miter/>
            </a:ln>
          </p:spPr>
          <p:txBody>
            <a:bodyPr wrap="square" rtlCol="0" anchor="ctr">
              <a:noAutofit/>
            </a:bodyPr>
            <a:lstStyle/>
            <a:p>
              <a:endParaRPr lang="en-US" sz="1013" b="0" i="0">
                <a:latin typeface="Nexa Book" pitchFamily="2" charset="77"/>
              </a:endParaRPr>
            </a:p>
          </p:txBody>
        </p:sp>
      </p:grpSp>
      <p:grpSp>
        <p:nvGrpSpPr>
          <p:cNvPr id="74" name="PricingOne Logo">
            <a:extLst>
              <a:ext uri="{FF2B5EF4-FFF2-40B4-BE49-F238E27FC236}">
                <a16:creationId xmlns:a16="http://schemas.microsoft.com/office/drawing/2014/main" id="{122262AD-9CAC-B23B-0078-C95F31FBAE66}"/>
              </a:ext>
            </a:extLst>
          </p:cNvPr>
          <p:cNvGrpSpPr>
            <a:grpSpLocks noChangeAspect="1"/>
          </p:cNvGrpSpPr>
          <p:nvPr/>
        </p:nvGrpSpPr>
        <p:grpSpPr>
          <a:xfrm>
            <a:off x="0" y="0"/>
            <a:ext cx="478680" cy="771524"/>
            <a:chOff x="-1" y="-9332"/>
            <a:chExt cx="469048" cy="756000"/>
          </a:xfrm>
        </p:grpSpPr>
        <p:sp>
          <p:nvSpPr>
            <p:cNvPr id="52" name="Cube">
              <a:extLst>
                <a:ext uri="{FF2B5EF4-FFF2-40B4-BE49-F238E27FC236}">
                  <a16:creationId xmlns:a16="http://schemas.microsoft.com/office/drawing/2014/main" id="{45714027-E53F-5AD1-E6E8-F806B92D8F95}"/>
                </a:ext>
              </a:extLst>
            </p:cNvPr>
            <p:cNvSpPr>
              <a:spLocks/>
            </p:cNvSpPr>
            <p:nvPr/>
          </p:nvSpPr>
          <p:spPr>
            <a:xfrm>
              <a:off x="205796" y="387477"/>
              <a:ext cx="263251" cy="299150"/>
            </a:xfrm>
            <a:custGeom>
              <a:avLst/>
              <a:gdLst>
                <a:gd name="connsiteX0" fmla="*/ 263160 w 263251"/>
                <a:gd name="connsiteY0" fmla="*/ 85699 h 299150"/>
                <a:gd name="connsiteX1" fmla="*/ 263160 w 263251"/>
                <a:gd name="connsiteY1" fmla="*/ 85714 h 299150"/>
                <a:gd name="connsiteX2" fmla="*/ 263160 w 263251"/>
                <a:gd name="connsiteY2" fmla="*/ 91540 h 299150"/>
                <a:gd name="connsiteX3" fmla="*/ 263251 w 263251"/>
                <a:gd name="connsiteY3" fmla="*/ 223072 h 299150"/>
                <a:gd name="connsiteX4" fmla="*/ 258760 w 263251"/>
                <a:gd name="connsiteY4" fmla="*/ 230774 h 299150"/>
                <a:gd name="connsiteX5" fmla="*/ 143616 w 263251"/>
                <a:gd name="connsiteY5" fmla="*/ 297138 h 299150"/>
                <a:gd name="connsiteX6" fmla="*/ 139926 w 263251"/>
                <a:gd name="connsiteY6" fmla="*/ 299150 h 299150"/>
                <a:gd name="connsiteX7" fmla="*/ 139638 w 263251"/>
                <a:gd name="connsiteY7" fmla="*/ 293688 h 299150"/>
                <a:gd name="connsiteX8" fmla="*/ 139578 w 263251"/>
                <a:gd name="connsiteY8" fmla="*/ 161626 h 299150"/>
                <a:gd name="connsiteX9" fmla="*/ 143253 w 263251"/>
                <a:gd name="connsiteY9" fmla="*/ 154484 h 299150"/>
                <a:gd name="connsiteX10" fmla="*/ 257036 w 263251"/>
                <a:gd name="connsiteY10" fmla="*/ 88892 h 299150"/>
                <a:gd name="connsiteX11" fmla="*/ 263160 w 263251"/>
                <a:gd name="connsiteY11" fmla="*/ 85699 h 299150"/>
                <a:gd name="connsiteX12" fmla="*/ 300 w 263251"/>
                <a:gd name="connsiteY12" fmla="*/ 85653 h 299150"/>
                <a:gd name="connsiteX13" fmla="*/ 33445 w 263251"/>
                <a:gd name="connsiteY13" fmla="*/ 104718 h 299150"/>
                <a:gd name="connsiteX14" fmla="*/ 119013 w 263251"/>
                <a:gd name="connsiteY14" fmla="*/ 154136 h 299150"/>
                <a:gd name="connsiteX15" fmla="*/ 123685 w 263251"/>
                <a:gd name="connsiteY15" fmla="*/ 160702 h 299150"/>
                <a:gd name="connsiteX16" fmla="*/ 123565 w 263251"/>
                <a:gd name="connsiteY16" fmla="*/ 295806 h 299150"/>
                <a:gd name="connsiteX17" fmla="*/ 123352 w 263251"/>
                <a:gd name="connsiteY17" fmla="*/ 298969 h 299150"/>
                <a:gd name="connsiteX18" fmla="*/ 119557 w 263251"/>
                <a:gd name="connsiteY18" fmla="*/ 297199 h 299150"/>
                <a:gd name="connsiteX19" fmla="*/ 3264 w 263251"/>
                <a:gd name="connsiteY19" fmla="*/ 229911 h 299150"/>
                <a:gd name="connsiteX20" fmla="*/ 133 w 263251"/>
                <a:gd name="connsiteY20" fmla="*/ 224873 h 299150"/>
                <a:gd name="connsiteX21" fmla="*/ 12 w 263251"/>
                <a:gd name="connsiteY21" fmla="*/ 88195 h 299150"/>
                <a:gd name="connsiteX22" fmla="*/ 300 w 263251"/>
                <a:gd name="connsiteY22" fmla="*/ 85653 h 299150"/>
                <a:gd name="connsiteX23" fmla="*/ 137293 w 263251"/>
                <a:gd name="connsiteY23" fmla="*/ 1813 h 299150"/>
                <a:gd name="connsiteX24" fmla="*/ 249081 w 263251"/>
                <a:gd name="connsiteY24" fmla="*/ 66543 h 299150"/>
                <a:gd name="connsiteX25" fmla="*/ 254888 w 263251"/>
                <a:gd name="connsiteY25" fmla="*/ 70129 h 299150"/>
                <a:gd name="connsiteX26" fmla="*/ 219445 w 263251"/>
                <a:gd name="connsiteY26" fmla="*/ 90692 h 299150"/>
                <a:gd name="connsiteX27" fmla="*/ 135706 w 263251"/>
                <a:gd name="connsiteY27" fmla="*/ 139126 h 299150"/>
                <a:gd name="connsiteX28" fmla="*/ 127283 w 263251"/>
                <a:gd name="connsiteY28" fmla="*/ 139036 h 299150"/>
                <a:gd name="connsiteX29" fmla="*/ 13212 w 263251"/>
                <a:gd name="connsiteY29" fmla="*/ 73050 h 299150"/>
                <a:gd name="connsiteX30" fmla="*/ 8343 w 263251"/>
                <a:gd name="connsiteY30" fmla="*/ 69948 h 299150"/>
                <a:gd name="connsiteX31" fmla="*/ 40006 w 263251"/>
                <a:gd name="connsiteY31" fmla="*/ 51548 h 299150"/>
                <a:gd name="connsiteX32" fmla="*/ 125529 w 263251"/>
                <a:gd name="connsiteY32" fmla="*/ 2010 h 299150"/>
                <a:gd name="connsiteX33" fmla="*/ 137293 w 263251"/>
                <a:gd name="connsiteY33" fmla="*/ 1813 h 299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63251" h="299150">
                  <a:moveTo>
                    <a:pt x="263160" y="85699"/>
                  </a:moveTo>
                  <a:lnTo>
                    <a:pt x="263160" y="85714"/>
                  </a:lnTo>
                  <a:lnTo>
                    <a:pt x="263160" y="91540"/>
                  </a:lnTo>
                  <a:cubicBezTo>
                    <a:pt x="263160" y="135389"/>
                    <a:pt x="263099" y="179238"/>
                    <a:pt x="263251" y="223072"/>
                  </a:cubicBezTo>
                  <a:cubicBezTo>
                    <a:pt x="263251" y="226915"/>
                    <a:pt x="262056" y="228867"/>
                    <a:pt x="258760" y="230774"/>
                  </a:cubicBezTo>
                  <a:cubicBezTo>
                    <a:pt x="220323" y="252789"/>
                    <a:pt x="181976" y="274986"/>
                    <a:pt x="143616" y="297138"/>
                  </a:cubicBezTo>
                  <a:cubicBezTo>
                    <a:pt x="142602" y="297728"/>
                    <a:pt x="141543" y="298258"/>
                    <a:pt x="139926" y="299150"/>
                  </a:cubicBezTo>
                  <a:cubicBezTo>
                    <a:pt x="139805" y="296972"/>
                    <a:pt x="139638" y="295338"/>
                    <a:pt x="139638" y="293688"/>
                  </a:cubicBezTo>
                  <a:cubicBezTo>
                    <a:pt x="139638" y="249673"/>
                    <a:pt x="139638" y="205657"/>
                    <a:pt x="139578" y="161626"/>
                  </a:cubicBezTo>
                  <a:cubicBezTo>
                    <a:pt x="139578" y="158433"/>
                    <a:pt x="140092" y="156285"/>
                    <a:pt x="143253" y="154484"/>
                  </a:cubicBezTo>
                  <a:cubicBezTo>
                    <a:pt x="181235" y="132725"/>
                    <a:pt x="219128" y="110786"/>
                    <a:pt x="257036" y="88892"/>
                  </a:cubicBezTo>
                  <a:cubicBezTo>
                    <a:pt x="258790" y="87878"/>
                    <a:pt x="260620" y="87015"/>
                    <a:pt x="263160" y="85699"/>
                  </a:cubicBezTo>
                  <a:close/>
                  <a:moveTo>
                    <a:pt x="300" y="85653"/>
                  </a:moveTo>
                  <a:cubicBezTo>
                    <a:pt x="11776" y="92250"/>
                    <a:pt x="22618" y="98469"/>
                    <a:pt x="33445" y="104718"/>
                  </a:cubicBezTo>
                  <a:cubicBezTo>
                    <a:pt x="61962" y="121196"/>
                    <a:pt x="90465" y="137703"/>
                    <a:pt x="119013" y="154136"/>
                  </a:cubicBezTo>
                  <a:cubicBezTo>
                    <a:pt x="121644" y="155648"/>
                    <a:pt x="123700" y="156874"/>
                    <a:pt x="123685" y="160702"/>
                  </a:cubicBezTo>
                  <a:cubicBezTo>
                    <a:pt x="123519" y="205732"/>
                    <a:pt x="123580" y="250777"/>
                    <a:pt x="123565" y="295806"/>
                  </a:cubicBezTo>
                  <a:cubicBezTo>
                    <a:pt x="123565" y="296668"/>
                    <a:pt x="123458" y="297531"/>
                    <a:pt x="123352" y="298969"/>
                  </a:cubicBezTo>
                  <a:cubicBezTo>
                    <a:pt x="121901" y="298303"/>
                    <a:pt x="120676" y="297834"/>
                    <a:pt x="119557" y="297199"/>
                  </a:cubicBezTo>
                  <a:cubicBezTo>
                    <a:pt x="80757" y="274819"/>
                    <a:pt x="41957" y="252441"/>
                    <a:pt x="3264" y="229911"/>
                  </a:cubicBezTo>
                  <a:cubicBezTo>
                    <a:pt x="1721" y="229019"/>
                    <a:pt x="133" y="226582"/>
                    <a:pt x="133" y="224873"/>
                  </a:cubicBezTo>
                  <a:cubicBezTo>
                    <a:pt x="-33" y="179313"/>
                    <a:pt x="-3" y="133754"/>
                    <a:pt x="12" y="88195"/>
                  </a:cubicBezTo>
                  <a:cubicBezTo>
                    <a:pt x="12" y="87681"/>
                    <a:pt x="118" y="87151"/>
                    <a:pt x="300" y="85653"/>
                  </a:cubicBezTo>
                  <a:close/>
                  <a:moveTo>
                    <a:pt x="137293" y="1813"/>
                  </a:moveTo>
                  <a:cubicBezTo>
                    <a:pt x="174460" y="23556"/>
                    <a:pt x="211793" y="44997"/>
                    <a:pt x="249081" y="66543"/>
                  </a:cubicBezTo>
                  <a:cubicBezTo>
                    <a:pt x="250820" y="67542"/>
                    <a:pt x="252514" y="68661"/>
                    <a:pt x="254888" y="70129"/>
                  </a:cubicBezTo>
                  <a:cubicBezTo>
                    <a:pt x="242594" y="77256"/>
                    <a:pt x="231027" y="83989"/>
                    <a:pt x="219445" y="90692"/>
                  </a:cubicBezTo>
                  <a:cubicBezTo>
                    <a:pt x="191516" y="106822"/>
                    <a:pt x="163543" y="122861"/>
                    <a:pt x="135706" y="139126"/>
                  </a:cubicBezTo>
                  <a:cubicBezTo>
                    <a:pt x="132515" y="140988"/>
                    <a:pt x="130428" y="140851"/>
                    <a:pt x="127283" y="139036"/>
                  </a:cubicBezTo>
                  <a:cubicBezTo>
                    <a:pt x="89315" y="116929"/>
                    <a:pt x="51256" y="95020"/>
                    <a:pt x="13212" y="73050"/>
                  </a:cubicBezTo>
                  <a:cubicBezTo>
                    <a:pt x="11745" y="72202"/>
                    <a:pt x="10354" y="71219"/>
                    <a:pt x="8343" y="69948"/>
                  </a:cubicBezTo>
                  <a:cubicBezTo>
                    <a:pt x="19275" y="63592"/>
                    <a:pt x="29618" y="57541"/>
                    <a:pt x="40006" y="51548"/>
                  </a:cubicBezTo>
                  <a:cubicBezTo>
                    <a:pt x="68524" y="35056"/>
                    <a:pt x="97117" y="18684"/>
                    <a:pt x="125529" y="2010"/>
                  </a:cubicBezTo>
                  <a:cubicBezTo>
                    <a:pt x="129763" y="-472"/>
                    <a:pt x="132862" y="-790"/>
                    <a:pt x="137293" y="1813"/>
                  </a:cubicBezTo>
                  <a:close/>
                </a:path>
              </a:pathLst>
            </a:custGeom>
            <a:solidFill>
              <a:srgbClr val="00A099"/>
            </a:solidFill>
            <a:ln w="453" cap="flat">
              <a:solidFill>
                <a:srgbClr val="04A8B5"/>
              </a:solidFill>
              <a:prstDash val="solid"/>
              <a:miter/>
            </a:ln>
          </p:spPr>
          <p:txBody>
            <a:bodyPr wrap="square" rtlCol="0" anchor="ctr">
              <a:noAutofit/>
            </a:bodyPr>
            <a:lstStyle/>
            <a:p>
              <a:endParaRPr lang="en-US" sz="1013" b="0" i="0">
                <a:latin typeface="Nexa Book" pitchFamily="2" charset="77"/>
              </a:endParaRPr>
            </a:p>
          </p:txBody>
        </p:sp>
        <p:sp>
          <p:nvSpPr>
            <p:cNvPr id="13" name="O">
              <a:extLst>
                <a:ext uri="{FF2B5EF4-FFF2-40B4-BE49-F238E27FC236}">
                  <a16:creationId xmlns:a16="http://schemas.microsoft.com/office/drawing/2014/main" id="{A6A1B091-7952-82E0-226C-14D34CD0804A}"/>
                </a:ext>
              </a:extLst>
            </p:cNvPr>
            <p:cNvSpPr>
              <a:spLocks/>
            </p:cNvSpPr>
            <p:nvPr/>
          </p:nvSpPr>
          <p:spPr>
            <a:xfrm>
              <a:off x="295895" y="428912"/>
              <a:ext cx="88518" cy="51334"/>
            </a:xfrm>
            <a:custGeom>
              <a:avLst/>
              <a:gdLst>
                <a:gd name="connsiteX0" fmla="*/ 108380 w 123408"/>
                <a:gd name="connsiteY0" fmla="*/ 49668 h 71567"/>
                <a:gd name="connsiteX1" fmla="*/ 97292 w 123408"/>
                <a:gd name="connsiteY1" fmla="*/ 56418 h 71567"/>
                <a:gd name="connsiteX2" fmla="*/ 85697 w 123408"/>
                <a:gd name="connsiteY2" fmla="*/ 62873 h 71567"/>
                <a:gd name="connsiteX3" fmla="*/ 63626 w 123408"/>
                <a:gd name="connsiteY3" fmla="*/ 70425 h 71567"/>
                <a:gd name="connsiteX4" fmla="*/ 39151 w 123408"/>
                <a:gd name="connsiteY4" fmla="*/ 70678 h 71567"/>
                <a:gd name="connsiteX5" fmla="*/ 15752 w 123408"/>
                <a:gd name="connsiteY5" fmla="*/ 62472 h 71567"/>
                <a:gd name="connsiteX6" fmla="*/ 1564 w 123408"/>
                <a:gd name="connsiteY6" fmla="*/ 48950 h 71567"/>
                <a:gd name="connsiteX7" fmla="*/ 1923 w 123408"/>
                <a:gd name="connsiteY7" fmla="*/ 34754 h 71567"/>
                <a:gd name="connsiteX8" fmla="*/ 14908 w 123408"/>
                <a:gd name="connsiteY8" fmla="*/ 21949 h 71567"/>
                <a:gd name="connsiteX9" fmla="*/ 26123 w 123408"/>
                <a:gd name="connsiteY9" fmla="*/ 15283 h 71567"/>
                <a:gd name="connsiteX10" fmla="*/ 37612 w 123408"/>
                <a:gd name="connsiteY10" fmla="*/ 8765 h 71567"/>
                <a:gd name="connsiteX11" fmla="*/ 59536 w 123408"/>
                <a:gd name="connsiteY11" fmla="*/ 1129 h 71567"/>
                <a:gd name="connsiteX12" fmla="*/ 84095 w 123408"/>
                <a:gd name="connsiteY12" fmla="*/ 918 h 71567"/>
                <a:gd name="connsiteX13" fmla="*/ 107516 w 123408"/>
                <a:gd name="connsiteY13" fmla="*/ 9145 h 71567"/>
                <a:gd name="connsiteX14" fmla="*/ 121809 w 123408"/>
                <a:gd name="connsiteY14" fmla="*/ 22708 h 71567"/>
                <a:gd name="connsiteX15" fmla="*/ 121492 w 123408"/>
                <a:gd name="connsiteY15" fmla="*/ 36926 h 71567"/>
                <a:gd name="connsiteX16" fmla="*/ 108401 w 123408"/>
                <a:gd name="connsiteY16" fmla="*/ 49668 h 71567"/>
                <a:gd name="connsiteX17" fmla="*/ 74145 w 123408"/>
                <a:gd name="connsiteY17" fmla="*/ 55448 h 71567"/>
                <a:gd name="connsiteX18" fmla="*/ 85107 w 123408"/>
                <a:gd name="connsiteY18" fmla="*/ 49372 h 71567"/>
                <a:gd name="connsiteX19" fmla="*/ 95563 w 123408"/>
                <a:gd name="connsiteY19" fmla="*/ 43002 h 71567"/>
                <a:gd name="connsiteX20" fmla="*/ 106588 w 123408"/>
                <a:gd name="connsiteY20" fmla="*/ 28847 h 71567"/>
                <a:gd name="connsiteX21" fmla="*/ 96048 w 123408"/>
                <a:gd name="connsiteY21" fmla="*/ 15789 h 71567"/>
                <a:gd name="connsiteX22" fmla="*/ 73513 w 123408"/>
                <a:gd name="connsiteY22" fmla="*/ 9714 h 71567"/>
                <a:gd name="connsiteX23" fmla="*/ 49143 w 123408"/>
                <a:gd name="connsiteY23" fmla="*/ 16169 h 71567"/>
                <a:gd name="connsiteX24" fmla="*/ 38308 w 123408"/>
                <a:gd name="connsiteY24" fmla="*/ 22329 h 71567"/>
                <a:gd name="connsiteX25" fmla="*/ 27747 w 123408"/>
                <a:gd name="connsiteY25" fmla="*/ 28636 h 71567"/>
                <a:gd name="connsiteX26" fmla="*/ 16700 w 123408"/>
                <a:gd name="connsiteY26" fmla="*/ 42791 h 71567"/>
                <a:gd name="connsiteX27" fmla="*/ 27262 w 123408"/>
                <a:gd name="connsiteY27" fmla="*/ 55827 h 71567"/>
                <a:gd name="connsiteX28" fmla="*/ 49797 w 123408"/>
                <a:gd name="connsiteY28" fmla="*/ 61924 h 71567"/>
                <a:gd name="connsiteX29" fmla="*/ 74187 w 123408"/>
                <a:gd name="connsiteY29" fmla="*/ 55469 h 7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23408" h="71567">
                  <a:moveTo>
                    <a:pt x="108380" y="49668"/>
                  </a:moveTo>
                  <a:cubicBezTo>
                    <a:pt x="103447" y="52726"/>
                    <a:pt x="99758" y="54983"/>
                    <a:pt x="97292" y="56418"/>
                  </a:cubicBezTo>
                  <a:cubicBezTo>
                    <a:pt x="94825" y="57852"/>
                    <a:pt x="90946" y="60004"/>
                    <a:pt x="85697" y="62873"/>
                  </a:cubicBezTo>
                  <a:cubicBezTo>
                    <a:pt x="78973" y="66480"/>
                    <a:pt x="71637" y="68990"/>
                    <a:pt x="63626" y="70425"/>
                  </a:cubicBezTo>
                  <a:cubicBezTo>
                    <a:pt x="55615" y="71859"/>
                    <a:pt x="47478" y="71944"/>
                    <a:pt x="39151" y="70678"/>
                  </a:cubicBezTo>
                  <a:cubicBezTo>
                    <a:pt x="30824" y="69412"/>
                    <a:pt x="23046" y="66691"/>
                    <a:pt x="15752" y="62472"/>
                  </a:cubicBezTo>
                  <a:cubicBezTo>
                    <a:pt x="8458" y="58253"/>
                    <a:pt x="3757" y="53760"/>
                    <a:pt x="1564" y="48950"/>
                  </a:cubicBezTo>
                  <a:cubicBezTo>
                    <a:pt x="-628" y="44120"/>
                    <a:pt x="-523" y="39394"/>
                    <a:pt x="1923" y="34754"/>
                  </a:cubicBezTo>
                  <a:cubicBezTo>
                    <a:pt x="4368" y="30113"/>
                    <a:pt x="8711" y="25852"/>
                    <a:pt x="14908" y="21949"/>
                  </a:cubicBezTo>
                  <a:cubicBezTo>
                    <a:pt x="17375" y="20409"/>
                    <a:pt x="21106" y="18194"/>
                    <a:pt x="26123" y="15283"/>
                  </a:cubicBezTo>
                  <a:cubicBezTo>
                    <a:pt x="31141" y="12372"/>
                    <a:pt x="34956" y="10199"/>
                    <a:pt x="37612" y="8765"/>
                  </a:cubicBezTo>
                  <a:cubicBezTo>
                    <a:pt x="44211" y="5115"/>
                    <a:pt x="51526" y="2563"/>
                    <a:pt x="59536" y="1129"/>
                  </a:cubicBezTo>
                  <a:cubicBezTo>
                    <a:pt x="67547" y="-306"/>
                    <a:pt x="75726" y="-369"/>
                    <a:pt x="84095" y="918"/>
                  </a:cubicBezTo>
                  <a:cubicBezTo>
                    <a:pt x="92464" y="2204"/>
                    <a:pt x="100264" y="4947"/>
                    <a:pt x="107516" y="9145"/>
                  </a:cubicBezTo>
                  <a:cubicBezTo>
                    <a:pt x="114768" y="13342"/>
                    <a:pt x="119553" y="17857"/>
                    <a:pt x="121809" y="22708"/>
                  </a:cubicBezTo>
                  <a:cubicBezTo>
                    <a:pt x="124043" y="27539"/>
                    <a:pt x="123938" y="32285"/>
                    <a:pt x="121492" y="36926"/>
                  </a:cubicBezTo>
                  <a:cubicBezTo>
                    <a:pt x="119047" y="41567"/>
                    <a:pt x="114683" y="45828"/>
                    <a:pt x="108401" y="49668"/>
                  </a:cubicBezTo>
                  <a:close/>
                  <a:moveTo>
                    <a:pt x="74145" y="55448"/>
                  </a:moveTo>
                  <a:cubicBezTo>
                    <a:pt x="79394" y="52579"/>
                    <a:pt x="83062" y="50554"/>
                    <a:pt x="85107" y="49372"/>
                  </a:cubicBezTo>
                  <a:cubicBezTo>
                    <a:pt x="87152" y="48191"/>
                    <a:pt x="90630" y="46060"/>
                    <a:pt x="95563" y="43002"/>
                  </a:cubicBezTo>
                  <a:cubicBezTo>
                    <a:pt x="103110" y="38297"/>
                    <a:pt x="106799" y="33593"/>
                    <a:pt x="106588" y="28847"/>
                  </a:cubicBezTo>
                  <a:cubicBezTo>
                    <a:pt x="106399" y="24101"/>
                    <a:pt x="102878" y="19734"/>
                    <a:pt x="96048" y="15789"/>
                  </a:cubicBezTo>
                  <a:cubicBezTo>
                    <a:pt x="89218" y="11845"/>
                    <a:pt x="81692" y="9820"/>
                    <a:pt x="73513" y="9714"/>
                  </a:cubicBezTo>
                  <a:cubicBezTo>
                    <a:pt x="65333" y="9609"/>
                    <a:pt x="57217" y="11760"/>
                    <a:pt x="49143" y="16169"/>
                  </a:cubicBezTo>
                  <a:cubicBezTo>
                    <a:pt x="46487" y="17604"/>
                    <a:pt x="42904" y="19650"/>
                    <a:pt x="38308" y="22329"/>
                  </a:cubicBezTo>
                  <a:cubicBezTo>
                    <a:pt x="33712" y="25008"/>
                    <a:pt x="30192" y="27096"/>
                    <a:pt x="27747" y="28636"/>
                  </a:cubicBezTo>
                  <a:cubicBezTo>
                    <a:pt x="20179" y="33340"/>
                    <a:pt x="16511" y="38044"/>
                    <a:pt x="16700" y="42791"/>
                  </a:cubicBezTo>
                  <a:cubicBezTo>
                    <a:pt x="16911" y="47516"/>
                    <a:pt x="20432" y="51883"/>
                    <a:pt x="27262" y="55827"/>
                  </a:cubicBezTo>
                  <a:cubicBezTo>
                    <a:pt x="34092" y="59772"/>
                    <a:pt x="41618" y="61818"/>
                    <a:pt x="49797" y="61924"/>
                  </a:cubicBezTo>
                  <a:cubicBezTo>
                    <a:pt x="57976" y="62008"/>
                    <a:pt x="66092" y="59877"/>
                    <a:pt x="74187" y="55469"/>
                  </a:cubicBezTo>
                </a:path>
              </a:pathLst>
            </a:custGeom>
            <a:solidFill>
              <a:srgbClr val="DCDCDC"/>
            </a:solidFill>
            <a:ln w="453" cap="flat">
              <a:noFill/>
              <a:prstDash val="solid"/>
              <a:miter/>
            </a:ln>
          </p:spPr>
          <p:txBody>
            <a:bodyPr rtlCol="0" anchor="ctr"/>
            <a:lstStyle/>
            <a:p>
              <a:endParaRPr lang="en-US" sz="1013" b="0" i="0">
                <a:latin typeface="Nexa Book" pitchFamily="2" charset="77"/>
              </a:endParaRPr>
            </a:p>
          </p:txBody>
        </p:sp>
        <p:sp>
          <p:nvSpPr>
            <p:cNvPr id="14" name="N">
              <a:extLst>
                <a:ext uri="{FF2B5EF4-FFF2-40B4-BE49-F238E27FC236}">
                  <a16:creationId xmlns:a16="http://schemas.microsoft.com/office/drawing/2014/main" id="{5043DE0B-B68A-8ED7-248B-EBC50E5DC0C6}"/>
                </a:ext>
              </a:extLst>
            </p:cNvPr>
            <p:cNvSpPr>
              <a:spLocks/>
            </p:cNvSpPr>
            <p:nvPr/>
          </p:nvSpPr>
          <p:spPr>
            <a:xfrm>
              <a:off x="238560" y="531137"/>
              <a:ext cx="48220" cy="99641"/>
            </a:xfrm>
            <a:custGeom>
              <a:avLst/>
              <a:gdLst>
                <a:gd name="connsiteX0" fmla="*/ 63790 w 67226"/>
                <a:gd name="connsiteY0" fmla="*/ 35174 h 138914"/>
                <a:gd name="connsiteX1" fmla="*/ 66214 w 67226"/>
                <a:gd name="connsiteY1" fmla="*/ 37747 h 138914"/>
                <a:gd name="connsiteX2" fmla="*/ 67226 w 67226"/>
                <a:gd name="connsiteY2" fmla="*/ 41165 h 138914"/>
                <a:gd name="connsiteX3" fmla="*/ 66952 w 67226"/>
                <a:gd name="connsiteY3" fmla="*/ 136450 h 138914"/>
                <a:gd name="connsiteX4" fmla="*/ 65919 w 67226"/>
                <a:gd name="connsiteY4" fmla="*/ 138665 h 138914"/>
                <a:gd name="connsiteX5" fmla="*/ 63474 w 67226"/>
                <a:gd name="connsiteY5" fmla="*/ 138433 h 138914"/>
                <a:gd name="connsiteX6" fmla="*/ 58984 w 67226"/>
                <a:gd name="connsiteY6" fmla="*/ 135838 h 138914"/>
                <a:gd name="connsiteX7" fmla="*/ 56180 w 67226"/>
                <a:gd name="connsiteY7" fmla="*/ 133032 h 138914"/>
                <a:gd name="connsiteX8" fmla="*/ 53882 w 67226"/>
                <a:gd name="connsiteY8" fmla="*/ 128455 h 138914"/>
                <a:gd name="connsiteX9" fmla="*/ 12395 w 67226"/>
                <a:gd name="connsiteY9" fmla="*/ 32242 h 138914"/>
                <a:gd name="connsiteX10" fmla="*/ 12185 w 67226"/>
                <a:gd name="connsiteY10" fmla="*/ 104808 h 138914"/>
                <a:gd name="connsiteX11" fmla="*/ 11131 w 67226"/>
                <a:gd name="connsiteY11" fmla="*/ 107001 h 138914"/>
                <a:gd name="connsiteX12" fmla="*/ 8706 w 67226"/>
                <a:gd name="connsiteY12" fmla="*/ 106769 h 138914"/>
                <a:gd name="connsiteX13" fmla="*/ 3436 w 67226"/>
                <a:gd name="connsiteY13" fmla="*/ 103732 h 138914"/>
                <a:gd name="connsiteX14" fmla="*/ 1012 w 67226"/>
                <a:gd name="connsiteY14" fmla="*/ 101158 h 138914"/>
                <a:gd name="connsiteX15" fmla="*/ 0 w 67226"/>
                <a:gd name="connsiteY15" fmla="*/ 97762 h 138914"/>
                <a:gd name="connsiteX16" fmla="*/ 274 w 67226"/>
                <a:gd name="connsiteY16" fmla="*/ 2477 h 138914"/>
                <a:gd name="connsiteX17" fmla="*/ 1307 w 67226"/>
                <a:gd name="connsiteY17" fmla="*/ 241 h 138914"/>
                <a:gd name="connsiteX18" fmla="*/ 3752 w 67226"/>
                <a:gd name="connsiteY18" fmla="*/ 473 h 138914"/>
                <a:gd name="connsiteX19" fmla="*/ 8243 w 67226"/>
                <a:gd name="connsiteY19" fmla="*/ 3068 h 138914"/>
                <a:gd name="connsiteX20" fmla="*/ 11046 w 67226"/>
                <a:gd name="connsiteY20" fmla="*/ 5873 h 138914"/>
                <a:gd name="connsiteX21" fmla="*/ 13344 w 67226"/>
                <a:gd name="connsiteY21" fmla="*/ 10451 h 138914"/>
                <a:gd name="connsiteX22" fmla="*/ 54831 w 67226"/>
                <a:gd name="connsiteY22" fmla="*/ 106664 h 138914"/>
                <a:gd name="connsiteX23" fmla="*/ 55042 w 67226"/>
                <a:gd name="connsiteY23" fmla="*/ 34119 h 138914"/>
                <a:gd name="connsiteX24" fmla="*/ 56075 w 67226"/>
                <a:gd name="connsiteY24" fmla="*/ 31883 h 138914"/>
                <a:gd name="connsiteX25" fmla="*/ 58520 w 67226"/>
                <a:gd name="connsiteY25" fmla="*/ 32115 h 138914"/>
                <a:gd name="connsiteX26" fmla="*/ 63790 w 67226"/>
                <a:gd name="connsiteY26" fmla="*/ 35153 h 138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7226" h="138914">
                  <a:moveTo>
                    <a:pt x="63790" y="35174"/>
                  </a:moveTo>
                  <a:cubicBezTo>
                    <a:pt x="64739" y="35722"/>
                    <a:pt x="65540" y="36587"/>
                    <a:pt x="66214" y="37747"/>
                  </a:cubicBezTo>
                  <a:cubicBezTo>
                    <a:pt x="66889" y="38929"/>
                    <a:pt x="67226" y="40047"/>
                    <a:pt x="67226" y="41165"/>
                  </a:cubicBezTo>
                  <a:lnTo>
                    <a:pt x="66952" y="136450"/>
                  </a:lnTo>
                  <a:cubicBezTo>
                    <a:pt x="66952" y="137525"/>
                    <a:pt x="66594" y="138264"/>
                    <a:pt x="65919" y="138665"/>
                  </a:cubicBezTo>
                  <a:cubicBezTo>
                    <a:pt x="65224" y="139065"/>
                    <a:pt x="64423" y="138981"/>
                    <a:pt x="63474" y="138433"/>
                  </a:cubicBezTo>
                  <a:lnTo>
                    <a:pt x="58984" y="135838"/>
                  </a:lnTo>
                  <a:cubicBezTo>
                    <a:pt x="57888" y="135205"/>
                    <a:pt x="56939" y="134277"/>
                    <a:pt x="56180" y="133032"/>
                  </a:cubicBezTo>
                  <a:cubicBezTo>
                    <a:pt x="55421" y="131809"/>
                    <a:pt x="54641" y="130269"/>
                    <a:pt x="53882" y="128455"/>
                  </a:cubicBezTo>
                  <a:lnTo>
                    <a:pt x="12395" y="32242"/>
                  </a:lnTo>
                  <a:lnTo>
                    <a:pt x="12185" y="104808"/>
                  </a:lnTo>
                  <a:cubicBezTo>
                    <a:pt x="12185" y="105883"/>
                    <a:pt x="11847" y="106622"/>
                    <a:pt x="11131" y="107001"/>
                  </a:cubicBezTo>
                  <a:cubicBezTo>
                    <a:pt x="10456" y="107402"/>
                    <a:pt x="9655" y="107318"/>
                    <a:pt x="8706" y="106769"/>
                  </a:cubicBezTo>
                  <a:lnTo>
                    <a:pt x="3436" y="103732"/>
                  </a:lnTo>
                  <a:cubicBezTo>
                    <a:pt x="2488" y="103183"/>
                    <a:pt x="1686" y="102339"/>
                    <a:pt x="1012" y="101158"/>
                  </a:cubicBezTo>
                  <a:cubicBezTo>
                    <a:pt x="337" y="99977"/>
                    <a:pt x="0" y="98859"/>
                    <a:pt x="0" y="97762"/>
                  </a:cubicBezTo>
                  <a:lnTo>
                    <a:pt x="274" y="2477"/>
                  </a:lnTo>
                  <a:cubicBezTo>
                    <a:pt x="274" y="1380"/>
                    <a:pt x="611" y="642"/>
                    <a:pt x="1307" y="241"/>
                  </a:cubicBezTo>
                  <a:cubicBezTo>
                    <a:pt x="2003" y="-139"/>
                    <a:pt x="2804" y="-76"/>
                    <a:pt x="3752" y="473"/>
                  </a:cubicBezTo>
                  <a:lnTo>
                    <a:pt x="8243" y="3068"/>
                  </a:lnTo>
                  <a:cubicBezTo>
                    <a:pt x="9339" y="3700"/>
                    <a:pt x="10287" y="4650"/>
                    <a:pt x="11046" y="5873"/>
                  </a:cubicBezTo>
                  <a:cubicBezTo>
                    <a:pt x="11826" y="7118"/>
                    <a:pt x="12585" y="8637"/>
                    <a:pt x="13344" y="10451"/>
                  </a:cubicBezTo>
                  <a:lnTo>
                    <a:pt x="54831" y="106664"/>
                  </a:lnTo>
                  <a:lnTo>
                    <a:pt x="55042" y="34119"/>
                  </a:lnTo>
                  <a:cubicBezTo>
                    <a:pt x="55042" y="33022"/>
                    <a:pt x="55379" y="32284"/>
                    <a:pt x="56075" y="31883"/>
                  </a:cubicBezTo>
                  <a:cubicBezTo>
                    <a:pt x="56770" y="31503"/>
                    <a:pt x="57571" y="31567"/>
                    <a:pt x="58520" y="32115"/>
                  </a:cubicBezTo>
                  <a:lnTo>
                    <a:pt x="63790" y="35153"/>
                  </a:lnTo>
                  <a:close/>
                </a:path>
              </a:pathLst>
            </a:custGeom>
            <a:solidFill>
              <a:srgbClr val="FFFFFF"/>
            </a:solidFill>
            <a:ln w="453" cap="flat">
              <a:noFill/>
              <a:prstDash val="solid"/>
              <a:miter/>
            </a:ln>
          </p:spPr>
          <p:txBody>
            <a:bodyPr rtlCol="0" anchor="ctr"/>
            <a:lstStyle/>
            <a:p>
              <a:endParaRPr lang="en-US" sz="1013" b="0" i="0">
                <a:latin typeface="Nexa Book" pitchFamily="2" charset="77"/>
              </a:endParaRPr>
            </a:p>
          </p:txBody>
        </p:sp>
        <p:sp>
          <p:nvSpPr>
            <p:cNvPr id="15" name="E">
              <a:extLst>
                <a:ext uri="{FF2B5EF4-FFF2-40B4-BE49-F238E27FC236}">
                  <a16:creationId xmlns:a16="http://schemas.microsoft.com/office/drawing/2014/main" id="{EAF64219-666E-A102-563F-42073AB1B74A}"/>
                </a:ext>
              </a:extLst>
            </p:cNvPr>
            <p:cNvSpPr>
              <a:spLocks/>
            </p:cNvSpPr>
            <p:nvPr/>
          </p:nvSpPr>
          <p:spPr>
            <a:xfrm>
              <a:off x="389344" y="535788"/>
              <a:ext cx="42307" cy="95762"/>
            </a:xfrm>
            <a:custGeom>
              <a:avLst/>
              <a:gdLst>
                <a:gd name="connsiteX0" fmla="*/ 54198 w 58983"/>
                <a:gd name="connsiteY0" fmla="*/ 486 h 133506"/>
                <a:gd name="connsiteX1" fmla="*/ 56644 w 58983"/>
                <a:gd name="connsiteY1" fmla="*/ 233 h 133506"/>
                <a:gd name="connsiteX2" fmla="*/ 57677 w 58983"/>
                <a:gd name="connsiteY2" fmla="*/ 2469 h 133506"/>
                <a:gd name="connsiteX3" fmla="*/ 57677 w 58983"/>
                <a:gd name="connsiteY3" fmla="*/ 7785 h 133506"/>
                <a:gd name="connsiteX4" fmla="*/ 56686 w 58983"/>
                <a:gd name="connsiteY4" fmla="*/ 11181 h 133506"/>
                <a:gd name="connsiteX5" fmla="*/ 54262 w 58983"/>
                <a:gd name="connsiteY5" fmla="*/ 13755 h 133506"/>
                <a:gd name="connsiteX6" fmla="*/ 12185 w 58983"/>
                <a:gd name="connsiteY6" fmla="*/ 38056 h 133506"/>
                <a:gd name="connsiteX7" fmla="*/ 12269 w 58983"/>
                <a:gd name="connsiteY7" fmla="*/ 69171 h 133506"/>
                <a:gd name="connsiteX8" fmla="*/ 51521 w 58983"/>
                <a:gd name="connsiteY8" fmla="*/ 46494 h 133506"/>
                <a:gd name="connsiteX9" fmla="*/ 53967 w 58983"/>
                <a:gd name="connsiteY9" fmla="*/ 46262 h 133506"/>
                <a:gd name="connsiteX10" fmla="*/ 55021 w 58983"/>
                <a:gd name="connsiteY10" fmla="*/ 48456 h 133506"/>
                <a:gd name="connsiteX11" fmla="*/ 55021 w 58983"/>
                <a:gd name="connsiteY11" fmla="*/ 53771 h 133506"/>
                <a:gd name="connsiteX12" fmla="*/ 54009 w 58983"/>
                <a:gd name="connsiteY12" fmla="*/ 57147 h 133506"/>
                <a:gd name="connsiteX13" fmla="*/ 51584 w 58983"/>
                <a:gd name="connsiteY13" fmla="*/ 59741 h 133506"/>
                <a:gd name="connsiteX14" fmla="*/ 12332 w 58983"/>
                <a:gd name="connsiteY14" fmla="*/ 82418 h 133506"/>
                <a:gd name="connsiteX15" fmla="*/ 12417 w 58983"/>
                <a:gd name="connsiteY15" fmla="*/ 114714 h 133506"/>
                <a:gd name="connsiteX16" fmla="*/ 55505 w 58983"/>
                <a:gd name="connsiteY16" fmla="*/ 89822 h 133506"/>
                <a:gd name="connsiteX17" fmla="*/ 57951 w 58983"/>
                <a:gd name="connsiteY17" fmla="*/ 89590 h 133506"/>
                <a:gd name="connsiteX18" fmla="*/ 58984 w 58983"/>
                <a:gd name="connsiteY18" fmla="*/ 91805 h 133506"/>
                <a:gd name="connsiteX19" fmla="*/ 58984 w 58983"/>
                <a:gd name="connsiteY19" fmla="*/ 97121 h 133506"/>
                <a:gd name="connsiteX20" fmla="*/ 57993 w 58983"/>
                <a:gd name="connsiteY20" fmla="*/ 100517 h 133506"/>
                <a:gd name="connsiteX21" fmla="*/ 55569 w 58983"/>
                <a:gd name="connsiteY21" fmla="*/ 103091 h 133506"/>
                <a:gd name="connsiteX22" fmla="*/ 3752 w 58983"/>
                <a:gd name="connsiteY22" fmla="*/ 133024 h 133506"/>
                <a:gd name="connsiteX23" fmla="*/ 1307 w 58983"/>
                <a:gd name="connsiteY23" fmla="*/ 133256 h 133506"/>
                <a:gd name="connsiteX24" fmla="*/ 274 w 58983"/>
                <a:gd name="connsiteY24" fmla="*/ 131042 h 133506"/>
                <a:gd name="connsiteX25" fmla="*/ 0 w 58983"/>
                <a:gd name="connsiteY25" fmla="*/ 35757 h 133506"/>
                <a:gd name="connsiteX26" fmla="*/ 1012 w 58983"/>
                <a:gd name="connsiteY26" fmla="*/ 32339 h 133506"/>
                <a:gd name="connsiteX27" fmla="*/ 3436 w 58983"/>
                <a:gd name="connsiteY27" fmla="*/ 29766 h 133506"/>
                <a:gd name="connsiteX28" fmla="*/ 54241 w 58983"/>
                <a:gd name="connsiteY28" fmla="*/ 423 h 133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8983" h="133506">
                  <a:moveTo>
                    <a:pt x="54198" y="486"/>
                  </a:moveTo>
                  <a:cubicBezTo>
                    <a:pt x="55147" y="-62"/>
                    <a:pt x="55948" y="-147"/>
                    <a:pt x="56644" y="233"/>
                  </a:cubicBezTo>
                  <a:cubicBezTo>
                    <a:pt x="57318" y="655"/>
                    <a:pt x="57677" y="1372"/>
                    <a:pt x="57677" y="2469"/>
                  </a:cubicBezTo>
                  <a:lnTo>
                    <a:pt x="57677" y="7785"/>
                  </a:lnTo>
                  <a:cubicBezTo>
                    <a:pt x="57677" y="8861"/>
                    <a:pt x="57339" y="10000"/>
                    <a:pt x="56686" y="11181"/>
                  </a:cubicBezTo>
                  <a:cubicBezTo>
                    <a:pt x="56011" y="12362"/>
                    <a:pt x="55189" y="13227"/>
                    <a:pt x="54262" y="13755"/>
                  </a:cubicBezTo>
                  <a:lnTo>
                    <a:pt x="12185" y="38056"/>
                  </a:lnTo>
                  <a:lnTo>
                    <a:pt x="12269" y="69171"/>
                  </a:lnTo>
                  <a:lnTo>
                    <a:pt x="51521" y="46494"/>
                  </a:lnTo>
                  <a:cubicBezTo>
                    <a:pt x="52470" y="45945"/>
                    <a:pt x="53271" y="45861"/>
                    <a:pt x="53967" y="46262"/>
                  </a:cubicBezTo>
                  <a:cubicBezTo>
                    <a:pt x="54662" y="46663"/>
                    <a:pt x="55000" y="47380"/>
                    <a:pt x="55021" y="48456"/>
                  </a:cubicBezTo>
                  <a:lnTo>
                    <a:pt x="55021" y="53771"/>
                  </a:lnTo>
                  <a:cubicBezTo>
                    <a:pt x="55021" y="54847"/>
                    <a:pt x="54704" y="55986"/>
                    <a:pt x="54009" y="57147"/>
                  </a:cubicBezTo>
                  <a:cubicBezTo>
                    <a:pt x="53334" y="58328"/>
                    <a:pt x="52512" y="59193"/>
                    <a:pt x="51584" y="59741"/>
                  </a:cubicBezTo>
                  <a:lnTo>
                    <a:pt x="12332" y="82418"/>
                  </a:lnTo>
                  <a:lnTo>
                    <a:pt x="12417" y="114714"/>
                  </a:lnTo>
                  <a:lnTo>
                    <a:pt x="55505" y="89822"/>
                  </a:lnTo>
                  <a:cubicBezTo>
                    <a:pt x="56454" y="89274"/>
                    <a:pt x="57255" y="89189"/>
                    <a:pt x="57951" y="89590"/>
                  </a:cubicBezTo>
                  <a:cubicBezTo>
                    <a:pt x="58646" y="89991"/>
                    <a:pt x="58984" y="90708"/>
                    <a:pt x="58984" y="91805"/>
                  </a:cubicBezTo>
                  <a:lnTo>
                    <a:pt x="58984" y="97121"/>
                  </a:lnTo>
                  <a:cubicBezTo>
                    <a:pt x="58984" y="98197"/>
                    <a:pt x="58668" y="99336"/>
                    <a:pt x="57993" y="100517"/>
                  </a:cubicBezTo>
                  <a:cubicBezTo>
                    <a:pt x="57318" y="101699"/>
                    <a:pt x="56496" y="102564"/>
                    <a:pt x="55569" y="103091"/>
                  </a:cubicBezTo>
                  <a:lnTo>
                    <a:pt x="3752" y="133024"/>
                  </a:lnTo>
                  <a:cubicBezTo>
                    <a:pt x="2804" y="133573"/>
                    <a:pt x="2003" y="133657"/>
                    <a:pt x="1307" y="133256"/>
                  </a:cubicBezTo>
                  <a:cubicBezTo>
                    <a:pt x="611" y="132856"/>
                    <a:pt x="274" y="132138"/>
                    <a:pt x="274" y="131042"/>
                  </a:cubicBezTo>
                  <a:lnTo>
                    <a:pt x="0" y="35757"/>
                  </a:lnTo>
                  <a:cubicBezTo>
                    <a:pt x="0" y="34681"/>
                    <a:pt x="337" y="33542"/>
                    <a:pt x="1012" y="32339"/>
                  </a:cubicBezTo>
                  <a:cubicBezTo>
                    <a:pt x="1686" y="31179"/>
                    <a:pt x="2509" y="30314"/>
                    <a:pt x="3436" y="29766"/>
                  </a:cubicBezTo>
                  <a:lnTo>
                    <a:pt x="54241" y="423"/>
                  </a:lnTo>
                  <a:close/>
                </a:path>
              </a:pathLst>
            </a:custGeom>
            <a:solidFill>
              <a:srgbClr val="C5C5C5"/>
            </a:solidFill>
            <a:ln w="453" cap="flat">
              <a:noFill/>
              <a:prstDash val="solid"/>
              <a:miter/>
            </a:ln>
          </p:spPr>
          <p:txBody>
            <a:bodyPr rtlCol="0" anchor="ctr"/>
            <a:lstStyle/>
            <a:p>
              <a:endParaRPr lang="en-US" sz="1013" b="0" i="0">
                <a:latin typeface="Nexa Book" pitchFamily="2" charset="77"/>
              </a:endParaRPr>
            </a:p>
          </p:txBody>
        </p:sp>
        <p:sp>
          <p:nvSpPr>
            <p:cNvPr id="48" name="P">
              <a:extLst>
                <a:ext uri="{FF2B5EF4-FFF2-40B4-BE49-F238E27FC236}">
                  <a16:creationId xmlns:a16="http://schemas.microsoft.com/office/drawing/2014/main" id="{5339B792-0275-C135-0EFC-BACB75AAA783}"/>
                </a:ext>
              </a:extLst>
            </p:cNvPr>
            <p:cNvSpPr>
              <a:spLocks/>
            </p:cNvSpPr>
            <p:nvPr/>
          </p:nvSpPr>
          <p:spPr>
            <a:xfrm>
              <a:off x="-1" y="-9332"/>
              <a:ext cx="331025" cy="756000"/>
            </a:xfrm>
            <a:custGeom>
              <a:avLst/>
              <a:gdLst>
                <a:gd name="connsiteX0" fmla="*/ 331025 w 331025"/>
                <a:gd name="connsiteY0" fmla="*/ 209941 h 756000"/>
                <a:gd name="connsiteX1" fmla="*/ 330632 w 331025"/>
                <a:gd name="connsiteY1" fmla="*/ 349569 h 756000"/>
                <a:gd name="connsiteX2" fmla="*/ 169867 w 331025"/>
                <a:gd name="connsiteY2" fmla="*/ 441807 h 756000"/>
                <a:gd name="connsiteX3" fmla="*/ 170488 w 331025"/>
                <a:gd name="connsiteY3" fmla="*/ 639916 h 756000"/>
                <a:gd name="connsiteX4" fmla="*/ 0 w 331025"/>
                <a:gd name="connsiteY4" fmla="*/ 756000 h 756000"/>
                <a:gd name="connsiteX5" fmla="*/ 499 w 331025"/>
                <a:gd name="connsiteY5" fmla="*/ 410834 h 756000"/>
                <a:gd name="connsiteX6" fmla="*/ 75 w 331025"/>
                <a:gd name="connsiteY6" fmla="*/ 0 h 756000"/>
                <a:gd name="connsiteX7" fmla="*/ 300888 w 331025"/>
                <a:gd name="connsiteY7" fmla="*/ 179438 h 756000"/>
                <a:gd name="connsiteX8" fmla="*/ 106737 w 331025"/>
                <a:gd name="connsiteY8" fmla="*/ 299759 h 756000"/>
                <a:gd name="connsiteX9" fmla="*/ 393 w 331025"/>
                <a:gd name="connsiteY9" fmla="*/ 241232 h 75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1025" h="756000">
                  <a:moveTo>
                    <a:pt x="331025" y="209941"/>
                  </a:moveTo>
                  <a:lnTo>
                    <a:pt x="330632" y="349569"/>
                  </a:lnTo>
                  <a:lnTo>
                    <a:pt x="169867" y="441807"/>
                  </a:lnTo>
                  <a:lnTo>
                    <a:pt x="170488" y="639916"/>
                  </a:lnTo>
                  <a:lnTo>
                    <a:pt x="0" y="756000"/>
                  </a:lnTo>
                  <a:lnTo>
                    <a:pt x="499" y="410834"/>
                  </a:lnTo>
                  <a:close/>
                  <a:moveTo>
                    <a:pt x="75" y="0"/>
                  </a:moveTo>
                  <a:lnTo>
                    <a:pt x="300888" y="179438"/>
                  </a:lnTo>
                  <a:lnTo>
                    <a:pt x="106737" y="299759"/>
                  </a:lnTo>
                  <a:lnTo>
                    <a:pt x="393" y="241232"/>
                  </a:lnTo>
                  <a:close/>
                </a:path>
              </a:pathLst>
            </a:custGeom>
            <a:solidFill>
              <a:srgbClr val="575756"/>
            </a:solidFill>
            <a:ln w="453" cap="flat">
              <a:noFill/>
              <a:prstDash val="solid"/>
              <a:miter/>
            </a:ln>
          </p:spPr>
          <p:txBody>
            <a:bodyPr wrap="square" rtlCol="0" anchor="ctr">
              <a:noAutofit/>
            </a:bodyPr>
            <a:lstStyle/>
            <a:p>
              <a:endParaRPr lang="en-US" sz="1013" b="0" i="0">
                <a:latin typeface="Nexa Book" pitchFamily="2" charset="77"/>
              </a:endParaRPr>
            </a:p>
          </p:txBody>
        </p:sp>
      </p:grpSp>
      <p:sp>
        <p:nvSpPr>
          <p:cNvPr id="2" name="TextBox 1">
            <a:extLst>
              <a:ext uri="{FF2B5EF4-FFF2-40B4-BE49-F238E27FC236}">
                <a16:creationId xmlns:a16="http://schemas.microsoft.com/office/drawing/2014/main" id="{01E1C281-6ED7-2FEE-037A-B910BF2CEF83}"/>
              </a:ext>
            </a:extLst>
          </p:cNvPr>
          <p:cNvSpPr txBox="1"/>
          <p:nvPr/>
        </p:nvSpPr>
        <p:spPr>
          <a:xfrm>
            <a:off x="8049018" y="4970700"/>
            <a:ext cx="93289" cy="178901"/>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nchor="ctr">
            <a:noAutofit/>
          </a:bodyPr>
          <a:lstStyle/>
          <a:p>
            <a:r>
              <a:rPr lang="en-US" sz="600" b="0" i="0">
                <a:solidFill>
                  <a:schemeClr val="tx2"/>
                </a:solidFill>
                <a:latin typeface="Nexa Book" panose="00000400000000000000" pitchFamily="50" charset="0"/>
              </a:rPr>
              <a:t>|</a:t>
            </a:r>
          </a:p>
        </p:txBody>
      </p:sp>
      <p:sp>
        <p:nvSpPr>
          <p:cNvPr id="4" name="TextBox 3">
            <a:extLst>
              <a:ext uri="{FF2B5EF4-FFF2-40B4-BE49-F238E27FC236}">
                <a16:creationId xmlns:a16="http://schemas.microsoft.com/office/drawing/2014/main" id="{9B7159DA-C688-78CE-BB01-1D48F7271019}"/>
              </a:ext>
            </a:extLst>
          </p:cNvPr>
          <p:cNvSpPr txBox="1"/>
          <p:nvPr/>
        </p:nvSpPr>
        <p:spPr>
          <a:xfrm>
            <a:off x="8594671" y="4970700"/>
            <a:ext cx="93289" cy="178901"/>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nchor="ctr">
            <a:noAutofit/>
          </a:bodyPr>
          <a:lstStyle/>
          <a:p>
            <a:r>
              <a:rPr lang="en-US" sz="600" b="0" i="0">
                <a:solidFill>
                  <a:schemeClr val="tx2"/>
                </a:solidFill>
                <a:latin typeface="Nexa Book" panose="00000400000000000000" pitchFamily="50" charset="0"/>
              </a:rPr>
              <a:t>|</a:t>
            </a:r>
          </a:p>
        </p:txBody>
      </p:sp>
      <p:sp>
        <p:nvSpPr>
          <p:cNvPr id="7" name="TextBox 6">
            <a:extLst>
              <a:ext uri="{FF2B5EF4-FFF2-40B4-BE49-F238E27FC236}">
                <a16:creationId xmlns:a16="http://schemas.microsoft.com/office/drawing/2014/main" id="{5B7E8C9D-13C9-4358-B3E5-91451D3B0CC2}"/>
              </a:ext>
            </a:extLst>
          </p:cNvPr>
          <p:cNvSpPr txBox="1"/>
          <p:nvPr/>
        </p:nvSpPr>
        <p:spPr>
          <a:xfrm>
            <a:off x="7176715" y="4984002"/>
            <a:ext cx="930201" cy="169277"/>
          </a:xfrm>
          <a:prstGeom prst="rect">
            <a:avLst/>
          </a:prstGeom>
          <a:noFill/>
        </p:spPr>
        <p:txBody>
          <a:bodyPr wrap="square" lIns="27000" rIns="27000" anchor="ctr">
            <a:spAutoFit/>
          </a:bodyPr>
          <a:lstStyle/>
          <a:p>
            <a:pPr algn="l"/>
            <a:r>
              <a:rPr lang="en-US" sz="500" b="0" i="0">
                <a:solidFill>
                  <a:schemeClr val="bg1">
                    <a:lumMod val="50000"/>
                  </a:schemeClr>
                </a:solidFill>
                <a:latin typeface="Nexa Book" panose="00000400000000000000" pitchFamily="50" charset="0"/>
              </a:rPr>
              <a:t>PRICING</a:t>
            </a:r>
            <a:r>
              <a:rPr lang="en-US" sz="500" b="0" i="0">
                <a:solidFill>
                  <a:schemeClr val="accent3"/>
                </a:solidFill>
                <a:latin typeface="+mj-lt"/>
              </a:rPr>
              <a:t>ONE</a:t>
            </a:r>
            <a:r>
              <a:rPr lang="en-US" sz="500" b="0" i="0">
                <a:solidFill>
                  <a:schemeClr val="bg1">
                    <a:lumMod val="50000"/>
                  </a:schemeClr>
                </a:solidFill>
                <a:latin typeface="Nexa Book" panose="00000400000000000000" pitchFamily="50" charset="0"/>
              </a:rPr>
              <a:t> </a:t>
            </a:r>
            <a:r>
              <a:rPr lang="en-US" sz="500" b="0" i="0">
                <a:solidFill>
                  <a:schemeClr val="bg1">
                    <a:lumMod val="50000"/>
                  </a:schemeClr>
                </a:solidFill>
                <a:latin typeface="Nexa Book" pitchFamily="2" charset="77"/>
              </a:rPr>
              <a:t>Confidential  </a:t>
            </a:r>
            <a:endParaRPr lang="en-US" sz="500" b="0" i="0">
              <a:solidFill>
                <a:schemeClr val="tx1">
                  <a:tint val="75000"/>
                </a:schemeClr>
              </a:solidFill>
              <a:latin typeface="Nexa Book" pitchFamily="2" charset="77"/>
            </a:endParaRPr>
          </a:p>
        </p:txBody>
      </p:sp>
      <p:sp>
        <p:nvSpPr>
          <p:cNvPr id="5" name="Slide Number Placeholder 4">
            <a:extLst>
              <a:ext uri="{FF2B5EF4-FFF2-40B4-BE49-F238E27FC236}">
                <a16:creationId xmlns:a16="http://schemas.microsoft.com/office/drawing/2014/main" id="{461CBFE0-2009-7F41-8ED1-C479C4E9B5ED}"/>
              </a:ext>
            </a:extLst>
          </p:cNvPr>
          <p:cNvSpPr>
            <a:spLocks noGrp="1"/>
          </p:cNvSpPr>
          <p:nvPr>
            <p:ph type="sldNum" sz="quarter" idx="4"/>
          </p:nvPr>
        </p:nvSpPr>
        <p:spPr>
          <a:xfrm>
            <a:off x="8640762" y="4972050"/>
            <a:ext cx="369965" cy="172800"/>
          </a:xfrm>
          <a:prstGeom prst="rect">
            <a:avLst/>
          </a:prstGeom>
        </p:spPr>
        <p:txBody>
          <a:bodyPr vert="horz" lIns="91440" tIns="45720" rIns="91440" bIns="45720" rtlCol="0" anchor="ctr"/>
          <a:lstStyle>
            <a:lvl1pPr algn="r">
              <a:defRPr sz="500" b="0" i="0">
                <a:solidFill>
                  <a:schemeClr val="tx2"/>
                </a:solidFill>
                <a:latin typeface="Nexa Book" panose="00000400000000000000" pitchFamily="50" charset="0"/>
              </a:defRPr>
            </a:lvl1pPr>
          </a:lstStyle>
          <a:p>
            <a:fld id="{7B1F438D-4EAF-094E-9162-80CF3EF77236}" type="slidenum">
              <a:rPr lang="en-US" smtClean="0"/>
              <a:pPr/>
              <a:t>‹#›</a:t>
            </a:fld>
            <a:endParaRPr lang="en-US"/>
          </a:p>
        </p:txBody>
      </p:sp>
      <p:sp>
        <p:nvSpPr>
          <p:cNvPr id="3" name="Footer Placeholder 4">
            <a:extLst>
              <a:ext uri="{FF2B5EF4-FFF2-40B4-BE49-F238E27FC236}">
                <a16:creationId xmlns:a16="http://schemas.microsoft.com/office/drawing/2014/main" id="{D67CBEFE-CC52-E74C-8EAF-B452F99D927B}"/>
              </a:ext>
            </a:extLst>
          </p:cNvPr>
          <p:cNvSpPr>
            <a:spLocks noGrp="1"/>
          </p:cNvSpPr>
          <p:nvPr>
            <p:ph type="ftr" sz="quarter" idx="3"/>
          </p:nvPr>
        </p:nvSpPr>
        <p:spPr>
          <a:xfrm>
            <a:off x="546969" y="4970700"/>
            <a:ext cx="6451742" cy="174151"/>
          </a:xfrm>
          <a:prstGeom prst="rect">
            <a:avLst/>
          </a:prstGeom>
        </p:spPr>
        <p:txBody>
          <a:bodyPr anchor="ctr"/>
          <a:lstStyle>
            <a:lvl1pPr algn="ctr">
              <a:defRPr sz="600" b="0" i="0">
                <a:solidFill>
                  <a:schemeClr val="bg2">
                    <a:lumMod val="50000"/>
                  </a:schemeClr>
                </a:solidFill>
                <a:latin typeface="+mn-lt"/>
              </a:defRPr>
            </a:lvl1pPr>
          </a:lstStyle>
          <a:p>
            <a:endParaRPr lang="en-US" dirty="0"/>
          </a:p>
        </p:txBody>
      </p:sp>
      <p:sp>
        <p:nvSpPr>
          <p:cNvPr id="39" name="Title Placeholder 38">
            <a:extLst>
              <a:ext uri="{FF2B5EF4-FFF2-40B4-BE49-F238E27FC236}">
                <a16:creationId xmlns:a16="http://schemas.microsoft.com/office/drawing/2014/main" id="{62502C3C-D856-2569-A701-52C028E78432}"/>
              </a:ext>
            </a:extLst>
          </p:cNvPr>
          <p:cNvSpPr>
            <a:spLocks noGrp="1"/>
          </p:cNvSpPr>
          <p:nvPr>
            <p:ph type="title"/>
          </p:nvPr>
        </p:nvSpPr>
        <p:spPr>
          <a:xfrm>
            <a:off x="504000" y="-1"/>
            <a:ext cx="8136000" cy="771525"/>
          </a:xfrm>
          <a:prstGeom prst="rect">
            <a:avLst/>
          </a:prstGeom>
        </p:spPr>
        <p:txBody>
          <a:bodyPr vert="horz" lIns="91440" tIns="45720" rIns="91440" bIns="45720" rtlCol="0" anchor="b">
            <a:normAutofit/>
          </a:bodyPr>
          <a:lstStyle/>
          <a:p>
            <a:pPr lvl="0"/>
            <a:r>
              <a:rPr lang="en-US"/>
              <a:t>Click to edit Master title style</a:t>
            </a:r>
            <a:endParaRPr lang="en-AE"/>
          </a:p>
        </p:txBody>
      </p:sp>
      <p:sp>
        <p:nvSpPr>
          <p:cNvPr id="40" name="Text Placeholder 39">
            <a:extLst>
              <a:ext uri="{FF2B5EF4-FFF2-40B4-BE49-F238E27FC236}">
                <a16:creationId xmlns:a16="http://schemas.microsoft.com/office/drawing/2014/main" id="{1EFF9AD8-7F69-80D9-8E27-0877BA8D2658}"/>
              </a:ext>
            </a:extLst>
          </p:cNvPr>
          <p:cNvSpPr>
            <a:spLocks noGrp="1"/>
          </p:cNvSpPr>
          <p:nvPr>
            <p:ph type="body" idx="1"/>
          </p:nvPr>
        </p:nvSpPr>
        <p:spPr>
          <a:xfrm>
            <a:off x="503238" y="1134000"/>
            <a:ext cx="8136762" cy="3600451"/>
          </a:xfrm>
          <a:prstGeom prst="rect">
            <a:avLst/>
          </a:prstGeom>
        </p:spPr>
        <p:txBody>
          <a:bodyPr vert="horz" lIns="91440" tIns="45720" rIns="91440" bIns="45720" rtlCol="0">
            <a:normAutofit/>
          </a:bodyPr>
          <a:lstStyle/>
          <a:p>
            <a:pPr lvl="0">
              <a:spcBef>
                <a:spcPts val="450"/>
              </a:spcBef>
            </a:pPr>
            <a:r>
              <a:rPr lang="en-US"/>
              <a:t>Click to edit Master text styles</a:t>
            </a:r>
          </a:p>
          <a:p>
            <a:pPr lvl="1">
              <a:spcBef>
                <a:spcPts val="450"/>
              </a:spcBef>
            </a:pPr>
            <a:r>
              <a:rPr lang="en-US"/>
              <a:t>Second level</a:t>
            </a:r>
          </a:p>
          <a:p>
            <a:pPr lvl="2">
              <a:spcBef>
                <a:spcPts val="450"/>
              </a:spcBef>
            </a:pPr>
            <a:r>
              <a:rPr lang="en-US"/>
              <a:t>Third level</a:t>
            </a:r>
          </a:p>
          <a:p>
            <a:pPr lvl="3">
              <a:spcBef>
                <a:spcPts val="450"/>
              </a:spcBef>
            </a:pPr>
            <a:r>
              <a:rPr lang="en-US"/>
              <a:t>Fourth level</a:t>
            </a:r>
          </a:p>
          <a:p>
            <a:pPr lvl="4">
              <a:spcBef>
                <a:spcPts val="450"/>
              </a:spcBef>
            </a:pPr>
            <a:r>
              <a:rPr lang="en-US"/>
              <a:t>Fifth level</a:t>
            </a:r>
            <a:endParaRPr lang="en-AE"/>
          </a:p>
        </p:txBody>
      </p:sp>
      <p:sp>
        <p:nvSpPr>
          <p:cNvPr id="9" name="Date Placeholder 7">
            <a:extLst>
              <a:ext uri="{FF2B5EF4-FFF2-40B4-BE49-F238E27FC236}">
                <a16:creationId xmlns:a16="http://schemas.microsoft.com/office/drawing/2014/main" id="{787F2399-B56C-ECB6-6EDC-68D5DAE6BB28}"/>
              </a:ext>
            </a:extLst>
          </p:cNvPr>
          <p:cNvSpPr>
            <a:spLocks noGrp="1"/>
          </p:cNvSpPr>
          <p:nvPr>
            <p:ph type="dt" sz="half" idx="2"/>
          </p:nvPr>
        </p:nvSpPr>
        <p:spPr>
          <a:xfrm>
            <a:off x="8107680" y="4972050"/>
            <a:ext cx="532319" cy="171450"/>
          </a:xfrm>
          <a:prstGeom prst="rect">
            <a:avLst/>
          </a:prstGeom>
        </p:spPr>
        <p:txBody>
          <a:bodyPr vert="horz" lIns="91440" tIns="45720" rIns="91440" bIns="45720" rtlCol="0" anchor="ctr"/>
          <a:lstStyle>
            <a:lvl1pPr algn="r">
              <a:defRPr sz="500" b="0" i="0">
                <a:solidFill>
                  <a:schemeClr val="bg2">
                    <a:lumMod val="50000"/>
                  </a:schemeClr>
                </a:solidFill>
                <a:latin typeface="Nexa Book" panose="00000400000000000000" pitchFamily="50" charset="0"/>
              </a:defRPr>
            </a:lvl1pPr>
          </a:lstStyle>
          <a:p>
            <a:fld id="{18CE4270-D9B5-48D2-813E-D95B26603E57}" type="datetime1">
              <a:rPr lang="en-US" smtClean="0"/>
              <a:t>7/25/2025</a:t>
            </a:fld>
            <a:endParaRPr lang="en-US"/>
          </a:p>
        </p:txBody>
      </p:sp>
    </p:spTree>
    <p:extLst>
      <p:ext uri="{BB962C8B-B14F-4D97-AF65-F5344CB8AC3E}">
        <p14:creationId xmlns:p14="http://schemas.microsoft.com/office/powerpoint/2010/main" val="883732927"/>
      </p:ext>
    </p:extLst>
  </p:cSld>
  <p:clrMap bg1="lt1" tx1="dk1" bg2="lt2" tx2="dk2" accent1="accent1" accent2="accent2" accent3="accent3" accent4="accent4" accent5="accent5" accent6="accent6" hlink="hlink" folHlink="folHlink"/>
  <p:sldLayoutIdLst>
    <p:sldLayoutId id="2147483895"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 id="2147483910" r:id="rId13"/>
    <p:sldLayoutId id="2147483911" r:id="rId14"/>
    <p:sldLayoutId id="2147483912" r:id="rId15"/>
    <p:sldLayoutId id="2147483913" r:id="rId16"/>
    <p:sldLayoutId id="2147483914" r:id="rId17"/>
    <p:sldLayoutId id="2147483915" r:id="rId18"/>
    <p:sldLayoutId id="2147483916" r:id="rId19"/>
    <p:sldLayoutId id="2147483917" r:id="rId20"/>
    <p:sldLayoutId id="2147483918" r:id="rId21"/>
    <p:sldLayoutId id="2147483919" r:id="rId22"/>
    <p:sldLayoutId id="2147483954" r:id="rId23"/>
    <p:sldLayoutId id="2147483955" r:id="rId24"/>
  </p:sldLayoutIdLst>
  <p:hf hdr="0"/>
  <p:txStyles>
    <p:titleStyle>
      <a:lvl1pPr algn="l" defTabSz="685783" rtl="0" eaLnBrk="1" latinLnBrk="0" hangingPunct="1">
        <a:lnSpc>
          <a:spcPct val="90000"/>
        </a:lnSpc>
        <a:spcBef>
          <a:spcPct val="0"/>
        </a:spcBef>
        <a:buNone/>
        <a:defRPr lang="en-AE" sz="1600" b="0" i="0" kern="1200" smtClean="0">
          <a:solidFill>
            <a:srgbClr val="006D6F"/>
          </a:solidFill>
          <a:latin typeface="+mj-lt"/>
          <a:ea typeface="+mj-ea"/>
          <a:cs typeface="+mj-cs"/>
        </a:defRPr>
      </a:lvl1pPr>
    </p:titleStyle>
    <p:bodyStyle>
      <a:lvl1pPr marL="171446" indent="-171446" algn="l" defTabSz="685783" rtl="0" eaLnBrk="1" latinLnBrk="0" hangingPunct="1">
        <a:lnSpc>
          <a:spcPct val="90000"/>
        </a:lnSpc>
        <a:spcBef>
          <a:spcPts val="750"/>
        </a:spcBef>
        <a:buFont typeface="Arial" panose="020B0604020202020204" pitchFamily="34" charset="0"/>
        <a:buChar char="•"/>
        <a:defRPr lang="en-US" sz="1000" b="0" i="0" kern="1200" dirty="0" smtClean="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marL="514337" indent="-171446" algn="l" defTabSz="685783" rtl="0" eaLnBrk="1" latinLnBrk="0" hangingPunct="1">
        <a:lnSpc>
          <a:spcPct val="90000"/>
        </a:lnSpc>
        <a:spcBef>
          <a:spcPts val="375"/>
        </a:spcBef>
        <a:buFont typeface="Arial" panose="020B0604020202020204" pitchFamily="34" charset="0"/>
        <a:buChar char="•"/>
        <a:defRPr lang="en-US" sz="1000" b="0" i="0" kern="1200" dirty="0" smtClean="0">
          <a:solidFill>
            <a:srgbClr val="575656"/>
          </a:solidFill>
          <a:latin typeface="Nexa Book Italic" panose="00000400000000000000" pitchFamily="50" charset="0"/>
          <a:ea typeface="Open Sans" panose="020B0606030504020204" pitchFamily="34" charset="0"/>
          <a:cs typeface="Open Sans" panose="020B0606030504020204" pitchFamily="34" charset="0"/>
        </a:defRPr>
      </a:lvl2pPr>
      <a:lvl3pPr marL="857228" indent="-171446" algn="l" defTabSz="685783" rtl="0" eaLnBrk="1" latinLnBrk="0" hangingPunct="1">
        <a:lnSpc>
          <a:spcPct val="90000"/>
        </a:lnSpc>
        <a:spcBef>
          <a:spcPts val="375"/>
        </a:spcBef>
        <a:buFont typeface="Arial" panose="020B0604020202020204" pitchFamily="34" charset="0"/>
        <a:buChar char="•"/>
        <a:defRPr lang="en-US" sz="800" b="0" i="0" kern="1200" dirty="0" smtClean="0">
          <a:solidFill>
            <a:srgbClr val="575656"/>
          </a:solidFill>
          <a:latin typeface="Nexa Book Italic" panose="00000400000000000000" pitchFamily="50" charset="0"/>
          <a:ea typeface="Open Sans" panose="020B0606030504020204" pitchFamily="34" charset="0"/>
          <a:cs typeface="Open Sans" panose="020B0606030504020204" pitchFamily="34" charset="0"/>
        </a:defRPr>
      </a:lvl3pPr>
      <a:lvl4pPr marL="1200120" indent="-171446" algn="l" defTabSz="685783" rtl="0" eaLnBrk="1" latinLnBrk="0" hangingPunct="1">
        <a:lnSpc>
          <a:spcPct val="90000"/>
        </a:lnSpc>
        <a:spcBef>
          <a:spcPts val="375"/>
        </a:spcBef>
        <a:buFont typeface="Arial" panose="020B0604020202020204" pitchFamily="34" charset="0"/>
        <a:buChar char="•"/>
        <a:defRPr lang="en-US" sz="800" b="0" i="0" kern="1200" dirty="0" smtClean="0">
          <a:solidFill>
            <a:srgbClr val="575656"/>
          </a:solidFill>
          <a:latin typeface="Nexa Book Italic" panose="00000400000000000000" pitchFamily="50" charset="0"/>
          <a:ea typeface="Open Sans" panose="020B0606030504020204" pitchFamily="34" charset="0"/>
          <a:cs typeface="Open Sans" panose="020B0606030504020204" pitchFamily="34" charset="0"/>
        </a:defRPr>
      </a:lvl4pPr>
      <a:lvl5pPr marL="1543012" indent="-171446" algn="l" defTabSz="685783" rtl="0" eaLnBrk="1" latinLnBrk="0" hangingPunct="1">
        <a:lnSpc>
          <a:spcPct val="90000"/>
        </a:lnSpc>
        <a:spcBef>
          <a:spcPts val="375"/>
        </a:spcBef>
        <a:buFont typeface="Arial" panose="020B0604020202020204" pitchFamily="34" charset="0"/>
        <a:buChar char="•"/>
        <a:defRPr lang="en-AE" sz="800" b="0" i="0" kern="1200" dirty="0" smtClean="0">
          <a:solidFill>
            <a:srgbClr val="575656"/>
          </a:solidFill>
          <a:latin typeface="Nexa Book Italic" panose="00000400000000000000" pitchFamily="50" charset="0"/>
          <a:ea typeface="Open Sans" panose="020B0606030504020204" pitchFamily="34" charset="0"/>
          <a:cs typeface="Open Sans" panose="020B0606030504020204" pitchFamily="34" charset="0"/>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nl-BE"/>
      </a:defPPr>
      <a:lvl1pPr marL="0" algn="l" defTabSz="685783" rtl="0" eaLnBrk="1" latinLnBrk="0" hangingPunct="1">
        <a:defRPr sz="135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1" pos="2880">
          <p15:clr>
            <a:srgbClr val="F26B43"/>
          </p15:clr>
        </p15:guide>
        <p15:guide id="12" orient="horz" pos="1620">
          <p15:clr>
            <a:srgbClr val="F26B43"/>
          </p15:clr>
        </p15:guide>
        <p15:guide id="13" pos="5443">
          <p15:clr>
            <a:srgbClr val="F26B43"/>
          </p15:clr>
        </p15:guide>
        <p15:guide id="14" pos="317">
          <p15:clr>
            <a:srgbClr val="F26B43"/>
          </p15:clr>
        </p15:guide>
        <p15:guide id="15" orient="horz" pos="2981">
          <p15:clr>
            <a:srgbClr val="F26B43"/>
          </p15:clr>
        </p15:guide>
        <p15:guide id="16" orient="horz" pos="713">
          <p15:clr>
            <a:srgbClr val="F26B43"/>
          </p15:clr>
        </p15:guide>
        <p15:guide id="17" orient="horz" pos="486">
          <p15:clr>
            <a:srgbClr val="F26B43"/>
          </p15:clr>
        </p15:guide>
        <p15:guide id="18" pos="4150">
          <p15:clr>
            <a:srgbClr val="F26B43"/>
          </p15:clr>
        </p15:guide>
        <p15:guide id="19" pos="1610">
          <p15:clr>
            <a:srgbClr val="F26B43"/>
          </p15:clr>
        </p15:guide>
        <p15:guide id="20" orient="horz" pos="1847">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EAB55A09-2FE0-B548-9BFA-25B9AFB863C5}"/>
              </a:ext>
            </a:extLst>
          </p:cNvPr>
          <p:cNvGraphicFramePr>
            <a:graphicFrameLocks noChangeAspect="1"/>
          </p:cNvGraphicFramePr>
          <p:nvPr>
            <p:custDataLst>
              <p:tags r:id="rId52"/>
            </p:custDataLst>
            <p:extLst>
              <p:ext uri="{D42A27DB-BD31-4B8C-83A1-F6EECF244321}">
                <p14:modId xmlns:p14="http://schemas.microsoft.com/office/powerpoint/2010/main" val="3198345103"/>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53" imgW="7772400" imgH="10058400" progId="TCLayout.ActiveDocument.1">
                  <p:embed/>
                </p:oleObj>
              </mc:Choice>
              <mc:Fallback>
                <p:oleObj name="think-cell Slide" r:id="rId53" imgW="7772400" imgH="10058400" progId="TCLayout.ActiveDocument.1">
                  <p:embed/>
                  <p:pic>
                    <p:nvPicPr>
                      <p:cNvPr id="6" name="Object 5" hidden="1">
                        <a:extLst>
                          <a:ext uri="{FF2B5EF4-FFF2-40B4-BE49-F238E27FC236}">
                            <a16:creationId xmlns:a16="http://schemas.microsoft.com/office/drawing/2014/main" id="{EAB55A09-2FE0-B548-9BFA-25B9AFB863C5}"/>
                          </a:ext>
                        </a:extLst>
                      </p:cNvPr>
                      <p:cNvPicPr/>
                      <p:nvPr/>
                    </p:nvPicPr>
                    <p:blipFill>
                      <a:blip r:embed="rId54"/>
                      <a:stretch>
                        <a:fillRect/>
                      </a:stretch>
                    </p:blipFill>
                    <p:spPr>
                      <a:xfrm>
                        <a:off x="1192" y="1192"/>
                        <a:ext cx="920" cy="1191"/>
                      </a:xfrm>
                      <a:prstGeom prst="rect">
                        <a:avLst/>
                      </a:prstGeom>
                    </p:spPr>
                  </p:pic>
                </p:oleObj>
              </mc:Fallback>
            </mc:AlternateContent>
          </a:graphicData>
        </a:graphic>
      </p:graphicFrame>
      <p:sp>
        <p:nvSpPr>
          <p:cNvPr id="3" name="Footer Placeholder 4">
            <a:extLst>
              <a:ext uri="{FF2B5EF4-FFF2-40B4-BE49-F238E27FC236}">
                <a16:creationId xmlns:a16="http://schemas.microsoft.com/office/drawing/2014/main" id="{D67CBEFE-CC52-E74C-8EAF-B452F99D927B}"/>
              </a:ext>
            </a:extLst>
          </p:cNvPr>
          <p:cNvSpPr>
            <a:spLocks noGrp="1"/>
          </p:cNvSpPr>
          <p:nvPr>
            <p:ph type="ftr" sz="quarter" idx="3"/>
          </p:nvPr>
        </p:nvSpPr>
        <p:spPr>
          <a:xfrm>
            <a:off x="546969" y="4970700"/>
            <a:ext cx="6451742" cy="174151"/>
          </a:xfrm>
          <a:prstGeom prst="rect">
            <a:avLst/>
          </a:prstGeom>
        </p:spPr>
        <p:txBody>
          <a:bodyPr anchor="ctr"/>
          <a:lstStyle>
            <a:lvl1pPr algn="ctr">
              <a:defRPr sz="600" b="0" i="0">
                <a:solidFill>
                  <a:schemeClr val="bg2">
                    <a:lumMod val="50000"/>
                  </a:schemeClr>
                </a:solidFill>
                <a:latin typeface="+mn-lt"/>
              </a:defRPr>
            </a:lvl1pPr>
          </a:lstStyle>
          <a:p>
            <a:endParaRPr lang="en-US"/>
          </a:p>
        </p:txBody>
      </p:sp>
      <p:sp>
        <p:nvSpPr>
          <p:cNvPr id="5" name="Slide Number Placeholder 4">
            <a:extLst>
              <a:ext uri="{FF2B5EF4-FFF2-40B4-BE49-F238E27FC236}">
                <a16:creationId xmlns:a16="http://schemas.microsoft.com/office/drawing/2014/main" id="{461CBFE0-2009-7F41-8ED1-C479C4E9B5ED}"/>
              </a:ext>
            </a:extLst>
          </p:cNvPr>
          <p:cNvSpPr>
            <a:spLocks noGrp="1"/>
          </p:cNvSpPr>
          <p:nvPr>
            <p:ph type="sldNum" sz="quarter" idx="4"/>
          </p:nvPr>
        </p:nvSpPr>
        <p:spPr>
          <a:xfrm>
            <a:off x="7638966" y="4972050"/>
            <a:ext cx="400722" cy="172800"/>
          </a:xfrm>
          <a:prstGeom prst="rect">
            <a:avLst/>
          </a:prstGeom>
        </p:spPr>
        <p:txBody>
          <a:bodyPr vert="horz" lIns="91440" tIns="45720" rIns="91440" bIns="45720" rtlCol="0" anchor="ctr"/>
          <a:lstStyle>
            <a:lvl1pPr algn="r">
              <a:defRPr sz="500" b="0" i="0">
                <a:solidFill>
                  <a:schemeClr val="tx2"/>
                </a:solidFill>
                <a:latin typeface="Nexa Book" panose="00000400000000000000" pitchFamily="50" charset="0"/>
              </a:defRPr>
            </a:lvl1pPr>
          </a:lstStyle>
          <a:p>
            <a:fld id="{7B1F438D-4EAF-094E-9162-80CF3EF77236}" type="slidenum">
              <a:rPr lang="en-US" smtClean="0"/>
              <a:pPr/>
              <a:t>‹#›</a:t>
            </a:fld>
            <a:endParaRPr lang="en-US"/>
          </a:p>
        </p:txBody>
      </p:sp>
      <p:sp>
        <p:nvSpPr>
          <p:cNvPr id="7" name="TextBox 6">
            <a:extLst>
              <a:ext uri="{FF2B5EF4-FFF2-40B4-BE49-F238E27FC236}">
                <a16:creationId xmlns:a16="http://schemas.microsoft.com/office/drawing/2014/main" id="{5B7E8C9D-13C9-4358-B3E5-91451D3B0CC2}"/>
              </a:ext>
            </a:extLst>
          </p:cNvPr>
          <p:cNvSpPr txBox="1"/>
          <p:nvPr/>
        </p:nvSpPr>
        <p:spPr>
          <a:xfrm>
            <a:off x="8027895" y="4976308"/>
            <a:ext cx="1116106" cy="184666"/>
          </a:xfrm>
          <a:prstGeom prst="rect">
            <a:avLst/>
          </a:prstGeom>
          <a:noFill/>
        </p:spPr>
        <p:txBody>
          <a:bodyPr wrap="square" lIns="27000" rIns="27000">
            <a:spAutoFit/>
          </a:bodyPr>
          <a:lstStyle/>
          <a:p>
            <a:pPr algn="r"/>
            <a:r>
              <a:rPr lang="en-US" sz="600" b="0" i="0">
                <a:solidFill>
                  <a:schemeClr val="bg1">
                    <a:lumMod val="50000"/>
                  </a:schemeClr>
                </a:solidFill>
                <a:latin typeface="Nexa Book" panose="00000400000000000000" pitchFamily="50" charset="0"/>
              </a:rPr>
              <a:t>PRICING</a:t>
            </a:r>
            <a:r>
              <a:rPr lang="en-US" sz="600" b="0" i="0">
                <a:solidFill>
                  <a:schemeClr val="accent3"/>
                </a:solidFill>
                <a:latin typeface="+mj-lt"/>
              </a:rPr>
              <a:t>ONE</a:t>
            </a:r>
            <a:r>
              <a:rPr lang="en-US" sz="600" b="0" i="0">
                <a:solidFill>
                  <a:schemeClr val="bg1">
                    <a:lumMod val="50000"/>
                  </a:schemeClr>
                </a:solidFill>
                <a:latin typeface="Nexa Book" panose="00000400000000000000" pitchFamily="50" charset="0"/>
              </a:rPr>
              <a:t> </a:t>
            </a:r>
            <a:r>
              <a:rPr lang="en-US" sz="600" b="0" i="0">
                <a:solidFill>
                  <a:schemeClr val="bg1">
                    <a:lumMod val="50000"/>
                  </a:schemeClr>
                </a:solidFill>
                <a:latin typeface="Nexa Book" pitchFamily="2" charset="77"/>
              </a:rPr>
              <a:t>Confidential</a:t>
            </a:r>
            <a:endParaRPr lang="en-US" sz="600" b="0" i="0">
              <a:solidFill>
                <a:schemeClr val="tx1">
                  <a:tint val="75000"/>
                </a:schemeClr>
              </a:solidFill>
              <a:latin typeface="Nexa Book" pitchFamily="2" charset="77"/>
            </a:endParaRPr>
          </a:p>
        </p:txBody>
      </p:sp>
      <p:sp>
        <p:nvSpPr>
          <p:cNvPr id="8" name="Date Placeholder 7">
            <a:extLst>
              <a:ext uri="{FF2B5EF4-FFF2-40B4-BE49-F238E27FC236}">
                <a16:creationId xmlns:a16="http://schemas.microsoft.com/office/drawing/2014/main" id="{E79A2962-62B5-468D-9268-B9C7896028CE}"/>
              </a:ext>
            </a:extLst>
          </p:cNvPr>
          <p:cNvSpPr>
            <a:spLocks noGrp="1"/>
          </p:cNvSpPr>
          <p:nvPr>
            <p:ph type="dt" sz="half" idx="2"/>
          </p:nvPr>
        </p:nvSpPr>
        <p:spPr>
          <a:xfrm>
            <a:off x="7024385" y="4972050"/>
            <a:ext cx="609508" cy="171450"/>
          </a:xfrm>
          <a:prstGeom prst="rect">
            <a:avLst/>
          </a:prstGeom>
        </p:spPr>
        <p:txBody>
          <a:bodyPr vert="horz" lIns="91440" tIns="45720" rIns="91440" bIns="45720" rtlCol="0" anchor="ctr"/>
          <a:lstStyle>
            <a:lvl1pPr algn="r">
              <a:defRPr sz="500" b="0" i="0">
                <a:solidFill>
                  <a:schemeClr val="bg2">
                    <a:lumMod val="50000"/>
                  </a:schemeClr>
                </a:solidFill>
                <a:latin typeface="Nexa Book" panose="00000400000000000000" pitchFamily="50" charset="0"/>
              </a:defRPr>
            </a:lvl1pPr>
          </a:lstStyle>
          <a:p>
            <a:r>
              <a:rPr lang="en-US"/>
              <a:t>14/01/2024</a:t>
            </a:r>
          </a:p>
        </p:txBody>
      </p:sp>
      <p:grpSp>
        <p:nvGrpSpPr>
          <p:cNvPr id="9" name="Group 8">
            <a:extLst>
              <a:ext uri="{FF2B5EF4-FFF2-40B4-BE49-F238E27FC236}">
                <a16:creationId xmlns:a16="http://schemas.microsoft.com/office/drawing/2014/main" id="{CEBC34F0-0D86-A441-2116-F47E5238DF4F}"/>
              </a:ext>
            </a:extLst>
          </p:cNvPr>
          <p:cNvGrpSpPr>
            <a:grpSpLocks noChangeAspect="1"/>
          </p:cNvGrpSpPr>
          <p:nvPr/>
        </p:nvGrpSpPr>
        <p:grpSpPr>
          <a:xfrm>
            <a:off x="-1" y="-9332"/>
            <a:ext cx="469047" cy="756000"/>
            <a:chOff x="-1" y="-12441"/>
            <a:chExt cx="653922" cy="1053977"/>
          </a:xfrm>
        </p:grpSpPr>
        <p:sp>
          <p:nvSpPr>
            <p:cNvPr id="10" name="Freeform 9">
              <a:extLst>
                <a:ext uri="{FF2B5EF4-FFF2-40B4-BE49-F238E27FC236}">
                  <a16:creationId xmlns:a16="http://schemas.microsoft.com/office/drawing/2014/main" id="{6E642D8F-FD02-8E6C-4906-C958269150EA}"/>
                </a:ext>
              </a:extLst>
            </p:cNvPr>
            <p:cNvSpPr/>
            <p:nvPr userDrawn="1"/>
          </p:nvSpPr>
          <p:spPr>
            <a:xfrm>
              <a:off x="286911" y="660185"/>
              <a:ext cx="172436" cy="297393"/>
            </a:xfrm>
            <a:custGeom>
              <a:avLst/>
              <a:gdLst>
                <a:gd name="connsiteX0" fmla="*/ 418 w 172436"/>
                <a:gd name="connsiteY0" fmla="*/ 0 h 297393"/>
                <a:gd name="connsiteX1" fmla="*/ 46627 w 172436"/>
                <a:gd name="connsiteY1" fmla="*/ 26579 h 297393"/>
                <a:gd name="connsiteX2" fmla="*/ 165922 w 172436"/>
                <a:gd name="connsiteY2" fmla="*/ 95475 h 297393"/>
                <a:gd name="connsiteX3" fmla="*/ 172436 w 172436"/>
                <a:gd name="connsiteY3" fmla="*/ 104630 h 297393"/>
                <a:gd name="connsiteX4" fmla="*/ 172268 w 172436"/>
                <a:gd name="connsiteY4" fmla="*/ 292985 h 297393"/>
                <a:gd name="connsiteX5" fmla="*/ 171972 w 172436"/>
                <a:gd name="connsiteY5" fmla="*/ 297394 h 297393"/>
                <a:gd name="connsiteX6" fmla="*/ 166681 w 172436"/>
                <a:gd name="connsiteY6" fmla="*/ 294926 h 297393"/>
                <a:gd name="connsiteX7" fmla="*/ 4550 w 172436"/>
                <a:gd name="connsiteY7" fmla="*/ 201117 h 297393"/>
                <a:gd name="connsiteX8" fmla="*/ 186 w 172436"/>
                <a:gd name="connsiteY8" fmla="*/ 194093 h 297393"/>
                <a:gd name="connsiteX9" fmla="*/ 17 w 172436"/>
                <a:gd name="connsiteY9" fmla="*/ 3544 h 297393"/>
                <a:gd name="connsiteX10" fmla="*/ 418 w 172436"/>
                <a:gd name="connsiteY10" fmla="*/ 0 h 297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2436" h="297393">
                  <a:moveTo>
                    <a:pt x="418" y="0"/>
                  </a:moveTo>
                  <a:cubicBezTo>
                    <a:pt x="16418" y="9197"/>
                    <a:pt x="31533" y="17867"/>
                    <a:pt x="46627" y="26579"/>
                  </a:cubicBezTo>
                  <a:cubicBezTo>
                    <a:pt x="86385" y="49552"/>
                    <a:pt x="126122" y="72566"/>
                    <a:pt x="165922" y="95475"/>
                  </a:cubicBezTo>
                  <a:cubicBezTo>
                    <a:pt x="169590" y="97584"/>
                    <a:pt x="172457" y="99293"/>
                    <a:pt x="172436" y="104630"/>
                  </a:cubicBezTo>
                  <a:cubicBezTo>
                    <a:pt x="172204" y="167408"/>
                    <a:pt x="172289" y="230207"/>
                    <a:pt x="172268" y="292985"/>
                  </a:cubicBezTo>
                  <a:cubicBezTo>
                    <a:pt x="172268" y="294187"/>
                    <a:pt x="172120" y="295390"/>
                    <a:pt x="171972" y="297394"/>
                  </a:cubicBezTo>
                  <a:cubicBezTo>
                    <a:pt x="169949" y="296466"/>
                    <a:pt x="168241" y="295812"/>
                    <a:pt x="166681" y="294926"/>
                  </a:cubicBezTo>
                  <a:cubicBezTo>
                    <a:pt x="112588" y="263726"/>
                    <a:pt x="58495" y="232527"/>
                    <a:pt x="4550" y="201117"/>
                  </a:cubicBezTo>
                  <a:cubicBezTo>
                    <a:pt x="2399" y="199873"/>
                    <a:pt x="186" y="196476"/>
                    <a:pt x="186" y="194093"/>
                  </a:cubicBezTo>
                  <a:cubicBezTo>
                    <a:pt x="-46" y="130576"/>
                    <a:pt x="-4" y="67060"/>
                    <a:pt x="17" y="3544"/>
                  </a:cubicBezTo>
                  <a:cubicBezTo>
                    <a:pt x="17" y="2827"/>
                    <a:pt x="165" y="2088"/>
                    <a:pt x="418" y="0"/>
                  </a:cubicBezTo>
                  <a:close/>
                </a:path>
              </a:pathLst>
            </a:custGeom>
            <a:solidFill>
              <a:srgbClr val="00A099"/>
            </a:solidFill>
            <a:ln w="453" cap="flat">
              <a:solidFill>
                <a:srgbClr val="04A8B5"/>
              </a:solidFill>
              <a:prstDash val="solid"/>
              <a:miter/>
            </a:ln>
          </p:spPr>
          <p:txBody>
            <a:bodyPr rtlCol="0" anchor="ctr"/>
            <a:lstStyle/>
            <a:p>
              <a:endParaRPr lang="en-US" sz="1013" b="0" i="0">
                <a:latin typeface="Nexa Book" pitchFamily="2" charset="77"/>
              </a:endParaRPr>
            </a:p>
          </p:txBody>
        </p:sp>
        <p:sp>
          <p:nvSpPr>
            <p:cNvPr id="11" name="Freeform 10">
              <a:extLst>
                <a:ext uri="{FF2B5EF4-FFF2-40B4-BE49-F238E27FC236}">
                  <a16:creationId xmlns:a16="http://schemas.microsoft.com/office/drawing/2014/main" id="{6F719CEF-6F38-DFFB-857E-15693A32263B}"/>
                </a:ext>
              </a:extLst>
            </p:cNvPr>
            <p:cNvSpPr/>
            <p:nvPr/>
          </p:nvSpPr>
          <p:spPr>
            <a:xfrm>
              <a:off x="481503" y="660249"/>
              <a:ext cx="172418" cy="297583"/>
            </a:xfrm>
            <a:custGeom>
              <a:avLst/>
              <a:gdLst>
                <a:gd name="connsiteX0" fmla="*/ 172292 w 172418"/>
                <a:gd name="connsiteY0" fmla="*/ 21 h 297583"/>
                <a:gd name="connsiteX1" fmla="*/ 172292 w 172418"/>
                <a:gd name="connsiteY1" fmla="*/ 8143 h 297583"/>
                <a:gd name="connsiteX2" fmla="*/ 172419 w 172418"/>
                <a:gd name="connsiteY2" fmla="*/ 191519 h 297583"/>
                <a:gd name="connsiteX3" fmla="*/ 166158 w 172418"/>
                <a:gd name="connsiteY3" fmla="*/ 202256 h 297583"/>
                <a:gd name="connsiteX4" fmla="*/ 5629 w 172418"/>
                <a:gd name="connsiteY4" fmla="*/ 294778 h 297583"/>
                <a:gd name="connsiteX5" fmla="*/ 485 w 172418"/>
                <a:gd name="connsiteY5" fmla="*/ 297583 h 297583"/>
                <a:gd name="connsiteX6" fmla="*/ 84 w 172418"/>
                <a:gd name="connsiteY6" fmla="*/ 289968 h 297583"/>
                <a:gd name="connsiteX7" fmla="*/ 0 w 172418"/>
                <a:gd name="connsiteY7" fmla="*/ 105853 h 297583"/>
                <a:gd name="connsiteX8" fmla="*/ 5123 w 172418"/>
                <a:gd name="connsiteY8" fmla="*/ 95897 h 297583"/>
                <a:gd name="connsiteX9" fmla="*/ 163755 w 172418"/>
                <a:gd name="connsiteY9" fmla="*/ 4451 h 297583"/>
                <a:gd name="connsiteX10" fmla="*/ 172292 w 172418"/>
                <a:gd name="connsiteY10" fmla="*/ 0 h 297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2418" h="297583">
                  <a:moveTo>
                    <a:pt x="172292" y="21"/>
                  </a:moveTo>
                  <a:lnTo>
                    <a:pt x="172292" y="8143"/>
                  </a:lnTo>
                  <a:cubicBezTo>
                    <a:pt x="172292" y="69275"/>
                    <a:pt x="172208" y="130408"/>
                    <a:pt x="172419" y="191519"/>
                  </a:cubicBezTo>
                  <a:cubicBezTo>
                    <a:pt x="172419" y="196877"/>
                    <a:pt x="170754" y="199598"/>
                    <a:pt x="166158" y="202256"/>
                  </a:cubicBezTo>
                  <a:cubicBezTo>
                    <a:pt x="112571" y="232949"/>
                    <a:pt x="59110" y="263895"/>
                    <a:pt x="5629" y="294778"/>
                  </a:cubicBezTo>
                  <a:cubicBezTo>
                    <a:pt x="4216" y="295601"/>
                    <a:pt x="2740" y="296339"/>
                    <a:pt x="485" y="297583"/>
                  </a:cubicBezTo>
                  <a:cubicBezTo>
                    <a:pt x="316" y="294546"/>
                    <a:pt x="84" y="292268"/>
                    <a:pt x="84" y="289968"/>
                  </a:cubicBezTo>
                  <a:cubicBezTo>
                    <a:pt x="84" y="228604"/>
                    <a:pt x="84" y="167239"/>
                    <a:pt x="0" y="105853"/>
                  </a:cubicBezTo>
                  <a:cubicBezTo>
                    <a:pt x="0" y="101402"/>
                    <a:pt x="717" y="98407"/>
                    <a:pt x="5123" y="95897"/>
                  </a:cubicBezTo>
                  <a:cubicBezTo>
                    <a:pt x="58077" y="65562"/>
                    <a:pt x="110905" y="34975"/>
                    <a:pt x="163755" y="4451"/>
                  </a:cubicBezTo>
                  <a:cubicBezTo>
                    <a:pt x="166200" y="3038"/>
                    <a:pt x="168751" y="1835"/>
                    <a:pt x="172292" y="0"/>
                  </a:cubicBezTo>
                  <a:close/>
                </a:path>
              </a:pathLst>
            </a:custGeom>
            <a:solidFill>
              <a:srgbClr val="00A099"/>
            </a:solidFill>
            <a:ln w="453" cap="flat">
              <a:solidFill>
                <a:srgbClr val="04A8B5"/>
              </a:solidFill>
              <a:prstDash val="solid"/>
              <a:miter/>
            </a:ln>
          </p:spPr>
          <p:txBody>
            <a:bodyPr rtlCol="0" anchor="ctr"/>
            <a:lstStyle/>
            <a:p>
              <a:endParaRPr lang="en-US" sz="1013" b="0" i="0">
                <a:latin typeface="Nexa Book" pitchFamily="2" charset="77"/>
              </a:endParaRPr>
            </a:p>
          </p:txBody>
        </p:sp>
        <p:sp>
          <p:nvSpPr>
            <p:cNvPr id="12" name="Freeform 11">
              <a:extLst>
                <a:ext uri="{FF2B5EF4-FFF2-40B4-BE49-F238E27FC236}">
                  <a16:creationId xmlns:a16="http://schemas.microsoft.com/office/drawing/2014/main" id="{D6D8F994-7445-5B73-86FF-CF586DD3917B}"/>
                </a:ext>
              </a:extLst>
            </p:cNvPr>
            <p:cNvSpPr/>
            <p:nvPr/>
          </p:nvSpPr>
          <p:spPr>
            <a:xfrm>
              <a:off x="298543" y="540772"/>
              <a:ext cx="343720" cy="195823"/>
            </a:xfrm>
            <a:custGeom>
              <a:avLst/>
              <a:gdLst>
                <a:gd name="connsiteX0" fmla="*/ 0 w 343720"/>
                <a:gd name="connsiteY0" fmla="*/ 97517 h 195823"/>
                <a:gd name="connsiteX1" fmla="*/ 44143 w 343720"/>
                <a:gd name="connsiteY1" fmla="*/ 71866 h 195823"/>
                <a:gd name="connsiteX2" fmla="*/ 163375 w 343720"/>
                <a:gd name="connsiteY2" fmla="*/ 2802 h 195823"/>
                <a:gd name="connsiteX3" fmla="*/ 179776 w 343720"/>
                <a:gd name="connsiteY3" fmla="*/ 2528 h 195823"/>
                <a:gd name="connsiteX4" fmla="*/ 335626 w 343720"/>
                <a:gd name="connsiteY4" fmla="*/ 92771 h 195823"/>
                <a:gd name="connsiteX5" fmla="*/ 343721 w 343720"/>
                <a:gd name="connsiteY5" fmla="*/ 97770 h 195823"/>
                <a:gd name="connsiteX6" fmla="*/ 294308 w 343720"/>
                <a:gd name="connsiteY6" fmla="*/ 126438 h 195823"/>
                <a:gd name="connsiteX7" fmla="*/ 177563 w 343720"/>
                <a:gd name="connsiteY7" fmla="*/ 193962 h 195823"/>
                <a:gd name="connsiteX8" fmla="*/ 165821 w 343720"/>
                <a:gd name="connsiteY8" fmla="*/ 193836 h 195823"/>
                <a:gd name="connsiteX9" fmla="*/ 6788 w 343720"/>
                <a:gd name="connsiteY9" fmla="*/ 101842 h 195823"/>
                <a:gd name="connsiteX10" fmla="*/ 0 w 343720"/>
                <a:gd name="connsiteY10" fmla="*/ 97517 h 1958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3720" h="195823">
                  <a:moveTo>
                    <a:pt x="0" y="97517"/>
                  </a:moveTo>
                  <a:cubicBezTo>
                    <a:pt x="15241" y="88657"/>
                    <a:pt x="29661" y="80220"/>
                    <a:pt x="44143" y="71866"/>
                  </a:cubicBezTo>
                  <a:cubicBezTo>
                    <a:pt x="83901" y="48873"/>
                    <a:pt x="123765" y="26048"/>
                    <a:pt x="163375" y="2802"/>
                  </a:cubicBezTo>
                  <a:cubicBezTo>
                    <a:pt x="169278" y="-658"/>
                    <a:pt x="173599" y="-1101"/>
                    <a:pt x="179776" y="2528"/>
                  </a:cubicBezTo>
                  <a:cubicBezTo>
                    <a:pt x="231592" y="32841"/>
                    <a:pt x="283641" y="62732"/>
                    <a:pt x="335626" y="92771"/>
                  </a:cubicBezTo>
                  <a:cubicBezTo>
                    <a:pt x="338050" y="94163"/>
                    <a:pt x="340411" y="95724"/>
                    <a:pt x="343721" y="97770"/>
                  </a:cubicBezTo>
                  <a:cubicBezTo>
                    <a:pt x="326582" y="107706"/>
                    <a:pt x="310455" y="117093"/>
                    <a:pt x="294308" y="126438"/>
                  </a:cubicBezTo>
                  <a:cubicBezTo>
                    <a:pt x="255371" y="148925"/>
                    <a:pt x="216372" y="171286"/>
                    <a:pt x="177563" y="193962"/>
                  </a:cubicBezTo>
                  <a:cubicBezTo>
                    <a:pt x="173115" y="196557"/>
                    <a:pt x="170205" y="196367"/>
                    <a:pt x="165821" y="193836"/>
                  </a:cubicBezTo>
                  <a:cubicBezTo>
                    <a:pt x="112887" y="163016"/>
                    <a:pt x="59827" y="132471"/>
                    <a:pt x="6788" y="101842"/>
                  </a:cubicBezTo>
                  <a:cubicBezTo>
                    <a:pt x="4743" y="100660"/>
                    <a:pt x="2804" y="99289"/>
                    <a:pt x="0" y="97517"/>
                  </a:cubicBezTo>
                  <a:close/>
                </a:path>
              </a:pathLst>
            </a:custGeom>
            <a:solidFill>
              <a:srgbClr val="00A099"/>
            </a:solidFill>
            <a:ln w="453" cap="flat">
              <a:solidFill>
                <a:srgbClr val="04A8B5"/>
              </a:solidFill>
              <a:prstDash val="solid"/>
              <a:miter/>
            </a:ln>
          </p:spPr>
          <p:txBody>
            <a:bodyPr rtlCol="0" anchor="ctr"/>
            <a:lstStyle/>
            <a:p>
              <a:endParaRPr lang="en-US" sz="1013" b="0" i="0">
                <a:latin typeface="Nexa Book" pitchFamily="2" charset="77"/>
              </a:endParaRPr>
            </a:p>
          </p:txBody>
        </p:sp>
        <p:sp>
          <p:nvSpPr>
            <p:cNvPr id="13" name="Freeform 12">
              <a:extLst>
                <a:ext uri="{FF2B5EF4-FFF2-40B4-BE49-F238E27FC236}">
                  <a16:creationId xmlns:a16="http://schemas.microsoft.com/office/drawing/2014/main" id="{A6A1B091-7952-82E0-226C-14D34CD0804A}"/>
                </a:ext>
              </a:extLst>
            </p:cNvPr>
            <p:cNvSpPr/>
            <p:nvPr/>
          </p:nvSpPr>
          <p:spPr>
            <a:xfrm>
              <a:off x="412522" y="598536"/>
              <a:ext cx="123408" cy="71567"/>
            </a:xfrm>
            <a:custGeom>
              <a:avLst/>
              <a:gdLst>
                <a:gd name="connsiteX0" fmla="*/ 108380 w 123408"/>
                <a:gd name="connsiteY0" fmla="*/ 49668 h 71567"/>
                <a:gd name="connsiteX1" fmla="*/ 97292 w 123408"/>
                <a:gd name="connsiteY1" fmla="*/ 56418 h 71567"/>
                <a:gd name="connsiteX2" fmla="*/ 85697 w 123408"/>
                <a:gd name="connsiteY2" fmla="*/ 62873 h 71567"/>
                <a:gd name="connsiteX3" fmla="*/ 63626 w 123408"/>
                <a:gd name="connsiteY3" fmla="*/ 70425 h 71567"/>
                <a:gd name="connsiteX4" fmla="*/ 39151 w 123408"/>
                <a:gd name="connsiteY4" fmla="*/ 70678 h 71567"/>
                <a:gd name="connsiteX5" fmla="*/ 15752 w 123408"/>
                <a:gd name="connsiteY5" fmla="*/ 62472 h 71567"/>
                <a:gd name="connsiteX6" fmla="*/ 1564 w 123408"/>
                <a:gd name="connsiteY6" fmla="*/ 48950 h 71567"/>
                <a:gd name="connsiteX7" fmla="*/ 1923 w 123408"/>
                <a:gd name="connsiteY7" fmla="*/ 34754 h 71567"/>
                <a:gd name="connsiteX8" fmla="*/ 14908 w 123408"/>
                <a:gd name="connsiteY8" fmla="*/ 21949 h 71567"/>
                <a:gd name="connsiteX9" fmla="*/ 26123 w 123408"/>
                <a:gd name="connsiteY9" fmla="*/ 15283 h 71567"/>
                <a:gd name="connsiteX10" fmla="*/ 37612 w 123408"/>
                <a:gd name="connsiteY10" fmla="*/ 8765 h 71567"/>
                <a:gd name="connsiteX11" fmla="*/ 59536 w 123408"/>
                <a:gd name="connsiteY11" fmla="*/ 1129 h 71567"/>
                <a:gd name="connsiteX12" fmla="*/ 84095 w 123408"/>
                <a:gd name="connsiteY12" fmla="*/ 918 h 71567"/>
                <a:gd name="connsiteX13" fmla="*/ 107516 w 123408"/>
                <a:gd name="connsiteY13" fmla="*/ 9145 h 71567"/>
                <a:gd name="connsiteX14" fmla="*/ 121809 w 123408"/>
                <a:gd name="connsiteY14" fmla="*/ 22708 h 71567"/>
                <a:gd name="connsiteX15" fmla="*/ 121492 w 123408"/>
                <a:gd name="connsiteY15" fmla="*/ 36926 h 71567"/>
                <a:gd name="connsiteX16" fmla="*/ 108401 w 123408"/>
                <a:gd name="connsiteY16" fmla="*/ 49668 h 71567"/>
                <a:gd name="connsiteX17" fmla="*/ 74145 w 123408"/>
                <a:gd name="connsiteY17" fmla="*/ 55448 h 71567"/>
                <a:gd name="connsiteX18" fmla="*/ 85107 w 123408"/>
                <a:gd name="connsiteY18" fmla="*/ 49372 h 71567"/>
                <a:gd name="connsiteX19" fmla="*/ 95563 w 123408"/>
                <a:gd name="connsiteY19" fmla="*/ 43002 h 71567"/>
                <a:gd name="connsiteX20" fmla="*/ 106588 w 123408"/>
                <a:gd name="connsiteY20" fmla="*/ 28847 h 71567"/>
                <a:gd name="connsiteX21" fmla="*/ 96048 w 123408"/>
                <a:gd name="connsiteY21" fmla="*/ 15789 h 71567"/>
                <a:gd name="connsiteX22" fmla="*/ 73513 w 123408"/>
                <a:gd name="connsiteY22" fmla="*/ 9714 h 71567"/>
                <a:gd name="connsiteX23" fmla="*/ 49143 w 123408"/>
                <a:gd name="connsiteY23" fmla="*/ 16169 h 71567"/>
                <a:gd name="connsiteX24" fmla="*/ 38308 w 123408"/>
                <a:gd name="connsiteY24" fmla="*/ 22329 h 71567"/>
                <a:gd name="connsiteX25" fmla="*/ 27747 w 123408"/>
                <a:gd name="connsiteY25" fmla="*/ 28636 h 71567"/>
                <a:gd name="connsiteX26" fmla="*/ 16700 w 123408"/>
                <a:gd name="connsiteY26" fmla="*/ 42791 h 71567"/>
                <a:gd name="connsiteX27" fmla="*/ 27262 w 123408"/>
                <a:gd name="connsiteY27" fmla="*/ 55827 h 71567"/>
                <a:gd name="connsiteX28" fmla="*/ 49797 w 123408"/>
                <a:gd name="connsiteY28" fmla="*/ 61924 h 71567"/>
                <a:gd name="connsiteX29" fmla="*/ 74187 w 123408"/>
                <a:gd name="connsiteY29" fmla="*/ 55469 h 7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23408" h="71567">
                  <a:moveTo>
                    <a:pt x="108380" y="49668"/>
                  </a:moveTo>
                  <a:cubicBezTo>
                    <a:pt x="103447" y="52726"/>
                    <a:pt x="99758" y="54983"/>
                    <a:pt x="97292" y="56418"/>
                  </a:cubicBezTo>
                  <a:cubicBezTo>
                    <a:pt x="94825" y="57852"/>
                    <a:pt x="90946" y="60004"/>
                    <a:pt x="85697" y="62873"/>
                  </a:cubicBezTo>
                  <a:cubicBezTo>
                    <a:pt x="78973" y="66480"/>
                    <a:pt x="71637" y="68990"/>
                    <a:pt x="63626" y="70425"/>
                  </a:cubicBezTo>
                  <a:cubicBezTo>
                    <a:pt x="55615" y="71859"/>
                    <a:pt x="47478" y="71944"/>
                    <a:pt x="39151" y="70678"/>
                  </a:cubicBezTo>
                  <a:cubicBezTo>
                    <a:pt x="30824" y="69412"/>
                    <a:pt x="23046" y="66691"/>
                    <a:pt x="15752" y="62472"/>
                  </a:cubicBezTo>
                  <a:cubicBezTo>
                    <a:pt x="8458" y="58253"/>
                    <a:pt x="3757" y="53760"/>
                    <a:pt x="1564" y="48950"/>
                  </a:cubicBezTo>
                  <a:cubicBezTo>
                    <a:pt x="-628" y="44120"/>
                    <a:pt x="-523" y="39394"/>
                    <a:pt x="1923" y="34754"/>
                  </a:cubicBezTo>
                  <a:cubicBezTo>
                    <a:pt x="4368" y="30113"/>
                    <a:pt x="8711" y="25852"/>
                    <a:pt x="14908" y="21949"/>
                  </a:cubicBezTo>
                  <a:cubicBezTo>
                    <a:pt x="17375" y="20409"/>
                    <a:pt x="21106" y="18194"/>
                    <a:pt x="26123" y="15283"/>
                  </a:cubicBezTo>
                  <a:cubicBezTo>
                    <a:pt x="31141" y="12372"/>
                    <a:pt x="34956" y="10199"/>
                    <a:pt x="37612" y="8765"/>
                  </a:cubicBezTo>
                  <a:cubicBezTo>
                    <a:pt x="44211" y="5115"/>
                    <a:pt x="51526" y="2563"/>
                    <a:pt x="59536" y="1129"/>
                  </a:cubicBezTo>
                  <a:cubicBezTo>
                    <a:pt x="67547" y="-306"/>
                    <a:pt x="75726" y="-369"/>
                    <a:pt x="84095" y="918"/>
                  </a:cubicBezTo>
                  <a:cubicBezTo>
                    <a:pt x="92464" y="2204"/>
                    <a:pt x="100264" y="4947"/>
                    <a:pt x="107516" y="9145"/>
                  </a:cubicBezTo>
                  <a:cubicBezTo>
                    <a:pt x="114768" y="13342"/>
                    <a:pt x="119553" y="17857"/>
                    <a:pt x="121809" y="22708"/>
                  </a:cubicBezTo>
                  <a:cubicBezTo>
                    <a:pt x="124043" y="27539"/>
                    <a:pt x="123938" y="32285"/>
                    <a:pt x="121492" y="36926"/>
                  </a:cubicBezTo>
                  <a:cubicBezTo>
                    <a:pt x="119047" y="41567"/>
                    <a:pt x="114683" y="45828"/>
                    <a:pt x="108401" y="49668"/>
                  </a:cubicBezTo>
                  <a:close/>
                  <a:moveTo>
                    <a:pt x="74145" y="55448"/>
                  </a:moveTo>
                  <a:cubicBezTo>
                    <a:pt x="79394" y="52579"/>
                    <a:pt x="83062" y="50554"/>
                    <a:pt x="85107" y="49372"/>
                  </a:cubicBezTo>
                  <a:cubicBezTo>
                    <a:pt x="87152" y="48191"/>
                    <a:pt x="90630" y="46060"/>
                    <a:pt x="95563" y="43002"/>
                  </a:cubicBezTo>
                  <a:cubicBezTo>
                    <a:pt x="103110" y="38297"/>
                    <a:pt x="106799" y="33593"/>
                    <a:pt x="106588" y="28847"/>
                  </a:cubicBezTo>
                  <a:cubicBezTo>
                    <a:pt x="106399" y="24101"/>
                    <a:pt x="102878" y="19734"/>
                    <a:pt x="96048" y="15789"/>
                  </a:cubicBezTo>
                  <a:cubicBezTo>
                    <a:pt x="89218" y="11845"/>
                    <a:pt x="81692" y="9820"/>
                    <a:pt x="73513" y="9714"/>
                  </a:cubicBezTo>
                  <a:cubicBezTo>
                    <a:pt x="65333" y="9609"/>
                    <a:pt x="57217" y="11760"/>
                    <a:pt x="49143" y="16169"/>
                  </a:cubicBezTo>
                  <a:cubicBezTo>
                    <a:pt x="46487" y="17604"/>
                    <a:pt x="42904" y="19650"/>
                    <a:pt x="38308" y="22329"/>
                  </a:cubicBezTo>
                  <a:cubicBezTo>
                    <a:pt x="33712" y="25008"/>
                    <a:pt x="30192" y="27096"/>
                    <a:pt x="27747" y="28636"/>
                  </a:cubicBezTo>
                  <a:cubicBezTo>
                    <a:pt x="20179" y="33340"/>
                    <a:pt x="16511" y="38044"/>
                    <a:pt x="16700" y="42791"/>
                  </a:cubicBezTo>
                  <a:cubicBezTo>
                    <a:pt x="16911" y="47516"/>
                    <a:pt x="20432" y="51883"/>
                    <a:pt x="27262" y="55827"/>
                  </a:cubicBezTo>
                  <a:cubicBezTo>
                    <a:pt x="34092" y="59772"/>
                    <a:pt x="41618" y="61818"/>
                    <a:pt x="49797" y="61924"/>
                  </a:cubicBezTo>
                  <a:cubicBezTo>
                    <a:pt x="57976" y="62008"/>
                    <a:pt x="66092" y="59877"/>
                    <a:pt x="74187" y="55469"/>
                  </a:cubicBezTo>
                </a:path>
              </a:pathLst>
            </a:custGeom>
            <a:solidFill>
              <a:srgbClr val="DCDCDC"/>
            </a:solidFill>
            <a:ln w="453" cap="flat">
              <a:noFill/>
              <a:prstDash val="solid"/>
              <a:miter/>
            </a:ln>
          </p:spPr>
          <p:txBody>
            <a:bodyPr rtlCol="0" anchor="ctr"/>
            <a:lstStyle/>
            <a:p>
              <a:endParaRPr lang="en-US" sz="1013" b="0" i="0">
                <a:latin typeface="Nexa Book" pitchFamily="2" charset="77"/>
              </a:endParaRPr>
            </a:p>
          </p:txBody>
        </p:sp>
        <p:sp>
          <p:nvSpPr>
            <p:cNvPr id="14" name="Freeform 13">
              <a:extLst>
                <a:ext uri="{FF2B5EF4-FFF2-40B4-BE49-F238E27FC236}">
                  <a16:creationId xmlns:a16="http://schemas.microsoft.com/office/drawing/2014/main" id="{5043DE0B-B68A-8ED7-248B-EBC50E5DC0C6}"/>
                </a:ext>
              </a:extLst>
            </p:cNvPr>
            <p:cNvSpPr/>
            <p:nvPr/>
          </p:nvSpPr>
          <p:spPr>
            <a:xfrm>
              <a:off x="332589" y="741054"/>
              <a:ext cx="67226" cy="138914"/>
            </a:xfrm>
            <a:custGeom>
              <a:avLst/>
              <a:gdLst>
                <a:gd name="connsiteX0" fmla="*/ 63790 w 67226"/>
                <a:gd name="connsiteY0" fmla="*/ 35174 h 138914"/>
                <a:gd name="connsiteX1" fmla="*/ 66214 w 67226"/>
                <a:gd name="connsiteY1" fmla="*/ 37747 h 138914"/>
                <a:gd name="connsiteX2" fmla="*/ 67226 w 67226"/>
                <a:gd name="connsiteY2" fmla="*/ 41165 h 138914"/>
                <a:gd name="connsiteX3" fmla="*/ 66952 w 67226"/>
                <a:gd name="connsiteY3" fmla="*/ 136450 h 138914"/>
                <a:gd name="connsiteX4" fmla="*/ 65919 w 67226"/>
                <a:gd name="connsiteY4" fmla="*/ 138665 h 138914"/>
                <a:gd name="connsiteX5" fmla="*/ 63474 w 67226"/>
                <a:gd name="connsiteY5" fmla="*/ 138433 h 138914"/>
                <a:gd name="connsiteX6" fmla="*/ 58984 w 67226"/>
                <a:gd name="connsiteY6" fmla="*/ 135838 h 138914"/>
                <a:gd name="connsiteX7" fmla="*/ 56180 w 67226"/>
                <a:gd name="connsiteY7" fmla="*/ 133032 h 138914"/>
                <a:gd name="connsiteX8" fmla="*/ 53882 w 67226"/>
                <a:gd name="connsiteY8" fmla="*/ 128455 h 138914"/>
                <a:gd name="connsiteX9" fmla="*/ 12395 w 67226"/>
                <a:gd name="connsiteY9" fmla="*/ 32242 h 138914"/>
                <a:gd name="connsiteX10" fmla="*/ 12185 w 67226"/>
                <a:gd name="connsiteY10" fmla="*/ 104808 h 138914"/>
                <a:gd name="connsiteX11" fmla="*/ 11131 w 67226"/>
                <a:gd name="connsiteY11" fmla="*/ 107001 h 138914"/>
                <a:gd name="connsiteX12" fmla="*/ 8706 w 67226"/>
                <a:gd name="connsiteY12" fmla="*/ 106769 h 138914"/>
                <a:gd name="connsiteX13" fmla="*/ 3436 w 67226"/>
                <a:gd name="connsiteY13" fmla="*/ 103732 h 138914"/>
                <a:gd name="connsiteX14" fmla="*/ 1012 w 67226"/>
                <a:gd name="connsiteY14" fmla="*/ 101158 h 138914"/>
                <a:gd name="connsiteX15" fmla="*/ 0 w 67226"/>
                <a:gd name="connsiteY15" fmla="*/ 97762 h 138914"/>
                <a:gd name="connsiteX16" fmla="*/ 274 w 67226"/>
                <a:gd name="connsiteY16" fmla="*/ 2477 h 138914"/>
                <a:gd name="connsiteX17" fmla="*/ 1307 w 67226"/>
                <a:gd name="connsiteY17" fmla="*/ 241 h 138914"/>
                <a:gd name="connsiteX18" fmla="*/ 3752 w 67226"/>
                <a:gd name="connsiteY18" fmla="*/ 473 h 138914"/>
                <a:gd name="connsiteX19" fmla="*/ 8243 w 67226"/>
                <a:gd name="connsiteY19" fmla="*/ 3068 h 138914"/>
                <a:gd name="connsiteX20" fmla="*/ 11046 w 67226"/>
                <a:gd name="connsiteY20" fmla="*/ 5873 h 138914"/>
                <a:gd name="connsiteX21" fmla="*/ 13344 w 67226"/>
                <a:gd name="connsiteY21" fmla="*/ 10451 h 138914"/>
                <a:gd name="connsiteX22" fmla="*/ 54831 w 67226"/>
                <a:gd name="connsiteY22" fmla="*/ 106664 h 138914"/>
                <a:gd name="connsiteX23" fmla="*/ 55042 w 67226"/>
                <a:gd name="connsiteY23" fmla="*/ 34119 h 138914"/>
                <a:gd name="connsiteX24" fmla="*/ 56075 w 67226"/>
                <a:gd name="connsiteY24" fmla="*/ 31883 h 138914"/>
                <a:gd name="connsiteX25" fmla="*/ 58520 w 67226"/>
                <a:gd name="connsiteY25" fmla="*/ 32115 h 138914"/>
                <a:gd name="connsiteX26" fmla="*/ 63790 w 67226"/>
                <a:gd name="connsiteY26" fmla="*/ 35153 h 138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7226" h="138914">
                  <a:moveTo>
                    <a:pt x="63790" y="35174"/>
                  </a:moveTo>
                  <a:cubicBezTo>
                    <a:pt x="64739" y="35722"/>
                    <a:pt x="65540" y="36587"/>
                    <a:pt x="66214" y="37747"/>
                  </a:cubicBezTo>
                  <a:cubicBezTo>
                    <a:pt x="66889" y="38929"/>
                    <a:pt x="67226" y="40047"/>
                    <a:pt x="67226" y="41165"/>
                  </a:cubicBezTo>
                  <a:lnTo>
                    <a:pt x="66952" y="136450"/>
                  </a:lnTo>
                  <a:cubicBezTo>
                    <a:pt x="66952" y="137525"/>
                    <a:pt x="66594" y="138264"/>
                    <a:pt x="65919" y="138665"/>
                  </a:cubicBezTo>
                  <a:cubicBezTo>
                    <a:pt x="65224" y="139065"/>
                    <a:pt x="64423" y="138981"/>
                    <a:pt x="63474" y="138433"/>
                  </a:cubicBezTo>
                  <a:lnTo>
                    <a:pt x="58984" y="135838"/>
                  </a:lnTo>
                  <a:cubicBezTo>
                    <a:pt x="57888" y="135205"/>
                    <a:pt x="56939" y="134277"/>
                    <a:pt x="56180" y="133032"/>
                  </a:cubicBezTo>
                  <a:cubicBezTo>
                    <a:pt x="55421" y="131809"/>
                    <a:pt x="54641" y="130269"/>
                    <a:pt x="53882" y="128455"/>
                  </a:cubicBezTo>
                  <a:lnTo>
                    <a:pt x="12395" y="32242"/>
                  </a:lnTo>
                  <a:lnTo>
                    <a:pt x="12185" y="104808"/>
                  </a:lnTo>
                  <a:cubicBezTo>
                    <a:pt x="12185" y="105883"/>
                    <a:pt x="11847" y="106622"/>
                    <a:pt x="11131" y="107001"/>
                  </a:cubicBezTo>
                  <a:cubicBezTo>
                    <a:pt x="10456" y="107402"/>
                    <a:pt x="9655" y="107318"/>
                    <a:pt x="8706" y="106769"/>
                  </a:cubicBezTo>
                  <a:lnTo>
                    <a:pt x="3436" y="103732"/>
                  </a:lnTo>
                  <a:cubicBezTo>
                    <a:pt x="2488" y="103183"/>
                    <a:pt x="1686" y="102339"/>
                    <a:pt x="1012" y="101158"/>
                  </a:cubicBezTo>
                  <a:cubicBezTo>
                    <a:pt x="337" y="99977"/>
                    <a:pt x="0" y="98859"/>
                    <a:pt x="0" y="97762"/>
                  </a:cubicBezTo>
                  <a:lnTo>
                    <a:pt x="274" y="2477"/>
                  </a:lnTo>
                  <a:cubicBezTo>
                    <a:pt x="274" y="1380"/>
                    <a:pt x="611" y="642"/>
                    <a:pt x="1307" y="241"/>
                  </a:cubicBezTo>
                  <a:cubicBezTo>
                    <a:pt x="2003" y="-139"/>
                    <a:pt x="2804" y="-76"/>
                    <a:pt x="3752" y="473"/>
                  </a:cubicBezTo>
                  <a:lnTo>
                    <a:pt x="8243" y="3068"/>
                  </a:lnTo>
                  <a:cubicBezTo>
                    <a:pt x="9339" y="3700"/>
                    <a:pt x="10287" y="4650"/>
                    <a:pt x="11046" y="5873"/>
                  </a:cubicBezTo>
                  <a:cubicBezTo>
                    <a:pt x="11826" y="7118"/>
                    <a:pt x="12585" y="8637"/>
                    <a:pt x="13344" y="10451"/>
                  </a:cubicBezTo>
                  <a:lnTo>
                    <a:pt x="54831" y="106664"/>
                  </a:lnTo>
                  <a:lnTo>
                    <a:pt x="55042" y="34119"/>
                  </a:lnTo>
                  <a:cubicBezTo>
                    <a:pt x="55042" y="33022"/>
                    <a:pt x="55379" y="32284"/>
                    <a:pt x="56075" y="31883"/>
                  </a:cubicBezTo>
                  <a:cubicBezTo>
                    <a:pt x="56770" y="31503"/>
                    <a:pt x="57571" y="31567"/>
                    <a:pt x="58520" y="32115"/>
                  </a:cubicBezTo>
                  <a:lnTo>
                    <a:pt x="63790" y="35153"/>
                  </a:lnTo>
                  <a:close/>
                </a:path>
              </a:pathLst>
            </a:custGeom>
            <a:solidFill>
              <a:srgbClr val="FFFFFF"/>
            </a:solidFill>
            <a:ln w="453" cap="flat">
              <a:noFill/>
              <a:prstDash val="solid"/>
              <a:miter/>
            </a:ln>
          </p:spPr>
          <p:txBody>
            <a:bodyPr rtlCol="0" anchor="ctr"/>
            <a:lstStyle/>
            <a:p>
              <a:endParaRPr lang="en-US" sz="1013" b="0" i="0">
                <a:latin typeface="Nexa Book" pitchFamily="2" charset="77"/>
              </a:endParaRPr>
            </a:p>
          </p:txBody>
        </p:sp>
        <p:sp>
          <p:nvSpPr>
            <p:cNvPr id="15" name="Freeform 14">
              <a:extLst>
                <a:ext uri="{FF2B5EF4-FFF2-40B4-BE49-F238E27FC236}">
                  <a16:creationId xmlns:a16="http://schemas.microsoft.com/office/drawing/2014/main" id="{EAF64219-666E-A102-563F-42073AB1B74A}"/>
                </a:ext>
              </a:extLst>
            </p:cNvPr>
            <p:cNvSpPr/>
            <p:nvPr/>
          </p:nvSpPr>
          <p:spPr>
            <a:xfrm>
              <a:off x="542805" y="747538"/>
              <a:ext cx="58983" cy="133506"/>
            </a:xfrm>
            <a:custGeom>
              <a:avLst/>
              <a:gdLst>
                <a:gd name="connsiteX0" fmla="*/ 54198 w 58983"/>
                <a:gd name="connsiteY0" fmla="*/ 486 h 133506"/>
                <a:gd name="connsiteX1" fmla="*/ 56644 w 58983"/>
                <a:gd name="connsiteY1" fmla="*/ 233 h 133506"/>
                <a:gd name="connsiteX2" fmla="*/ 57677 w 58983"/>
                <a:gd name="connsiteY2" fmla="*/ 2469 h 133506"/>
                <a:gd name="connsiteX3" fmla="*/ 57677 w 58983"/>
                <a:gd name="connsiteY3" fmla="*/ 7785 h 133506"/>
                <a:gd name="connsiteX4" fmla="*/ 56686 w 58983"/>
                <a:gd name="connsiteY4" fmla="*/ 11181 h 133506"/>
                <a:gd name="connsiteX5" fmla="*/ 54262 w 58983"/>
                <a:gd name="connsiteY5" fmla="*/ 13755 h 133506"/>
                <a:gd name="connsiteX6" fmla="*/ 12185 w 58983"/>
                <a:gd name="connsiteY6" fmla="*/ 38056 h 133506"/>
                <a:gd name="connsiteX7" fmla="*/ 12269 w 58983"/>
                <a:gd name="connsiteY7" fmla="*/ 69171 h 133506"/>
                <a:gd name="connsiteX8" fmla="*/ 51521 w 58983"/>
                <a:gd name="connsiteY8" fmla="*/ 46494 h 133506"/>
                <a:gd name="connsiteX9" fmla="*/ 53967 w 58983"/>
                <a:gd name="connsiteY9" fmla="*/ 46262 h 133506"/>
                <a:gd name="connsiteX10" fmla="*/ 55021 w 58983"/>
                <a:gd name="connsiteY10" fmla="*/ 48456 h 133506"/>
                <a:gd name="connsiteX11" fmla="*/ 55021 w 58983"/>
                <a:gd name="connsiteY11" fmla="*/ 53771 h 133506"/>
                <a:gd name="connsiteX12" fmla="*/ 54009 w 58983"/>
                <a:gd name="connsiteY12" fmla="*/ 57147 h 133506"/>
                <a:gd name="connsiteX13" fmla="*/ 51584 w 58983"/>
                <a:gd name="connsiteY13" fmla="*/ 59741 h 133506"/>
                <a:gd name="connsiteX14" fmla="*/ 12332 w 58983"/>
                <a:gd name="connsiteY14" fmla="*/ 82418 h 133506"/>
                <a:gd name="connsiteX15" fmla="*/ 12417 w 58983"/>
                <a:gd name="connsiteY15" fmla="*/ 114714 h 133506"/>
                <a:gd name="connsiteX16" fmla="*/ 55505 w 58983"/>
                <a:gd name="connsiteY16" fmla="*/ 89822 h 133506"/>
                <a:gd name="connsiteX17" fmla="*/ 57951 w 58983"/>
                <a:gd name="connsiteY17" fmla="*/ 89590 h 133506"/>
                <a:gd name="connsiteX18" fmla="*/ 58984 w 58983"/>
                <a:gd name="connsiteY18" fmla="*/ 91805 h 133506"/>
                <a:gd name="connsiteX19" fmla="*/ 58984 w 58983"/>
                <a:gd name="connsiteY19" fmla="*/ 97121 h 133506"/>
                <a:gd name="connsiteX20" fmla="*/ 57993 w 58983"/>
                <a:gd name="connsiteY20" fmla="*/ 100517 h 133506"/>
                <a:gd name="connsiteX21" fmla="*/ 55569 w 58983"/>
                <a:gd name="connsiteY21" fmla="*/ 103091 h 133506"/>
                <a:gd name="connsiteX22" fmla="*/ 3752 w 58983"/>
                <a:gd name="connsiteY22" fmla="*/ 133024 h 133506"/>
                <a:gd name="connsiteX23" fmla="*/ 1307 w 58983"/>
                <a:gd name="connsiteY23" fmla="*/ 133256 h 133506"/>
                <a:gd name="connsiteX24" fmla="*/ 274 w 58983"/>
                <a:gd name="connsiteY24" fmla="*/ 131042 h 133506"/>
                <a:gd name="connsiteX25" fmla="*/ 0 w 58983"/>
                <a:gd name="connsiteY25" fmla="*/ 35757 h 133506"/>
                <a:gd name="connsiteX26" fmla="*/ 1012 w 58983"/>
                <a:gd name="connsiteY26" fmla="*/ 32339 h 133506"/>
                <a:gd name="connsiteX27" fmla="*/ 3436 w 58983"/>
                <a:gd name="connsiteY27" fmla="*/ 29766 h 133506"/>
                <a:gd name="connsiteX28" fmla="*/ 54241 w 58983"/>
                <a:gd name="connsiteY28" fmla="*/ 423 h 133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8983" h="133506">
                  <a:moveTo>
                    <a:pt x="54198" y="486"/>
                  </a:moveTo>
                  <a:cubicBezTo>
                    <a:pt x="55147" y="-62"/>
                    <a:pt x="55948" y="-147"/>
                    <a:pt x="56644" y="233"/>
                  </a:cubicBezTo>
                  <a:cubicBezTo>
                    <a:pt x="57318" y="655"/>
                    <a:pt x="57677" y="1372"/>
                    <a:pt x="57677" y="2469"/>
                  </a:cubicBezTo>
                  <a:lnTo>
                    <a:pt x="57677" y="7785"/>
                  </a:lnTo>
                  <a:cubicBezTo>
                    <a:pt x="57677" y="8861"/>
                    <a:pt x="57339" y="10000"/>
                    <a:pt x="56686" y="11181"/>
                  </a:cubicBezTo>
                  <a:cubicBezTo>
                    <a:pt x="56011" y="12362"/>
                    <a:pt x="55189" y="13227"/>
                    <a:pt x="54262" y="13755"/>
                  </a:cubicBezTo>
                  <a:lnTo>
                    <a:pt x="12185" y="38056"/>
                  </a:lnTo>
                  <a:lnTo>
                    <a:pt x="12269" y="69171"/>
                  </a:lnTo>
                  <a:lnTo>
                    <a:pt x="51521" y="46494"/>
                  </a:lnTo>
                  <a:cubicBezTo>
                    <a:pt x="52470" y="45945"/>
                    <a:pt x="53271" y="45861"/>
                    <a:pt x="53967" y="46262"/>
                  </a:cubicBezTo>
                  <a:cubicBezTo>
                    <a:pt x="54662" y="46663"/>
                    <a:pt x="55000" y="47380"/>
                    <a:pt x="55021" y="48456"/>
                  </a:cubicBezTo>
                  <a:lnTo>
                    <a:pt x="55021" y="53771"/>
                  </a:lnTo>
                  <a:cubicBezTo>
                    <a:pt x="55021" y="54847"/>
                    <a:pt x="54704" y="55986"/>
                    <a:pt x="54009" y="57147"/>
                  </a:cubicBezTo>
                  <a:cubicBezTo>
                    <a:pt x="53334" y="58328"/>
                    <a:pt x="52512" y="59193"/>
                    <a:pt x="51584" y="59741"/>
                  </a:cubicBezTo>
                  <a:lnTo>
                    <a:pt x="12332" y="82418"/>
                  </a:lnTo>
                  <a:lnTo>
                    <a:pt x="12417" y="114714"/>
                  </a:lnTo>
                  <a:lnTo>
                    <a:pt x="55505" y="89822"/>
                  </a:lnTo>
                  <a:cubicBezTo>
                    <a:pt x="56454" y="89274"/>
                    <a:pt x="57255" y="89189"/>
                    <a:pt x="57951" y="89590"/>
                  </a:cubicBezTo>
                  <a:cubicBezTo>
                    <a:pt x="58646" y="89991"/>
                    <a:pt x="58984" y="90708"/>
                    <a:pt x="58984" y="91805"/>
                  </a:cubicBezTo>
                  <a:lnTo>
                    <a:pt x="58984" y="97121"/>
                  </a:lnTo>
                  <a:cubicBezTo>
                    <a:pt x="58984" y="98197"/>
                    <a:pt x="58668" y="99336"/>
                    <a:pt x="57993" y="100517"/>
                  </a:cubicBezTo>
                  <a:cubicBezTo>
                    <a:pt x="57318" y="101699"/>
                    <a:pt x="56496" y="102564"/>
                    <a:pt x="55569" y="103091"/>
                  </a:cubicBezTo>
                  <a:lnTo>
                    <a:pt x="3752" y="133024"/>
                  </a:lnTo>
                  <a:cubicBezTo>
                    <a:pt x="2804" y="133573"/>
                    <a:pt x="2003" y="133657"/>
                    <a:pt x="1307" y="133256"/>
                  </a:cubicBezTo>
                  <a:cubicBezTo>
                    <a:pt x="611" y="132856"/>
                    <a:pt x="274" y="132138"/>
                    <a:pt x="274" y="131042"/>
                  </a:cubicBezTo>
                  <a:lnTo>
                    <a:pt x="0" y="35757"/>
                  </a:lnTo>
                  <a:cubicBezTo>
                    <a:pt x="0" y="34681"/>
                    <a:pt x="337" y="33542"/>
                    <a:pt x="1012" y="32339"/>
                  </a:cubicBezTo>
                  <a:cubicBezTo>
                    <a:pt x="1686" y="31179"/>
                    <a:pt x="2509" y="30314"/>
                    <a:pt x="3436" y="29766"/>
                  </a:cubicBezTo>
                  <a:lnTo>
                    <a:pt x="54241" y="423"/>
                  </a:lnTo>
                  <a:close/>
                </a:path>
              </a:pathLst>
            </a:custGeom>
            <a:solidFill>
              <a:srgbClr val="C5C5C5"/>
            </a:solidFill>
            <a:ln w="453" cap="flat">
              <a:noFill/>
              <a:prstDash val="solid"/>
              <a:miter/>
            </a:ln>
          </p:spPr>
          <p:txBody>
            <a:bodyPr rtlCol="0" anchor="ctr"/>
            <a:lstStyle/>
            <a:p>
              <a:endParaRPr lang="en-US" sz="1013" b="0" i="0">
                <a:latin typeface="Nexa Book" pitchFamily="2" charset="77"/>
              </a:endParaRPr>
            </a:p>
          </p:txBody>
        </p:sp>
        <p:sp>
          <p:nvSpPr>
            <p:cNvPr id="16" name="Freeform 15">
              <a:extLst>
                <a:ext uri="{FF2B5EF4-FFF2-40B4-BE49-F238E27FC236}">
                  <a16:creationId xmlns:a16="http://schemas.microsoft.com/office/drawing/2014/main" id="{6AE0CAE5-6737-8510-EF96-DC50F0C8E02E}"/>
                </a:ext>
              </a:extLst>
            </p:cNvPr>
            <p:cNvSpPr/>
            <p:nvPr/>
          </p:nvSpPr>
          <p:spPr>
            <a:xfrm>
              <a:off x="-1" y="280248"/>
              <a:ext cx="461498" cy="761288"/>
            </a:xfrm>
            <a:custGeom>
              <a:avLst/>
              <a:gdLst>
                <a:gd name="connsiteX0" fmla="*/ 0 w 461498"/>
                <a:gd name="connsiteY0" fmla="*/ 761288 h 761288"/>
                <a:gd name="connsiteX1" fmla="*/ 237685 w 461498"/>
                <a:gd name="connsiteY1" fmla="*/ 599449 h 761288"/>
                <a:gd name="connsiteX2" fmla="*/ 236820 w 461498"/>
                <a:gd name="connsiteY2" fmla="*/ 323256 h 761288"/>
                <a:gd name="connsiteX3" fmla="*/ 460950 w 461498"/>
                <a:gd name="connsiteY3" fmla="*/ 194662 h 761288"/>
                <a:gd name="connsiteX4" fmla="*/ 461498 w 461498"/>
                <a:gd name="connsiteY4" fmla="*/ 0 h 761288"/>
                <a:gd name="connsiteX5" fmla="*/ 696 w 461498"/>
                <a:gd name="connsiteY5" fmla="*/ 280075 h 761288"/>
                <a:gd name="connsiteX6" fmla="*/ 0 w 461498"/>
                <a:gd name="connsiteY6" fmla="*/ 761288 h 761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1498" h="761288">
                  <a:moveTo>
                    <a:pt x="0" y="761288"/>
                  </a:moveTo>
                  <a:lnTo>
                    <a:pt x="237685" y="599449"/>
                  </a:lnTo>
                  <a:lnTo>
                    <a:pt x="236820" y="323256"/>
                  </a:lnTo>
                  <a:lnTo>
                    <a:pt x="460950" y="194662"/>
                  </a:lnTo>
                  <a:lnTo>
                    <a:pt x="461498" y="0"/>
                  </a:lnTo>
                  <a:lnTo>
                    <a:pt x="696" y="280075"/>
                  </a:lnTo>
                  <a:lnTo>
                    <a:pt x="0" y="761288"/>
                  </a:lnTo>
                  <a:close/>
                </a:path>
              </a:pathLst>
            </a:custGeom>
            <a:solidFill>
              <a:srgbClr val="575756"/>
            </a:solidFill>
            <a:ln w="453" cap="flat">
              <a:noFill/>
              <a:prstDash val="solid"/>
              <a:miter/>
            </a:ln>
          </p:spPr>
          <p:txBody>
            <a:bodyPr rtlCol="0" anchor="ctr"/>
            <a:lstStyle/>
            <a:p>
              <a:endParaRPr lang="en-US" sz="1013" b="0" i="0">
                <a:latin typeface="Nexa Book" pitchFamily="2" charset="77"/>
              </a:endParaRPr>
            </a:p>
          </p:txBody>
        </p:sp>
        <p:sp>
          <p:nvSpPr>
            <p:cNvPr id="17" name="Freeform 16">
              <a:extLst>
                <a:ext uri="{FF2B5EF4-FFF2-40B4-BE49-F238E27FC236}">
                  <a16:creationId xmlns:a16="http://schemas.microsoft.com/office/drawing/2014/main" id="{3D546042-5181-94E7-B31B-EE46334167AB}"/>
                </a:ext>
              </a:extLst>
            </p:cNvPr>
            <p:cNvSpPr/>
            <p:nvPr/>
          </p:nvSpPr>
          <p:spPr>
            <a:xfrm>
              <a:off x="104" y="-12441"/>
              <a:ext cx="419379" cy="417907"/>
            </a:xfrm>
            <a:custGeom>
              <a:avLst/>
              <a:gdLst>
                <a:gd name="connsiteX0" fmla="*/ 419379 w 419379"/>
                <a:gd name="connsiteY0" fmla="*/ 250163 h 417907"/>
                <a:gd name="connsiteX1" fmla="*/ 148703 w 419379"/>
                <a:gd name="connsiteY1" fmla="*/ 417908 h 417907"/>
                <a:gd name="connsiteX2" fmla="*/ 443 w 419379"/>
                <a:gd name="connsiteY2" fmla="*/ 336313 h 417907"/>
                <a:gd name="connsiteX3" fmla="*/ 0 w 419379"/>
                <a:gd name="connsiteY3" fmla="*/ 0 h 417907"/>
                <a:gd name="connsiteX4" fmla="*/ 419379 w 419379"/>
                <a:gd name="connsiteY4" fmla="*/ 250163 h 417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379" h="417907">
                  <a:moveTo>
                    <a:pt x="419379" y="250163"/>
                  </a:moveTo>
                  <a:lnTo>
                    <a:pt x="148703" y="417908"/>
                  </a:lnTo>
                  <a:lnTo>
                    <a:pt x="443" y="336313"/>
                  </a:lnTo>
                  <a:lnTo>
                    <a:pt x="0" y="0"/>
                  </a:lnTo>
                  <a:lnTo>
                    <a:pt x="419379" y="250163"/>
                  </a:lnTo>
                  <a:close/>
                </a:path>
              </a:pathLst>
            </a:custGeom>
            <a:solidFill>
              <a:srgbClr val="575756"/>
            </a:solidFill>
            <a:ln w="453" cap="flat">
              <a:noFill/>
              <a:prstDash val="solid"/>
              <a:miter/>
            </a:ln>
          </p:spPr>
          <p:txBody>
            <a:bodyPr rtlCol="0" anchor="ctr"/>
            <a:lstStyle/>
            <a:p>
              <a:endParaRPr lang="en-US" sz="1013" b="0" i="0">
                <a:latin typeface="Nexa Book" pitchFamily="2" charset="77"/>
              </a:endParaRPr>
            </a:p>
          </p:txBody>
        </p:sp>
      </p:grpSp>
      <p:grpSp>
        <p:nvGrpSpPr>
          <p:cNvPr id="18" name="Group 17">
            <a:extLst>
              <a:ext uri="{FF2B5EF4-FFF2-40B4-BE49-F238E27FC236}">
                <a16:creationId xmlns:a16="http://schemas.microsoft.com/office/drawing/2014/main" id="{28AA2510-84D8-077A-5103-F5B14632F42F}"/>
              </a:ext>
            </a:extLst>
          </p:cNvPr>
          <p:cNvGrpSpPr/>
          <p:nvPr/>
        </p:nvGrpSpPr>
        <p:grpSpPr>
          <a:xfrm>
            <a:off x="2337" y="4972051"/>
            <a:ext cx="544631" cy="177437"/>
            <a:chOff x="61151" y="6718048"/>
            <a:chExt cx="726174" cy="236582"/>
          </a:xfrm>
        </p:grpSpPr>
        <p:sp>
          <p:nvSpPr>
            <p:cNvPr id="19" name="Freeform 18">
              <a:extLst>
                <a:ext uri="{FF2B5EF4-FFF2-40B4-BE49-F238E27FC236}">
                  <a16:creationId xmlns:a16="http://schemas.microsoft.com/office/drawing/2014/main" id="{3C25AEC9-071D-725A-4B03-9E4B973E66AB}"/>
                </a:ext>
              </a:extLst>
            </p:cNvPr>
            <p:cNvSpPr/>
            <p:nvPr/>
          </p:nvSpPr>
          <p:spPr>
            <a:xfrm>
              <a:off x="125600" y="6869014"/>
              <a:ext cx="38735" cy="66769"/>
            </a:xfrm>
            <a:custGeom>
              <a:avLst/>
              <a:gdLst>
                <a:gd name="connsiteX0" fmla="*/ 95 w 38735"/>
                <a:gd name="connsiteY0" fmla="*/ 0 h 66769"/>
                <a:gd name="connsiteX1" fmla="*/ 10465 w 38735"/>
                <a:gd name="connsiteY1" fmla="*/ 5967 h 66769"/>
                <a:gd name="connsiteX2" fmla="*/ 37268 w 38735"/>
                <a:gd name="connsiteY2" fmla="*/ 21452 h 66769"/>
                <a:gd name="connsiteX3" fmla="*/ 38736 w 38735"/>
                <a:gd name="connsiteY3" fmla="*/ 23488 h 66769"/>
                <a:gd name="connsiteX4" fmla="*/ 38688 w 38735"/>
                <a:gd name="connsiteY4" fmla="*/ 65775 h 66769"/>
                <a:gd name="connsiteX5" fmla="*/ 38641 w 38735"/>
                <a:gd name="connsiteY5" fmla="*/ 66770 h 66769"/>
                <a:gd name="connsiteX6" fmla="*/ 37457 w 38735"/>
                <a:gd name="connsiteY6" fmla="*/ 66201 h 66769"/>
                <a:gd name="connsiteX7" fmla="*/ 1042 w 38735"/>
                <a:gd name="connsiteY7" fmla="*/ 45129 h 66769"/>
                <a:gd name="connsiteX8" fmla="*/ 47 w 38735"/>
                <a:gd name="connsiteY8" fmla="*/ 43566 h 66769"/>
                <a:gd name="connsiteX9" fmla="*/ 0 w 38735"/>
                <a:gd name="connsiteY9" fmla="*/ 805 h 66769"/>
                <a:gd name="connsiteX10" fmla="*/ 95 w 38735"/>
                <a:gd name="connsiteY10" fmla="*/ 0 h 66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735" h="66769">
                  <a:moveTo>
                    <a:pt x="95" y="0"/>
                  </a:moveTo>
                  <a:cubicBezTo>
                    <a:pt x="3694" y="2084"/>
                    <a:pt x="7103" y="4025"/>
                    <a:pt x="10465" y="5967"/>
                  </a:cubicBezTo>
                  <a:cubicBezTo>
                    <a:pt x="19415" y="11128"/>
                    <a:pt x="28318" y="16290"/>
                    <a:pt x="37268" y="21452"/>
                  </a:cubicBezTo>
                  <a:cubicBezTo>
                    <a:pt x="38073" y="21925"/>
                    <a:pt x="38736" y="22304"/>
                    <a:pt x="38736" y="23488"/>
                  </a:cubicBezTo>
                  <a:cubicBezTo>
                    <a:pt x="38688" y="37599"/>
                    <a:pt x="38688" y="51664"/>
                    <a:pt x="38688" y="65775"/>
                  </a:cubicBezTo>
                  <a:cubicBezTo>
                    <a:pt x="38688" y="66059"/>
                    <a:pt x="38641" y="66296"/>
                    <a:pt x="38641" y="66770"/>
                  </a:cubicBezTo>
                  <a:cubicBezTo>
                    <a:pt x="38167" y="66580"/>
                    <a:pt x="37789" y="66391"/>
                    <a:pt x="37457" y="66201"/>
                  </a:cubicBezTo>
                  <a:cubicBezTo>
                    <a:pt x="25287" y="59193"/>
                    <a:pt x="13164" y="52185"/>
                    <a:pt x="1042" y="45129"/>
                  </a:cubicBezTo>
                  <a:cubicBezTo>
                    <a:pt x="568" y="44845"/>
                    <a:pt x="47" y="44087"/>
                    <a:pt x="47" y="43566"/>
                  </a:cubicBezTo>
                  <a:cubicBezTo>
                    <a:pt x="0" y="29312"/>
                    <a:pt x="0" y="15059"/>
                    <a:pt x="0" y="805"/>
                  </a:cubicBezTo>
                  <a:cubicBezTo>
                    <a:pt x="0" y="663"/>
                    <a:pt x="47" y="474"/>
                    <a:pt x="95" y="0"/>
                  </a:cubicBezTo>
                  <a:close/>
                </a:path>
              </a:pathLst>
            </a:custGeom>
            <a:solidFill>
              <a:srgbClr val="00A099"/>
            </a:solidFill>
            <a:ln w="438" cap="flat">
              <a:solidFill>
                <a:srgbClr val="04A8B5"/>
              </a:solidFill>
              <a:prstDash val="solid"/>
              <a:miter/>
            </a:ln>
          </p:spPr>
          <p:txBody>
            <a:bodyPr rtlCol="0" anchor="ctr"/>
            <a:lstStyle/>
            <a:p>
              <a:endParaRPr lang="en-US" sz="1013" b="0" i="0">
                <a:latin typeface="Nexa Book" pitchFamily="2" charset="77"/>
              </a:endParaRPr>
            </a:p>
          </p:txBody>
        </p:sp>
        <p:sp>
          <p:nvSpPr>
            <p:cNvPr id="20" name="Freeform 19">
              <a:extLst>
                <a:ext uri="{FF2B5EF4-FFF2-40B4-BE49-F238E27FC236}">
                  <a16:creationId xmlns:a16="http://schemas.microsoft.com/office/drawing/2014/main" id="{07371303-DD01-0C0A-CABA-67DFFFC9A7C4}"/>
                </a:ext>
              </a:extLst>
            </p:cNvPr>
            <p:cNvSpPr/>
            <p:nvPr/>
          </p:nvSpPr>
          <p:spPr>
            <a:xfrm>
              <a:off x="169403" y="6869061"/>
              <a:ext cx="38688" cy="66816"/>
            </a:xfrm>
            <a:custGeom>
              <a:avLst/>
              <a:gdLst>
                <a:gd name="connsiteX0" fmla="*/ 38641 w 38688"/>
                <a:gd name="connsiteY0" fmla="*/ 0 h 66816"/>
                <a:gd name="connsiteX1" fmla="*/ 38641 w 38688"/>
                <a:gd name="connsiteY1" fmla="*/ 1847 h 66816"/>
                <a:gd name="connsiteX2" fmla="*/ 38688 w 38688"/>
                <a:gd name="connsiteY2" fmla="*/ 42998 h 66816"/>
                <a:gd name="connsiteX3" fmla="*/ 37268 w 38688"/>
                <a:gd name="connsiteY3" fmla="*/ 45413 h 66816"/>
                <a:gd name="connsiteX4" fmla="*/ 1231 w 38688"/>
                <a:gd name="connsiteY4" fmla="*/ 66201 h 66816"/>
                <a:gd name="connsiteX5" fmla="*/ 95 w 38688"/>
                <a:gd name="connsiteY5" fmla="*/ 66817 h 66816"/>
                <a:gd name="connsiteX6" fmla="*/ 0 w 38688"/>
                <a:gd name="connsiteY6" fmla="*/ 65112 h 66816"/>
                <a:gd name="connsiteX7" fmla="*/ 0 w 38688"/>
                <a:gd name="connsiteY7" fmla="*/ 23772 h 66816"/>
                <a:gd name="connsiteX8" fmla="*/ 1137 w 38688"/>
                <a:gd name="connsiteY8" fmla="*/ 21546 h 66816"/>
                <a:gd name="connsiteX9" fmla="*/ 36794 w 38688"/>
                <a:gd name="connsiteY9" fmla="*/ 1042 h 66816"/>
                <a:gd name="connsiteX10" fmla="*/ 38641 w 38688"/>
                <a:gd name="connsiteY10" fmla="*/ 0 h 66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688" h="66816">
                  <a:moveTo>
                    <a:pt x="38641" y="0"/>
                  </a:moveTo>
                  <a:cubicBezTo>
                    <a:pt x="38641" y="758"/>
                    <a:pt x="38641" y="1279"/>
                    <a:pt x="38641" y="1847"/>
                  </a:cubicBezTo>
                  <a:cubicBezTo>
                    <a:pt x="38641" y="15580"/>
                    <a:pt x="38641" y="29312"/>
                    <a:pt x="38688" y="42998"/>
                  </a:cubicBezTo>
                  <a:cubicBezTo>
                    <a:pt x="38688" y="44182"/>
                    <a:pt x="38309" y="44797"/>
                    <a:pt x="37268" y="45413"/>
                  </a:cubicBezTo>
                  <a:cubicBezTo>
                    <a:pt x="25240" y="52327"/>
                    <a:pt x="13212" y="59240"/>
                    <a:pt x="1231" y="66201"/>
                  </a:cubicBezTo>
                  <a:cubicBezTo>
                    <a:pt x="900" y="66391"/>
                    <a:pt x="568" y="66533"/>
                    <a:pt x="95" y="66817"/>
                  </a:cubicBezTo>
                  <a:cubicBezTo>
                    <a:pt x="47" y="66154"/>
                    <a:pt x="0" y="65633"/>
                    <a:pt x="0" y="65112"/>
                  </a:cubicBezTo>
                  <a:cubicBezTo>
                    <a:pt x="0" y="51332"/>
                    <a:pt x="0" y="37552"/>
                    <a:pt x="0" y="23772"/>
                  </a:cubicBezTo>
                  <a:cubicBezTo>
                    <a:pt x="0" y="22777"/>
                    <a:pt x="142" y="22114"/>
                    <a:pt x="1137" y="21546"/>
                  </a:cubicBezTo>
                  <a:cubicBezTo>
                    <a:pt x="13022" y="14727"/>
                    <a:pt x="24908" y="7861"/>
                    <a:pt x="36794" y="1042"/>
                  </a:cubicBezTo>
                  <a:cubicBezTo>
                    <a:pt x="37268" y="663"/>
                    <a:pt x="37836" y="379"/>
                    <a:pt x="38641" y="0"/>
                  </a:cubicBezTo>
                  <a:close/>
                </a:path>
              </a:pathLst>
            </a:custGeom>
            <a:solidFill>
              <a:srgbClr val="00A099"/>
            </a:solidFill>
            <a:ln w="438" cap="flat">
              <a:solidFill>
                <a:srgbClr val="04A8B5"/>
              </a:solidFill>
              <a:prstDash val="solid"/>
              <a:miter/>
            </a:ln>
          </p:spPr>
          <p:txBody>
            <a:bodyPr rtlCol="0" anchor="ctr"/>
            <a:lstStyle/>
            <a:p>
              <a:endParaRPr lang="en-US" sz="1013" b="0" i="0">
                <a:latin typeface="Nexa Book" pitchFamily="2" charset="77"/>
              </a:endParaRPr>
            </a:p>
          </p:txBody>
        </p:sp>
        <p:sp>
          <p:nvSpPr>
            <p:cNvPr id="21" name="Freeform 20">
              <a:extLst>
                <a:ext uri="{FF2B5EF4-FFF2-40B4-BE49-F238E27FC236}">
                  <a16:creationId xmlns:a16="http://schemas.microsoft.com/office/drawing/2014/main" id="{56A4F206-2BD3-3928-C081-F79FA7D3D3A6}"/>
                </a:ext>
              </a:extLst>
            </p:cNvPr>
            <p:cNvSpPr/>
            <p:nvPr/>
          </p:nvSpPr>
          <p:spPr>
            <a:xfrm>
              <a:off x="128205" y="6842264"/>
              <a:ext cx="77187" cy="43964"/>
            </a:xfrm>
            <a:custGeom>
              <a:avLst/>
              <a:gdLst>
                <a:gd name="connsiteX0" fmla="*/ 0 w 77187"/>
                <a:gd name="connsiteY0" fmla="*/ 21873 h 43964"/>
                <a:gd name="connsiteX1" fmla="*/ 9897 w 77187"/>
                <a:gd name="connsiteY1" fmla="*/ 16096 h 43964"/>
                <a:gd name="connsiteX2" fmla="*/ 36699 w 77187"/>
                <a:gd name="connsiteY2" fmla="*/ 611 h 43964"/>
                <a:gd name="connsiteX3" fmla="*/ 40393 w 77187"/>
                <a:gd name="connsiteY3" fmla="*/ 564 h 43964"/>
                <a:gd name="connsiteX4" fmla="*/ 75388 w 77187"/>
                <a:gd name="connsiteY4" fmla="*/ 20831 h 43964"/>
                <a:gd name="connsiteX5" fmla="*/ 77187 w 77187"/>
                <a:gd name="connsiteY5" fmla="*/ 21968 h 43964"/>
                <a:gd name="connsiteX6" fmla="*/ 66106 w 77187"/>
                <a:gd name="connsiteY6" fmla="*/ 28408 h 43964"/>
                <a:gd name="connsiteX7" fmla="*/ 39872 w 77187"/>
                <a:gd name="connsiteY7" fmla="*/ 43561 h 43964"/>
                <a:gd name="connsiteX8" fmla="*/ 37220 w 77187"/>
                <a:gd name="connsiteY8" fmla="*/ 43514 h 43964"/>
                <a:gd name="connsiteX9" fmla="*/ 1515 w 77187"/>
                <a:gd name="connsiteY9" fmla="*/ 22867 h 43964"/>
                <a:gd name="connsiteX10" fmla="*/ 0 w 77187"/>
                <a:gd name="connsiteY10" fmla="*/ 21873 h 43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187" h="43964">
                  <a:moveTo>
                    <a:pt x="0" y="21873"/>
                  </a:moveTo>
                  <a:cubicBezTo>
                    <a:pt x="3410" y="19884"/>
                    <a:pt x="6677" y="17990"/>
                    <a:pt x="9897" y="16096"/>
                  </a:cubicBezTo>
                  <a:cubicBezTo>
                    <a:pt x="18847" y="10934"/>
                    <a:pt x="27797" y="5820"/>
                    <a:pt x="36699" y="611"/>
                  </a:cubicBezTo>
                  <a:cubicBezTo>
                    <a:pt x="38025" y="-147"/>
                    <a:pt x="38972" y="-241"/>
                    <a:pt x="40393" y="564"/>
                  </a:cubicBezTo>
                  <a:cubicBezTo>
                    <a:pt x="52042" y="7383"/>
                    <a:pt x="63739" y="14060"/>
                    <a:pt x="75388" y="20831"/>
                  </a:cubicBezTo>
                  <a:cubicBezTo>
                    <a:pt x="75956" y="21163"/>
                    <a:pt x="76477" y="21494"/>
                    <a:pt x="77187" y="21968"/>
                  </a:cubicBezTo>
                  <a:cubicBezTo>
                    <a:pt x="73352" y="24193"/>
                    <a:pt x="69705" y="26324"/>
                    <a:pt x="66106" y="28408"/>
                  </a:cubicBezTo>
                  <a:cubicBezTo>
                    <a:pt x="57346" y="33475"/>
                    <a:pt x="48585" y="38494"/>
                    <a:pt x="39872" y="43561"/>
                  </a:cubicBezTo>
                  <a:cubicBezTo>
                    <a:pt x="38878" y="44130"/>
                    <a:pt x="38215" y="44082"/>
                    <a:pt x="37220" y="43514"/>
                  </a:cubicBezTo>
                  <a:cubicBezTo>
                    <a:pt x="25334" y="36600"/>
                    <a:pt x="13401" y="29734"/>
                    <a:pt x="1515" y="22867"/>
                  </a:cubicBezTo>
                  <a:cubicBezTo>
                    <a:pt x="1089" y="22583"/>
                    <a:pt x="663" y="22252"/>
                    <a:pt x="0" y="21873"/>
                  </a:cubicBezTo>
                  <a:close/>
                </a:path>
              </a:pathLst>
            </a:custGeom>
            <a:solidFill>
              <a:srgbClr val="00A099"/>
            </a:solidFill>
            <a:ln w="438" cap="flat">
              <a:solidFill>
                <a:srgbClr val="04A8B5"/>
              </a:solidFill>
              <a:prstDash val="solid"/>
              <a:miter/>
            </a:ln>
          </p:spPr>
          <p:txBody>
            <a:bodyPr rtlCol="0" anchor="ctr"/>
            <a:lstStyle/>
            <a:p>
              <a:endParaRPr lang="en-US" sz="1013" b="0" i="0">
                <a:latin typeface="Nexa Book" pitchFamily="2" charset="77"/>
              </a:endParaRPr>
            </a:p>
          </p:txBody>
        </p:sp>
        <p:sp>
          <p:nvSpPr>
            <p:cNvPr id="22" name="Freeform 21">
              <a:extLst>
                <a:ext uri="{FF2B5EF4-FFF2-40B4-BE49-F238E27FC236}">
                  <a16:creationId xmlns:a16="http://schemas.microsoft.com/office/drawing/2014/main" id="{6F2B041D-50C4-FBDF-25DE-552893B4629F}"/>
                </a:ext>
              </a:extLst>
            </p:cNvPr>
            <p:cNvSpPr/>
            <p:nvPr/>
          </p:nvSpPr>
          <p:spPr>
            <a:xfrm>
              <a:off x="153811" y="6855216"/>
              <a:ext cx="27703" cy="16089"/>
            </a:xfrm>
            <a:custGeom>
              <a:avLst/>
              <a:gdLst>
                <a:gd name="connsiteX0" fmla="*/ 24353 w 27703"/>
                <a:gd name="connsiteY0" fmla="*/ 11146 h 16089"/>
                <a:gd name="connsiteX1" fmla="*/ 21843 w 27703"/>
                <a:gd name="connsiteY1" fmla="*/ 12662 h 16089"/>
                <a:gd name="connsiteX2" fmla="*/ 19238 w 27703"/>
                <a:gd name="connsiteY2" fmla="*/ 14130 h 16089"/>
                <a:gd name="connsiteX3" fmla="*/ 14266 w 27703"/>
                <a:gd name="connsiteY3" fmla="*/ 15834 h 16089"/>
                <a:gd name="connsiteX4" fmla="*/ 8773 w 27703"/>
                <a:gd name="connsiteY4" fmla="*/ 15882 h 16089"/>
                <a:gd name="connsiteX5" fmla="*/ 3517 w 27703"/>
                <a:gd name="connsiteY5" fmla="*/ 14035 h 16089"/>
                <a:gd name="connsiteX6" fmla="*/ 344 w 27703"/>
                <a:gd name="connsiteY6" fmla="*/ 11004 h 16089"/>
                <a:gd name="connsiteX7" fmla="*/ 439 w 27703"/>
                <a:gd name="connsiteY7" fmla="*/ 7832 h 16089"/>
                <a:gd name="connsiteX8" fmla="*/ 3375 w 27703"/>
                <a:gd name="connsiteY8" fmla="*/ 4943 h 16089"/>
                <a:gd name="connsiteX9" fmla="*/ 5885 w 27703"/>
                <a:gd name="connsiteY9" fmla="*/ 3428 h 16089"/>
                <a:gd name="connsiteX10" fmla="*/ 8442 w 27703"/>
                <a:gd name="connsiteY10" fmla="*/ 1960 h 16089"/>
                <a:gd name="connsiteX11" fmla="*/ 13367 w 27703"/>
                <a:gd name="connsiteY11" fmla="*/ 255 h 16089"/>
                <a:gd name="connsiteX12" fmla="*/ 18860 w 27703"/>
                <a:gd name="connsiteY12" fmla="*/ 208 h 16089"/>
                <a:gd name="connsiteX13" fmla="*/ 24116 w 27703"/>
                <a:gd name="connsiteY13" fmla="*/ 2054 h 16089"/>
                <a:gd name="connsiteX14" fmla="*/ 27336 w 27703"/>
                <a:gd name="connsiteY14" fmla="*/ 5085 h 16089"/>
                <a:gd name="connsiteX15" fmla="*/ 27289 w 27703"/>
                <a:gd name="connsiteY15" fmla="*/ 8258 h 16089"/>
                <a:gd name="connsiteX16" fmla="*/ 24353 w 27703"/>
                <a:gd name="connsiteY16" fmla="*/ 11146 h 16089"/>
                <a:gd name="connsiteX17" fmla="*/ 16681 w 27703"/>
                <a:gd name="connsiteY17" fmla="*/ 12425 h 16089"/>
                <a:gd name="connsiteX18" fmla="*/ 19144 w 27703"/>
                <a:gd name="connsiteY18" fmla="*/ 11052 h 16089"/>
                <a:gd name="connsiteX19" fmla="*/ 21511 w 27703"/>
                <a:gd name="connsiteY19" fmla="*/ 9631 h 16089"/>
                <a:gd name="connsiteX20" fmla="*/ 23974 w 27703"/>
                <a:gd name="connsiteY20" fmla="*/ 6458 h 16089"/>
                <a:gd name="connsiteX21" fmla="*/ 21606 w 27703"/>
                <a:gd name="connsiteY21" fmla="*/ 3522 h 16089"/>
                <a:gd name="connsiteX22" fmla="*/ 16539 w 27703"/>
                <a:gd name="connsiteY22" fmla="*/ 2149 h 16089"/>
                <a:gd name="connsiteX23" fmla="*/ 11046 w 27703"/>
                <a:gd name="connsiteY23" fmla="*/ 3617 h 16089"/>
                <a:gd name="connsiteX24" fmla="*/ 8631 w 27703"/>
                <a:gd name="connsiteY24" fmla="*/ 4990 h 16089"/>
                <a:gd name="connsiteX25" fmla="*/ 6263 w 27703"/>
                <a:gd name="connsiteY25" fmla="*/ 6411 h 16089"/>
                <a:gd name="connsiteX26" fmla="*/ 3801 w 27703"/>
                <a:gd name="connsiteY26" fmla="*/ 9584 h 16089"/>
                <a:gd name="connsiteX27" fmla="*/ 6169 w 27703"/>
                <a:gd name="connsiteY27" fmla="*/ 12520 h 16089"/>
                <a:gd name="connsiteX28" fmla="*/ 11236 w 27703"/>
                <a:gd name="connsiteY28" fmla="*/ 13893 h 16089"/>
                <a:gd name="connsiteX29" fmla="*/ 16681 w 27703"/>
                <a:gd name="connsiteY29" fmla="*/ 12425 h 16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7703" h="16089">
                  <a:moveTo>
                    <a:pt x="24353" y="11146"/>
                  </a:moveTo>
                  <a:cubicBezTo>
                    <a:pt x="23264" y="11809"/>
                    <a:pt x="22411" y="12330"/>
                    <a:pt x="21843" y="12662"/>
                  </a:cubicBezTo>
                  <a:cubicBezTo>
                    <a:pt x="21275" y="12993"/>
                    <a:pt x="20422" y="13467"/>
                    <a:pt x="19238" y="14130"/>
                  </a:cubicBezTo>
                  <a:cubicBezTo>
                    <a:pt x="17723" y="14935"/>
                    <a:pt x="16066" y="15503"/>
                    <a:pt x="14266" y="15834"/>
                  </a:cubicBezTo>
                  <a:cubicBezTo>
                    <a:pt x="12467" y="16166"/>
                    <a:pt x="10620" y="16166"/>
                    <a:pt x="8773" y="15882"/>
                  </a:cubicBezTo>
                  <a:cubicBezTo>
                    <a:pt x="6926" y="15598"/>
                    <a:pt x="5174" y="14982"/>
                    <a:pt x="3517" y="14035"/>
                  </a:cubicBezTo>
                  <a:cubicBezTo>
                    <a:pt x="1907" y="13088"/>
                    <a:pt x="818" y="12093"/>
                    <a:pt x="344" y="11004"/>
                  </a:cubicBezTo>
                  <a:cubicBezTo>
                    <a:pt x="-129" y="9915"/>
                    <a:pt x="-129" y="8873"/>
                    <a:pt x="439" y="7832"/>
                  </a:cubicBezTo>
                  <a:cubicBezTo>
                    <a:pt x="1007" y="6790"/>
                    <a:pt x="1954" y="5843"/>
                    <a:pt x="3375" y="4943"/>
                  </a:cubicBezTo>
                  <a:cubicBezTo>
                    <a:pt x="3943" y="4611"/>
                    <a:pt x="4748" y="4091"/>
                    <a:pt x="5885" y="3428"/>
                  </a:cubicBezTo>
                  <a:cubicBezTo>
                    <a:pt x="7021" y="2765"/>
                    <a:pt x="7873" y="2291"/>
                    <a:pt x="8442" y="1960"/>
                  </a:cubicBezTo>
                  <a:cubicBezTo>
                    <a:pt x="9910" y="1155"/>
                    <a:pt x="11567" y="586"/>
                    <a:pt x="13367" y="255"/>
                  </a:cubicBezTo>
                  <a:cubicBezTo>
                    <a:pt x="15166" y="-77"/>
                    <a:pt x="17013" y="-77"/>
                    <a:pt x="18860" y="208"/>
                  </a:cubicBezTo>
                  <a:cubicBezTo>
                    <a:pt x="20754" y="492"/>
                    <a:pt x="22506" y="1107"/>
                    <a:pt x="24116" y="2054"/>
                  </a:cubicBezTo>
                  <a:cubicBezTo>
                    <a:pt x="25773" y="3001"/>
                    <a:pt x="26815" y="3996"/>
                    <a:pt x="27336" y="5085"/>
                  </a:cubicBezTo>
                  <a:cubicBezTo>
                    <a:pt x="27857" y="6174"/>
                    <a:pt x="27810" y="7216"/>
                    <a:pt x="27289" y="8258"/>
                  </a:cubicBezTo>
                  <a:cubicBezTo>
                    <a:pt x="26768" y="9300"/>
                    <a:pt x="25773" y="10247"/>
                    <a:pt x="24353" y="11146"/>
                  </a:cubicBezTo>
                  <a:close/>
                  <a:moveTo>
                    <a:pt x="16681" y="12425"/>
                  </a:moveTo>
                  <a:cubicBezTo>
                    <a:pt x="17865" y="11762"/>
                    <a:pt x="18670" y="11336"/>
                    <a:pt x="19144" y="11052"/>
                  </a:cubicBezTo>
                  <a:cubicBezTo>
                    <a:pt x="19617" y="10768"/>
                    <a:pt x="20375" y="10294"/>
                    <a:pt x="21511" y="9631"/>
                  </a:cubicBezTo>
                  <a:cubicBezTo>
                    <a:pt x="23216" y="8589"/>
                    <a:pt x="24021" y="7500"/>
                    <a:pt x="23974" y="6458"/>
                  </a:cubicBezTo>
                  <a:cubicBezTo>
                    <a:pt x="23926" y="5416"/>
                    <a:pt x="23121" y="4422"/>
                    <a:pt x="21606" y="3522"/>
                  </a:cubicBezTo>
                  <a:cubicBezTo>
                    <a:pt x="20091" y="2623"/>
                    <a:pt x="18386" y="2196"/>
                    <a:pt x="16539" y="2149"/>
                  </a:cubicBezTo>
                  <a:cubicBezTo>
                    <a:pt x="14692" y="2149"/>
                    <a:pt x="12893" y="2623"/>
                    <a:pt x="11046" y="3617"/>
                  </a:cubicBezTo>
                  <a:cubicBezTo>
                    <a:pt x="10431" y="3949"/>
                    <a:pt x="9626" y="4375"/>
                    <a:pt x="8631" y="4990"/>
                  </a:cubicBezTo>
                  <a:cubicBezTo>
                    <a:pt x="7589" y="5606"/>
                    <a:pt x="6784" y="6079"/>
                    <a:pt x="6263" y="6411"/>
                  </a:cubicBezTo>
                  <a:cubicBezTo>
                    <a:pt x="4559" y="7453"/>
                    <a:pt x="3754" y="8542"/>
                    <a:pt x="3801" y="9584"/>
                  </a:cubicBezTo>
                  <a:cubicBezTo>
                    <a:pt x="3848" y="10625"/>
                    <a:pt x="4653" y="11620"/>
                    <a:pt x="6169" y="12520"/>
                  </a:cubicBezTo>
                  <a:cubicBezTo>
                    <a:pt x="7684" y="13419"/>
                    <a:pt x="9389" y="13846"/>
                    <a:pt x="11236" y="13893"/>
                  </a:cubicBezTo>
                  <a:cubicBezTo>
                    <a:pt x="13035" y="13893"/>
                    <a:pt x="14834" y="13419"/>
                    <a:pt x="16681" y="12425"/>
                  </a:cubicBezTo>
                </a:path>
              </a:pathLst>
            </a:custGeom>
            <a:solidFill>
              <a:srgbClr val="DCDCDC"/>
            </a:solidFill>
            <a:ln w="438" cap="flat">
              <a:noFill/>
              <a:prstDash val="solid"/>
              <a:miter/>
            </a:ln>
          </p:spPr>
          <p:txBody>
            <a:bodyPr rtlCol="0" anchor="ctr"/>
            <a:lstStyle/>
            <a:p>
              <a:endParaRPr lang="en-US" sz="1013" b="0" i="0">
                <a:latin typeface="Nexa Book" pitchFamily="2" charset="77"/>
              </a:endParaRPr>
            </a:p>
          </p:txBody>
        </p:sp>
        <p:sp>
          <p:nvSpPr>
            <p:cNvPr id="23" name="Freeform 22">
              <a:extLst>
                <a:ext uri="{FF2B5EF4-FFF2-40B4-BE49-F238E27FC236}">
                  <a16:creationId xmlns:a16="http://schemas.microsoft.com/office/drawing/2014/main" id="{8B5D850D-9927-13B8-4C26-7ECECAE1E3AB}"/>
                </a:ext>
              </a:extLst>
            </p:cNvPr>
            <p:cNvSpPr/>
            <p:nvPr/>
          </p:nvSpPr>
          <p:spPr>
            <a:xfrm>
              <a:off x="135829" y="6887147"/>
              <a:ext cx="15153" cy="31167"/>
            </a:xfrm>
            <a:custGeom>
              <a:avLst/>
              <a:gdLst>
                <a:gd name="connsiteX0" fmla="*/ 14348 w 15153"/>
                <a:gd name="connsiteY0" fmla="*/ 7912 h 31167"/>
                <a:gd name="connsiteX1" fmla="*/ 14917 w 15153"/>
                <a:gd name="connsiteY1" fmla="*/ 8481 h 31167"/>
                <a:gd name="connsiteX2" fmla="*/ 15153 w 15153"/>
                <a:gd name="connsiteY2" fmla="*/ 9238 h 31167"/>
                <a:gd name="connsiteX3" fmla="*/ 15106 w 15153"/>
                <a:gd name="connsiteY3" fmla="*/ 30643 h 31167"/>
                <a:gd name="connsiteX4" fmla="*/ 14869 w 15153"/>
                <a:gd name="connsiteY4" fmla="*/ 31116 h 31167"/>
                <a:gd name="connsiteX5" fmla="*/ 14301 w 15153"/>
                <a:gd name="connsiteY5" fmla="*/ 31069 h 31167"/>
                <a:gd name="connsiteX6" fmla="*/ 13307 w 15153"/>
                <a:gd name="connsiteY6" fmla="*/ 30500 h 31167"/>
                <a:gd name="connsiteX7" fmla="*/ 12691 w 15153"/>
                <a:gd name="connsiteY7" fmla="*/ 29885 h 31167"/>
                <a:gd name="connsiteX8" fmla="*/ 12170 w 15153"/>
                <a:gd name="connsiteY8" fmla="*/ 28843 h 31167"/>
                <a:gd name="connsiteX9" fmla="*/ 2841 w 15153"/>
                <a:gd name="connsiteY9" fmla="*/ 7250 h 31167"/>
                <a:gd name="connsiteX10" fmla="*/ 2794 w 15153"/>
                <a:gd name="connsiteY10" fmla="*/ 23539 h 31167"/>
                <a:gd name="connsiteX11" fmla="*/ 2557 w 15153"/>
                <a:gd name="connsiteY11" fmla="*/ 24013 h 31167"/>
                <a:gd name="connsiteX12" fmla="*/ 1989 w 15153"/>
                <a:gd name="connsiteY12" fmla="*/ 23966 h 31167"/>
                <a:gd name="connsiteX13" fmla="*/ 805 w 15153"/>
                <a:gd name="connsiteY13" fmla="*/ 23303 h 31167"/>
                <a:gd name="connsiteX14" fmla="*/ 237 w 15153"/>
                <a:gd name="connsiteY14" fmla="*/ 22734 h 31167"/>
                <a:gd name="connsiteX15" fmla="*/ 0 w 15153"/>
                <a:gd name="connsiteY15" fmla="*/ 21977 h 31167"/>
                <a:gd name="connsiteX16" fmla="*/ 47 w 15153"/>
                <a:gd name="connsiteY16" fmla="*/ 573 h 31167"/>
                <a:gd name="connsiteX17" fmla="*/ 284 w 15153"/>
                <a:gd name="connsiteY17" fmla="*/ 52 h 31167"/>
                <a:gd name="connsiteX18" fmla="*/ 852 w 15153"/>
                <a:gd name="connsiteY18" fmla="*/ 99 h 31167"/>
                <a:gd name="connsiteX19" fmla="*/ 1847 w 15153"/>
                <a:gd name="connsiteY19" fmla="*/ 667 h 31167"/>
                <a:gd name="connsiteX20" fmla="*/ 2462 w 15153"/>
                <a:gd name="connsiteY20" fmla="*/ 1283 h 31167"/>
                <a:gd name="connsiteX21" fmla="*/ 2983 w 15153"/>
                <a:gd name="connsiteY21" fmla="*/ 2325 h 31167"/>
                <a:gd name="connsiteX22" fmla="*/ 12312 w 15153"/>
                <a:gd name="connsiteY22" fmla="*/ 23918 h 31167"/>
                <a:gd name="connsiteX23" fmla="*/ 12359 w 15153"/>
                <a:gd name="connsiteY23" fmla="*/ 7628 h 31167"/>
                <a:gd name="connsiteX24" fmla="*/ 12596 w 15153"/>
                <a:gd name="connsiteY24" fmla="*/ 7107 h 31167"/>
                <a:gd name="connsiteX25" fmla="*/ 13164 w 15153"/>
                <a:gd name="connsiteY25" fmla="*/ 7155 h 31167"/>
                <a:gd name="connsiteX26" fmla="*/ 14348 w 15153"/>
                <a:gd name="connsiteY26" fmla="*/ 7912 h 31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5153" h="31167">
                  <a:moveTo>
                    <a:pt x="14348" y="7912"/>
                  </a:moveTo>
                  <a:cubicBezTo>
                    <a:pt x="14538" y="8055"/>
                    <a:pt x="14727" y="8244"/>
                    <a:pt x="14917" y="8481"/>
                  </a:cubicBezTo>
                  <a:cubicBezTo>
                    <a:pt x="15059" y="8765"/>
                    <a:pt x="15153" y="9002"/>
                    <a:pt x="15153" y="9238"/>
                  </a:cubicBezTo>
                  <a:lnTo>
                    <a:pt x="15106" y="30643"/>
                  </a:lnTo>
                  <a:cubicBezTo>
                    <a:pt x="15106" y="30879"/>
                    <a:pt x="15011" y="31069"/>
                    <a:pt x="14869" y="31116"/>
                  </a:cubicBezTo>
                  <a:cubicBezTo>
                    <a:pt x="14727" y="31211"/>
                    <a:pt x="14538" y="31163"/>
                    <a:pt x="14301" y="31069"/>
                  </a:cubicBezTo>
                  <a:lnTo>
                    <a:pt x="13307" y="30500"/>
                  </a:lnTo>
                  <a:cubicBezTo>
                    <a:pt x="13070" y="30358"/>
                    <a:pt x="12833" y="30169"/>
                    <a:pt x="12691" y="29885"/>
                  </a:cubicBezTo>
                  <a:cubicBezTo>
                    <a:pt x="12501" y="29601"/>
                    <a:pt x="12359" y="29269"/>
                    <a:pt x="12170" y="28843"/>
                  </a:cubicBezTo>
                  <a:lnTo>
                    <a:pt x="2841" y="7250"/>
                  </a:lnTo>
                  <a:lnTo>
                    <a:pt x="2794" y="23539"/>
                  </a:lnTo>
                  <a:cubicBezTo>
                    <a:pt x="2794" y="23776"/>
                    <a:pt x="2699" y="23966"/>
                    <a:pt x="2557" y="24013"/>
                  </a:cubicBezTo>
                  <a:cubicBezTo>
                    <a:pt x="2415" y="24108"/>
                    <a:pt x="2226" y="24108"/>
                    <a:pt x="1989" y="23966"/>
                  </a:cubicBezTo>
                  <a:lnTo>
                    <a:pt x="805" y="23303"/>
                  </a:lnTo>
                  <a:cubicBezTo>
                    <a:pt x="616" y="23161"/>
                    <a:pt x="426" y="22971"/>
                    <a:pt x="237" y="22734"/>
                  </a:cubicBezTo>
                  <a:cubicBezTo>
                    <a:pt x="95" y="22450"/>
                    <a:pt x="0" y="22213"/>
                    <a:pt x="0" y="21977"/>
                  </a:cubicBezTo>
                  <a:lnTo>
                    <a:pt x="47" y="573"/>
                  </a:lnTo>
                  <a:cubicBezTo>
                    <a:pt x="47" y="336"/>
                    <a:pt x="142" y="146"/>
                    <a:pt x="284" y="52"/>
                  </a:cubicBezTo>
                  <a:cubicBezTo>
                    <a:pt x="426" y="-43"/>
                    <a:pt x="616" y="4"/>
                    <a:pt x="852" y="99"/>
                  </a:cubicBezTo>
                  <a:lnTo>
                    <a:pt x="1847" y="667"/>
                  </a:lnTo>
                  <a:cubicBezTo>
                    <a:pt x="2084" y="809"/>
                    <a:pt x="2320" y="1046"/>
                    <a:pt x="2462" y="1283"/>
                  </a:cubicBezTo>
                  <a:cubicBezTo>
                    <a:pt x="2652" y="1567"/>
                    <a:pt x="2794" y="1898"/>
                    <a:pt x="2983" y="2325"/>
                  </a:cubicBezTo>
                  <a:lnTo>
                    <a:pt x="12312" y="23918"/>
                  </a:lnTo>
                  <a:lnTo>
                    <a:pt x="12359" y="7628"/>
                  </a:lnTo>
                  <a:cubicBezTo>
                    <a:pt x="12359" y="7392"/>
                    <a:pt x="12454" y="7202"/>
                    <a:pt x="12596" y="7107"/>
                  </a:cubicBezTo>
                  <a:cubicBezTo>
                    <a:pt x="12738" y="7013"/>
                    <a:pt x="12928" y="7060"/>
                    <a:pt x="13164" y="7155"/>
                  </a:cubicBezTo>
                  <a:lnTo>
                    <a:pt x="14348" y="7912"/>
                  </a:lnTo>
                  <a:close/>
                </a:path>
              </a:pathLst>
            </a:custGeom>
            <a:solidFill>
              <a:srgbClr val="FFFFFF"/>
            </a:solidFill>
            <a:ln w="438" cap="flat">
              <a:noFill/>
              <a:prstDash val="solid"/>
              <a:miter/>
            </a:ln>
          </p:spPr>
          <p:txBody>
            <a:bodyPr rtlCol="0" anchor="ctr"/>
            <a:lstStyle/>
            <a:p>
              <a:endParaRPr lang="en-US" sz="1013" b="0" i="0">
                <a:latin typeface="Nexa Book" pitchFamily="2" charset="77"/>
              </a:endParaRPr>
            </a:p>
          </p:txBody>
        </p:sp>
        <p:sp>
          <p:nvSpPr>
            <p:cNvPr id="24" name="Freeform 23">
              <a:extLst>
                <a:ext uri="{FF2B5EF4-FFF2-40B4-BE49-F238E27FC236}">
                  <a16:creationId xmlns:a16="http://schemas.microsoft.com/office/drawing/2014/main" id="{F81FA937-37B5-1CB2-3F28-3B261344C253}"/>
                </a:ext>
              </a:extLst>
            </p:cNvPr>
            <p:cNvSpPr/>
            <p:nvPr/>
          </p:nvSpPr>
          <p:spPr>
            <a:xfrm>
              <a:off x="183088" y="6888648"/>
              <a:ext cx="13211" cy="29965"/>
            </a:xfrm>
            <a:custGeom>
              <a:avLst/>
              <a:gdLst>
                <a:gd name="connsiteX0" fmla="*/ 12170 w 13211"/>
                <a:gd name="connsiteY0" fmla="*/ 113 h 29965"/>
                <a:gd name="connsiteX1" fmla="*/ 12738 w 13211"/>
                <a:gd name="connsiteY1" fmla="*/ 66 h 29965"/>
                <a:gd name="connsiteX2" fmla="*/ 12975 w 13211"/>
                <a:gd name="connsiteY2" fmla="*/ 587 h 29965"/>
                <a:gd name="connsiteX3" fmla="*/ 12975 w 13211"/>
                <a:gd name="connsiteY3" fmla="*/ 1771 h 29965"/>
                <a:gd name="connsiteX4" fmla="*/ 12738 w 13211"/>
                <a:gd name="connsiteY4" fmla="*/ 2528 h 29965"/>
                <a:gd name="connsiteX5" fmla="*/ 12170 w 13211"/>
                <a:gd name="connsiteY5" fmla="*/ 3097 h 29965"/>
                <a:gd name="connsiteX6" fmla="*/ 2699 w 13211"/>
                <a:gd name="connsiteY6" fmla="*/ 8542 h 29965"/>
                <a:gd name="connsiteX7" fmla="*/ 2699 w 13211"/>
                <a:gd name="connsiteY7" fmla="*/ 15551 h 29965"/>
                <a:gd name="connsiteX8" fmla="*/ 11507 w 13211"/>
                <a:gd name="connsiteY8" fmla="*/ 10484 h 29965"/>
                <a:gd name="connsiteX9" fmla="*/ 12075 w 13211"/>
                <a:gd name="connsiteY9" fmla="*/ 10437 h 29965"/>
                <a:gd name="connsiteX10" fmla="*/ 12312 w 13211"/>
                <a:gd name="connsiteY10" fmla="*/ 10910 h 29965"/>
                <a:gd name="connsiteX11" fmla="*/ 12312 w 13211"/>
                <a:gd name="connsiteY11" fmla="*/ 12094 h 29965"/>
                <a:gd name="connsiteX12" fmla="*/ 12075 w 13211"/>
                <a:gd name="connsiteY12" fmla="*/ 12852 h 29965"/>
                <a:gd name="connsiteX13" fmla="*/ 11507 w 13211"/>
                <a:gd name="connsiteY13" fmla="*/ 13420 h 29965"/>
                <a:gd name="connsiteX14" fmla="*/ 2747 w 13211"/>
                <a:gd name="connsiteY14" fmla="*/ 18487 h 29965"/>
                <a:gd name="connsiteX15" fmla="*/ 2747 w 13211"/>
                <a:gd name="connsiteY15" fmla="*/ 25732 h 29965"/>
                <a:gd name="connsiteX16" fmla="*/ 12407 w 13211"/>
                <a:gd name="connsiteY16" fmla="*/ 20144 h 29965"/>
                <a:gd name="connsiteX17" fmla="*/ 12975 w 13211"/>
                <a:gd name="connsiteY17" fmla="*/ 20097 h 29965"/>
                <a:gd name="connsiteX18" fmla="*/ 13212 w 13211"/>
                <a:gd name="connsiteY18" fmla="*/ 20570 h 29965"/>
                <a:gd name="connsiteX19" fmla="*/ 13212 w 13211"/>
                <a:gd name="connsiteY19" fmla="*/ 21754 h 29965"/>
                <a:gd name="connsiteX20" fmla="*/ 12975 w 13211"/>
                <a:gd name="connsiteY20" fmla="*/ 22512 h 29965"/>
                <a:gd name="connsiteX21" fmla="*/ 12407 w 13211"/>
                <a:gd name="connsiteY21" fmla="*/ 23080 h 29965"/>
                <a:gd name="connsiteX22" fmla="*/ 852 w 13211"/>
                <a:gd name="connsiteY22" fmla="*/ 29852 h 29965"/>
                <a:gd name="connsiteX23" fmla="*/ 284 w 13211"/>
                <a:gd name="connsiteY23" fmla="*/ 29899 h 29965"/>
                <a:gd name="connsiteX24" fmla="*/ 47 w 13211"/>
                <a:gd name="connsiteY24" fmla="*/ 29426 h 29965"/>
                <a:gd name="connsiteX25" fmla="*/ 0 w 13211"/>
                <a:gd name="connsiteY25" fmla="*/ 8022 h 29965"/>
                <a:gd name="connsiteX26" fmla="*/ 237 w 13211"/>
                <a:gd name="connsiteY26" fmla="*/ 7264 h 29965"/>
                <a:gd name="connsiteX27" fmla="*/ 805 w 13211"/>
                <a:gd name="connsiteY27" fmla="*/ 6696 h 29965"/>
                <a:gd name="connsiteX28" fmla="*/ 12170 w 13211"/>
                <a:gd name="connsiteY28" fmla="*/ 113 h 29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3211" h="29965">
                  <a:moveTo>
                    <a:pt x="12170" y="113"/>
                  </a:moveTo>
                  <a:cubicBezTo>
                    <a:pt x="12359" y="-29"/>
                    <a:pt x="12549" y="-29"/>
                    <a:pt x="12738" y="66"/>
                  </a:cubicBezTo>
                  <a:cubicBezTo>
                    <a:pt x="12880" y="161"/>
                    <a:pt x="12975" y="303"/>
                    <a:pt x="12975" y="587"/>
                  </a:cubicBezTo>
                  <a:lnTo>
                    <a:pt x="12975" y="1771"/>
                  </a:lnTo>
                  <a:cubicBezTo>
                    <a:pt x="12975" y="2008"/>
                    <a:pt x="12880" y="2244"/>
                    <a:pt x="12738" y="2528"/>
                  </a:cubicBezTo>
                  <a:cubicBezTo>
                    <a:pt x="12596" y="2813"/>
                    <a:pt x="12407" y="3002"/>
                    <a:pt x="12170" y="3097"/>
                  </a:cubicBezTo>
                  <a:lnTo>
                    <a:pt x="2699" y="8542"/>
                  </a:lnTo>
                  <a:lnTo>
                    <a:pt x="2699" y="15551"/>
                  </a:lnTo>
                  <a:lnTo>
                    <a:pt x="11507" y="10484"/>
                  </a:lnTo>
                  <a:cubicBezTo>
                    <a:pt x="11696" y="10342"/>
                    <a:pt x="11886" y="10342"/>
                    <a:pt x="12075" y="10437"/>
                  </a:cubicBezTo>
                  <a:cubicBezTo>
                    <a:pt x="12217" y="10531"/>
                    <a:pt x="12312" y="10673"/>
                    <a:pt x="12312" y="10910"/>
                  </a:cubicBezTo>
                  <a:lnTo>
                    <a:pt x="12312" y="12094"/>
                  </a:lnTo>
                  <a:cubicBezTo>
                    <a:pt x="12312" y="12331"/>
                    <a:pt x="12217" y="12568"/>
                    <a:pt x="12075" y="12852"/>
                  </a:cubicBezTo>
                  <a:cubicBezTo>
                    <a:pt x="11933" y="13136"/>
                    <a:pt x="11744" y="13325"/>
                    <a:pt x="11507" y="13420"/>
                  </a:cubicBezTo>
                  <a:lnTo>
                    <a:pt x="2747" y="18487"/>
                  </a:lnTo>
                  <a:lnTo>
                    <a:pt x="2747" y="25732"/>
                  </a:lnTo>
                  <a:lnTo>
                    <a:pt x="12407" y="20144"/>
                  </a:lnTo>
                  <a:cubicBezTo>
                    <a:pt x="12596" y="20002"/>
                    <a:pt x="12786" y="20002"/>
                    <a:pt x="12975" y="20097"/>
                  </a:cubicBezTo>
                  <a:cubicBezTo>
                    <a:pt x="13117" y="20192"/>
                    <a:pt x="13212" y="20334"/>
                    <a:pt x="13212" y="20570"/>
                  </a:cubicBezTo>
                  <a:lnTo>
                    <a:pt x="13212" y="21754"/>
                  </a:lnTo>
                  <a:cubicBezTo>
                    <a:pt x="13212" y="21991"/>
                    <a:pt x="13117" y="22228"/>
                    <a:pt x="12975" y="22512"/>
                  </a:cubicBezTo>
                  <a:cubicBezTo>
                    <a:pt x="12833" y="22796"/>
                    <a:pt x="12644" y="22986"/>
                    <a:pt x="12407" y="23080"/>
                  </a:cubicBezTo>
                  <a:lnTo>
                    <a:pt x="852" y="29852"/>
                  </a:lnTo>
                  <a:cubicBezTo>
                    <a:pt x="663" y="29994"/>
                    <a:pt x="474" y="29994"/>
                    <a:pt x="284" y="29899"/>
                  </a:cubicBezTo>
                  <a:cubicBezTo>
                    <a:pt x="142" y="29805"/>
                    <a:pt x="47" y="29662"/>
                    <a:pt x="47" y="29426"/>
                  </a:cubicBezTo>
                  <a:lnTo>
                    <a:pt x="0" y="8022"/>
                  </a:lnTo>
                  <a:cubicBezTo>
                    <a:pt x="0" y="7785"/>
                    <a:pt x="95" y="7548"/>
                    <a:pt x="237" y="7264"/>
                  </a:cubicBezTo>
                  <a:cubicBezTo>
                    <a:pt x="379" y="6980"/>
                    <a:pt x="568" y="6790"/>
                    <a:pt x="805" y="6696"/>
                  </a:cubicBezTo>
                  <a:lnTo>
                    <a:pt x="12170" y="113"/>
                  </a:lnTo>
                  <a:close/>
                </a:path>
              </a:pathLst>
            </a:custGeom>
            <a:solidFill>
              <a:srgbClr val="C5C5C5"/>
            </a:solidFill>
            <a:ln w="438" cap="flat">
              <a:noFill/>
              <a:prstDash val="solid"/>
              <a:miter/>
            </a:ln>
          </p:spPr>
          <p:txBody>
            <a:bodyPr rtlCol="0" anchor="ctr"/>
            <a:lstStyle/>
            <a:p>
              <a:endParaRPr lang="en-US" sz="1013" b="0" i="0">
                <a:latin typeface="Nexa Book" pitchFamily="2" charset="77"/>
              </a:endParaRPr>
            </a:p>
          </p:txBody>
        </p:sp>
        <p:sp>
          <p:nvSpPr>
            <p:cNvPr id="25" name="Freeform 24">
              <a:extLst>
                <a:ext uri="{FF2B5EF4-FFF2-40B4-BE49-F238E27FC236}">
                  <a16:creationId xmlns:a16="http://schemas.microsoft.com/office/drawing/2014/main" id="{7261EFDC-F301-EA6F-637C-479C98F85CD6}"/>
                </a:ext>
              </a:extLst>
            </p:cNvPr>
            <p:cNvSpPr/>
            <p:nvPr/>
          </p:nvSpPr>
          <p:spPr>
            <a:xfrm>
              <a:off x="61151" y="6783729"/>
              <a:ext cx="103658" cy="170901"/>
            </a:xfrm>
            <a:custGeom>
              <a:avLst/>
              <a:gdLst>
                <a:gd name="connsiteX0" fmla="*/ 0 w 103658"/>
                <a:gd name="connsiteY0" fmla="*/ 170902 h 170901"/>
                <a:gd name="connsiteX1" fmla="*/ 53415 w 103658"/>
                <a:gd name="connsiteY1" fmla="*/ 134581 h 170901"/>
                <a:gd name="connsiteX2" fmla="*/ 53226 w 103658"/>
                <a:gd name="connsiteY2" fmla="*/ 72594 h 170901"/>
                <a:gd name="connsiteX3" fmla="*/ 103563 w 103658"/>
                <a:gd name="connsiteY3" fmla="*/ 43708 h 170901"/>
                <a:gd name="connsiteX4" fmla="*/ 103658 w 103658"/>
                <a:gd name="connsiteY4" fmla="*/ 0 h 170901"/>
                <a:gd name="connsiteX5" fmla="*/ 142 w 103658"/>
                <a:gd name="connsiteY5" fmla="*/ 62887 h 170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3658" h="170901">
                  <a:moveTo>
                    <a:pt x="0" y="170902"/>
                  </a:moveTo>
                  <a:lnTo>
                    <a:pt x="53415" y="134581"/>
                  </a:lnTo>
                  <a:lnTo>
                    <a:pt x="53226" y="72594"/>
                  </a:lnTo>
                  <a:lnTo>
                    <a:pt x="103563" y="43708"/>
                  </a:lnTo>
                  <a:lnTo>
                    <a:pt x="103658" y="0"/>
                  </a:lnTo>
                  <a:lnTo>
                    <a:pt x="142" y="62887"/>
                  </a:lnTo>
                  <a:close/>
                </a:path>
              </a:pathLst>
            </a:custGeom>
            <a:solidFill>
              <a:srgbClr val="575756"/>
            </a:solidFill>
            <a:ln w="438" cap="flat">
              <a:noFill/>
              <a:prstDash val="solid"/>
              <a:miter/>
            </a:ln>
          </p:spPr>
          <p:txBody>
            <a:bodyPr rtlCol="0" anchor="ctr"/>
            <a:lstStyle/>
            <a:p>
              <a:endParaRPr lang="en-US" sz="1013" b="0" i="0">
                <a:latin typeface="Nexa Book" pitchFamily="2" charset="77"/>
              </a:endParaRPr>
            </a:p>
          </p:txBody>
        </p:sp>
        <p:sp>
          <p:nvSpPr>
            <p:cNvPr id="26" name="Freeform 25">
              <a:extLst>
                <a:ext uri="{FF2B5EF4-FFF2-40B4-BE49-F238E27FC236}">
                  <a16:creationId xmlns:a16="http://schemas.microsoft.com/office/drawing/2014/main" id="{2F5A7E50-99D6-E700-ED9D-397466413306}"/>
                </a:ext>
              </a:extLst>
            </p:cNvPr>
            <p:cNvSpPr/>
            <p:nvPr/>
          </p:nvSpPr>
          <p:spPr>
            <a:xfrm>
              <a:off x="61199" y="6718048"/>
              <a:ext cx="94187" cy="93808"/>
            </a:xfrm>
            <a:custGeom>
              <a:avLst/>
              <a:gdLst>
                <a:gd name="connsiteX0" fmla="*/ 94187 w 94187"/>
                <a:gd name="connsiteY0" fmla="*/ 56162 h 93808"/>
                <a:gd name="connsiteX1" fmla="*/ 33385 w 94187"/>
                <a:gd name="connsiteY1" fmla="*/ 93809 h 93808"/>
                <a:gd name="connsiteX2" fmla="*/ 95 w 94187"/>
                <a:gd name="connsiteY2" fmla="*/ 75483 h 93808"/>
                <a:gd name="connsiteX3" fmla="*/ 0 w 94187"/>
                <a:gd name="connsiteY3" fmla="*/ 0 h 93808"/>
              </a:gdLst>
              <a:ahLst/>
              <a:cxnLst>
                <a:cxn ang="0">
                  <a:pos x="connsiteX0" y="connsiteY0"/>
                </a:cxn>
                <a:cxn ang="0">
                  <a:pos x="connsiteX1" y="connsiteY1"/>
                </a:cxn>
                <a:cxn ang="0">
                  <a:pos x="connsiteX2" y="connsiteY2"/>
                </a:cxn>
                <a:cxn ang="0">
                  <a:pos x="connsiteX3" y="connsiteY3"/>
                </a:cxn>
              </a:cxnLst>
              <a:rect l="l" t="t" r="r" b="b"/>
              <a:pathLst>
                <a:path w="94187" h="93808">
                  <a:moveTo>
                    <a:pt x="94187" y="56162"/>
                  </a:moveTo>
                  <a:lnTo>
                    <a:pt x="33385" y="93809"/>
                  </a:lnTo>
                  <a:lnTo>
                    <a:pt x="95" y="75483"/>
                  </a:lnTo>
                  <a:lnTo>
                    <a:pt x="0" y="0"/>
                  </a:lnTo>
                  <a:close/>
                </a:path>
              </a:pathLst>
            </a:custGeom>
            <a:solidFill>
              <a:srgbClr val="575756"/>
            </a:solidFill>
            <a:ln w="438" cap="flat">
              <a:noFill/>
              <a:prstDash val="solid"/>
              <a:miter/>
            </a:ln>
          </p:spPr>
          <p:txBody>
            <a:bodyPr rtlCol="0" anchor="ctr"/>
            <a:lstStyle/>
            <a:p>
              <a:endParaRPr lang="en-US" sz="1013" b="0" i="0">
                <a:latin typeface="Nexa Book" pitchFamily="2" charset="77"/>
              </a:endParaRPr>
            </a:p>
          </p:txBody>
        </p:sp>
        <p:sp>
          <p:nvSpPr>
            <p:cNvPr id="27" name="Freeform 26">
              <a:extLst>
                <a:ext uri="{FF2B5EF4-FFF2-40B4-BE49-F238E27FC236}">
                  <a16:creationId xmlns:a16="http://schemas.microsoft.com/office/drawing/2014/main" id="{526E3B70-8091-BD1D-AB4D-B244DBEA6F79}"/>
                </a:ext>
              </a:extLst>
            </p:cNvPr>
            <p:cNvSpPr/>
            <p:nvPr/>
          </p:nvSpPr>
          <p:spPr>
            <a:xfrm>
              <a:off x="221682" y="6811526"/>
              <a:ext cx="47223" cy="61797"/>
            </a:xfrm>
            <a:custGeom>
              <a:avLst/>
              <a:gdLst>
                <a:gd name="connsiteX0" fmla="*/ 4783 w 47223"/>
                <a:gd name="connsiteY0" fmla="*/ 40441 h 61797"/>
                <a:gd name="connsiteX1" fmla="*/ 4783 w 47223"/>
                <a:gd name="connsiteY1" fmla="*/ 61797 h 61797"/>
                <a:gd name="connsiteX2" fmla="*/ 0 w 47223"/>
                <a:gd name="connsiteY2" fmla="*/ 61797 h 61797"/>
                <a:gd name="connsiteX3" fmla="*/ 0 w 47223"/>
                <a:gd name="connsiteY3" fmla="*/ 0 h 61797"/>
                <a:gd name="connsiteX4" fmla="*/ 27087 w 47223"/>
                <a:gd name="connsiteY4" fmla="*/ 0 h 61797"/>
                <a:gd name="connsiteX5" fmla="*/ 27087 w 47223"/>
                <a:gd name="connsiteY5" fmla="*/ 40441 h 61797"/>
                <a:gd name="connsiteX6" fmla="*/ 4783 w 47223"/>
                <a:gd name="connsiteY6" fmla="*/ 40441 h 61797"/>
                <a:gd name="connsiteX7" fmla="*/ 4783 w 47223"/>
                <a:gd name="connsiteY7" fmla="*/ 4404 h 61797"/>
                <a:gd name="connsiteX8" fmla="*/ 4783 w 47223"/>
                <a:gd name="connsiteY8" fmla="*/ 36084 h 61797"/>
                <a:gd name="connsiteX9" fmla="*/ 27134 w 47223"/>
                <a:gd name="connsiteY9" fmla="*/ 36084 h 61797"/>
                <a:gd name="connsiteX10" fmla="*/ 27134 w 47223"/>
                <a:gd name="connsiteY10" fmla="*/ 4404 h 61797"/>
                <a:gd name="connsiteX11" fmla="*/ 4783 w 47223"/>
                <a:gd name="connsiteY11" fmla="*/ 4404 h 61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7223" h="61797">
                  <a:moveTo>
                    <a:pt x="4783" y="40441"/>
                  </a:moveTo>
                  <a:lnTo>
                    <a:pt x="4783" y="61797"/>
                  </a:lnTo>
                  <a:lnTo>
                    <a:pt x="0" y="61797"/>
                  </a:lnTo>
                  <a:lnTo>
                    <a:pt x="0" y="0"/>
                  </a:lnTo>
                  <a:cubicBezTo>
                    <a:pt x="8997" y="0"/>
                    <a:pt x="18089" y="0"/>
                    <a:pt x="27087" y="0"/>
                  </a:cubicBezTo>
                  <a:cubicBezTo>
                    <a:pt x="53936" y="0"/>
                    <a:pt x="53936" y="40441"/>
                    <a:pt x="27087" y="40441"/>
                  </a:cubicBezTo>
                  <a:lnTo>
                    <a:pt x="4783" y="40441"/>
                  </a:lnTo>
                  <a:close/>
                  <a:moveTo>
                    <a:pt x="4783" y="4404"/>
                  </a:moveTo>
                  <a:lnTo>
                    <a:pt x="4783" y="36084"/>
                  </a:lnTo>
                  <a:lnTo>
                    <a:pt x="27134" y="36084"/>
                  </a:lnTo>
                  <a:cubicBezTo>
                    <a:pt x="47733" y="36084"/>
                    <a:pt x="47733" y="4404"/>
                    <a:pt x="27134" y="4404"/>
                  </a:cubicBezTo>
                  <a:lnTo>
                    <a:pt x="4783" y="4404"/>
                  </a:lnTo>
                  <a:close/>
                </a:path>
              </a:pathLst>
            </a:custGeom>
            <a:solidFill>
              <a:srgbClr val="575756"/>
            </a:solidFill>
            <a:ln w="438" cap="flat">
              <a:noFill/>
              <a:prstDash val="solid"/>
              <a:miter/>
            </a:ln>
          </p:spPr>
          <p:txBody>
            <a:bodyPr rtlCol="0" anchor="ctr"/>
            <a:lstStyle/>
            <a:p>
              <a:endParaRPr lang="en-US" sz="1013" b="0" i="0">
                <a:latin typeface="Nexa Book" pitchFamily="2" charset="77"/>
              </a:endParaRPr>
            </a:p>
          </p:txBody>
        </p:sp>
        <p:sp>
          <p:nvSpPr>
            <p:cNvPr id="28" name="Freeform 27">
              <a:extLst>
                <a:ext uri="{FF2B5EF4-FFF2-40B4-BE49-F238E27FC236}">
                  <a16:creationId xmlns:a16="http://schemas.microsoft.com/office/drawing/2014/main" id="{285D7E07-4063-8919-C488-9DF15D0100C6}"/>
                </a:ext>
              </a:extLst>
            </p:cNvPr>
            <p:cNvSpPr/>
            <p:nvPr/>
          </p:nvSpPr>
          <p:spPr>
            <a:xfrm>
              <a:off x="279501" y="6811526"/>
              <a:ext cx="49295" cy="61797"/>
            </a:xfrm>
            <a:custGeom>
              <a:avLst/>
              <a:gdLst>
                <a:gd name="connsiteX0" fmla="*/ 49296 w 49295"/>
                <a:gd name="connsiteY0" fmla="*/ 61797 h 61797"/>
                <a:gd name="connsiteX1" fmla="*/ 43045 w 49295"/>
                <a:gd name="connsiteY1" fmla="*/ 61797 h 61797"/>
                <a:gd name="connsiteX2" fmla="*/ 21641 w 49295"/>
                <a:gd name="connsiteY2" fmla="*/ 38404 h 61797"/>
                <a:gd name="connsiteX3" fmla="*/ 4783 w 49295"/>
                <a:gd name="connsiteY3" fmla="*/ 38404 h 61797"/>
                <a:gd name="connsiteX4" fmla="*/ 4783 w 49295"/>
                <a:gd name="connsiteY4" fmla="*/ 61797 h 61797"/>
                <a:gd name="connsiteX5" fmla="*/ 0 w 49295"/>
                <a:gd name="connsiteY5" fmla="*/ 61797 h 61797"/>
                <a:gd name="connsiteX6" fmla="*/ 0 w 49295"/>
                <a:gd name="connsiteY6" fmla="*/ 0 h 61797"/>
                <a:gd name="connsiteX7" fmla="*/ 27181 w 49295"/>
                <a:gd name="connsiteY7" fmla="*/ 0 h 61797"/>
                <a:gd name="connsiteX8" fmla="*/ 47496 w 49295"/>
                <a:gd name="connsiteY8" fmla="*/ 19273 h 61797"/>
                <a:gd name="connsiteX9" fmla="*/ 27465 w 49295"/>
                <a:gd name="connsiteY9" fmla="*/ 38168 h 61797"/>
                <a:gd name="connsiteX10" fmla="*/ 49296 w 49295"/>
                <a:gd name="connsiteY10" fmla="*/ 61797 h 61797"/>
                <a:gd name="connsiteX11" fmla="*/ 4783 w 49295"/>
                <a:gd name="connsiteY11" fmla="*/ 33906 h 61797"/>
                <a:gd name="connsiteX12" fmla="*/ 26660 w 49295"/>
                <a:gd name="connsiteY12" fmla="*/ 33906 h 61797"/>
                <a:gd name="connsiteX13" fmla="*/ 42287 w 49295"/>
                <a:gd name="connsiteY13" fmla="*/ 19179 h 61797"/>
                <a:gd name="connsiteX14" fmla="*/ 27181 w 49295"/>
                <a:gd name="connsiteY14" fmla="*/ 4451 h 61797"/>
                <a:gd name="connsiteX15" fmla="*/ 4735 w 49295"/>
                <a:gd name="connsiteY15" fmla="*/ 4451 h 61797"/>
                <a:gd name="connsiteX16" fmla="*/ 4735 w 49295"/>
                <a:gd name="connsiteY16" fmla="*/ 33906 h 61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9295" h="61797">
                  <a:moveTo>
                    <a:pt x="49296" y="61797"/>
                  </a:moveTo>
                  <a:lnTo>
                    <a:pt x="43045" y="61797"/>
                  </a:lnTo>
                  <a:lnTo>
                    <a:pt x="21641" y="38404"/>
                  </a:lnTo>
                  <a:lnTo>
                    <a:pt x="4783" y="38404"/>
                  </a:lnTo>
                  <a:lnTo>
                    <a:pt x="4783" y="61797"/>
                  </a:lnTo>
                  <a:lnTo>
                    <a:pt x="0" y="61797"/>
                  </a:lnTo>
                  <a:lnTo>
                    <a:pt x="0" y="0"/>
                  </a:lnTo>
                  <a:cubicBezTo>
                    <a:pt x="9092" y="0"/>
                    <a:pt x="18089" y="0"/>
                    <a:pt x="27181" y="0"/>
                  </a:cubicBezTo>
                  <a:cubicBezTo>
                    <a:pt x="40582" y="0"/>
                    <a:pt x="47401" y="9613"/>
                    <a:pt x="47496" y="19273"/>
                  </a:cubicBezTo>
                  <a:cubicBezTo>
                    <a:pt x="47591" y="29360"/>
                    <a:pt x="40961" y="38168"/>
                    <a:pt x="27465" y="38168"/>
                  </a:cubicBezTo>
                  <a:lnTo>
                    <a:pt x="49296" y="61797"/>
                  </a:lnTo>
                  <a:close/>
                  <a:moveTo>
                    <a:pt x="4783" y="33906"/>
                  </a:moveTo>
                  <a:lnTo>
                    <a:pt x="26660" y="33906"/>
                  </a:lnTo>
                  <a:cubicBezTo>
                    <a:pt x="37457" y="33906"/>
                    <a:pt x="42193" y="27797"/>
                    <a:pt x="42287" y="19179"/>
                  </a:cubicBezTo>
                  <a:cubicBezTo>
                    <a:pt x="42382" y="11933"/>
                    <a:pt x="37410" y="4451"/>
                    <a:pt x="27181" y="4451"/>
                  </a:cubicBezTo>
                  <a:lnTo>
                    <a:pt x="4735" y="4451"/>
                  </a:lnTo>
                  <a:lnTo>
                    <a:pt x="4735" y="33906"/>
                  </a:lnTo>
                  <a:close/>
                </a:path>
              </a:pathLst>
            </a:custGeom>
            <a:solidFill>
              <a:srgbClr val="575756"/>
            </a:solidFill>
            <a:ln w="438" cap="flat">
              <a:noFill/>
              <a:prstDash val="solid"/>
              <a:miter/>
            </a:ln>
          </p:spPr>
          <p:txBody>
            <a:bodyPr rtlCol="0" anchor="ctr"/>
            <a:lstStyle/>
            <a:p>
              <a:endParaRPr lang="en-US" sz="1013" b="0" i="0">
                <a:latin typeface="Nexa Book" pitchFamily="2" charset="77"/>
              </a:endParaRPr>
            </a:p>
          </p:txBody>
        </p:sp>
        <p:sp>
          <p:nvSpPr>
            <p:cNvPr id="29" name="Freeform 28">
              <a:extLst>
                <a:ext uri="{FF2B5EF4-FFF2-40B4-BE49-F238E27FC236}">
                  <a16:creationId xmlns:a16="http://schemas.microsoft.com/office/drawing/2014/main" id="{C9FB357A-51A4-470F-1602-66ACD4E547FA}"/>
                </a:ext>
              </a:extLst>
            </p:cNvPr>
            <p:cNvSpPr/>
            <p:nvPr/>
          </p:nvSpPr>
          <p:spPr>
            <a:xfrm>
              <a:off x="336847" y="6811526"/>
              <a:ext cx="4688" cy="61797"/>
            </a:xfrm>
            <a:custGeom>
              <a:avLst/>
              <a:gdLst>
                <a:gd name="connsiteX0" fmla="*/ 0 w 4688"/>
                <a:gd name="connsiteY0" fmla="*/ 61797 h 61797"/>
                <a:gd name="connsiteX1" fmla="*/ 0 w 4688"/>
                <a:gd name="connsiteY1" fmla="*/ 0 h 61797"/>
                <a:gd name="connsiteX2" fmla="*/ 4688 w 4688"/>
                <a:gd name="connsiteY2" fmla="*/ 0 h 61797"/>
                <a:gd name="connsiteX3" fmla="*/ 4688 w 4688"/>
                <a:gd name="connsiteY3" fmla="*/ 61797 h 61797"/>
                <a:gd name="connsiteX4" fmla="*/ 0 w 4688"/>
                <a:gd name="connsiteY4" fmla="*/ 61797 h 617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8" h="61797">
                  <a:moveTo>
                    <a:pt x="0" y="61797"/>
                  </a:moveTo>
                  <a:lnTo>
                    <a:pt x="0" y="0"/>
                  </a:lnTo>
                  <a:lnTo>
                    <a:pt x="4688" y="0"/>
                  </a:lnTo>
                  <a:lnTo>
                    <a:pt x="4688" y="61797"/>
                  </a:lnTo>
                  <a:lnTo>
                    <a:pt x="0" y="61797"/>
                  </a:lnTo>
                  <a:close/>
                </a:path>
              </a:pathLst>
            </a:custGeom>
            <a:solidFill>
              <a:srgbClr val="575756"/>
            </a:solidFill>
            <a:ln w="438" cap="flat">
              <a:noFill/>
              <a:prstDash val="solid"/>
              <a:miter/>
            </a:ln>
          </p:spPr>
          <p:txBody>
            <a:bodyPr rtlCol="0" anchor="ctr"/>
            <a:lstStyle/>
            <a:p>
              <a:endParaRPr lang="en-US" sz="1013" b="0" i="0">
                <a:latin typeface="Nexa Book" pitchFamily="2" charset="77"/>
              </a:endParaRPr>
            </a:p>
          </p:txBody>
        </p:sp>
        <p:sp>
          <p:nvSpPr>
            <p:cNvPr id="30" name="Freeform 29">
              <a:extLst>
                <a:ext uri="{FF2B5EF4-FFF2-40B4-BE49-F238E27FC236}">
                  <a16:creationId xmlns:a16="http://schemas.microsoft.com/office/drawing/2014/main" id="{4F61FF0F-5EF4-8A5F-D147-8AD7E10E46E2}"/>
                </a:ext>
              </a:extLst>
            </p:cNvPr>
            <p:cNvSpPr/>
            <p:nvPr/>
          </p:nvSpPr>
          <p:spPr>
            <a:xfrm>
              <a:off x="351808" y="6810816"/>
              <a:ext cx="54317" cy="63218"/>
            </a:xfrm>
            <a:custGeom>
              <a:avLst/>
              <a:gdLst>
                <a:gd name="connsiteX0" fmla="*/ 54318 w 54317"/>
                <a:gd name="connsiteY0" fmla="*/ 53937 h 63218"/>
                <a:gd name="connsiteX1" fmla="*/ 31777 w 54317"/>
                <a:gd name="connsiteY1" fmla="*/ 63218 h 63218"/>
                <a:gd name="connsiteX2" fmla="*/ 2 w 54317"/>
                <a:gd name="connsiteY2" fmla="*/ 31964 h 63218"/>
                <a:gd name="connsiteX3" fmla="*/ 31777 w 54317"/>
                <a:gd name="connsiteY3" fmla="*/ 0 h 63218"/>
                <a:gd name="connsiteX4" fmla="*/ 54318 w 54317"/>
                <a:gd name="connsiteY4" fmla="*/ 9281 h 63218"/>
                <a:gd name="connsiteX5" fmla="*/ 51050 w 54317"/>
                <a:gd name="connsiteY5" fmla="*/ 12123 h 63218"/>
                <a:gd name="connsiteX6" fmla="*/ 31777 w 54317"/>
                <a:gd name="connsiteY6" fmla="*/ 4262 h 63218"/>
                <a:gd name="connsiteX7" fmla="*/ 4596 w 54317"/>
                <a:gd name="connsiteY7" fmla="*/ 31822 h 63218"/>
                <a:gd name="connsiteX8" fmla="*/ 31777 w 54317"/>
                <a:gd name="connsiteY8" fmla="*/ 58861 h 63218"/>
                <a:gd name="connsiteX9" fmla="*/ 51098 w 54317"/>
                <a:gd name="connsiteY9" fmla="*/ 51001 h 63218"/>
                <a:gd name="connsiteX10" fmla="*/ 54318 w 54317"/>
                <a:gd name="connsiteY10" fmla="*/ 53937 h 63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317" h="63218">
                  <a:moveTo>
                    <a:pt x="54318" y="53937"/>
                  </a:moveTo>
                  <a:cubicBezTo>
                    <a:pt x="48114" y="60140"/>
                    <a:pt x="39922" y="63218"/>
                    <a:pt x="31777" y="63218"/>
                  </a:cubicBezTo>
                  <a:cubicBezTo>
                    <a:pt x="10941" y="63218"/>
                    <a:pt x="97" y="48633"/>
                    <a:pt x="2" y="31964"/>
                  </a:cubicBezTo>
                  <a:cubicBezTo>
                    <a:pt x="-187" y="15438"/>
                    <a:pt x="10610" y="0"/>
                    <a:pt x="31777" y="0"/>
                  </a:cubicBezTo>
                  <a:cubicBezTo>
                    <a:pt x="39922" y="0"/>
                    <a:pt x="48114" y="3078"/>
                    <a:pt x="54318" y="9281"/>
                  </a:cubicBezTo>
                  <a:lnTo>
                    <a:pt x="51050" y="12123"/>
                  </a:lnTo>
                  <a:cubicBezTo>
                    <a:pt x="45747" y="6819"/>
                    <a:pt x="38785" y="4262"/>
                    <a:pt x="31777" y="4262"/>
                  </a:cubicBezTo>
                  <a:cubicBezTo>
                    <a:pt x="13782" y="4262"/>
                    <a:pt x="4501" y="17000"/>
                    <a:pt x="4596" y="31822"/>
                  </a:cubicBezTo>
                  <a:cubicBezTo>
                    <a:pt x="4785" y="46313"/>
                    <a:pt x="13972" y="58861"/>
                    <a:pt x="31777" y="58861"/>
                  </a:cubicBezTo>
                  <a:cubicBezTo>
                    <a:pt x="38738" y="58861"/>
                    <a:pt x="45841" y="56210"/>
                    <a:pt x="51098" y="51001"/>
                  </a:cubicBezTo>
                  <a:lnTo>
                    <a:pt x="54318" y="53937"/>
                  </a:lnTo>
                  <a:close/>
                </a:path>
              </a:pathLst>
            </a:custGeom>
            <a:solidFill>
              <a:srgbClr val="575756"/>
            </a:solidFill>
            <a:ln w="438" cap="flat">
              <a:noFill/>
              <a:prstDash val="solid"/>
              <a:miter/>
            </a:ln>
          </p:spPr>
          <p:txBody>
            <a:bodyPr rtlCol="0" anchor="ctr"/>
            <a:lstStyle/>
            <a:p>
              <a:endParaRPr lang="en-US" sz="1013" b="0" i="0">
                <a:latin typeface="Nexa Book" pitchFamily="2" charset="77"/>
              </a:endParaRPr>
            </a:p>
          </p:txBody>
        </p:sp>
        <p:sp>
          <p:nvSpPr>
            <p:cNvPr id="31" name="Freeform 30">
              <a:extLst>
                <a:ext uri="{FF2B5EF4-FFF2-40B4-BE49-F238E27FC236}">
                  <a16:creationId xmlns:a16="http://schemas.microsoft.com/office/drawing/2014/main" id="{8E880BDF-9C9C-9E0C-93B0-1DAF7E07F904}"/>
                </a:ext>
              </a:extLst>
            </p:cNvPr>
            <p:cNvSpPr/>
            <p:nvPr/>
          </p:nvSpPr>
          <p:spPr>
            <a:xfrm>
              <a:off x="417443" y="6811526"/>
              <a:ext cx="4688" cy="61797"/>
            </a:xfrm>
            <a:custGeom>
              <a:avLst/>
              <a:gdLst>
                <a:gd name="connsiteX0" fmla="*/ 0 w 4688"/>
                <a:gd name="connsiteY0" fmla="*/ 61797 h 61797"/>
                <a:gd name="connsiteX1" fmla="*/ 0 w 4688"/>
                <a:gd name="connsiteY1" fmla="*/ 0 h 61797"/>
                <a:gd name="connsiteX2" fmla="*/ 4688 w 4688"/>
                <a:gd name="connsiteY2" fmla="*/ 0 h 61797"/>
                <a:gd name="connsiteX3" fmla="*/ 4688 w 4688"/>
                <a:gd name="connsiteY3" fmla="*/ 61797 h 61797"/>
                <a:gd name="connsiteX4" fmla="*/ 0 w 4688"/>
                <a:gd name="connsiteY4" fmla="*/ 61797 h 617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8" h="61797">
                  <a:moveTo>
                    <a:pt x="0" y="61797"/>
                  </a:moveTo>
                  <a:lnTo>
                    <a:pt x="0" y="0"/>
                  </a:lnTo>
                  <a:lnTo>
                    <a:pt x="4688" y="0"/>
                  </a:lnTo>
                  <a:lnTo>
                    <a:pt x="4688" y="61797"/>
                  </a:lnTo>
                  <a:lnTo>
                    <a:pt x="0" y="61797"/>
                  </a:lnTo>
                  <a:close/>
                </a:path>
              </a:pathLst>
            </a:custGeom>
            <a:solidFill>
              <a:srgbClr val="575756"/>
            </a:solidFill>
            <a:ln w="438" cap="flat">
              <a:noFill/>
              <a:prstDash val="solid"/>
              <a:miter/>
            </a:ln>
          </p:spPr>
          <p:txBody>
            <a:bodyPr rtlCol="0" anchor="ctr"/>
            <a:lstStyle/>
            <a:p>
              <a:endParaRPr lang="en-US" sz="1013" b="0" i="0">
                <a:latin typeface="Nexa Book" pitchFamily="2" charset="77"/>
              </a:endParaRPr>
            </a:p>
          </p:txBody>
        </p:sp>
        <p:sp>
          <p:nvSpPr>
            <p:cNvPr id="32" name="Freeform 31">
              <a:extLst>
                <a:ext uri="{FF2B5EF4-FFF2-40B4-BE49-F238E27FC236}">
                  <a16:creationId xmlns:a16="http://schemas.microsoft.com/office/drawing/2014/main" id="{B88CF999-ED30-8E65-E57F-83326EBA9F1F}"/>
                </a:ext>
              </a:extLst>
            </p:cNvPr>
            <p:cNvSpPr/>
            <p:nvPr/>
          </p:nvSpPr>
          <p:spPr>
            <a:xfrm>
              <a:off x="435817" y="6811526"/>
              <a:ext cx="48301" cy="61797"/>
            </a:xfrm>
            <a:custGeom>
              <a:avLst/>
              <a:gdLst>
                <a:gd name="connsiteX0" fmla="*/ 2036 w 48301"/>
                <a:gd name="connsiteY0" fmla="*/ 0 h 61797"/>
                <a:gd name="connsiteX1" fmla="*/ 43613 w 48301"/>
                <a:gd name="connsiteY1" fmla="*/ 51143 h 61797"/>
                <a:gd name="connsiteX2" fmla="*/ 43613 w 48301"/>
                <a:gd name="connsiteY2" fmla="*/ 0 h 61797"/>
                <a:gd name="connsiteX3" fmla="*/ 48301 w 48301"/>
                <a:gd name="connsiteY3" fmla="*/ 0 h 61797"/>
                <a:gd name="connsiteX4" fmla="*/ 48301 w 48301"/>
                <a:gd name="connsiteY4" fmla="*/ 61797 h 61797"/>
                <a:gd name="connsiteX5" fmla="*/ 46454 w 48301"/>
                <a:gd name="connsiteY5" fmla="*/ 61797 h 61797"/>
                <a:gd name="connsiteX6" fmla="*/ 4783 w 48301"/>
                <a:gd name="connsiteY6" fmla="*/ 10749 h 61797"/>
                <a:gd name="connsiteX7" fmla="*/ 4783 w 48301"/>
                <a:gd name="connsiteY7" fmla="*/ 61797 h 61797"/>
                <a:gd name="connsiteX8" fmla="*/ 0 w 48301"/>
                <a:gd name="connsiteY8" fmla="*/ 61797 h 61797"/>
                <a:gd name="connsiteX9" fmla="*/ 0 w 48301"/>
                <a:gd name="connsiteY9" fmla="*/ 0 h 61797"/>
                <a:gd name="connsiteX10" fmla="*/ 2036 w 48301"/>
                <a:gd name="connsiteY10" fmla="*/ 0 h 61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8301" h="61797">
                  <a:moveTo>
                    <a:pt x="2036" y="0"/>
                  </a:moveTo>
                  <a:lnTo>
                    <a:pt x="43613" y="51143"/>
                  </a:lnTo>
                  <a:lnTo>
                    <a:pt x="43613" y="0"/>
                  </a:lnTo>
                  <a:lnTo>
                    <a:pt x="48301" y="0"/>
                  </a:lnTo>
                  <a:lnTo>
                    <a:pt x="48301" y="61797"/>
                  </a:lnTo>
                  <a:lnTo>
                    <a:pt x="46454" y="61797"/>
                  </a:lnTo>
                  <a:lnTo>
                    <a:pt x="4783" y="10749"/>
                  </a:lnTo>
                  <a:lnTo>
                    <a:pt x="4783" y="61797"/>
                  </a:lnTo>
                  <a:lnTo>
                    <a:pt x="0" y="61797"/>
                  </a:lnTo>
                  <a:lnTo>
                    <a:pt x="0" y="0"/>
                  </a:lnTo>
                  <a:lnTo>
                    <a:pt x="2036" y="0"/>
                  </a:lnTo>
                  <a:close/>
                </a:path>
              </a:pathLst>
            </a:custGeom>
            <a:solidFill>
              <a:srgbClr val="575756"/>
            </a:solidFill>
            <a:ln w="438" cap="flat">
              <a:noFill/>
              <a:prstDash val="solid"/>
              <a:miter/>
            </a:ln>
          </p:spPr>
          <p:txBody>
            <a:bodyPr rtlCol="0" anchor="ctr"/>
            <a:lstStyle/>
            <a:p>
              <a:endParaRPr lang="en-US" sz="1013" b="0" i="0">
                <a:latin typeface="Nexa Book" pitchFamily="2" charset="77"/>
              </a:endParaRPr>
            </a:p>
          </p:txBody>
        </p:sp>
        <p:sp>
          <p:nvSpPr>
            <p:cNvPr id="33" name="Freeform 32">
              <a:extLst>
                <a:ext uri="{FF2B5EF4-FFF2-40B4-BE49-F238E27FC236}">
                  <a16:creationId xmlns:a16="http://schemas.microsoft.com/office/drawing/2014/main" id="{54B26BEC-DA9E-A4E8-B495-EA83743A1051}"/>
                </a:ext>
              </a:extLst>
            </p:cNvPr>
            <p:cNvSpPr/>
            <p:nvPr/>
          </p:nvSpPr>
          <p:spPr>
            <a:xfrm>
              <a:off x="494820" y="6810626"/>
              <a:ext cx="55168" cy="63502"/>
            </a:xfrm>
            <a:custGeom>
              <a:avLst/>
              <a:gdLst>
                <a:gd name="connsiteX0" fmla="*/ 51711 w 55168"/>
                <a:gd name="connsiteY0" fmla="*/ 12265 h 63502"/>
                <a:gd name="connsiteX1" fmla="*/ 31822 w 55168"/>
                <a:gd name="connsiteY1" fmla="*/ 4309 h 63502"/>
                <a:gd name="connsiteX2" fmla="*/ 4546 w 55168"/>
                <a:gd name="connsiteY2" fmla="*/ 31869 h 63502"/>
                <a:gd name="connsiteX3" fmla="*/ 31822 w 55168"/>
                <a:gd name="connsiteY3" fmla="*/ 58956 h 63502"/>
                <a:gd name="connsiteX4" fmla="*/ 50622 w 55168"/>
                <a:gd name="connsiteY4" fmla="*/ 51806 h 63502"/>
                <a:gd name="connsiteX5" fmla="*/ 50622 w 55168"/>
                <a:gd name="connsiteY5" fmla="*/ 34474 h 63502"/>
                <a:gd name="connsiteX6" fmla="*/ 29123 w 55168"/>
                <a:gd name="connsiteY6" fmla="*/ 34474 h 63502"/>
                <a:gd name="connsiteX7" fmla="*/ 29123 w 55168"/>
                <a:gd name="connsiteY7" fmla="*/ 30307 h 63502"/>
                <a:gd name="connsiteX8" fmla="*/ 55168 w 55168"/>
                <a:gd name="connsiteY8" fmla="*/ 30307 h 63502"/>
                <a:gd name="connsiteX9" fmla="*/ 55168 w 55168"/>
                <a:gd name="connsiteY9" fmla="*/ 53510 h 63502"/>
                <a:gd name="connsiteX10" fmla="*/ 31870 w 55168"/>
                <a:gd name="connsiteY10" fmla="*/ 63502 h 63502"/>
                <a:gd name="connsiteX11" fmla="*/ 1 w 55168"/>
                <a:gd name="connsiteY11" fmla="*/ 31964 h 63502"/>
                <a:gd name="connsiteX12" fmla="*/ 31870 w 55168"/>
                <a:gd name="connsiteY12" fmla="*/ 0 h 63502"/>
                <a:gd name="connsiteX13" fmla="*/ 54458 w 55168"/>
                <a:gd name="connsiteY13" fmla="*/ 9281 h 63502"/>
                <a:gd name="connsiteX14" fmla="*/ 51711 w 55168"/>
                <a:gd name="connsiteY14" fmla="*/ 12265 h 63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5168" h="63502">
                  <a:moveTo>
                    <a:pt x="51711" y="12265"/>
                  </a:moveTo>
                  <a:cubicBezTo>
                    <a:pt x="46313" y="6961"/>
                    <a:pt x="38831" y="4309"/>
                    <a:pt x="31822" y="4309"/>
                  </a:cubicBezTo>
                  <a:cubicBezTo>
                    <a:pt x="13733" y="4309"/>
                    <a:pt x="4452" y="17568"/>
                    <a:pt x="4546" y="31869"/>
                  </a:cubicBezTo>
                  <a:cubicBezTo>
                    <a:pt x="4546" y="46455"/>
                    <a:pt x="13828" y="58956"/>
                    <a:pt x="31822" y="58956"/>
                  </a:cubicBezTo>
                  <a:cubicBezTo>
                    <a:pt x="38452" y="58956"/>
                    <a:pt x="45318" y="56683"/>
                    <a:pt x="50622" y="51806"/>
                  </a:cubicBezTo>
                  <a:lnTo>
                    <a:pt x="50622" y="34474"/>
                  </a:lnTo>
                  <a:lnTo>
                    <a:pt x="29123" y="34474"/>
                  </a:lnTo>
                  <a:lnTo>
                    <a:pt x="29123" y="30307"/>
                  </a:lnTo>
                  <a:lnTo>
                    <a:pt x="55168" y="30307"/>
                  </a:lnTo>
                  <a:lnTo>
                    <a:pt x="55168" y="53510"/>
                  </a:lnTo>
                  <a:cubicBezTo>
                    <a:pt x="48728" y="59951"/>
                    <a:pt x="41056" y="63502"/>
                    <a:pt x="31870" y="63502"/>
                  </a:cubicBezTo>
                  <a:cubicBezTo>
                    <a:pt x="10845" y="63502"/>
                    <a:pt x="1" y="48822"/>
                    <a:pt x="1" y="31964"/>
                  </a:cubicBezTo>
                  <a:cubicBezTo>
                    <a:pt x="-94" y="12644"/>
                    <a:pt x="13070" y="0"/>
                    <a:pt x="31870" y="0"/>
                  </a:cubicBezTo>
                  <a:cubicBezTo>
                    <a:pt x="40015" y="0"/>
                    <a:pt x="48207" y="3078"/>
                    <a:pt x="54458" y="9281"/>
                  </a:cubicBezTo>
                  <a:lnTo>
                    <a:pt x="51711" y="12265"/>
                  </a:lnTo>
                  <a:close/>
                </a:path>
              </a:pathLst>
            </a:custGeom>
            <a:solidFill>
              <a:srgbClr val="575756"/>
            </a:solidFill>
            <a:ln w="438" cap="flat">
              <a:noFill/>
              <a:prstDash val="solid"/>
              <a:miter/>
            </a:ln>
          </p:spPr>
          <p:txBody>
            <a:bodyPr rtlCol="0" anchor="ctr"/>
            <a:lstStyle/>
            <a:p>
              <a:endParaRPr lang="en-US" sz="1013" b="0" i="0">
                <a:latin typeface="Nexa Book" pitchFamily="2" charset="77"/>
              </a:endParaRPr>
            </a:p>
          </p:txBody>
        </p:sp>
        <p:sp>
          <p:nvSpPr>
            <p:cNvPr id="34" name="Freeform 33">
              <a:extLst>
                <a:ext uri="{FF2B5EF4-FFF2-40B4-BE49-F238E27FC236}">
                  <a16:creationId xmlns:a16="http://schemas.microsoft.com/office/drawing/2014/main" id="{D9E9AFD0-C0FD-DCE4-DBB9-0CED1C35159A}"/>
                </a:ext>
              </a:extLst>
            </p:cNvPr>
            <p:cNvSpPr/>
            <p:nvPr/>
          </p:nvSpPr>
          <p:spPr>
            <a:xfrm>
              <a:off x="565094" y="6809348"/>
              <a:ext cx="63504" cy="64449"/>
            </a:xfrm>
            <a:custGeom>
              <a:avLst/>
              <a:gdLst>
                <a:gd name="connsiteX0" fmla="*/ 63502 w 63504"/>
                <a:gd name="connsiteY0" fmla="*/ 32485 h 64449"/>
                <a:gd name="connsiteX1" fmla="*/ 31775 w 63504"/>
                <a:gd name="connsiteY1" fmla="*/ 64449 h 64449"/>
                <a:gd name="connsiteX2" fmla="*/ 0 w 63504"/>
                <a:gd name="connsiteY2" fmla="*/ 32580 h 64449"/>
                <a:gd name="connsiteX3" fmla="*/ 31775 w 63504"/>
                <a:gd name="connsiteY3" fmla="*/ 0 h 64449"/>
                <a:gd name="connsiteX4" fmla="*/ 63502 w 63504"/>
                <a:gd name="connsiteY4" fmla="*/ 32485 h 64449"/>
                <a:gd name="connsiteX5" fmla="*/ 11460 w 63504"/>
                <a:gd name="connsiteY5" fmla="*/ 32769 h 64449"/>
                <a:gd name="connsiteX6" fmla="*/ 31775 w 63504"/>
                <a:gd name="connsiteY6" fmla="*/ 53795 h 64449"/>
                <a:gd name="connsiteX7" fmla="*/ 51995 w 63504"/>
                <a:gd name="connsiteY7" fmla="*/ 32675 h 64449"/>
                <a:gd name="connsiteX8" fmla="*/ 31775 w 63504"/>
                <a:gd name="connsiteY8" fmla="*/ 10607 h 64449"/>
                <a:gd name="connsiteX9" fmla="*/ 11460 w 63504"/>
                <a:gd name="connsiteY9" fmla="*/ 32769 h 64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3504" h="64449">
                  <a:moveTo>
                    <a:pt x="63502" y="32485"/>
                  </a:moveTo>
                  <a:cubicBezTo>
                    <a:pt x="63312" y="48491"/>
                    <a:pt x="53510" y="64449"/>
                    <a:pt x="31775" y="64449"/>
                  </a:cubicBezTo>
                  <a:cubicBezTo>
                    <a:pt x="10039" y="64449"/>
                    <a:pt x="0" y="48822"/>
                    <a:pt x="0" y="32580"/>
                  </a:cubicBezTo>
                  <a:cubicBezTo>
                    <a:pt x="0" y="16337"/>
                    <a:pt x="10418" y="0"/>
                    <a:pt x="31775" y="0"/>
                  </a:cubicBezTo>
                  <a:cubicBezTo>
                    <a:pt x="53084" y="0"/>
                    <a:pt x="63691" y="16337"/>
                    <a:pt x="63502" y="32485"/>
                  </a:cubicBezTo>
                  <a:close/>
                  <a:moveTo>
                    <a:pt x="11460" y="32769"/>
                  </a:moveTo>
                  <a:cubicBezTo>
                    <a:pt x="11744" y="42903"/>
                    <a:pt x="17190" y="53795"/>
                    <a:pt x="31775" y="53795"/>
                  </a:cubicBezTo>
                  <a:cubicBezTo>
                    <a:pt x="46360" y="53795"/>
                    <a:pt x="51805" y="42856"/>
                    <a:pt x="51995" y="32675"/>
                  </a:cubicBezTo>
                  <a:cubicBezTo>
                    <a:pt x="52184" y="22257"/>
                    <a:pt x="46360" y="10607"/>
                    <a:pt x="31775" y="10607"/>
                  </a:cubicBezTo>
                  <a:cubicBezTo>
                    <a:pt x="17190" y="10607"/>
                    <a:pt x="11223" y="22351"/>
                    <a:pt x="11460" y="32769"/>
                  </a:cubicBezTo>
                  <a:close/>
                </a:path>
              </a:pathLst>
            </a:custGeom>
            <a:solidFill>
              <a:srgbClr val="00A099"/>
            </a:solidFill>
            <a:ln w="438" cap="flat">
              <a:noFill/>
              <a:prstDash val="solid"/>
              <a:miter/>
            </a:ln>
          </p:spPr>
          <p:txBody>
            <a:bodyPr rtlCol="0" anchor="ctr"/>
            <a:lstStyle/>
            <a:p>
              <a:endParaRPr lang="en-US" sz="1013" b="0" i="0">
                <a:latin typeface="Nexa Book" pitchFamily="2" charset="77"/>
              </a:endParaRPr>
            </a:p>
          </p:txBody>
        </p:sp>
        <p:sp>
          <p:nvSpPr>
            <p:cNvPr id="35" name="Freeform 34">
              <a:extLst>
                <a:ext uri="{FF2B5EF4-FFF2-40B4-BE49-F238E27FC236}">
                  <a16:creationId xmlns:a16="http://schemas.microsoft.com/office/drawing/2014/main" id="{E8760AA1-E29F-2188-1BB3-8881263C4506}"/>
                </a:ext>
              </a:extLst>
            </p:cNvPr>
            <p:cNvSpPr/>
            <p:nvPr/>
          </p:nvSpPr>
          <p:spPr>
            <a:xfrm>
              <a:off x="638019" y="6810484"/>
              <a:ext cx="51379" cy="61986"/>
            </a:xfrm>
            <a:custGeom>
              <a:avLst/>
              <a:gdLst>
                <a:gd name="connsiteX0" fmla="*/ 39730 w 51379"/>
                <a:gd name="connsiteY0" fmla="*/ 0 h 61986"/>
                <a:gd name="connsiteX1" fmla="*/ 51379 w 51379"/>
                <a:gd name="connsiteY1" fmla="*/ 0 h 61986"/>
                <a:gd name="connsiteX2" fmla="*/ 51379 w 51379"/>
                <a:gd name="connsiteY2" fmla="*/ 61892 h 61986"/>
                <a:gd name="connsiteX3" fmla="*/ 44134 w 51379"/>
                <a:gd name="connsiteY3" fmla="*/ 61892 h 61986"/>
                <a:gd name="connsiteX4" fmla="*/ 44134 w 51379"/>
                <a:gd name="connsiteY4" fmla="*/ 61987 h 61986"/>
                <a:gd name="connsiteX5" fmla="*/ 11649 w 51379"/>
                <a:gd name="connsiteY5" fmla="*/ 20220 h 61986"/>
                <a:gd name="connsiteX6" fmla="*/ 11649 w 51379"/>
                <a:gd name="connsiteY6" fmla="*/ 61892 h 61986"/>
                <a:gd name="connsiteX7" fmla="*/ 0 w 51379"/>
                <a:gd name="connsiteY7" fmla="*/ 61892 h 61986"/>
                <a:gd name="connsiteX8" fmla="*/ 0 w 51379"/>
                <a:gd name="connsiteY8" fmla="*/ 95 h 61986"/>
                <a:gd name="connsiteX9" fmla="*/ 9471 w 51379"/>
                <a:gd name="connsiteY9" fmla="*/ 95 h 61986"/>
                <a:gd name="connsiteX10" fmla="*/ 39777 w 51379"/>
                <a:gd name="connsiteY10" fmla="*/ 38404 h 61986"/>
                <a:gd name="connsiteX11" fmla="*/ 39777 w 51379"/>
                <a:gd name="connsiteY11" fmla="*/ 0 h 61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1379" h="61986">
                  <a:moveTo>
                    <a:pt x="39730" y="0"/>
                  </a:moveTo>
                  <a:lnTo>
                    <a:pt x="51379" y="0"/>
                  </a:lnTo>
                  <a:lnTo>
                    <a:pt x="51379" y="61892"/>
                  </a:lnTo>
                  <a:lnTo>
                    <a:pt x="44134" y="61892"/>
                  </a:lnTo>
                  <a:lnTo>
                    <a:pt x="44134" y="61987"/>
                  </a:lnTo>
                  <a:lnTo>
                    <a:pt x="11649" y="20220"/>
                  </a:lnTo>
                  <a:lnTo>
                    <a:pt x="11649" y="61892"/>
                  </a:lnTo>
                  <a:lnTo>
                    <a:pt x="0" y="61892"/>
                  </a:lnTo>
                  <a:lnTo>
                    <a:pt x="0" y="95"/>
                  </a:lnTo>
                  <a:lnTo>
                    <a:pt x="9471" y="95"/>
                  </a:lnTo>
                  <a:lnTo>
                    <a:pt x="39777" y="38404"/>
                  </a:lnTo>
                  <a:lnTo>
                    <a:pt x="39777" y="0"/>
                  </a:lnTo>
                  <a:close/>
                </a:path>
              </a:pathLst>
            </a:custGeom>
            <a:solidFill>
              <a:srgbClr val="00A099"/>
            </a:solidFill>
            <a:ln w="438" cap="flat">
              <a:noFill/>
              <a:prstDash val="solid"/>
              <a:miter/>
            </a:ln>
          </p:spPr>
          <p:txBody>
            <a:bodyPr rtlCol="0" anchor="ctr"/>
            <a:lstStyle/>
            <a:p>
              <a:endParaRPr lang="en-US" sz="1013" b="0" i="0">
                <a:latin typeface="Nexa Book" pitchFamily="2" charset="77"/>
              </a:endParaRPr>
            </a:p>
          </p:txBody>
        </p:sp>
        <p:sp>
          <p:nvSpPr>
            <p:cNvPr id="36" name="Freeform 35">
              <a:extLst>
                <a:ext uri="{FF2B5EF4-FFF2-40B4-BE49-F238E27FC236}">
                  <a16:creationId xmlns:a16="http://schemas.microsoft.com/office/drawing/2014/main" id="{F86F2C48-9195-F884-5097-483F2FDF0756}"/>
                </a:ext>
              </a:extLst>
            </p:cNvPr>
            <p:cNvSpPr/>
            <p:nvPr/>
          </p:nvSpPr>
          <p:spPr>
            <a:xfrm>
              <a:off x="699958" y="6810579"/>
              <a:ext cx="46264" cy="61844"/>
            </a:xfrm>
            <a:custGeom>
              <a:avLst/>
              <a:gdLst>
                <a:gd name="connsiteX0" fmla="*/ 46265 w 46264"/>
                <a:gd name="connsiteY0" fmla="*/ 61845 h 61844"/>
                <a:gd name="connsiteX1" fmla="*/ 0 w 46264"/>
                <a:gd name="connsiteY1" fmla="*/ 61845 h 61844"/>
                <a:gd name="connsiteX2" fmla="*/ 0 w 46264"/>
                <a:gd name="connsiteY2" fmla="*/ 0 h 61844"/>
                <a:gd name="connsiteX3" fmla="*/ 46265 w 46264"/>
                <a:gd name="connsiteY3" fmla="*/ 0 h 61844"/>
                <a:gd name="connsiteX4" fmla="*/ 46265 w 46264"/>
                <a:gd name="connsiteY4" fmla="*/ 11318 h 61844"/>
                <a:gd name="connsiteX5" fmla="*/ 11554 w 46264"/>
                <a:gd name="connsiteY5" fmla="*/ 11318 h 61844"/>
                <a:gd name="connsiteX6" fmla="*/ 11554 w 46264"/>
                <a:gd name="connsiteY6" fmla="*/ 25524 h 61844"/>
                <a:gd name="connsiteX7" fmla="*/ 45034 w 46264"/>
                <a:gd name="connsiteY7" fmla="*/ 25524 h 61844"/>
                <a:gd name="connsiteX8" fmla="*/ 45034 w 46264"/>
                <a:gd name="connsiteY8" fmla="*/ 36368 h 61844"/>
                <a:gd name="connsiteX9" fmla="*/ 11554 w 46264"/>
                <a:gd name="connsiteY9" fmla="*/ 36368 h 61844"/>
                <a:gd name="connsiteX10" fmla="*/ 11554 w 46264"/>
                <a:gd name="connsiteY10" fmla="*/ 50338 h 61844"/>
                <a:gd name="connsiteX11" fmla="*/ 46265 w 46264"/>
                <a:gd name="connsiteY11" fmla="*/ 50338 h 61844"/>
                <a:gd name="connsiteX12" fmla="*/ 46265 w 46264"/>
                <a:gd name="connsiteY12" fmla="*/ 61845 h 61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6264" h="61844">
                  <a:moveTo>
                    <a:pt x="46265" y="61845"/>
                  </a:moveTo>
                  <a:lnTo>
                    <a:pt x="0" y="61845"/>
                  </a:lnTo>
                  <a:cubicBezTo>
                    <a:pt x="0" y="41246"/>
                    <a:pt x="0" y="20599"/>
                    <a:pt x="0" y="0"/>
                  </a:cubicBezTo>
                  <a:lnTo>
                    <a:pt x="46265" y="0"/>
                  </a:lnTo>
                  <a:lnTo>
                    <a:pt x="46265" y="11318"/>
                  </a:lnTo>
                  <a:lnTo>
                    <a:pt x="11554" y="11318"/>
                  </a:lnTo>
                  <a:lnTo>
                    <a:pt x="11554" y="25524"/>
                  </a:lnTo>
                  <a:lnTo>
                    <a:pt x="45034" y="25524"/>
                  </a:lnTo>
                  <a:lnTo>
                    <a:pt x="45034" y="36368"/>
                  </a:lnTo>
                  <a:lnTo>
                    <a:pt x="11554" y="36368"/>
                  </a:lnTo>
                  <a:lnTo>
                    <a:pt x="11554" y="50338"/>
                  </a:lnTo>
                  <a:lnTo>
                    <a:pt x="46265" y="50338"/>
                  </a:lnTo>
                  <a:lnTo>
                    <a:pt x="46265" y="61845"/>
                  </a:lnTo>
                  <a:close/>
                </a:path>
              </a:pathLst>
            </a:custGeom>
            <a:solidFill>
              <a:srgbClr val="00A099"/>
            </a:solidFill>
            <a:ln w="438" cap="flat">
              <a:noFill/>
              <a:prstDash val="solid"/>
              <a:miter/>
            </a:ln>
          </p:spPr>
          <p:txBody>
            <a:bodyPr rtlCol="0" anchor="ctr"/>
            <a:lstStyle/>
            <a:p>
              <a:endParaRPr lang="en-US" sz="1013" b="0" i="0">
                <a:latin typeface="Nexa Book" pitchFamily="2" charset="77"/>
              </a:endParaRPr>
            </a:p>
          </p:txBody>
        </p:sp>
        <p:sp>
          <p:nvSpPr>
            <p:cNvPr id="37" name="Freeform 36">
              <a:extLst>
                <a:ext uri="{FF2B5EF4-FFF2-40B4-BE49-F238E27FC236}">
                  <a16:creationId xmlns:a16="http://schemas.microsoft.com/office/drawing/2014/main" id="{60AA74B8-5938-8C45-8445-0C79A02C3E35}"/>
                </a:ext>
              </a:extLst>
            </p:cNvPr>
            <p:cNvSpPr/>
            <p:nvPr/>
          </p:nvSpPr>
          <p:spPr>
            <a:xfrm>
              <a:off x="747644" y="6800634"/>
              <a:ext cx="15390" cy="20457"/>
            </a:xfrm>
            <a:custGeom>
              <a:avLst/>
              <a:gdLst>
                <a:gd name="connsiteX0" fmla="*/ 9376 w 15390"/>
                <a:gd name="connsiteY0" fmla="*/ 20457 h 20457"/>
                <a:gd name="connsiteX1" fmla="*/ 6014 w 15390"/>
                <a:gd name="connsiteY1" fmla="*/ 20457 h 20457"/>
                <a:gd name="connsiteX2" fmla="*/ 6014 w 15390"/>
                <a:gd name="connsiteY2" fmla="*/ 2889 h 20457"/>
                <a:gd name="connsiteX3" fmla="*/ 0 w 15390"/>
                <a:gd name="connsiteY3" fmla="*/ 2889 h 20457"/>
                <a:gd name="connsiteX4" fmla="*/ 0 w 15390"/>
                <a:gd name="connsiteY4" fmla="*/ 0 h 20457"/>
                <a:gd name="connsiteX5" fmla="*/ 15390 w 15390"/>
                <a:gd name="connsiteY5" fmla="*/ 0 h 20457"/>
                <a:gd name="connsiteX6" fmla="*/ 15390 w 15390"/>
                <a:gd name="connsiteY6" fmla="*/ 2889 h 20457"/>
                <a:gd name="connsiteX7" fmla="*/ 9376 w 15390"/>
                <a:gd name="connsiteY7" fmla="*/ 2889 h 20457"/>
                <a:gd name="connsiteX8" fmla="*/ 9376 w 15390"/>
                <a:gd name="connsiteY8" fmla="*/ 20457 h 20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390" h="20457">
                  <a:moveTo>
                    <a:pt x="9376" y="20457"/>
                  </a:moveTo>
                  <a:lnTo>
                    <a:pt x="6014" y="20457"/>
                  </a:lnTo>
                  <a:lnTo>
                    <a:pt x="6014" y="2889"/>
                  </a:lnTo>
                  <a:lnTo>
                    <a:pt x="0" y="2889"/>
                  </a:lnTo>
                  <a:lnTo>
                    <a:pt x="0" y="0"/>
                  </a:lnTo>
                  <a:lnTo>
                    <a:pt x="15390" y="0"/>
                  </a:lnTo>
                  <a:lnTo>
                    <a:pt x="15390" y="2889"/>
                  </a:lnTo>
                  <a:lnTo>
                    <a:pt x="9376" y="2889"/>
                  </a:lnTo>
                  <a:lnTo>
                    <a:pt x="9376" y="20457"/>
                  </a:lnTo>
                  <a:close/>
                </a:path>
              </a:pathLst>
            </a:custGeom>
            <a:solidFill>
              <a:srgbClr val="575756"/>
            </a:solidFill>
            <a:ln w="438" cap="flat">
              <a:noFill/>
              <a:prstDash val="solid"/>
              <a:miter/>
            </a:ln>
          </p:spPr>
          <p:txBody>
            <a:bodyPr rtlCol="0" anchor="ctr"/>
            <a:lstStyle/>
            <a:p>
              <a:endParaRPr lang="en-US" sz="1013" b="0" i="0">
                <a:latin typeface="Nexa Book" pitchFamily="2" charset="77"/>
              </a:endParaRPr>
            </a:p>
          </p:txBody>
        </p:sp>
        <p:sp>
          <p:nvSpPr>
            <p:cNvPr id="38" name="Freeform 37">
              <a:extLst>
                <a:ext uri="{FF2B5EF4-FFF2-40B4-BE49-F238E27FC236}">
                  <a16:creationId xmlns:a16="http://schemas.microsoft.com/office/drawing/2014/main" id="{EACDAAB3-EE0D-A9F6-2699-C493021CB0C1}"/>
                </a:ext>
              </a:extLst>
            </p:cNvPr>
            <p:cNvSpPr/>
            <p:nvPr/>
          </p:nvSpPr>
          <p:spPr>
            <a:xfrm>
              <a:off x="766206" y="6800634"/>
              <a:ext cx="21119" cy="20457"/>
            </a:xfrm>
            <a:custGeom>
              <a:avLst/>
              <a:gdLst>
                <a:gd name="connsiteX0" fmla="*/ 8808 w 21119"/>
                <a:gd name="connsiteY0" fmla="*/ 20457 h 20457"/>
                <a:gd name="connsiteX1" fmla="*/ 2889 w 21119"/>
                <a:gd name="connsiteY1" fmla="*/ 3362 h 20457"/>
                <a:gd name="connsiteX2" fmla="*/ 2794 w 21119"/>
                <a:gd name="connsiteY2" fmla="*/ 3362 h 20457"/>
                <a:gd name="connsiteX3" fmla="*/ 3031 w 21119"/>
                <a:gd name="connsiteY3" fmla="*/ 10513 h 20457"/>
                <a:gd name="connsiteX4" fmla="*/ 3031 w 21119"/>
                <a:gd name="connsiteY4" fmla="*/ 20457 h 20457"/>
                <a:gd name="connsiteX5" fmla="*/ 0 w 21119"/>
                <a:gd name="connsiteY5" fmla="*/ 20457 h 20457"/>
                <a:gd name="connsiteX6" fmla="*/ 0 w 21119"/>
                <a:gd name="connsiteY6" fmla="*/ 0 h 20457"/>
                <a:gd name="connsiteX7" fmla="*/ 4735 w 21119"/>
                <a:gd name="connsiteY7" fmla="*/ 0 h 20457"/>
                <a:gd name="connsiteX8" fmla="*/ 10418 w 21119"/>
                <a:gd name="connsiteY8" fmla="*/ 16290 h 20457"/>
                <a:gd name="connsiteX9" fmla="*/ 10513 w 21119"/>
                <a:gd name="connsiteY9" fmla="*/ 16290 h 20457"/>
                <a:gd name="connsiteX10" fmla="*/ 16385 w 21119"/>
                <a:gd name="connsiteY10" fmla="*/ 0 h 20457"/>
                <a:gd name="connsiteX11" fmla="*/ 21120 w 21119"/>
                <a:gd name="connsiteY11" fmla="*/ 0 h 20457"/>
                <a:gd name="connsiteX12" fmla="*/ 21120 w 21119"/>
                <a:gd name="connsiteY12" fmla="*/ 20457 h 20457"/>
                <a:gd name="connsiteX13" fmla="*/ 17900 w 21119"/>
                <a:gd name="connsiteY13" fmla="*/ 20457 h 20457"/>
                <a:gd name="connsiteX14" fmla="*/ 17900 w 21119"/>
                <a:gd name="connsiteY14" fmla="*/ 10323 h 20457"/>
                <a:gd name="connsiteX15" fmla="*/ 17995 w 21119"/>
                <a:gd name="connsiteY15" fmla="*/ 6345 h 20457"/>
                <a:gd name="connsiteX16" fmla="*/ 18137 w 21119"/>
                <a:gd name="connsiteY16" fmla="*/ 3362 h 20457"/>
                <a:gd name="connsiteX17" fmla="*/ 18042 w 21119"/>
                <a:gd name="connsiteY17" fmla="*/ 3362 h 20457"/>
                <a:gd name="connsiteX18" fmla="*/ 11886 w 21119"/>
                <a:gd name="connsiteY18" fmla="*/ 20410 h 20457"/>
                <a:gd name="connsiteX19" fmla="*/ 8808 w 21119"/>
                <a:gd name="connsiteY19" fmla="*/ 20410 h 20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1119" h="20457">
                  <a:moveTo>
                    <a:pt x="8808" y="20457"/>
                  </a:moveTo>
                  <a:lnTo>
                    <a:pt x="2889" y="3362"/>
                  </a:lnTo>
                  <a:lnTo>
                    <a:pt x="2794" y="3362"/>
                  </a:lnTo>
                  <a:cubicBezTo>
                    <a:pt x="2936" y="5919"/>
                    <a:pt x="3031" y="8287"/>
                    <a:pt x="3031" y="10513"/>
                  </a:cubicBezTo>
                  <a:lnTo>
                    <a:pt x="3031" y="20457"/>
                  </a:lnTo>
                  <a:lnTo>
                    <a:pt x="0" y="20457"/>
                  </a:lnTo>
                  <a:lnTo>
                    <a:pt x="0" y="0"/>
                  </a:lnTo>
                  <a:lnTo>
                    <a:pt x="4735" y="0"/>
                  </a:lnTo>
                  <a:lnTo>
                    <a:pt x="10418" y="16290"/>
                  </a:lnTo>
                  <a:lnTo>
                    <a:pt x="10513" y="16290"/>
                  </a:lnTo>
                  <a:lnTo>
                    <a:pt x="16385" y="0"/>
                  </a:lnTo>
                  <a:lnTo>
                    <a:pt x="21120" y="0"/>
                  </a:lnTo>
                  <a:lnTo>
                    <a:pt x="21120" y="20457"/>
                  </a:lnTo>
                  <a:lnTo>
                    <a:pt x="17900" y="20457"/>
                  </a:lnTo>
                  <a:lnTo>
                    <a:pt x="17900" y="10323"/>
                  </a:lnTo>
                  <a:cubicBezTo>
                    <a:pt x="17900" y="9329"/>
                    <a:pt x="17947" y="8003"/>
                    <a:pt x="17995" y="6345"/>
                  </a:cubicBezTo>
                  <a:cubicBezTo>
                    <a:pt x="18042" y="4735"/>
                    <a:pt x="18089" y="3741"/>
                    <a:pt x="18137" y="3362"/>
                  </a:cubicBezTo>
                  <a:lnTo>
                    <a:pt x="18042" y="3362"/>
                  </a:lnTo>
                  <a:lnTo>
                    <a:pt x="11886" y="20410"/>
                  </a:lnTo>
                  <a:lnTo>
                    <a:pt x="8808" y="20410"/>
                  </a:lnTo>
                  <a:close/>
                </a:path>
              </a:pathLst>
            </a:custGeom>
            <a:solidFill>
              <a:srgbClr val="575756"/>
            </a:solidFill>
            <a:ln w="438" cap="flat">
              <a:noFill/>
              <a:prstDash val="solid"/>
              <a:miter/>
            </a:ln>
          </p:spPr>
          <p:txBody>
            <a:bodyPr rtlCol="0" anchor="ctr"/>
            <a:lstStyle/>
            <a:p>
              <a:endParaRPr lang="en-US" sz="1013" b="0" i="0">
                <a:latin typeface="Nexa Book" pitchFamily="2" charset="77"/>
              </a:endParaRPr>
            </a:p>
          </p:txBody>
        </p:sp>
      </p:grpSp>
      <p:sp>
        <p:nvSpPr>
          <p:cNvPr id="2" name="TextBox 1">
            <a:extLst>
              <a:ext uri="{FF2B5EF4-FFF2-40B4-BE49-F238E27FC236}">
                <a16:creationId xmlns:a16="http://schemas.microsoft.com/office/drawing/2014/main" id="{01E1C281-6ED7-2FEE-037A-B910BF2CEF83}"/>
              </a:ext>
            </a:extLst>
          </p:cNvPr>
          <p:cNvSpPr txBox="1"/>
          <p:nvPr/>
        </p:nvSpPr>
        <p:spPr>
          <a:xfrm>
            <a:off x="8013098" y="4970700"/>
            <a:ext cx="93289" cy="178901"/>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nchor="ctr">
            <a:noAutofit/>
          </a:bodyPr>
          <a:lstStyle/>
          <a:p>
            <a:r>
              <a:rPr lang="en-US" sz="600" b="0" i="0">
                <a:solidFill>
                  <a:schemeClr val="tx2"/>
                </a:solidFill>
                <a:latin typeface="Nexa Book" panose="00000400000000000000" pitchFamily="50" charset="0"/>
              </a:rPr>
              <a:t>|</a:t>
            </a:r>
          </a:p>
        </p:txBody>
      </p:sp>
      <p:sp>
        <p:nvSpPr>
          <p:cNvPr id="4" name="TextBox 3">
            <a:extLst>
              <a:ext uri="{FF2B5EF4-FFF2-40B4-BE49-F238E27FC236}">
                <a16:creationId xmlns:a16="http://schemas.microsoft.com/office/drawing/2014/main" id="{9B7159DA-C688-78CE-BB01-1D48F7271019}"/>
              </a:ext>
            </a:extLst>
          </p:cNvPr>
          <p:cNvSpPr txBox="1"/>
          <p:nvPr/>
        </p:nvSpPr>
        <p:spPr>
          <a:xfrm>
            <a:off x="7623631" y="4970700"/>
            <a:ext cx="93289" cy="178901"/>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nchor="ctr">
            <a:noAutofit/>
          </a:bodyPr>
          <a:lstStyle/>
          <a:p>
            <a:r>
              <a:rPr lang="en-US" sz="600" b="0" i="0">
                <a:solidFill>
                  <a:schemeClr val="tx2"/>
                </a:solidFill>
                <a:latin typeface="Nexa Book" panose="00000400000000000000" pitchFamily="50" charset="0"/>
              </a:rPr>
              <a:t>|</a:t>
            </a:r>
          </a:p>
        </p:txBody>
      </p:sp>
      <p:grpSp>
        <p:nvGrpSpPr>
          <p:cNvPr id="53" name="Group 52">
            <a:extLst>
              <a:ext uri="{FF2B5EF4-FFF2-40B4-BE49-F238E27FC236}">
                <a16:creationId xmlns:a16="http://schemas.microsoft.com/office/drawing/2014/main" id="{7255F6E5-4D6B-9BF7-DFB7-A5069FF04794}"/>
              </a:ext>
            </a:extLst>
          </p:cNvPr>
          <p:cNvGrpSpPr/>
          <p:nvPr/>
        </p:nvGrpSpPr>
        <p:grpSpPr>
          <a:xfrm>
            <a:off x="2337" y="4972051"/>
            <a:ext cx="544631" cy="177437"/>
            <a:chOff x="61151" y="6718048"/>
            <a:chExt cx="726174" cy="236582"/>
          </a:xfrm>
        </p:grpSpPr>
        <p:sp>
          <p:nvSpPr>
            <p:cNvPr id="54" name="Freeform 18">
              <a:extLst>
                <a:ext uri="{FF2B5EF4-FFF2-40B4-BE49-F238E27FC236}">
                  <a16:creationId xmlns:a16="http://schemas.microsoft.com/office/drawing/2014/main" id="{C4A59211-18BA-3FE2-0751-AB90684A9E58}"/>
                </a:ext>
              </a:extLst>
            </p:cNvPr>
            <p:cNvSpPr/>
            <p:nvPr/>
          </p:nvSpPr>
          <p:spPr>
            <a:xfrm>
              <a:off x="125600" y="6869014"/>
              <a:ext cx="38735" cy="66769"/>
            </a:xfrm>
            <a:custGeom>
              <a:avLst/>
              <a:gdLst>
                <a:gd name="connsiteX0" fmla="*/ 95 w 38735"/>
                <a:gd name="connsiteY0" fmla="*/ 0 h 66769"/>
                <a:gd name="connsiteX1" fmla="*/ 10465 w 38735"/>
                <a:gd name="connsiteY1" fmla="*/ 5967 h 66769"/>
                <a:gd name="connsiteX2" fmla="*/ 37268 w 38735"/>
                <a:gd name="connsiteY2" fmla="*/ 21452 h 66769"/>
                <a:gd name="connsiteX3" fmla="*/ 38736 w 38735"/>
                <a:gd name="connsiteY3" fmla="*/ 23488 h 66769"/>
                <a:gd name="connsiteX4" fmla="*/ 38688 w 38735"/>
                <a:gd name="connsiteY4" fmla="*/ 65775 h 66769"/>
                <a:gd name="connsiteX5" fmla="*/ 38641 w 38735"/>
                <a:gd name="connsiteY5" fmla="*/ 66770 h 66769"/>
                <a:gd name="connsiteX6" fmla="*/ 37457 w 38735"/>
                <a:gd name="connsiteY6" fmla="*/ 66201 h 66769"/>
                <a:gd name="connsiteX7" fmla="*/ 1042 w 38735"/>
                <a:gd name="connsiteY7" fmla="*/ 45129 h 66769"/>
                <a:gd name="connsiteX8" fmla="*/ 47 w 38735"/>
                <a:gd name="connsiteY8" fmla="*/ 43566 h 66769"/>
                <a:gd name="connsiteX9" fmla="*/ 0 w 38735"/>
                <a:gd name="connsiteY9" fmla="*/ 805 h 66769"/>
                <a:gd name="connsiteX10" fmla="*/ 95 w 38735"/>
                <a:gd name="connsiteY10" fmla="*/ 0 h 66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735" h="66769">
                  <a:moveTo>
                    <a:pt x="95" y="0"/>
                  </a:moveTo>
                  <a:cubicBezTo>
                    <a:pt x="3694" y="2084"/>
                    <a:pt x="7103" y="4025"/>
                    <a:pt x="10465" y="5967"/>
                  </a:cubicBezTo>
                  <a:cubicBezTo>
                    <a:pt x="19415" y="11128"/>
                    <a:pt x="28318" y="16290"/>
                    <a:pt x="37268" y="21452"/>
                  </a:cubicBezTo>
                  <a:cubicBezTo>
                    <a:pt x="38073" y="21925"/>
                    <a:pt x="38736" y="22304"/>
                    <a:pt x="38736" y="23488"/>
                  </a:cubicBezTo>
                  <a:cubicBezTo>
                    <a:pt x="38688" y="37599"/>
                    <a:pt x="38688" y="51664"/>
                    <a:pt x="38688" y="65775"/>
                  </a:cubicBezTo>
                  <a:cubicBezTo>
                    <a:pt x="38688" y="66059"/>
                    <a:pt x="38641" y="66296"/>
                    <a:pt x="38641" y="66770"/>
                  </a:cubicBezTo>
                  <a:cubicBezTo>
                    <a:pt x="38167" y="66580"/>
                    <a:pt x="37789" y="66391"/>
                    <a:pt x="37457" y="66201"/>
                  </a:cubicBezTo>
                  <a:cubicBezTo>
                    <a:pt x="25287" y="59193"/>
                    <a:pt x="13164" y="52185"/>
                    <a:pt x="1042" y="45129"/>
                  </a:cubicBezTo>
                  <a:cubicBezTo>
                    <a:pt x="568" y="44845"/>
                    <a:pt x="47" y="44087"/>
                    <a:pt x="47" y="43566"/>
                  </a:cubicBezTo>
                  <a:cubicBezTo>
                    <a:pt x="0" y="29312"/>
                    <a:pt x="0" y="15059"/>
                    <a:pt x="0" y="805"/>
                  </a:cubicBezTo>
                  <a:cubicBezTo>
                    <a:pt x="0" y="663"/>
                    <a:pt x="47" y="474"/>
                    <a:pt x="95" y="0"/>
                  </a:cubicBezTo>
                  <a:close/>
                </a:path>
              </a:pathLst>
            </a:custGeom>
            <a:solidFill>
              <a:srgbClr val="00A099"/>
            </a:solidFill>
            <a:ln w="438" cap="flat">
              <a:solidFill>
                <a:srgbClr val="04A8B5"/>
              </a:solidFill>
              <a:prstDash val="solid"/>
              <a:miter/>
            </a:ln>
          </p:spPr>
          <p:txBody>
            <a:bodyPr rtlCol="0" anchor="ctr"/>
            <a:lstStyle/>
            <a:p>
              <a:endParaRPr lang="en-US" sz="1013" b="0" i="0">
                <a:latin typeface="Nexa Book" pitchFamily="2" charset="77"/>
              </a:endParaRPr>
            </a:p>
          </p:txBody>
        </p:sp>
        <p:sp>
          <p:nvSpPr>
            <p:cNvPr id="55" name="Freeform 19">
              <a:extLst>
                <a:ext uri="{FF2B5EF4-FFF2-40B4-BE49-F238E27FC236}">
                  <a16:creationId xmlns:a16="http://schemas.microsoft.com/office/drawing/2014/main" id="{8C29DF29-4F2A-EFFC-EA9C-2D094203D536}"/>
                </a:ext>
              </a:extLst>
            </p:cNvPr>
            <p:cNvSpPr/>
            <p:nvPr/>
          </p:nvSpPr>
          <p:spPr>
            <a:xfrm>
              <a:off x="169403" y="6869061"/>
              <a:ext cx="38688" cy="66816"/>
            </a:xfrm>
            <a:custGeom>
              <a:avLst/>
              <a:gdLst>
                <a:gd name="connsiteX0" fmla="*/ 38641 w 38688"/>
                <a:gd name="connsiteY0" fmla="*/ 0 h 66816"/>
                <a:gd name="connsiteX1" fmla="*/ 38641 w 38688"/>
                <a:gd name="connsiteY1" fmla="*/ 1847 h 66816"/>
                <a:gd name="connsiteX2" fmla="*/ 38688 w 38688"/>
                <a:gd name="connsiteY2" fmla="*/ 42998 h 66816"/>
                <a:gd name="connsiteX3" fmla="*/ 37268 w 38688"/>
                <a:gd name="connsiteY3" fmla="*/ 45413 h 66816"/>
                <a:gd name="connsiteX4" fmla="*/ 1231 w 38688"/>
                <a:gd name="connsiteY4" fmla="*/ 66201 h 66816"/>
                <a:gd name="connsiteX5" fmla="*/ 95 w 38688"/>
                <a:gd name="connsiteY5" fmla="*/ 66817 h 66816"/>
                <a:gd name="connsiteX6" fmla="*/ 0 w 38688"/>
                <a:gd name="connsiteY6" fmla="*/ 65112 h 66816"/>
                <a:gd name="connsiteX7" fmla="*/ 0 w 38688"/>
                <a:gd name="connsiteY7" fmla="*/ 23772 h 66816"/>
                <a:gd name="connsiteX8" fmla="*/ 1137 w 38688"/>
                <a:gd name="connsiteY8" fmla="*/ 21546 h 66816"/>
                <a:gd name="connsiteX9" fmla="*/ 36794 w 38688"/>
                <a:gd name="connsiteY9" fmla="*/ 1042 h 66816"/>
                <a:gd name="connsiteX10" fmla="*/ 38641 w 38688"/>
                <a:gd name="connsiteY10" fmla="*/ 0 h 66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688" h="66816">
                  <a:moveTo>
                    <a:pt x="38641" y="0"/>
                  </a:moveTo>
                  <a:cubicBezTo>
                    <a:pt x="38641" y="758"/>
                    <a:pt x="38641" y="1279"/>
                    <a:pt x="38641" y="1847"/>
                  </a:cubicBezTo>
                  <a:cubicBezTo>
                    <a:pt x="38641" y="15580"/>
                    <a:pt x="38641" y="29312"/>
                    <a:pt x="38688" y="42998"/>
                  </a:cubicBezTo>
                  <a:cubicBezTo>
                    <a:pt x="38688" y="44182"/>
                    <a:pt x="38309" y="44797"/>
                    <a:pt x="37268" y="45413"/>
                  </a:cubicBezTo>
                  <a:cubicBezTo>
                    <a:pt x="25240" y="52327"/>
                    <a:pt x="13212" y="59240"/>
                    <a:pt x="1231" y="66201"/>
                  </a:cubicBezTo>
                  <a:cubicBezTo>
                    <a:pt x="900" y="66391"/>
                    <a:pt x="568" y="66533"/>
                    <a:pt x="95" y="66817"/>
                  </a:cubicBezTo>
                  <a:cubicBezTo>
                    <a:pt x="47" y="66154"/>
                    <a:pt x="0" y="65633"/>
                    <a:pt x="0" y="65112"/>
                  </a:cubicBezTo>
                  <a:cubicBezTo>
                    <a:pt x="0" y="51332"/>
                    <a:pt x="0" y="37552"/>
                    <a:pt x="0" y="23772"/>
                  </a:cubicBezTo>
                  <a:cubicBezTo>
                    <a:pt x="0" y="22777"/>
                    <a:pt x="142" y="22114"/>
                    <a:pt x="1137" y="21546"/>
                  </a:cubicBezTo>
                  <a:cubicBezTo>
                    <a:pt x="13022" y="14727"/>
                    <a:pt x="24908" y="7861"/>
                    <a:pt x="36794" y="1042"/>
                  </a:cubicBezTo>
                  <a:cubicBezTo>
                    <a:pt x="37268" y="663"/>
                    <a:pt x="37836" y="379"/>
                    <a:pt x="38641" y="0"/>
                  </a:cubicBezTo>
                  <a:close/>
                </a:path>
              </a:pathLst>
            </a:custGeom>
            <a:solidFill>
              <a:srgbClr val="00A099"/>
            </a:solidFill>
            <a:ln w="438" cap="flat">
              <a:solidFill>
                <a:srgbClr val="04A8B5"/>
              </a:solidFill>
              <a:prstDash val="solid"/>
              <a:miter/>
            </a:ln>
          </p:spPr>
          <p:txBody>
            <a:bodyPr rtlCol="0" anchor="ctr"/>
            <a:lstStyle/>
            <a:p>
              <a:endParaRPr lang="en-US" sz="1013" b="0" i="0">
                <a:latin typeface="Nexa Book" pitchFamily="2" charset="77"/>
              </a:endParaRPr>
            </a:p>
          </p:txBody>
        </p:sp>
        <p:sp>
          <p:nvSpPr>
            <p:cNvPr id="56" name="Freeform 20">
              <a:extLst>
                <a:ext uri="{FF2B5EF4-FFF2-40B4-BE49-F238E27FC236}">
                  <a16:creationId xmlns:a16="http://schemas.microsoft.com/office/drawing/2014/main" id="{58C7D7CF-2D75-D424-50BD-8903AD586C1A}"/>
                </a:ext>
              </a:extLst>
            </p:cNvPr>
            <p:cNvSpPr/>
            <p:nvPr/>
          </p:nvSpPr>
          <p:spPr>
            <a:xfrm>
              <a:off x="128205" y="6842264"/>
              <a:ext cx="77187" cy="43964"/>
            </a:xfrm>
            <a:custGeom>
              <a:avLst/>
              <a:gdLst>
                <a:gd name="connsiteX0" fmla="*/ 0 w 77187"/>
                <a:gd name="connsiteY0" fmla="*/ 21873 h 43964"/>
                <a:gd name="connsiteX1" fmla="*/ 9897 w 77187"/>
                <a:gd name="connsiteY1" fmla="*/ 16096 h 43964"/>
                <a:gd name="connsiteX2" fmla="*/ 36699 w 77187"/>
                <a:gd name="connsiteY2" fmla="*/ 611 h 43964"/>
                <a:gd name="connsiteX3" fmla="*/ 40393 w 77187"/>
                <a:gd name="connsiteY3" fmla="*/ 564 h 43964"/>
                <a:gd name="connsiteX4" fmla="*/ 75388 w 77187"/>
                <a:gd name="connsiteY4" fmla="*/ 20831 h 43964"/>
                <a:gd name="connsiteX5" fmla="*/ 77187 w 77187"/>
                <a:gd name="connsiteY5" fmla="*/ 21968 h 43964"/>
                <a:gd name="connsiteX6" fmla="*/ 66106 w 77187"/>
                <a:gd name="connsiteY6" fmla="*/ 28408 h 43964"/>
                <a:gd name="connsiteX7" fmla="*/ 39872 w 77187"/>
                <a:gd name="connsiteY7" fmla="*/ 43561 h 43964"/>
                <a:gd name="connsiteX8" fmla="*/ 37220 w 77187"/>
                <a:gd name="connsiteY8" fmla="*/ 43514 h 43964"/>
                <a:gd name="connsiteX9" fmla="*/ 1515 w 77187"/>
                <a:gd name="connsiteY9" fmla="*/ 22867 h 43964"/>
                <a:gd name="connsiteX10" fmla="*/ 0 w 77187"/>
                <a:gd name="connsiteY10" fmla="*/ 21873 h 43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187" h="43964">
                  <a:moveTo>
                    <a:pt x="0" y="21873"/>
                  </a:moveTo>
                  <a:cubicBezTo>
                    <a:pt x="3410" y="19884"/>
                    <a:pt x="6677" y="17990"/>
                    <a:pt x="9897" y="16096"/>
                  </a:cubicBezTo>
                  <a:cubicBezTo>
                    <a:pt x="18847" y="10934"/>
                    <a:pt x="27797" y="5820"/>
                    <a:pt x="36699" y="611"/>
                  </a:cubicBezTo>
                  <a:cubicBezTo>
                    <a:pt x="38025" y="-147"/>
                    <a:pt x="38972" y="-241"/>
                    <a:pt x="40393" y="564"/>
                  </a:cubicBezTo>
                  <a:cubicBezTo>
                    <a:pt x="52042" y="7383"/>
                    <a:pt x="63739" y="14060"/>
                    <a:pt x="75388" y="20831"/>
                  </a:cubicBezTo>
                  <a:cubicBezTo>
                    <a:pt x="75956" y="21163"/>
                    <a:pt x="76477" y="21494"/>
                    <a:pt x="77187" y="21968"/>
                  </a:cubicBezTo>
                  <a:cubicBezTo>
                    <a:pt x="73352" y="24193"/>
                    <a:pt x="69705" y="26324"/>
                    <a:pt x="66106" y="28408"/>
                  </a:cubicBezTo>
                  <a:cubicBezTo>
                    <a:pt x="57346" y="33475"/>
                    <a:pt x="48585" y="38494"/>
                    <a:pt x="39872" y="43561"/>
                  </a:cubicBezTo>
                  <a:cubicBezTo>
                    <a:pt x="38878" y="44130"/>
                    <a:pt x="38215" y="44082"/>
                    <a:pt x="37220" y="43514"/>
                  </a:cubicBezTo>
                  <a:cubicBezTo>
                    <a:pt x="25334" y="36600"/>
                    <a:pt x="13401" y="29734"/>
                    <a:pt x="1515" y="22867"/>
                  </a:cubicBezTo>
                  <a:cubicBezTo>
                    <a:pt x="1089" y="22583"/>
                    <a:pt x="663" y="22252"/>
                    <a:pt x="0" y="21873"/>
                  </a:cubicBezTo>
                  <a:close/>
                </a:path>
              </a:pathLst>
            </a:custGeom>
            <a:solidFill>
              <a:srgbClr val="00A099"/>
            </a:solidFill>
            <a:ln w="438" cap="flat">
              <a:solidFill>
                <a:srgbClr val="04A8B5"/>
              </a:solidFill>
              <a:prstDash val="solid"/>
              <a:miter/>
            </a:ln>
          </p:spPr>
          <p:txBody>
            <a:bodyPr rtlCol="0" anchor="ctr"/>
            <a:lstStyle/>
            <a:p>
              <a:endParaRPr lang="en-US" sz="1013" b="0" i="0">
                <a:latin typeface="Nexa Book" pitchFamily="2" charset="77"/>
              </a:endParaRPr>
            </a:p>
          </p:txBody>
        </p:sp>
        <p:sp>
          <p:nvSpPr>
            <p:cNvPr id="57" name="Freeform 21">
              <a:extLst>
                <a:ext uri="{FF2B5EF4-FFF2-40B4-BE49-F238E27FC236}">
                  <a16:creationId xmlns:a16="http://schemas.microsoft.com/office/drawing/2014/main" id="{25DC3EF2-DEDC-B6EF-686D-9F9D99B5B245}"/>
                </a:ext>
              </a:extLst>
            </p:cNvPr>
            <p:cNvSpPr/>
            <p:nvPr/>
          </p:nvSpPr>
          <p:spPr>
            <a:xfrm>
              <a:off x="153811" y="6855216"/>
              <a:ext cx="27703" cy="16089"/>
            </a:xfrm>
            <a:custGeom>
              <a:avLst/>
              <a:gdLst>
                <a:gd name="connsiteX0" fmla="*/ 24353 w 27703"/>
                <a:gd name="connsiteY0" fmla="*/ 11146 h 16089"/>
                <a:gd name="connsiteX1" fmla="*/ 21843 w 27703"/>
                <a:gd name="connsiteY1" fmla="*/ 12662 h 16089"/>
                <a:gd name="connsiteX2" fmla="*/ 19238 w 27703"/>
                <a:gd name="connsiteY2" fmla="*/ 14130 h 16089"/>
                <a:gd name="connsiteX3" fmla="*/ 14266 w 27703"/>
                <a:gd name="connsiteY3" fmla="*/ 15834 h 16089"/>
                <a:gd name="connsiteX4" fmla="*/ 8773 w 27703"/>
                <a:gd name="connsiteY4" fmla="*/ 15882 h 16089"/>
                <a:gd name="connsiteX5" fmla="*/ 3517 w 27703"/>
                <a:gd name="connsiteY5" fmla="*/ 14035 h 16089"/>
                <a:gd name="connsiteX6" fmla="*/ 344 w 27703"/>
                <a:gd name="connsiteY6" fmla="*/ 11004 h 16089"/>
                <a:gd name="connsiteX7" fmla="*/ 439 w 27703"/>
                <a:gd name="connsiteY7" fmla="*/ 7832 h 16089"/>
                <a:gd name="connsiteX8" fmla="*/ 3375 w 27703"/>
                <a:gd name="connsiteY8" fmla="*/ 4943 h 16089"/>
                <a:gd name="connsiteX9" fmla="*/ 5885 w 27703"/>
                <a:gd name="connsiteY9" fmla="*/ 3428 h 16089"/>
                <a:gd name="connsiteX10" fmla="*/ 8442 w 27703"/>
                <a:gd name="connsiteY10" fmla="*/ 1960 h 16089"/>
                <a:gd name="connsiteX11" fmla="*/ 13367 w 27703"/>
                <a:gd name="connsiteY11" fmla="*/ 255 h 16089"/>
                <a:gd name="connsiteX12" fmla="*/ 18860 w 27703"/>
                <a:gd name="connsiteY12" fmla="*/ 208 h 16089"/>
                <a:gd name="connsiteX13" fmla="*/ 24116 w 27703"/>
                <a:gd name="connsiteY13" fmla="*/ 2054 h 16089"/>
                <a:gd name="connsiteX14" fmla="*/ 27336 w 27703"/>
                <a:gd name="connsiteY14" fmla="*/ 5085 h 16089"/>
                <a:gd name="connsiteX15" fmla="*/ 27289 w 27703"/>
                <a:gd name="connsiteY15" fmla="*/ 8258 h 16089"/>
                <a:gd name="connsiteX16" fmla="*/ 24353 w 27703"/>
                <a:gd name="connsiteY16" fmla="*/ 11146 h 16089"/>
                <a:gd name="connsiteX17" fmla="*/ 16681 w 27703"/>
                <a:gd name="connsiteY17" fmla="*/ 12425 h 16089"/>
                <a:gd name="connsiteX18" fmla="*/ 19144 w 27703"/>
                <a:gd name="connsiteY18" fmla="*/ 11052 h 16089"/>
                <a:gd name="connsiteX19" fmla="*/ 21511 w 27703"/>
                <a:gd name="connsiteY19" fmla="*/ 9631 h 16089"/>
                <a:gd name="connsiteX20" fmla="*/ 23974 w 27703"/>
                <a:gd name="connsiteY20" fmla="*/ 6458 h 16089"/>
                <a:gd name="connsiteX21" fmla="*/ 21606 w 27703"/>
                <a:gd name="connsiteY21" fmla="*/ 3522 h 16089"/>
                <a:gd name="connsiteX22" fmla="*/ 16539 w 27703"/>
                <a:gd name="connsiteY22" fmla="*/ 2149 h 16089"/>
                <a:gd name="connsiteX23" fmla="*/ 11046 w 27703"/>
                <a:gd name="connsiteY23" fmla="*/ 3617 h 16089"/>
                <a:gd name="connsiteX24" fmla="*/ 8631 w 27703"/>
                <a:gd name="connsiteY24" fmla="*/ 4990 h 16089"/>
                <a:gd name="connsiteX25" fmla="*/ 6263 w 27703"/>
                <a:gd name="connsiteY25" fmla="*/ 6411 h 16089"/>
                <a:gd name="connsiteX26" fmla="*/ 3801 w 27703"/>
                <a:gd name="connsiteY26" fmla="*/ 9584 h 16089"/>
                <a:gd name="connsiteX27" fmla="*/ 6169 w 27703"/>
                <a:gd name="connsiteY27" fmla="*/ 12520 h 16089"/>
                <a:gd name="connsiteX28" fmla="*/ 11236 w 27703"/>
                <a:gd name="connsiteY28" fmla="*/ 13893 h 16089"/>
                <a:gd name="connsiteX29" fmla="*/ 16681 w 27703"/>
                <a:gd name="connsiteY29" fmla="*/ 12425 h 16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7703" h="16089">
                  <a:moveTo>
                    <a:pt x="24353" y="11146"/>
                  </a:moveTo>
                  <a:cubicBezTo>
                    <a:pt x="23264" y="11809"/>
                    <a:pt x="22411" y="12330"/>
                    <a:pt x="21843" y="12662"/>
                  </a:cubicBezTo>
                  <a:cubicBezTo>
                    <a:pt x="21275" y="12993"/>
                    <a:pt x="20422" y="13467"/>
                    <a:pt x="19238" y="14130"/>
                  </a:cubicBezTo>
                  <a:cubicBezTo>
                    <a:pt x="17723" y="14935"/>
                    <a:pt x="16066" y="15503"/>
                    <a:pt x="14266" y="15834"/>
                  </a:cubicBezTo>
                  <a:cubicBezTo>
                    <a:pt x="12467" y="16166"/>
                    <a:pt x="10620" y="16166"/>
                    <a:pt x="8773" y="15882"/>
                  </a:cubicBezTo>
                  <a:cubicBezTo>
                    <a:pt x="6926" y="15598"/>
                    <a:pt x="5174" y="14982"/>
                    <a:pt x="3517" y="14035"/>
                  </a:cubicBezTo>
                  <a:cubicBezTo>
                    <a:pt x="1907" y="13088"/>
                    <a:pt x="818" y="12093"/>
                    <a:pt x="344" y="11004"/>
                  </a:cubicBezTo>
                  <a:cubicBezTo>
                    <a:pt x="-129" y="9915"/>
                    <a:pt x="-129" y="8873"/>
                    <a:pt x="439" y="7832"/>
                  </a:cubicBezTo>
                  <a:cubicBezTo>
                    <a:pt x="1007" y="6790"/>
                    <a:pt x="1954" y="5843"/>
                    <a:pt x="3375" y="4943"/>
                  </a:cubicBezTo>
                  <a:cubicBezTo>
                    <a:pt x="3943" y="4611"/>
                    <a:pt x="4748" y="4091"/>
                    <a:pt x="5885" y="3428"/>
                  </a:cubicBezTo>
                  <a:cubicBezTo>
                    <a:pt x="7021" y="2765"/>
                    <a:pt x="7873" y="2291"/>
                    <a:pt x="8442" y="1960"/>
                  </a:cubicBezTo>
                  <a:cubicBezTo>
                    <a:pt x="9910" y="1155"/>
                    <a:pt x="11567" y="586"/>
                    <a:pt x="13367" y="255"/>
                  </a:cubicBezTo>
                  <a:cubicBezTo>
                    <a:pt x="15166" y="-77"/>
                    <a:pt x="17013" y="-77"/>
                    <a:pt x="18860" y="208"/>
                  </a:cubicBezTo>
                  <a:cubicBezTo>
                    <a:pt x="20754" y="492"/>
                    <a:pt x="22506" y="1107"/>
                    <a:pt x="24116" y="2054"/>
                  </a:cubicBezTo>
                  <a:cubicBezTo>
                    <a:pt x="25773" y="3001"/>
                    <a:pt x="26815" y="3996"/>
                    <a:pt x="27336" y="5085"/>
                  </a:cubicBezTo>
                  <a:cubicBezTo>
                    <a:pt x="27857" y="6174"/>
                    <a:pt x="27810" y="7216"/>
                    <a:pt x="27289" y="8258"/>
                  </a:cubicBezTo>
                  <a:cubicBezTo>
                    <a:pt x="26768" y="9300"/>
                    <a:pt x="25773" y="10247"/>
                    <a:pt x="24353" y="11146"/>
                  </a:cubicBezTo>
                  <a:close/>
                  <a:moveTo>
                    <a:pt x="16681" y="12425"/>
                  </a:moveTo>
                  <a:cubicBezTo>
                    <a:pt x="17865" y="11762"/>
                    <a:pt x="18670" y="11336"/>
                    <a:pt x="19144" y="11052"/>
                  </a:cubicBezTo>
                  <a:cubicBezTo>
                    <a:pt x="19617" y="10768"/>
                    <a:pt x="20375" y="10294"/>
                    <a:pt x="21511" y="9631"/>
                  </a:cubicBezTo>
                  <a:cubicBezTo>
                    <a:pt x="23216" y="8589"/>
                    <a:pt x="24021" y="7500"/>
                    <a:pt x="23974" y="6458"/>
                  </a:cubicBezTo>
                  <a:cubicBezTo>
                    <a:pt x="23926" y="5416"/>
                    <a:pt x="23121" y="4422"/>
                    <a:pt x="21606" y="3522"/>
                  </a:cubicBezTo>
                  <a:cubicBezTo>
                    <a:pt x="20091" y="2623"/>
                    <a:pt x="18386" y="2196"/>
                    <a:pt x="16539" y="2149"/>
                  </a:cubicBezTo>
                  <a:cubicBezTo>
                    <a:pt x="14692" y="2149"/>
                    <a:pt x="12893" y="2623"/>
                    <a:pt x="11046" y="3617"/>
                  </a:cubicBezTo>
                  <a:cubicBezTo>
                    <a:pt x="10431" y="3949"/>
                    <a:pt x="9626" y="4375"/>
                    <a:pt x="8631" y="4990"/>
                  </a:cubicBezTo>
                  <a:cubicBezTo>
                    <a:pt x="7589" y="5606"/>
                    <a:pt x="6784" y="6079"/>
                    <a:pt x="6263" y="6411"/>
                  </a:cubicBezTo>
                  <a:cubicBezTo>
                    <a:pt x="4559" y="7453"/>
                    <a:pt x="3754" y="8542"/>
                    <a:pt x="3801" y="9584"/>
                  </a:cubicBezTo>
                  <a:cubicBezTo>
                    <a:pt x="3848" y="10625"/>
                    <a:pt x="4653" y="11620"/>
                    <a:pt x="6169" y="12520"/>
                  </a:cubicBezTo>
                  <a:cubicBezTo>
                    <a:pt x="7684" y="13419"/>
                    <a:pt x="9389" y="13846"/>
                    <a:pt x="11236" y="13893"/>
                  </a:cubicBezTo>
                  <a:cubicBezTo>
                    <a:pt x="13035" y="13893"/>
                    <a:pt x="14834" y="13419"/>
                    <a:pt x="16681" y="12425"/>
                  </a:cubicBezTo>
                </a:path>
              </a:pathLst>
            </a:custGeom>
            <a:solidFill>
              <a:srgbClr val="DCDCDC"/>
            </a:solidFill>
            <a:ln w="438" cap="flat">
              <a:noFill/>
              <a:prstDash val="solid"/>
              <a:miter/>
            </a:ln>
          </p:spPr>
          <p:txBody>
            <a:bodyPr rtlCol="0" anchor="ctr"/>
            <a:lstStyle/>
            <a:p>
              <a:endParaRPr lang="en-US" sz="1013" b="0" i="0">
                <a:latin typeface="Nexa Book" pitchFamily="2" charset="77"/>
              </a:endParaRPr>
            </a:p>
          </p:txBody>
        </p:sp>
        <p:sp>
          <p:nvSpPr>
            <p:cNvPr id="58" name="Freeform 22">
              <a:extLst>
                <a:ext uri="{FF2B5EF4-FFF2-40B4-BE49-F238E27FC236}">
                  <a16:creationId xmlns:a16="http://schemas.microsoft.com/office/drawing/2014/main" id="{A96731E9-8209-3E5B-A834-4D0DD85390F0}"/>
                </a:ext>
              </a:extLst>
            </p:cNvPr>
            <p:cNvSpPr/>
            <p:nvPr/>
          </p:nvSpPr>
          <p:spPr>
            <a:xfrm>
              <a:off x="135829" y="6887147"/>
              <a:ext cx="15153" cy="31167"/>
            </a:xfrm>
            <a:custGeom>
              <a:avLst/>
              <a:gdLst>
                <a:gd name="connsiteX0" fmla="*/ 14348 w 15153"/>
                <a:gd name="connsiteY0" fmla="*/ 7912 h 31167"/>
                <a:gd name="connsiteX1" fmla="*/ 14917 w 15153"/>
                <a:gd name="connsiteY1" fmla="*/ 8481 h 31167"/>
                <a:gd name="connsiteX2" fmla="*/ 15153 w 15153"/>
                <a:gd name="connsiteY2" fmla="*/ 9238 h 31167"/>
                <a:gd name="connsiteX3" fmla="*/ 15106 w 15153"/>
                <a:gd name="connsiteY3" fmla="*/ 30643 h 31167"/>
                <a:gd name="connsiteX4" fmla="*/ 14869 w 15153"/>
                <a:gd name="connsiteY4" fmla="*/ 31116 h 31167"/>
                <a:gd name="connsiteX5" fmla="*/ 14301 w 15153"/>
                <a:gd name="connsiteY5" fmla="*/ 31069 h 31167"/>
                <a:gd name="connsiteX6" fmla="*/ 13307 w 15153"/>
                <a:gd name="connsiteY6" fmla="*/ 30500 h 31167"/>
                <a:gd name="connsiteX7" fmla="*/ 12691 w 15153"/>
                <a:gd name="connsiteY7" fmla="*/ 29885 h 31167"/>
                <a:gd name="connsiteX8" fmla="*/ 12170 w 15153"/>
                <a:gd name="connsiteY8" fmla="*/ 28843 h 31167"/>
                <a:gd name="connsiteX9" fmla="*/ 2841 w 15153"/>
                <a:gd name="connsiteY9" fmla="*/ 7250 h 31167"/>
                <a:gd name="connsiteX10" fmla="*/ 2794 w 15153"/>
                <a:gd name="connsiteY10" fmla="*/ 23539 h 31167"/>
                <a:gd name="connsiteX11" fmla="*/ 2557 w 15153"/>
                <a:gd name="connsiteY11" fmla="*/ 24013 h 31167"/>
                <a:gd name="connsiteX12" fmla="*/ 1989 w 15153"/>
                <a:gd name="connsiteY12" fmla="*/ 23966 h 31167"/>
                <a:gd name="connsiteX13" fmla="*/ 805 w 15153"/>
                <a:gd name="connsiteY13" fmla="*/ 23303 h 31167"/>
                <a:gd name="connsiteX14" fmla="*/ 237 w 15153"/>
                <a:gd name="connsiteY14" fmla="*/ 22734 h 31167"/>
                <a:gd name="connsiteX15" fmla="*/ 0 w 15153"/>
                <a:gd name="connsiteY15" fmla="*/ 21977 h 31167"/>
                <a:gd name="connsiteX16" fmla="*/ 47 w 15153"/>
                <a:gd name="connsiteY16" fmla="*/ 573 h 31167"/>
                <a:gd name="connsiteX17" fmla="*/ 284 w 15153"/>
                <a:gd name="connsiteY17" fmla="*/ 52 h 31167"/>
                <a:gd name="connsiteX18" fmla="*/ 852 w 15153"/>
                <a:gd name="connsiteY18" fmla="*/ 99 h 31167"/>
                <a:gd name="connsiteX19" fmla="*/ 1847 w 15153"/>
                <a:gd name="connsiteY19" fmla="*/ 667 h 31167"/>
                <a:gd name="connsiteX20" fmla="*/ 2462 w 15153"/>
                <a:gd name="connsiteY20" fmla="*/ 1283 h 31167"/>
                <a:gd name="connsiteX21" fmla="*/ 2983 w 15153"/>
                <a:gd name="connsiteY21" fmla="*/ 2325 h 31167"/>
                <a:gd name="connsiteX22" fmla="*/ 12312 w 15153"/>
                <a:gd name="connsiteY22" fmla="*/ 23918 h 31167"/>
                <a:gd name="connsiteX23" fmla="*/ 12359 w 15153"/>
                <a:gd name="connsiteY23" fmla="*/ 7628 h 31167"/>
                <a:gd name="connsiteX24" fmla="*/ 12596 w 15153"/>
                <a:gd name="connsiteY24" fmla="*/ 7107 h 31167"/>
                <a:gd name="connsiteX25" fmla="*/ 13164 w 15153"/>
                <a:gd name="connsiteY25" fmla="*/ 7155 h 31167"/>
                <a:gd name="connsiteX26" fmla="*/ 14348 w 15153"/>
                <a:gd name="connsiteY26" fmla="*/ 7912 h 31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5153" h="31167">
                  <a:moveTo>
                    <a:pt x="14348" y="7912"/>
                  </a:moveTo>
                  <a:cubicBezTo>
                    <a:pt x="14538" y="8055"/>
                    <a:pt x="14727" y="8244"/>
                    <a:pt x="14917" y="8481"/>
                  </a:cubicBezTo>
                  <a:cubicBezTo>
                    <a:pt x="15059" y="8765"/>
                    <a:pt x="15153" y="9002"/>
                    <a:pt x="15153" y="9238"/>
                  </a:cubicBezTo>
                  <a:lnTo>
                    <a:pt x="15106" y="30643"/>
                  </a:lnTo>
                  <a:cubicBezTo>
                    <a:pt x="15106" y="30879"/>
                    <a:pt x="15011" y="31069"/>
                    <a:pt x="14869" y="31116"/>
                  </a:cubicBezTo>
                  <a:cubicBezTo>
                    <a:pt x="14727" y="31211"/>
                    <a:pt x="14538" y="31163"/>
                    <a:pt x="14301" y="31069"/>
                  </a:cubicBezTo>
                  <a:lnTo>
                    <a:pt x="13307" y="30500"/>
                  </a:lnTo>
                  <a:cubicBezTo>
                    <a:pt x="13070" y="30358"/>
                    <a:pt x="12833" y="30169"/>
                    <a:pt x="12691" y="29885"/>
                  </a:cubicBezTo>
                  <a:cubicBezTo>
                    <a:pt x="12501" y="29601"/>
                    <a:pt x="12359" y="29269"/>
                    <a:pt x="12170" y="28843"/>
                  </a:cubicBezTo>
                  <a:lnTo>
                    <a:pt x="2841" y="7250"/>
                  </a:lnTo>
                  <a:lnTo>
                    <a:pt x="2794" y="23539"/>
                  </a:lnTo>
                  <a:cubicBezTo>
                    <a:pt x="2794" y="23776"/>
                    <a:pt x="2699" y="23966"/>
                    <a:pt x="2557" y="24013"/>
                  </a:cubicBezTo>
                  <a:cubicBezTo>
                    <a:pt x="2415" y="24108"/>
                    <a:pt x="2226" y="24108"/>
                    <a:pt x="1989" y="23966"/>
                  </a:cubicBezTo>
                  <a:lnTo>
                    <a:pt x="805" y="23303"/>
                  </a:lnTo>
                  <a:cubicBezTo>
                    <a:pt x="616" y="23161"/>
                    <a:pt x="426" y="22971"/>
                    <a:pt x="237" y="22734"/>
                  </a:cubicBezTo>
                  <a:cubicBezTo>
                    <a:pt x="95" y="22450"/>
                    <a:pt x="0" y="22213"/>
                    <a:pt x="0" y="21977"/>
                  </a:cubicBezTo>
                  <a:lnTo>
                    <a:pt x="47" y="573"/>
                  </a:lnTo>
                  <a:cubicBezTo>
                    <a:pt x="47" y="336"/>
                    <a:pt x="142" y="146"/>
                    <a:pt x="284" y="52"/>
                  </a:cubicBezTo>
                  <a:cubicBezTo>
                    <a:pt x="426" y="-43"/>
                    <a:pt x="616" y="4"/>
                    <a:pt x="852" y="99"/>
                  </a:cubicBezTo>
                  <a:lnTo>
                    <a:pt x="1847" y="667"/>
                  </a:lnTo>
                  <a:cubicBezTo>
                    <a:pt x="2084" y="809"/>
                    <a:pt x="2320" y="1046"/>
                    <a:pt x="2462" y="1283"/>
                  </a:cubicBezTo>
                  <a:cubicBezTo>
                    <a:pt x="2652" y="1567"/>
                    <a:pt x="2794" y="1898"/>
                    <a:pt x="2983" y="2325"/>
                  </a:cubicBezTo>
                  <a:lnTo>
                    <a:pt x="12312" y="23918"/>
                  </a:lnTo>
                  <a:lnTo>
                    <a:pt x="12359" y="7628"/>
                  </a:lnTo>
                  <a:cubicBezTo>
                    <a:pt x="12359" y="7392"/>
                    <a:pt x="12454" y="7202"/>
                    <a:pt x="12596" y="7107"/>
                  </a:cubicBezTo>
                  <a:cubicBezTo>
                    <a:pt x="12738" y="7013"/>
                    <a:pt x="12928" y="7060"/>
                    <a:pt x="13164" y="7155"/>
                  </a:cubicBezTo>
                  <a:lnTo>
                    <a:pt x="14348" y="7912"/>
                  </a:lnTo>
                  <a:close/>
                </a:path>
              </a:pathLst>
            </a:custGeom>
            <a:solidFill>
              <a:srgbClr val="FFFFFF"/>
            </a:solidFill>
            <a:ln w="438" cap="flat">
              <a:noFill/>
              <a:prstDash val="solid"/>
              <a:miter/>
            </a:ln>
          </p:spPr>
          <p:txBody>
            <a:bodyPr rtlCol="0" anchor="ctr"/>
            <a:lstStyle/>
            <a:p>
              <a:endParaRPr lang="en-US" sz="1013" b="0" i="0">
                <a:latin typeface="Nexa Book" pitchFamily="2" charset="77"/>
              </a:endParaRPr>
            </a:p>
          </p:txBody>
        </p:sp>
        <p:sp>
          <p:nvSpPr>
            <p:cNvPr id="59" name="Freeform 23">
              <a:extLst>
                <a:ext uri="{FF2B5EF4-FFF2-40B4-BE49-F238E27FC236}">
                  <a16:creationId xmlns:a16="http://schemas.microsoft.com/office/drawing/2014/main" id="{F36A7FE5-0EEC-85F1-612B-DCC9CF8FF7A4}"/>
                </a:ext>
              </a:extLst>
            </p:cNvPr>
            <p:cNvSpPr/>
            <p:nvPr/>
          </p:nvSpPr>
          <p:spPr>
            <a:xfrm>
              <a:off x="183088" y="6888648"/>
              <a:ext cx="13211" cy="29965"/>
            </a:xfrm>
            <a:custGeom>
              <a:avLst/>
              <a:gdLst>
                <a:gd name="connsiteX0" fmla="*/ 12170 w 13211"/>
                <a:gd name="connsiteY0" fmla="*/ 113 h 29965"/>
                <a:gd name="connsiteX1" fmla="*/ 12738 w 13211"/>
                <a:gd name="connsiteY1" fmla="*/ 66 h 29965"/>
                <a:gd name="connsiteX2" fmla="*/ 12975 w 13211"/>
                <a:gd name="connsiteY2" fmla="*/ 587 h 29965"/>
                <a:gd name="connsiteX3" fmla="*/ 12975 w 13211"/>
                <a:gd name="connsiteY3" fmla="*/ 1771 h 29965"/>
                <a:gd name="connsiteX4" fmla="*/ 12738 w 13211"/>
                <a:gd name="connsiteY4" fmla="*/ 2528 h 29965"/>
                <a:gd name="connsiteX5" fmla="*/ 12170 w 13211"/>
                <a:gd name="connsiteY5" fmla="*/ 3097 h 29965"/>
                <a:gd name="connsiteX6" fmla="*/ 2699 w 13211"/>
                <a:gd name="connsiteY6" fmla="*/ 8542 h 29965"/>
                <a:gd name="connsiteX7" fmla="*/ 2699 w 13211"/>
                <a:gd name="connsiteY7" fmla="*/ 15551 h 29965"/>
                <a:gd name="connsiteX8" fmla="*/ 11507 w 13211"/>
                <a:gd name="connsiteY8" fmla="*/ 10484 h 29965"/>
                <a:gd name="connsiteX9" fmla="*/ 12075 w 13211"/>
                <a:gd name="connsiteY9" fmla="*/ 10437 h 29965"/>
                <a:gd name="connsiteX10" fmla="*/ 12312 w 13211"/>
                <a:gd name="connsiteY10" fmla="*/ 10910 h 29965"/>
                <a:gd name="connsiteX11" fmla="*/ 12312 w 13211"/>
                <a:gd name="connsiteY11" fmla="*/ 12094 h 29965"/>
                <a:gd name="connsiteX12" fmla="*/ 12075 w 13211"/>
                <a:gd name="connsiteY12" fmla="*/ 12852 h 29965"/>
                <a:gd name="connsiteX13" fmla="*/ 11507 w 13211"/>
                <a:gd name="connsiteY13" fmla="*/ 13420 h 29965"/>
                <a:gd name="connsiteX14" fmla="*/ 2747 w 13211"/>
                <a:gd name="connsiteY14" fmla="*/ 18487 h 29965"/>
                <a:gd name="connsiteX15" fmla="*/ 2747 w 13211"/>
                <a:gd name="connsiteY15" fmla="*/ 25732 h 29965"/>
                <a:gd name="connsiteX16" fmla="*/ 12407 w 13211"/>
                <a:gd name="connsiteY16" fmla="*/ 20144 h 29965"/>
                <a:gd name="connsiteX17" fmla="*/ 12975 w 13211"/>
                <a:gd name="connsiteY17" fmla="*/ 20097 h 29965"/>
                <a:gd name="connsiteX18" fmla="*/ 13212 w 13211"/>
                <a:gd name="connsiteY18" fmla="*/ 20570 h 29965"/>
                <a:gd name="connsiteX19" fmla="*/ 13212 w 13211"/>
                <a:gd name="connsiteY19" fmla="*/ 21754 h 29965"/>
                <a:gd name="connsiteX20" fmla="*/ 12975 w 13211"/>
                <a:gd name="connsiteY20" fmla="*/ 22512 h 29965"/>
                <a:gd name="connsiteX21" fmla="*/ 12407 w 13211"/>
                <a:gd name="connsiteY21" fmla="*/ 23080 h 29965"/>
                <a:gd name="connsiteX22" fmla="*/ 852 w 13211"/>
                <a:gd name="connsiteY22" fmla="*/ 29852 h 29965"/>
                <a:gd name="connsiteX23" fmla="*/ 284 w 13211"/>
                <a:gd name="connsiteY23" fmla="*/ 29899 h 29965"/>
                <a:gd name="connsiteX24" fmla="*/ 47 w 13211"/>
                <a:gd name="connsiteY24" fmla="*/ 29426 h 29965"/>
                <a:gd name="connsiteX25" fmla="*/ 0 w 13211"/>
                <a:gd name="connsiteY25" fmla="*/ 8022 h 29965"/>
                <a:gd name="connsiteX26" fmla="*/ 237 w 13211"/>
                <a:gd name="connsiteY26" fmla="*/ 7264 h 29965"/>
                <a:gd name="connsiteX27" fmla="*/ 805 w 13211"/>
                <a:gd name="connsiteY27" fmla="*/ 6696 h 29965"/>
                <a:gd name="connsiteX28" fmla="*/ 12170 w 13211"/>
                <a:gd name="connsiteY28" fmla="*/ 113 h 29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3211" h="29965">
                  <a:moveTo>
                    <a:pt x="12170" y="113"/>
                  </a:moveTo>
                  <a:cubicBezTo>
                    <a:pt x="12359" y="-29"/>
                    <a:pt x="12549" y="-29"/>
                    <a:pt x="12738" y="66"/>
                  </a:cubicBezTo>
                  <a:cubicBezTo>
                    <a:pt x="12880" y="161"/>
                    <a:pt x="12975" y="303"/>
                    <a:pt x="12975" y="587"/>
                  </a:cubicBezTo>
                  <a:lnTo>
                    <a:pt x="12975" y="1771"/>
                  </a:lnTo>
                  <a:cubicBezTo>
                    <a:pt x="12975" y="2008"/>
                    <a:pt x="12880" y="2244"/>
                    <a:pt x="12738" y="2528"/>
                  </a:cubicBezTo>
                  <a:cubicBezTo>
                    <a:pt x="12596" y="2813"/>
                    <a:pt x="12407" y="3002"/>
                    <a:pt x="12170" y="3097"/>
                  </a:cubicBezTo>
                  <a:lnTo>
                    <a:pt x="2699" y="8542"/>
                  </a:lnTo>
                  <a:lnTo>
                    <a:pt x="2699" y="15551"/>
                  </a:lnTo>
                  <a:lnTo>
                    <a:pt x="11507" y="10484"/>
                  </a:lnTo>
                  <a:cubicBezTo>
                    <a:pt x="11696" y="10342"/>
                    <a:pt x="11886" y="10342"/>
                    <a:pt x="12075" y="10437"/>
                  </a:cubicBezTo>
                  <a:cubicBezTo>
                    <a:pt x="12217" y="10531"/>
                    <a:pt x="12312" y="10673"/>
                    <a:pt x="12312" y="10910"/>
                  </a:cubicBezTo>
                  <a:lnTo>
                    <a:pt x="12312" y="12094"/>
                  </a:lnTo>
                  <a:cubicBezTo>
                    <a:pt x="12312" y="12331"/>
                    <a:pt x="12217" y="12568"/>
                    <a:pt x="12075" y="12852"/>
                  </a:cubicBezTo>
                  <a:cubicBezTo>
                    <a:pt x="11933" y="13136"/>
                    <a:pt x="11744" y="13325"/>
                    <a:pt x="11507" y="13420"/>
                  </a:cubicBezTo>
                  <a:lnTo>
                    <a:pt x="2747" y="18487"/>
                  </a:lnTo>
                  <a:lnTo>
                    <a:pt x="2747" y="25732"/>
                  </a:lnTo>
                  <a:lnTo>
                    <a:pt x="12407" y="20144"/>
                  </a:lnTo>
                  <a:cubicBezTo>
                    <a:pt x="12596" y="20002"/>
                    <a:pt x="12786" y="20002"/>
                    <a:pt x="12975" y="20097"/>
                  </a:cubicBezTo>
                  <a:cubicBezTo>
                    <a:pt x="13117" y="20192"/>
                    <a:pt x="13212" y="20334"/>
                    <a:pt x="13212" y="20570"/>
                  </a:cubicBezTo>
                  <a:lnTo>
                    <a:pt x="13212" y="21754"/>
                  </a:lnTo>
                  <a:cubicBezTo>
                    <a:pt x="13212" y="21991"/>
                    <a:pt x="13117" y="22228"/>
                    <a:pt x="12975" y="22512"/>
                  </a:cubicBezTo>
                  <a:cubicBezTo>
                    <a:pt x="12833" y="22796"/>
                    <a:pt x="12644" y="22986"/>
                    <a:pt x="12407" y="23080"/>
                  </a:cubicBezTo>
                  <a:lnTo>
                    <a:pt x="852" y="29852"/>
                  </a:lnTo>
                  <a:cubicBezTo>
                    <a:pt x="663" y="29994"/>
                    <a:pt x="474" y="29994"/>
                    <a:pt x="284" y="29899"/>
                  </a:cubicBezTo>
                  <a:cubicBezTo>
                    <a:pt x="142" y="29805"/>
                    <a:pt x="47" y="29662"/>
                    <a:pt x="47" y="29426"/>
                  </a:cubicBezTo>
                  <a:lnTo>
                    <a:pt x="0" y="8022"/>
                  </a:lnTo>
                  <a:cubicBezTo>
                    <a:pt x="0" y="7785"/>
                    <a:pt x="95" y="7548"/>
                    <a:pt x="237" y="7264"/>
                  </a:cubicBezTo>
                  <a:cubicBezTo>
                    <a:pt x="379" y="6980"/>
                    <a:pt x="568" y="6790"/>
                    <a:pt x="805" y="6696"/>
                  </a:cubicBezTo>
                  <a:lnTo>
                    <a:pt x="12170" y="113"/>
                  </a:lnTo>
                  <a:close/>
                </a:path>
              </a:pathLst>
            </a:custGeom>
            <a:solidFill>
              <a:srgbClr val="C5C5C5"/>
            </a:solidFill>
            <a:ln w="438" cap="flat">
              <a:noFill/>
              <a:prstDash val="solid"/>
              <a:miter/>
            </a:ln>
          </p:spPr>
          <p:txBody>
            <a:bodyPr rtlCol="0" anchor="ctr"/>
            <a:lstStyle/>
            <a:p>
              <a:endParaRPr lang="en-US" sz="1013" b="0" i="0">
                <a:latin typeface="Nexa Book" pitchFamily="2" charset="77"/>
              </a:endParaRPr>
            </a:p>
          </p:txBody>
        </p:sp>
        <p:sp>
          <p:nvSpPr>
            <p:cNvPr id="60" name="Freeform 24">
              <a:extLst>
                <a:ext uri="{FF2B5EF4-FFF2-40B4-BE49-F238E27FC236}">
                  <a16:creationId xmlns:a16="http://schemas.microsoft.com/office/drawing/2014/main" id="{71144ADD-BE58-5324-6FD6-C2671E222CAE}"/>
                </a:ext>
              </a:extLst>
            </p:cNvPr>
            <p:cNvSpPr/>
            <p:nvPr/>
          </p:nvSpPr>
          <p:spPr>
            <a:xfrm>
              <a:off x="61151" y="6783729"/>
              <a:ext cx="103658" cy="170901"/>
            </a:xfrm>
            <a:custGeom>
              <a:avLst/>
              <a:gdLst>
                <a:gd name="connsiteX0" fmla="*/ 0 w 103658"/>
                <a:gd name="connsiteY0" fmla="*/ 170902 h 170901"/>
                <a:gd name="connsiteX1" fmla="*/ 53415 w 103658"/>
                <a:gd name="connsiteY1" fmla="*/ 134581 h 170901"/>
                <a:gd name="connsiteX2" fmla="*/ 53226 w 103658"/>
                <a:gd name="connsiteY2" fmla="*/ 72594 h 170901"/>
                <a:gd name="connsiteX3" fmla="*/ 103563 w 103658"/>
                <a:gd name="connsiteY3" fmla="*/ 43708 h 170901"/>
                <a:gd name="connsiteX4" fmla="*/ 103658 w 103658"/>
                <a:gd name="connsiteY4" fmla="*/ 0 h 170901"/>
                <a:gd name="connsiteX5" fmla="*/ 142 w 103658"/>
                <a:gd name="connsiteY5" fmla="*/ 62887 h 170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3658" h="170901">
                  <a:moveTo>
                    <a:pt x="0" y="170902"/>
                  </a:moveTo>
                  <a:lnTo>
                    <a:pt x="53415" y="134581"/>
                  </a:lnTo>
                  <a:lnTo>
                    <a:pt x="53226" y="72594"/>
                  </a:lnTo>
                  <a:lnTo>
                    <a:pt x="103563" y="43708"/>
                  </a:lnTo>
                  <a:lnTo>
                    <a:pt x="103658" y="0"/>
                  </a:lnTo>
                  <a:lnTo>
                    <a:pt x="142" y="62887"/>
                  </a:lnTo>
                  <a:close/>
                </a:path>
              </a:pathLst>
            </a:custGeom>
            <a:solidFill>
              <a:srgbClr val="575756"/>
            </a:solidFill>
            <a:ln w="438" cap="flat">
              <a:noFill/>
              <a:prstDash val="solid"/>
              <a:miter/>
            </a:ln>
          </p:spPr>
          <p:txBody>
            <a:bodyPr rtlCol="0" anchor="ctr"/>
            <a:lstStyle/>
            <a:p>
              <a:endParaRPr lang="en-US" sz="1013" b="0" i="0">
                <a:latin typeface="Nexa Book" pitchFamily="2" charset="77"/>
              </a:endParaRPr>
            </a:p>
          </p:txBody>
        </p:sp>
        <p:sp>
          <p:nvSpPr>
            <p:cNvPr id="61" name="Freeform 25">
              <a:extLst>
                <a:ext uri="{FF2B5EF4-FFF2-40B4-BE49-F238E27FC236}">
                  <a16:creationId xmlns:a16="http://schemas.microsoft.com/office/drawing/2014/main" id="{6A2234C2-EFFF-5640-1BC6-E57325F327C7}"/>
                </a:ext>
              </a:extLst>
            </p:cNvPr>
            <p:cNvSpPr/>
            <p:nvPr/>
          </p:nvSpPr>
          <p:spPr>
            <a:xfrm>
              <a:off x="61199" y="6718048"/>
              <a:ext cx="94187" cy="93808"/>
            </a:xfrm>
            <a:custGeom>
              <a:avLst/>
              <a:gdLst>
                <a:gd name="connsiteX0" fmla="*/ 94187 w 94187"/>
                <a:gd name="connsiteY0" fmla="*/ 56162 h 93808"/>
                <a:gd name="connsiteX1" fmla="*/ 33385 w 94187"/>
                <a:gd name="connsiteY1" fmla="*/ 93809 h 93808"/>
                <a:gd name="connsiteX2" fmla="*/ 95 w 94187"/>
                <a:gd name="connsiteY2" fmla="*/ 75483 h 93808"/>
                <a:gd name="connsiteX3" fmla="*/ 0 w 94187"/>
                <a:gd name="connsiteY3" fmla="*/ 0 h 93808"/>
              </a:gdLst>
              <a:ahLst/>
              <a:cxnLst>
                <a:cxn ang="0">
                  <a:pos x="connsiteX0" y="connsiteY0"/>
                </a:cxn>
                <a:cxn ang="0">
                  <a:pos x="connsiteX1" y="connsiteY1"/>
                </a:cxn>
                <a:cxn ang="0">
                  <a:pos x="connsiteX2" y="connsiteY2"/>
                </a:cxn>
                <a:cxn ang="0">
                  <a:pos x="connsiteX3" y="connsiteY3"/>
                </a:cxn>
              </a:cxnLst>
              <a:rect l="l" t="t" r="r" b="b"/>
              <a:pathLst>
                <a:path w="94187" h="93808">
                  <a:moveTo>
                    <a:pt x="94187" y="56162"/>
                  </a:moveTo>
                  <a:lnTo>
                    <a:pt x="33385" y="93809"/>
                  </a:lnTo>
                  <a:lnTo>
                    <a:pt x="95" y="75483"/>
                  </a:lnTo>
                  <a:lnTo>
                    <a:pt x="0" y="0"/>
                  </a:lnTo>
                  <a:close/>
                </a:path>
              </a:pathLst>
            </a:custGeom>
            <a:solidFill>
              <a:srgbClr val="575756"/>
            </a:solidFill>
            <a:ln w="438" cap="flat">
              <a:noFill/>
              <a:prstDash val="solid"/>
              <a:miter/>
            </a:ln>
          </p:spPr>
          <p:txBody>
            <a:bodyPr rtlCol="0" anchor="ctr"/>
            <a:lstStyle/>
            <a:p>
              <a:endParaRPr lang="en-US" sz="1013" b="0" i="0">
                <a:latin typeface="Nexa Book" pitchFamily="2" charset="77"/>
              </a:endParaRPr>
            </a:p>
          </p:txBody>
        </p:sp>
        <p:sp>
          <p:nvSpPr>
            <p:cNvPr id="62" name="Freeform 26">
              <a:extLst>
                <a:ext uri="{FF2B5EF4-FFF2-40B4-BE49-F238E27FC236}">
                  <a16:creationId xmlns:a16="http://schemas.microsoft.com/office/drawing/2014/main" id="{B50E8F27-507D-4631-5B21-4FEC3FD834F9}"/>
                </a:ext>
              </a:extLst>
            </p:cNvPr>
            <p:cNvSpPr/>
            <p:nvPr/>
          </p:nvSpPr>
          <p:spPr>
            <a:xfrm>
              <a:off x="221682" y="6811526"/>
              <a:ext cx="47223" cy="61797"/>
            </a:xfrm>
            <a:custGeom>
              <a:avLst/>
              <a:gdLst>
                <a:gd name="connsiteX0" fmla="*/ 4783 w 47223"/>
                <a:gd name="connsiteY0" fmla="*/ 40441 h 61797"/>
                <a:gd name="connsiteX1" fmla="*/ 4783 w 47223"/>
                <a:gd name="connsiteY1" fmla="*/ 61797 h 61797"/>
                <a:gd name="connsiteX2" fmla="*/ 0 w 47223"/>
                <a:gd name="connsiteY2" fmla="*/ 61797 h 61797"/>
                <a:gd name="connsiteX3" fmla="*/ 0 w 47223"/>
                <a:gd name="connsiteY3" fmla="*/ 0 h 61797"/>
                <a:gd name="connsiteX4" fmla="*/ 27087 w 47223"/>
                <a:gd name="connsiteY4" fmla="*/ 0 h 61797"/>
                <a:gd name="connsiteX5" fmla="*/ 27087 w 47223"/>
                <a:gd name="connsiteY5" fmla="*/ 40441 h 61797"/>
                <a:gd name="connsiteX6" fmla="*/ 4783 w 47223"/>
                <a:gd name="connsiteY6" fmla="*/ 40441 h 61797"/>
                <a:gd name="connsiteX7" fmla="*/ 4783 w 47223"/>
                <a:gd name="connsiteY7" fmla="*/ 4404 h 61797"/>
                <a:gd name="connsiteX8" fmla="*/ 4783 w 47223"/>
                <a:gd name="connsiteY8" fmla="*/ 36084 h 61797"/>
                <a:gd name="connsiteX9" fmla="*/ 27134 w 47223"/>
                <a:gd name="connsiteY9" fmla="*/ 36084 h 61797"/>
                <a:gd name="connsiteX10" fmla="*/ 27134 w 47223"/>
                <a:gd name="connsiteY10" fmla="*/ 4404 h 61797"/>
                <a:gd name="connsiteX11" fmla="*/ 4783 w 47223"/>
                <a:gd name="connsiteY11" fmla="*/ 4404 h 61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7223" h="61797">
                  <a:moveTo>
                    <a:pt x="4783" y="40441"/>
                  </a:moveTo>
                  <a:lnTo>
                    <a:pt x="4783" y="61797"/>
                  </a:lnTo>
                  <a:lnTo>
                    <a:pt x="0" y="61797"/>
                  </a:lnTo>
                  <a:lnTo>
                    <a:pt x="0" y="0"/>
                  </a:lnTo>
                  <a:cubicBezTo>
                    <a:pt x="8997" y="0"/>
                    <a:pt x="18089" y="0"/>
                    <a:pt x="27087" y="0"/>
                  </a:cubicBezTo>
                  <a:cubicBezTo>
                    <a:pt x="53936" y="0"/>
                    <a:pt x="53936" y="40441"/>
                    <a:pt x="27087" y="40441"/>
                  </a:cubicBezTo>
                  <a:lnTo>
                    <a:pt x="4783" y="40441"/>
                  </a:lnTo>
                  <a:close/>
                  <a:moveTo>
                    <a:pt x="4783" y="4404"/>
                  </a:moveTo>
                  <a:lnTo>
                    <a:pt x="4783" y="36084"/>
                  </a:lnTo>
                  <a:lnTo>
                    <a:pt x="27134" y="36084"/>
                  </a:lnTo>
                  <a:cubicBezTo>
                    <a:pt x="47733" y="36084"/>
                    <a:pt x="47733" y="4404"/>
                    <a:pt x="27134" y="4404"/>
                  </a:cubicBezTo>
                  <a:lnTo>
                    <a:pt x="4783" y="4404"/>
                  </a:lnTo>
                  <a:close/>
                </a:path>
              </a:pathLst>
            </a:custGeom>
            <a:solidFill>
              <a:srgbClr val="575756"/>
            </a:solidFill>
            <a:ln w="438" cap="flat">
              <a:noFill/>
              <a:prstDash val="solid"/>
              <a:miter/>
            </a:ln>
          </p:spPr>
          <p:txBody>
            <a:bodyPr rtlCol="0" anchor="ctr"/>
            <a:lstStyle/>
            <a:p>
              <a:endParaRPr lang="en-US" sz="1013" b="0" i="0">
                <a:latin typeface="Nexa Book" pitchFamily="2" charset="77"/>
              </a:endParaRPr>
            </a:p>
          </p:txBody>
        </p:sp>
        <p:sp>
          <p:nvSpPr>
            <p:cNvPr id="63" name="Freeform 27">
              <a:extLst>
                <a:ext uri="{FF2B5EF4-FFF2-40B4-BE49-F238E27FC236}">
                  <a16:creationId xmlns:a16="http://schemas.microsoft.com/office/drawing/2014/main" id="{80265B7B-9DAA-0F37-FC2B-93E0185ACC2C}"/>
                </a:ext>
              </a:extLst>
            </p:cNvPr>
            <p:cNvSpPr/>
            <p:nvPr/>
          </p:nvSpPr>
          <p:spPr>
            <a:xfrm>
              <a:off x="279501" y="6811526"/>
              <a:ext cx="49295" cy="61797"/>
            </a:xfrm>
            <a:custGeom>
              <a:avLst/>
              <a:gdLst>
                <a:gd name="connsiteX0" fmla="*/ 49296 w 49295"/>
                <a:gd name="connsiteY0" fmla="*/ 61797 h 61797"/>
                <a:gd name="connsiteX1" fmla="*/ 43045 w 49295"/>
                <a:gd name="connsiteY1" fmla="*/ 61797 h 61797"/>
                <a:gd name="connsiteX2" fmla="*/ 21641 w 49295"/>
                <a:gd name="connsiteY2" fmla="*/ 38404 h 61797"/>
                <a:gd name="connsiteX3" fmla="*/ 4783 w 49295"/>
                <a:gd name="connsiteY3" fmla="*/ 38404 h 61797"/>
                <a:gd name="connsiteX4" fmla="*/ 4783 w 49295"/>
                <a:gd name="connsiteY4" fmla="*/ 61797 h 61797"/>
                <a:gd name="connsiteX5" fmla="*/ 0 w 49295"/>
                <a:gd name="connsiteY5" fmla="*/ 61797 h 61797"/>
                <a:gd name="connsiteX6" fmla="*/ 0 w 49295"/>
                <a:gd name="connsiteY6" fmla="*/ 0 h 61797"/>
                <a:gd name="connsiteX7" fmla="*/ 27181 w 49295"/>
                <a:gd name="connsiteY7" fmla="*/ 0 h 61797"/>
                <a:gd name="connsiteX8" fmla="*/ 47496 w 49295"/>
                <a:gd name="connsiteY8" fmla="*/ 19273 h 61797"/>
                <a:gd name="connsiteX9" fmla="*/ 27465 w 49295"/>
                <a:gd name="connsiteY9" fmla="*/ 38168 h 61797"/>
                <a:gd name="connsiteX10" fmla="*/ 49296 w 49295"/>
                <a:gd name="connsiteY10" fmla="*/ 61797 h 61797"/>
                <a:gd name="connsiteX11" fmla="*/ 4783 w 49295"/>
                <a:gd name="connsiteY11" fmla="*/ 33906 h 61797"/>
                <a:gd name="connsiteX12" fmla="*/ 26660 w 49295"/>
                <a:gd name="connsiteY12" fmla="*/ 33906 h 61797"/>
                <a:gd name="connsiteX13" fmla="*/ 42287 w 49295"/>
                <a:gd name="connsiteY13" fmla="*/ 19179 h 61797"/>
                <a:gd name="connsiteX14" fmla="*/ 27181 w 49295"/>
                <a:gd name="connsiteY14" fmla="*/ 4451 h 61797"/>
                <a:gd name="connsiteX15" fmla="*/ 4735 w 49295"/>
                <a:gd name="connsiteY15" fmla="*/ 4451 h 61797"/>
                <a:gd name="connsiteX16" fmla="*/ 4735 w 49295"/>
                <a:gd name="connsiteY16" fmla="*/ 33906 h 61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9295" h="61797">
                  <a:moveTo>
                    <a:pt x="49296" y="61797"/>
                  </a:moveTo>
                  <a:lnTo>
                    <a:pt x="43045" y="61797"/>
                  </a:lnTo>
                  <a:lnTo>
                    <a:pt x="21641" y="38404"/>
                  </a:lnTo>
                  <a:lnTo>
                    <a:pt x="4783" y="38404"/>
                  </a:lnTo>
                  <a:lnTo>
                    <a:pt x="4783" y="61797"/>
                  </a:lnTo>
                  <a:lnTo>
                    <a:pt x="0" y="61797"/>
                  </a:lnTo>
                  <a:lnTo>
                    <a:pt x="0" y="0"/>
                  </a:lnTo>
                  <a:cubicBezTo>
                    <a:pt x="9092" y="0"/>
                    <a:pt x="18089" y="0"/>
                    <a:pt x="27181" y="0"/>
                  </a:cubicBezTo>
                  <a:cubicBezTo>
                    <a:pt x="40582" y="0"/>
                    <a:pt x="47401" y="9613"/>
                    <a:pt x="47496" y="19273"/>
                  </a:cubicBezTo>
                  <a:cubicBezTo>
                    <a:pt x="47591" y="29360"/>
                    <a:pt x="40961" y="38168"/>
                    <a:pt x="27465" y="38168"/>
                  </a:cubicBezTo>
                  <a:lnTo>
                    <a:pt x="49296" y="61797"/>
                  </a:lnTo>
                  <a:close/>
                  <a:moveTo>
                    <a:pt x="4783" y="33906"/>
                  </a:moveTo>
                  <a:lnTo>
                    <a:pt x="26660" y="33906"/>
                  </a:lnTo>
                  <a:cubicBezTo>
                    <a:pt x="37457" y="33906"/>
                    <a:pt x="42193" y="27797"/>
                    <a:pt x="42287" y="19179"/>
                  </a:cubicBezTo>
                  <a:cubicBezTo>
                    <a:pt x="42382" y="11933"/>
                    <a:pt x="37410" y="4451"/>
                    <a:pt x="27181" y="4451"/>
                  </a:cubicBezTo>
                  <a:lnTo>
                    <a:pt x="4735" y="4451"/>
                  </a:lnTo>
                  <a:lnTo>
                    <a:pt x="4735" y="33906"/>
                  </a:lnTo>
                  <a:close/>
                </a:path>
              </a:pathLst>
            </a:custGeom>
            <a:solidFill>
              <a:srgbClr val="575756"/>
            </a:solidFill>
            <a:ln w="438" cap="flat">
              <a:noFill/>
              <a:prstDash val="solid"/>
              <a:miter/>
            </a:ln>
          </p:spPr>
          <p:txBody>
            <a:bodyPr rtlCol="0" anchor="ctr"/>
            <a:lstStyle/>
            <a:p>
              <a:endParaRPr lang="en-US" sz="1013" b="0" i="0">
                <a:latin typeface="Nexa Book" pitchFamily="2" charset="77"/>
              </a:endParaRPr>
            </a:p>
          </p:txBody>
        </p:sp>
        <p:sp>
          <p:nvSpPr>
            <p:cNvPr id="64" name="Freeform 28">
              <a:extLst>
                <a:ext uri="{FF2B5EF4-FFF2-40B4-BE49-F238E27FC236}">
                  <a16:creationId xmlns:a16="http://schemas.microsoft.com/office/drawing/2014/main" id="{8F4045B2-47DB-32FA-D7E8-020D552A7913}"/>
                </a:ext>
              </a:extLst>
            </p:cNvPr>
            <p:cNvSpPr/>
            <p:nvPr/>
          </p:nvSpPr>
          <p:spPr>
            <a:xfrm>
              <a:off x="336847" y="6811526"/>
              <a:ext cx="4688" cy="61797"/>
            </a:xfrm>
            <a:custGeom>
              <a:avLst/>
              <a:gdLst>
                <a:gd name="connsiteX0" fmla="*/ 0 w 4688"/>
                <a:gd name="connsiteY0" fmla="*/ 61797 h 61797"/>
                <a:gd name="connsiteX1" fmla="*/ 0 w 4688"/>
                <a:gd name="connsiteY1" fmla="*/ 0 h 61797"/>
                <a:gd name="connsiteX2" fmla="*/ 4688 w 4688"/>
                <a:gd name="connsiteY2" fmla="*/ 0 h 61797"/>
                <a:gd name="connsiteX3" fmla="*/ 4688 w 4688"/>
                <a:gd name="connsiteY3" fmla="*/ 61797 h 61797"/>
                <a:gd name="connsiteX4" fmla="*/ 0 w 4688"/>
                <a:gd name="connsiteY4" fmla="*/ 61797 h 617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8" h="61797">
                  <a:moveTo>
                    <a:pt x="0" y="61797"/>
                  </a:moveTo>
                  <a:lnTo>
                    <a:pt x="0" y="0"/>
                  </a:lnTo>
                  <a:lnTo>
                    <a:pt x="4688" y="0"/>
                  </a:lnTo>
                  <a:lnTo>
                    <a:pt x="4688" y="61797"/>
                  </a:lnTo>
                  <a:lnTo>
                    <a:pt x="0" y="61797"/>
                  </a:lnTo>
                  <a:close/>
                </a:path>
              </a:pathLst>
            </a:custGeom>
            <a:solidFill>
              <a:srgbClr val="575756"/>
            </a:solidFill>
            <a:ln w="438" cap="flat">
              <a:noFill/>
              <a:prstDash val="solid"/>
              <a:miter/>
            </a:ln>
          </p:spPr>
          <p:txBody>
            <a:bodyPr rtlCol="0" anchor="ctr"/>
            <a:lstStyle/>
            <a:p>
              <a:endParaRPr lang="en-US" sz="1013" b="0" i="0">
                <a:latin typeface="Nexa Book" pitchFamily="2" charset="77"/>
              </a:endParaRPr>
            </a:p>
          </p:txBody>
        </p:sp>
        <p:sp>
          <p:nvSpPr>
            <p:cNvPr id="65" name="Freeform 29">
              <a:extLst>
                <a:ext uri="{FF2B5EF4-FFF2-40B4-BE49-F238E27FC236}">
                  <a16:creationId xmlns:a16="http://schemas.microsoft.com/office/drawing/2014/main" id="{E94E08FD-BD24-CA98-42B5-DF58FF1463D1}"/>
                </a:ext>
              </a:extLst>
            </p:cNvPr>
            <p:cNvSpPr/>
            <p:nvPr/>
          </p:nvSpPr>
          <p:spPr>
            <a:xfrm>
              <a:off x="351808" y="6810816"/>
              <a:ext cx="54317" cy="63218"/>
            </a:xfrm>
            <a:custGeom>
              <a:avLst/>
              <a:gdLst>
                <a:gd name="connsiteX0" fmla="*/ 54318 w 54317"/>
                <a:gd name="connsiteY0" fmla="*/ 53937 h 63218"/>
                <a:gd name="connsiteX1" fmla="*/ 31777 w 54317"/>
                <a:gd name="connsiteY1" fmla="*/ 63218 h 63218"/>
                <a:gd name="connsiteX2" fmla="*/ 2 w 54317"/>
                <a:gd name="connsiteY2" fmla="*/ 31964 h 63218"/>
                <a:gd name="connsiteX3" fmla="*/ 31777 w 54317"/>
                <a:gd name="connsiteY3" fmla="*/ 0 h 63218"/>
                <a:gd name="connsiteX4" fmla="*/ 54318 w 54317"/>
                <a:gd name="connsiteY4" fmla="*/ 9281 h 63218"/>
                <a:gd name="connsiteX5" fmla="*/ 51050 w 54317"/>
                <a:gd name="connsiteY5" fmla="*/ 12123 h 63218"/>
                <a:gd name="connsiteX6" fmla="*/ 31777 w 54317"/>
                <a:gd name="connsiteY6" fmla="*/ 4262 h 63218"/>
                <a:gd name="connsiteX7" fmla="*/ 4596 w 54317"/>
                <a:gd name="connsiteY7" fmla="*/ 31822 h 63218"/>
                <a:gd name="connsiteX8" fmla="*/ 31777 w 54317"/>
                <a:gd name="connsiteY8" fmla="*/ 58861 h 63218"/>
                <a:gd name="connsiteX9" fmla="*/ 51098 w 54317"/>
                <a:gd name="connsiteY9" fmla="*/ 51001 h 63218"/>
                <a:gd name="connsiteX10" fmla="*/ 54318 w 54317"/>
                <a:gd name="connsiteY10" fmla="*/ 53937 h 63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317" h="63218">
                  <a:moveTo>
                    <a:pt x="54318" y="53937"/>
                  </a:moveTo>
                  <a:cubicBezTo>
                    <a:pt x="48114" y="60140"/>
                    <a:pt x="39922" y="63218"/>
                    <a:pt x="31777" y="63218"/>
                  </a:cubicBezTo>
                  <a:cubicBezTo>
                    <a:pt x="10941" y="63218"/>
                    <a:pt x="97" y="48633"/>
                    <a:pt x="2" y="31964"/>
                  </a:cubicBezTo>
                  <a:cubicBezTo>
                    <a:pt x="-187" y="15438"/>
                    <a:pt x="10610" y="0"/>
                    <a:pt x="31777" y="0"/>
                  </a:cubicBezTo>
                  <a:cubicBezTo>
                    <a:pt x="39922" y="0"/>
                    <a:pt x="48114" y="3078"/>
                    <a:pt x="54318" y="9281"/>
                  </a:cubicBezTo>
                  <a:lnTo>
                    <a:pt x="51050" y="12123"/>
                  </a:lnTo>
                  <a:cubicBezTo>
                    <a:pt x="45747" y="6819"/>
                    <a:pt x="38785" y="4262"/>
                    <a:pt x="31777" y="4262"/>
                  </a:cubicBezTo>
                  <a:cubicBezTo>
                    <a:pt x="13782" y="4262"/>
                    <a:pt x="4501" y="17000"/>
                    <a:pt x="4596" y="31822"/>
                  </a:cubicBezTo>
                  <a:cubicBezTo>
                    <a:pt x="4785" y="46313"/>
                    <a:pt x="13972" y="58861"/>
                    <a:pt x="31777" y="58861"/>
                  </a:cubicBezTo>
                  <a:cubicBezTo>
                    <a:pt x="38738" y="58861"/>
                    <a:pt x="45841" y="56210"/>
                    <a:pt x="51098" y="51001"/>
                  </a:cubicBezTo>
                  <a:lnTo>
                    <a:pt x="54318" y="53937"/>
                  </a:lnTo>
                  <a:close/>
                </a:path>
              </a:pathLst>
            </a:custGeom>
            <a:solidFill>
              <a:srgbClr val="575756"/>
            </a:solidFill>
            <a:ln w="438" cap="flat">
              <a:noFill/>
              <a:prstDash val="solid"/>
              <a:miter/>
            </a:ln>
          </p:spPr>
          <p:txBody>
            <a:bodyPr rtlCol="0" anchor="ctr"/>
            <a:lstStyle/>
            <a:p>
              <a:endParaRPr lang="en-US" sz="1013" b="0" i="0">
                <a:latin typeface="Nexa Book" pitchFamily="2" charset="77"/>
              </a:endParaRPr>
            </a:p>
          </p:txBody>
        </p:sp>
        <p:sp>
          <p:nvSpPr>
            <p:cNvPr id="66" name="Freeform 30">
              <a:extLst>
                <a:ext uri="{FF2B5EF4-FFF2-40B4-BE49-F238E27FC236}">
                  <a16:creationId xmlns:a16="http://schemas.microsoft.com/office/drawing/2014/main" id="{CF55B8E7-7B70-F8C2-3320-948D8E5E83F6}"/>
                </a:ext>
              </a:extLst>
            </p:cNvPr>
            <p:cNvSpPr/>
            <p:nvPr/>
          </p:nvSpPr>
          <p:spPr>
            <a:xfrm>
              <a:off x="417443" y="6811526"/>
              <a:ext cx="4688" cy="61797"/>
            </a:xfrm>
            <a:custGeom>
              <a:avLst/>
              <a:gdLst>
                <a:gd name="connsiteX0" fmla="*/ 0 w 4688"/>
                <a:gd name="connsiteY0" fmla="*/ 61797 h 61797"/>
                <a:gd name="connsiteX1" fmla="*/ 0 w 4688"/>
                <a:gd name="connsiteY1" fmla="*/ 0 h 61797"/>
                <a:gd name="connsiteX2" fmla="*/ 4688 w 4688"/>
                <a:gd name="connsiteY2" fmla="*/ 0 h 61797"/>
                <a:gd name="connsiteX3" fmla="*/ 4688 w 4688"/>
                <a:gd name="connsiteY3" fmla="*/ 61797 h 61797"/>
                <a:gd name="connsiteX4" fmla="*/ 0 w 4688"/>
                <a:gd name="connsiteY4" fmla="*/ 61797 h 617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8" h="61797">
                  <a:moveTo>
                    <a:pt x="0" y="61797"/>
                  </a:moveTo>
                  <a:lnTo>
                    <a:pt x="0" y="0"/>
                  </a:lnTo>
                  <a:lnTo>
                    <a:pt x="4688" y="0"/>
                  </a:lnTo>
                  <a:lnTo>
                    <a:pt x="4688" y="61797"/>
                  </a:lnTo>
                  <a:lnTo>
                    <a:pt x="0" y="61797"/>
                  </a:lnTo>
                  <a:close/>
                </a:path>
              </a:pathLst>
            </a:custGeom>
            <a:solidFill>
              <a:srgbClr val="575756"/>
            </a:solidFill>
            <a:ln w="438" cap="flat">
              <a:noFill/>
              <a:prstDash val="solid"/>
              <a:miter/>
            </a:ln>
          </p:spPr>
          <p:txBody>
            <a:bodyPr rtlCol="0" anchor="ctr"/>
            <a:lstStyle/>
            <a:p>
              <a:endParaRPr lang="en-US" sz="1013" b="0" i="0">
                <a:latin typeface="Nexa Book" pitchFamily="2" charset="77"/>
              </a:endParaRPr>
            </a:p>
          </p:txBody>
        </p:sp>
        <p:sp>
          <p:nvSpPr>
            <p:cNvPr id="67" name="Freeform 31">
              <a:extLst>
                <a:ext uri="{FF2B5EF4-FFF2-40B4-BE49-F238E27FC236}">
                  <a16:creationId xmlns:a16="http://schemas.microsoft.com/office/drawing/2014/main" id="{1C4891DE-5655-5CA7-1554-8FC0A7C4FD86}"/>
                </a:ext>
              </a:extLst>
            </p:cNvPr>
            <p:cNvSpPr/>
            <p:nvPr/>
          </p:nvSpPr>
          <p:spPr>
            <a:xfrm>
              <a:off x="435817" y="6811526"/>
              <a:ext cx="48301" cy="61797"/>
            </a:xfrm>
            <a:custGeom>
              <a:avLst/>
              <a:gdLst>
                <a:gd name="connsiteX0" fmla="*/ 2036 w 48301"/>
                <a:gd name="connsiteY0" fmla="*/ 0 h 61797"/>
                <a:gd name="connsiteX1" fmla="*/ 43613 w 48301"/>
                <a:gd name="connsiteY1" fmla="*/ 51143 h 61797"/>
                <a:gd name="connsiteX2" fmla="*/ 43613 w 48301"/>
                <a:gd name="connsiteY2" fmla="*/ 0 h 61797"/>
                <a:gd name="connsiteX3" fmla="*/ 48301 w 48301"/>
                <a:gd name="connsiteY3" fmla="*/ 0 h 61797"/>
                <a:gd name="connsiteX4" fmla="*/ 48301 w 48301"/>
                <a:gd name="connsiteY4" fmla="*/ 61797 h 61797"/>
                <a:gd name="connsiteX5" fmla="*/ 46454 w 48301"/>
                <a:gd name="connsiteY5" fmla="*/ 61797 h 61797"/>
                <a:gd name="connsiteX6" fmla="*/ 4783 w 48301"/>
                <a:gd name="connsiteY6" fmla="*/ 10749 h 61797"/>
                <a:gd name="connsiteX7" fmla="*/ 4783 w 48301"/>
                <a:gd name="connsiteY7" fmla="*/ 61797 h 61797"/>
                <a:gd name="connsiteX8" fmla="*/ 0 w 48301"/>
                <a:gd name="connsiteY8" fmla="*/ 61797 h 61797"/>
                <a:gd name="connsiteX9" fmla="*/ 0 w 48301"/>
                <a:gd name="connsiteY9" fmla="*/ 0 h 61797"/>
                <a:gd name="connsiteX10" fmla="*/ 2036 w 48301"/>
                <a:gd name="connsiteY10" fmla="*/ 0 h 61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8301" h="61797">
                  <a:moveTo>
                    <a:pt x="2036" y="0"/>
                  </a:moveTo>
                  <a:lnTo>
                    <a:pt x="43613" y="51143"/>
                  </a:lnTo>
                  <a:lnTo>
                    <a:pt x="43613" y="0"/>
                  </a:lnTo>
                  <a:lnTo>
                    <a:pt x="48301" y="0"/>
                  </a:lnTo>
                  <a:lnTo>
                    <a:pt x="48301" y="61797"/>
                  </a:lnTo>
                  <a:lnTo>
                    <a:pt x="46454" y="61797"/>
                  </a:lnTo>
                  <a:lnTo>
                    <a:pt x="4783" y="10749"/>
                  </a:lnTo>
                  <a:lnTo>
                    <a:pt x="4783" y="61797"/>
                  </a:lnTo>
                  <a:lnTo>
                    <a:pt x="0" y="61797"/>
                  </a:lnTo>
                  <a:lnTo>
                    <a:pt x="0" y="0"/>
                  </a:lnTo>
                  <a:lnTo>
                    <a:pt x="2036" y="0"/>
                  </a:lnTo>
                  <a:close/>
                </a:path>
              </a:pathLst>
            </a:custGeom>
            <a:solidFill>
              <a:srgbClr val="575756"/>
            </a:solidFill>
            <a:ln w="438" cap="flat">
              <a:noFill/>
              <a:prstDash val="solid"/>
              <a:miter/>
            </a:ln>
          </p:spPr>
          <p:txBody>
            <a:bodyPr rtlCol="0" anchor="ctr"/>
            <a:lstStyle/>
            <a:p>
              <a:endParaRPr lang="en-US" sz="1013" b="0" i="0">
                <a:latin typeface="Nexa Book" pitchFamily="2" charset="77"/>
              </a:endParaRPr>
            </a:p>
          </p:txBody>
        </p:sp>
        <p:sp>
          <p:nvSpPr>
            <p:cNvPr id="68" name="Freeform 32">
              <a:extLst>
                <a:ext uri="{FF2B5EF4-FFF2-40B4-BE49-F238E27FC236}">
                  <a16:creationId xmlns:a16="http://schemas.microsoft.com/office/drawing/2014/main" id="{7C1DB049-F128-BBCE-0CF6-41CEB3A268E8}"/>
                </a:ext>
              </a:extLst>
            </p:cNvPr>
            <p:cNvSpPr/>
            <p:nvPr/>
          </p:nvSpPr>
          <p:spPr>
            <a:xfrm>
              <a:off x="494820" y="6810626"/>
              <a:ext cx="55168" cy="63502"/>
            </a:xfrm>
            <a:custGeom>
              <a:avLst/>
              <a:gdLst>
                <a:gd name="connsiteX0" fmla="*/ 51711 w 55168"/>
                <a:gd name="connsiteY0" fmla="*/ 12265 h 63502"/>
                <a:gd name="connsiteX1" fmla="*/ 31822 w 55168"/>
                <a:gd name="connsiteY1" fmla="*/ 4309 h 63502"/>
                <a:gd name="connsiteX2" fmla="*/ 4546 w 55168"/>
                <a:gd name="connsiteY2" fmla="*/ 31869 h 63502"/>
                <a:gd name="connsiteX3" fmla="*/ 31822 w 55168"/>
                <a:gd name="connsiteY3" fmla="*/ 58956 h 63502"/>
                <a:gd name="connsiteX4" fmla="*/ 50622 w 55168"/>
                <a:gd name="connsiteY4" fmla="*/ 51806 h 63502"/>
                <a:gd name="connsiteX5" fmla="*/ 50622 w 55168"/>
                <a:gd name="connsiteY5" fmla="*/ 34474 h 63502"/>
                <a:gd name="connsiteX6" fmla="*/ 29123 w 55168"/>
                <a:gd name="connsiteY6" fmla="*/ 34474 h 63502"/>
                <a:gd name="connsiteX7" fmla="*/ 29123 w 55168"/>
                <a:gd name="connsiteY7" fmla="*/ 30307 h 63502"/>
                <a:gd name="connsiteX8" fmla="*/ 55168 w 55168"/>
                <a:gd name="connsiteY8" fmla="*/ 30307 h 63502"/>
                <a:gd name="connsiteX9" fmla="*/ 55168 w 55168"/>
                <a:gd name="connsiteY9" fmla="*/ 53510 h 63502"/>
                <a:gd name="connsiteX10" fmla="*/ 31870 w 55168"/>
                <a:gd name="connsiteY10" fmla="*/ 63502 h 63502"/>
                <a:gd name="connsiteX11" fmla="*/ 1 w 55168"/>
                <a:gd name="connsiteY11" fmla="*/ 31964 h 63502"/>
                <a:gd name="connsiteX12" fmla="*/ 31870 w 55168"/>
                <a:gd name="connsiteY12" fmla="*/ 0 h 63502"/>
                <a:gd name="connsiteX13" fmla="*/ 54458 w 55168"/>
                <a:gd name="connsiteY13" fmla="*/ 9281 h 63502"/>
                <a:gd name="connsiteX14" fmla="*/ 51711 w 55168"/>
                <a:gd name="connsiteY14" fmla="*/ 12265 h 63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5168" h="63502">
                  <a:moveTo>
                    <a:pt x="51711" y="12265"/>
                  </a:moveTo>
                  <a:cubicBezTo>
                    <a:pt x="46313" y="6961"/>
                    <a:pt x="38831" y="4309"/>
                    <a:pt x="31822" y="4309"/>
                  </a:cubicBezTo>
                  <a:cubicBezTo>
                    <a:pt x="13733" y="4309"/>
                    <a:pt x="4452" y="17568"/>
                    <a:pt x="4546" y="31869"/>
                  </a:cubicBezTo>
                  <a:cubicBezTo>
                    <a:pt x="4546" y="46455"/>
                    <a:pt x="13828" y="58956"/>
                    <a:pt x="31822" y="58956"/>
                  </a:cubicBezTo>
                  <a:cubicBezTo>
                    <a:pt x="38452" y="58956"/>
                    <a:pt x="45318" y="56683"/>
                    <a:pt x="50622" y="51806"/>
                  </a:cubicBezTo>
                  <a:lnTo>
                    <a:pt x="50622" y="34474"/>
                  </a:lnTo>
                  <a:lnTo>
                    <a:pt x="29123" y="34474"/>
                  </a:lnTo>
                  <a:lnTo>
                    <a:pt x="29123" y="30307"/>
                  </a:lnTo>
                  <a:lnTo>
                    <a:pt x="55168" y="30307"/>
                  </a:lnTo>
                  <a:lnTo>
                    <a:pt x="55168" y="53510"/>
                  </a:lnTo>
                  <a:cubicBezTo>
                    <a:pt x="48728" y="59951"/>
                    <a:pt x="41056" y="63502"/>
                    <a:pt x="31870" y="63502"/>
                  </a:cubicBezTo>
                  <a:cubicBezTo>
                    <a:pt x="10845" y="63502"/>
                    <a:pt x="1" y="48822"/>
                    <a:pt x="1" y="31964"/>
                  </a:cubicBezTo>
                  <a:cubicBezTo>
                    <a:pt x="-94" y="12644"/>
                    <a:pt x="13070" y="0"/>
                    <a:pt x="31870" y="0"/>
                  </a:cubicBezTo>
                  <a:cubicBezTo>
                    <a:pt x="40015" y="0"/>
                    <a:pt x="48207" y="3078"/>
                    <a:pt x="54458" y="9281"/>
                  </a:cubicBezTo>
                  <a:lnTo>
                    <a:pt x="51711" y="12265"/>
                  </a:lnTo>
                  <a:close/>
                </a:path>
              </a:pathLst>
            </a:custGeom>
            <a:solidFill>
              <a:srgbClr val="575756"/>
            </a:solidFill>
            <a:ln w="438" cap="flat">
              <a:noFill/>
              <a:prstDash val="solid"/>
              <a:miter/>
            </a:ln>
          </p:spPr>
          <p:txBody>
            <a:bodyPr rtlCol="0" anchor="ctr"/>
            <a:lstStyle/>
            <a:p>
              <a:endParaRPr lang="en-US" sz="1013" b="0" i="0">
                <a:latin typeface="Nexa Book" pitchFamily="2" charset="77"/>
              </a:endParaRPr>
            </a:p>
          </p:txBody>
        </p:sp>
        <p:sp>
          <p:nvSpPr>
            <p:cNvPr id="69" name="Freeform 33">
              <a:extLst>
                <a:ext uri="{FF2B5EF4-FFF2-40B4-BE49-F238E27FC236}">
                  <a16:creationId xmlns:a16="http://schemas.microsoft.com/office/drawing/2014/main" id="{9A31B0D9-8B01-CAAF-C1CF-8962B2AF727A}"/>
                </a:ext>
              </a:extLst>
            </p:cNvPr>
            <p:cNvSpPr/>
            <p:nvPr/>
          </p:nvSpPr>
          <p:spPr>
            <a:xfrm>
              <a:off x="565094" y="6809348"/>
              <a:ext cx="63504" cy="64449"/>
            </a:xfrm>
            <a:custGeom>
              <a:avLst/>
              <a:gdLst>
                <a:gd name="connsiteX0" fmla="*/ 63502 w 63504"/>
                <a:gd name="connsiteY0" fmla="*/ 32485 h 64449"/>
                <a:gd name="connsiteX1" fmla="*/ 31775 w 63504"/>
                <a:gd name="connsiteY1" fmla="*/ 64449 h 64449"/>
                <a:gd name="connsiteX2" fmla="*/ 0 w 63504"/>
                <a:gd name="connsiteY2" fmla="*/ 32580 h 64449"/>
                <a:gd name="connsiteX3" fmla="*/ 31775 w 63504"/>
                <a:gd name="connsiteY3" fmla="*/ 0 h 64449"/>
                <a:gd name="connsiteX4" fmla="*/ 63502 w 63504"/>
                <a:gd name="connsiteY4" fmla="*/ 32485 h 64449"/>
                <a:gd name="connsiteX5" fmla="*/ 11460 w 63504"/>
                <a:gd name="connsiteY5" fmla="*/ 32769 h 64449"/>
                <a:gd name="connsiteX6" fmla="*/ 31775 w 63504"/>
                <a:gd name="connsiteY6" fmla="*/ 53795 h 64449"/>
                <a:gd name="connsiteX7" fmla="*/ 51995 w 63504"/>
                <a:gd name="connsiteY7" fmla="*/ 32675 h 64449"/>
                <a:gd name="connsiteX8" fmla="*/ 31775 w 63504"/>
                <a:gd name="connsiteY8" fmla="*/ 10607 h 64449"/>
                <a:gd name="connsiteX9" fmla="*/ 11460 w 63504"/>
                <a:gd name="connsiteY9" fmla="*/ 32769 h 64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3504" h="64449">
                  <a:moveTo>
                    <a:pt x="63502" y="32485"/>
                  </a:moveTo>
                  <a:cubicBezTo>
                    <a:pt x="63312" y="48491"/>
                    <a:pt x="53510" y="64449"/>
                    <a:pt x="31775" y="64449"/>
                  </a:cubicBezTo>
                  <a:cubicBezTo>
                    <a:pt x="10039" y="64449"/>
                    <a:pt x="0" y="48822"/>
                    <a:pt x="0" y="32580"/>
                  </a:cubicBezTo>
                  <a:cubicBezTo>
                    <a:pt x="0" y="16337"/>
                    <a:pt x="10418" y="0"/>
                    <a:pt x="31775" y="0"/>
                  </a:cubicBezTo>
                  <a:cubicBezTo>
                    <a:pt x="53084" y="0"/>
                    <a:pt x="63691" y="16337"/>
                    <a:pt x="63502" y="32485"/>
                  </a:cubicBezTo>
                  <a:close/>
                  <a:moveTo>
                    <a:pt x="11460" y="32769"/>
                  </a:moveTo>
                  <a:cubicBezTo>
                    <a:pt x="11744" y="42903"/>
                    <a:pt x="17190" y="53795"/>
                    <a:pt x="31775" y="53795"/>
                  </a:cubicBezTo>
                  <a:cubicBezTo>
                    <a:pt x="46360" y="53795"/>
                    <a:pt x="51805" y="42856"/>
                    <a:pt x="51995" y="32675"/>
                  </a:cubicBezTo>
                  <a:cubicBezTo>
                    <a:pt x="52184" y="22257"/>
                    <a:pt x="46360" y="10607"/>
                    <a:pt x="31775" y="10607"/>
                  </a:cubicBezTo>
                  <a:cubicBezTo>
                    <a:pt x="17190" y="10607"/>
                    <a:pt x="11223" y="22351"/>
                    <a:pt x="11460" y="32769"/>
                  </a:cubicBezTo>
                  <a:close/>
                </a:path>
              </a:pathLst>
            </a:custGeom>
            <a:solidFill>
              <a:srgbClr val="00A099"/>
            </a:solidFill>
            <a:ln w="438" cap="flat">
              <a:noFill/>
              <a:prstDash val="solid"/>
              <a:miter/>
            </a:ln>
          </p:spPr>
          <p:txBody>
            <a:bodyPr rtlCol="0" anchor="ctr"/>
            <a:lstStyle/>
            <a:p>
              <a:endParaRPr lang="en-US" sz="1013" b="0" i="0">
                <a:latin typeface="Nexa Book" pitchFamily="2" charset="77"/>
              </a:endParaRPr>
            </a:p>
          </p:txBody>
        </p:sp>
        <p:sp>
          <p:nvSpPr>
            <p:cNvPr id="70" name="Freeform 34">
              <a:extLst>
                <a:ext uri="{FF2B5EF4-FFF2-40B4-BE49-F238E27FC236}">
                  <a16:creationId xmlns:a16="http://schemas.microsoft.com/office/drawing/2014/main" id="{A81573D7-F452-F5FA-A9F1-7819B34B3B35}"/>
                </a:ext>
              </a:extLst>
            </p:cNvPr>
            <p:cNvSpPr/>
            <p:nvPr/>
          </p:nvSpPr>
          <p:spPr>
            <a:xfrm>
              <a:off x="638019" y="6810484"/>
              <a:ext cx="51379" cy="61986"/>
            </a:xfrm>
            <a:custGeom>
              <a:avLst/>
              <a:gdLst>
                <a:gd name="connsiteX0" fmla="*/ 39730 w 51379"/>
                <a:gd name="connsiteY0" fmla="*/ 0 h 61986"/>
                <a:gd name="connsiteX1" fmla="*/ 51379 w 51379"/>
                <a:gd name="connsiteY1" fmla="*/ 0 h 61986"/>
                <a:gd name="connsiteX2" fmla="*/ 51379 w 51379"/>
                <a:gd name="connsiteY2" fmla="*/ 61892 h 61986"/>
                <a:gd name="connsiteX3" fmla="*/ 44134 w 51379"/>
                <a:gd name="connsiteY3" fmla="*/ 61892 h 61986"/>
                <a:gd name="connsiteX4" fmla="*/ 44134 w 51379"/>
                <a:gd name="connsiteY4" fmla="*/ 61987 h 61986"/>
                <a:gd name="connsiteX5" fmla="*/ 11649 w 51379"/>
                <a:gd name="connsiteY5" fmla="*/ 20220 h 61986"/>
                <a:gd name="connsiteX6" fmla="*/ 11649 w 51379"/>
                <a:gd name="connsiteY6" fmla="*/ 61892 h 61986"/>
                <a:gd name="connsiteX7" fmla="*/ 0 w 51379"/>
                <a:gd name="connsiteY7" fmla="*/ 61892 h 61986"/>
                <a:gd name="connsiteX8" fmla="*/ 0 w 51379"/>
                <a:gd name="connsiteY8" fmla="*/ 95 h 61986"/>
                <a:gd name="connsiteX9" fmla="*/ 9471 w 51379"/>
                <a:gd name="connsiteY9" fmla="*/ 95 h 61986"/>
                <a:gd name="connsiteX10" fmla="*/ 39777 w 51379"/>
                <a:gd name="connsiteY10" fmla="*/ 38404 h 61986"/>
                <a:gd name="connsiteX11" fmla="*/ 39777 w 51379"/>
                <a:gd name="connsiteY11" fmla="*/ 0 h 61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1379" h="61986">
                  <a:moveTo>
                    <a:pt x="39730" y="0"/>
                  </a:moveTo>
                  <a:lnTo>
                    <a:pt x="51379" y="0"/>
                  </a:lnTo>
                  <a:lnTo>
                    <a:pt x="51379" y="61892"/>
                  </a:lnTo>
                  <a:lnTo>
                    <a:pt x="44134" y="61892"/>
                  </a:lnTo>
                  <a:lnTo>
                    <a:pt x="44134" y="61987"/>
                  </a:lnTo>
                  <a:lnTo>
                    <a:pt x="11649" y="20220"/>
                  </a:lnTo>
                  <a:lnTo>
                    <a:pt x="11649" y="61892"/>
                  </a:lnTo>
                  <a:lnTo>
                    <a:pt x="0" y="61892"/>
                  </a:lnTo>
                  <a:lnTo>
                    <a:pt x="0" y="95"/>
                  </a:lnTo>
                  <a:lnTo>
                    <a:pt x="9471" y="95"/>
                  </a:lnTo>
                  <a:lnTo>
                    <a:pt x="39777" y="38404"/>
                  </a:lnTo>
                  <a:lnTo>
                    <a:pt x="39777" y="0"/>
                  </a:lnTo>
                  <a:close/>
                </a:path>
              </a:pathLst>
            </a:custGeom>
            <a:solidFill>
              <a:srgbClr val="00A099"/>
            </a:solidFill>
            <a:ln w="438" cap="flat">
              <a:noFill/>
              <a:prstDash val="solid"/>
              <a:miter/>
            </a:ln>
          </p:spPr>
          <p:txBody>
            <a:bodyPr rtlCol="0" anchor="ctr"/>
            <a:lstStyle/>
            <a:p>
              <a:endParaRPr lang="en-US" sz="1013" b="0" i="0">
                <a:latin typeface="Nexa Book" pitchFamily="2" charset="77"/>
              </a:endParaRPr>
            </a:p>
          </p:txBody>
        </p:sp>
        <p:sp>
          <p:nvSpPr>
            <p:cNvPr id="71" name="Freeform 35">
              <a:extLst>
                <a:ext uri="{FF2B5EF4-FFF2-40B4-BE49-F238E27FC236}">
                  <a16:creationId xmlns:a16="http://schemas.microsoft.com/office/drawing/2014/main" id="{77BE60BE-8617-7EF4-BC7D-EFC62206C1FD}"/>
                </a:ext>
              </a:extLst>
            </p:cNvPr>
            <p:cNvSpPr/>
            <p:nvPr/>
          </p:nvSpPr>
          <p:spPr>
            <a:xfrm>
              <a:off x="699958" y="6810579"/>
              <a:ext cx="46264" cy="61844"/>
            </a:xfrm>
            <a:custGeom>
              <a:avLst/>
              <a:gdLst>
                <a:gd name="connsiteX0" fmla="*/ 46265 w 46264"/>
                <a:gd name="connsiteY0" fmla="*/ 61845 h 61844"/>
                <a:gd name="connsiteX1" fmla="*/ 0 w 46264"/>
                <a:gd name="connsiteY1" fmla="*/ 61845 h 61844"/>
                <a:gd name="connsiteX2" fmla="*/ 0 w 46264"/>
                <a:gd name="connsiteY2" fmla="*/ 0 h 61844"/>
                <a:gd name="connsiteX3" fmla="*/ 46265 w 46264"/>
                <a:gd name="connsiteY3" fmla="*/ 0 h 61844"/>
                <a:gd name="connsiteX4" fmla="*/ 46265 w 46264"/>
                <a:gd name="connsiteY4" fmla="*/ 11318 h 61844"/>
                <a:gd name="connsiteX5" fmla="*/ 11554 w 46264"/>
                <a:gd name="connsiteY5" fmla="*/ 11318 h 61844"/>
                <a:gd name="connsiteX6" fmla="*/ 11554 w 46264"/>
                <a:gd name="connsiteY6" fmla="*/ 25524 h 61844"/>
                <a:gd name="connsiteX7" fmla="*/ 45034 w 46264"/>
                <a:gd name="connsiteY7" fmla="*/ 25524 h 61844"/>
                <a:gd name="connsiteX8" fmla="*/ 45034 w 46264"/>
                <a:gd name="connsiteY8" fmla="*/ 36368 h 61844"/>
                <a:gd name="connsiteX9" fmla="*/ 11554 w 46264"/>
                <a:gd name="connsiteY9" fmla="*/ 36368 h 61844"/>
                <a:gd name="connsiteX10" fmla="*/ 11554 w 46264"/>
                <a:gd name="connsiteY10" fmla="*/ 50338 h 61844"/>
                <a:gd name="connsiteX11" fmla="*/ 46265 w 46264"/>
                <a:gd name="connsiteY11" fmla="*/ 50338 h 61844"/>
                <a:gd name="connsiteX12" fmla="*/ 46265 w 46264"/>
                <a:gd name="connsiteY12" fmla="*/ 61845 h 61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6264" h="61844">
                  <a:moveTo>
                    <a:pt x="46265" y="61845"/>
                  </a:moveTo>
                  <a:lnTo>
                    <a:pt x="0" y="61845"/>
                  </a:lnTo>
                  <a:cubicBezTo>
                    <a:pt x="0" y="41246"/>
                    <a:pt x="0" y="20599"/>
                    <a:pt x="0" y="0"/>
                  </a:cubicBezTo>
                  <a:lnTo>
                    <a:pt x="46265" y="0"/>
                  </a:lnTo>
                  <a:lnTo>
                    <a:pt x="46265" y="11318"/>
                  </a:lnTo>
                  <a:lnTo>
                    <a:pt x="11554" y="11318"/>
                  </a:lnTo>
                  <a:lnTo>
                    <a:pt x="11554" y="25524"/>
                  </a:lnTo>
                  <a:lnTo>
                    <a:pt x="45034" y="25524"/>
                  </a:lnTo>
                  <a:lnTo>
                    <a:pt x="45034" y="36368"/>
                  </a:lnTo>
                  <a:lnTo>
                    <a:pt x="11554" y="36368"/>
                  </a:lnTo>
                  <a:lnTo>
                    <a:pt x="11554" y="50338"/>
                  </a:lnTo>
                  <a:lnTo>
                    <a:pt x="46265" y="50338"/>
                  </a:lnTo>
                  <a:lnTo>
                    <a:pt x="46265" y="61845"/>
                  </a:lnTo>
                  <a:close/>
                </a:path>
              </a:pathLst>
            </a:custGeom>
            <a:solidFill>
              <a:srgbClr val="00A099"/>
            </a:solidFill>
            <a:ln w="438" cap="flat">
              <a:noFill/>
              <a:prstDash val="solid"/>
              <a:miter/>
            </a:ln>
          </p:spPr>
          <p:txBody>
            <a:bodyPr rtlCol="0" anchor="ctr"/>
            <a:lstStyle/>
            <a:p>
              <a:endParaRPr lang="en-US" sz="1013" b="0" i="0">
                <a:latin typeface="Nexa Book" pitchFamily="2" charset="77"/>
              </a:endParaRPr>
            </a:p>
          </p:txBody>
        </p:sp>
        <p:sp>
          <p:nvSpPr>
            <p:cNvPr id="72" name="Freeform 36">
              <a:extLst>
                <a:ext uri="{FF2B5EF4-FFF2-40B4-BE49-F238E27FC236}">
                  <a16:creationId xmlns:a16="http://schemas.microsoft.com/office/drawing/2014/main" id="{381B08B4-93D7-EFF3-6A84-2768D9F23E4F}"/>
                </a:ext>
              </a:extLst>
            </p:cNvPr>
            <p:cNvSpPr/>
            <p:nvPr/>
          </p:nvSpPr>
          <p:spPr>
            <a:xfrm>
              <a:off x="747644" y="6800634"/>
              <a:ext cx="15390" cy="20457"/>
            </a:xfrm>
            <a:custGeom>
              <a:avLst/>
              <a:gdLst>
                <a:gd name="connsiteX0" fmla="*/ 9376 w 15390"/>
                <a:gd name="connsiteY0" fmla="*/ 20457 h 20457"/>
                <a:gd name="connsiteX1" fmla="*/ 6014 w 15390"/>
                <a:gd name="connsiteY1" fmla="*/ 20457 h 20457"/>
                <a:gd name="connsiteX2" fmla="*/ 6014 w 15390"/>
                <a:gd name="connsiteY2" fmla="*/ 2889 h 20457"/>
                <a:gd name="connsiteX3" fmla="*/ 0 w 15390"/>
                <a:gd name="connsiteY3" fmla="*/ 2889 h 20457"/>
                <a:gd name="connsiteX4" fmla="*/ 0 w 15390"/>
                <a:gd name="connsiteY4" fmla="*/ 0 h 20457"/>
                <a:gd name="connsiteX5" fmla="*/ 15390 w 15390"/>
                <a:gd name="connsiteY5" fmla="*/ 0 h 20457"/>
                <a:gd name="connsiteX6" fmla="*/ 15390 w 15390"/>
                <a:gd name="connsiteY6" fmla="*/ 2889 h 20457"/>
                <a:gd name="connsiteX7" fmla="*/ 9376 w 15390"/>
                <a:gd name="connsiteY7" fmla="*/ 2889 h 20457"/>
                <a:gd name="connsiteX8" fmla="*/ 9376 w 15390"/>
                <a:gd name="connsiteY8" fmla="*/ 20457 h 20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390" h="20457">
                  <a:moveTo>
                    <a:pt x="9376" y="20457"/>
                  </a:moveTo>
                  <a:lnTo>
                    <a:pt x="6014" y="20457"/>
                  </a:lnTo>
                  <a:lnTo>
                    <a:pt x="6014" y="2889"/>
                  </a:lnTo>
                  <a:lnTo>
                    <a:pt x="0" y="2889"/>
                  </a:lnTo>
                  <a:lnTo>
                    <a:pt x="0" y="0"/>
                  </a:lnTo>
                  <a:lnTo>
                    <a:pt x="15390" y="0"/>
                  </a:lnTo>
                  <a:lnTo>
                    <a:pt x="15390" y="2889"/>
                  </a:lnTo>
                  <a:lnTo>
                    <a:pt x="9376" y="2889"/>
                  </a:lnTo>
                  <a:lnTo>
                    <a:pt x="9376" y="20457"/>
                  </a:lnTo>
                  <a:close/>
                </a:path>
              </a:pathLst>
            </a:custGeom>
            <a:solidFill>
              <a:srgbClr val="575756"/>
            </a:solidFill>
            <a:ln w="438" cap="flat">
              <a:noFill/>
              <a:prstDash val="solid"/>
              <a:miter/>
            </a:ln>
          </p:spPr>
          <p:txBody>
            <a:bodyPr rtlCol="0" anchor="ctr"/>
            <a:lstStyle/>
            <a:p>
              <a:endParaRPr lang="en-US" sz="1013" b="0" i="0">
                <a:latin typeface="Nexa Book" pitchFamily="2" charset="77"/>
              </a:endParaRPr>
            </a:p>
          </p:txBody>
        </p:sp>
        <p:sp>
          <p:nvSpPr>
            <p:cNvPr id="73" name="Freeform 37">
              <a:extLst>
                <a:ext uri="{FF2B5EF4-FFF2-40B4-BE49-F238E27FC236}">
                  <a16:creationId xmlns:a16="http://schemas.microsoft.com/office/drawing/2014/main" id="{D50C7E1B-C005-6A90-007B-340451B1E026}"/>
                </a:ext>
              </a:extLst>
            </p:cNvPr>
            <p:cNvSpPr/>
            <p:nvPr/>
          </p:nvSpPr>
          <p:spPr>
            <a:xfrm>
              <a:off x="766206" y="6800634"/>
              <a:ext cx="21119" cy="20457"/>
            </a:xfrm>
            <a:custGeom>
              <a:avLst/>
              <a:gdLst>
                <a:gd name="connsiteX0" fmla="*/ 8808 w 21119"/>
                <a:gd name="connsiteY0" fmla="*/ 20457 h 20457"/>
                <a:gd name="connsiteX1" fmla="*/ 2889 w 21119"/>
                <a:gd name="connsiteY1" fmla="*/ 3362 h 20457"/>
                <a:gd name="connsiteX2" fmla="*/ 2794 w 21119"/>
                <a:gd name="connsiteY2" fmla="*/ 3362 h 20457"/>
                <a:gd name="connsiteX3" fmla="*/ 3031 w 21119"/>
                <a:gd name="connsiteY3" fmla="*/ 10513 h 20457"/>
                <a:gd name="connsiteX4" fmla="*/ 3031 w 21119"/>
                <a:gd name="connsiteY4" fmla="*/ 20457 h 20457"/>
                <a:gd name="connsiteX5" fmla="*/ 0 w 21119"/>
                <a:gd name="connsiteY5" fmla="*/ 20457 h 20457"/>
                <a:gd name="connsiteX6" fmla="*/ 0 w 21119"/>
                <a:gd name="connsiteY6" fmla="*/ 0 h 20457"/>
                <a:gd name="connsiteX7" fmla="*/ 4735 w 21119"/>
                <a:gd name="connsiteY7" fmla="*/ 0 h 20457"/>
                <a:gd name="connsiteX8" fmla="*/ 10418 w 21119"/>
                <a:gd name="connsiteY8" fmla="*/ 16290 h 20457"/>
                <a:gd name="connsiteX9" fmla="*/ 10513 w 21119"/>
                <a:gd name="connsiteY9" fmla="*/ 16290 h 20457"/>
                <a:gd name="connsiteX10" fmla="*/ 16385 w 21119"/>
                <a:gd name="connsiteY10" fmla="*/ 0 h 20457"/>
                <a:gd name="connsiteX11" fmla="*/ 21120 w 21119"/>
                <a:gd name="connsiteY11" fmla="*/ 0 h 20457"/>
                <a:gd name="connsiteX12" fmla="*/ 21120 w 21119"/>
                <a:gd name="connsiteY12" fmla="*/ 20457 h 20457"/>
                <a:gd name="connsiteX13" fmla="*/ 17900 w 21119"/>
                <a:gd name="connsiteY13" fmla="*/ 20457 h 20457"/>
                <a:gd name="connsiteX14" fmla="*/ 17900 w 21119"/>
                <a:gd name="connsiteY14" fmla="*/ 10323 h 20457"/>
                <a:gd name="connsiteX15" fmla="*/ 17995 w 21119"/>
                <a:gd name="connsiteY15" fmla="*/ 6345 h 20457"/>
                <a:gd name="connsiteX16" fmla="*/ 18137 w 21119"/>
                <a:gd name="connsiteY16" fmla="*/ 3362 h 20457"/>
                <a:gd name="connsiteX17" fmla="*/ 18042 w 21119"/>
                <a:gd name="connsiteY17" fmla="*/ 3362 h 20457"/>
                <a:gd name="connsiteX18" fmla="*/ 11886 w 21119"/>
                <a:gd name="connsiteY18" fmla="*/ 20410 h 20457"/>
                <a:gd name="connsiteX19" fmla="*/ 8808 w 21119"/>
                <a:gd name="connsiteY19" fmla="*/ 20410 h 20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1119" h="20457">
                  <a:moveTo>
                    <a:pt x="8808" y="20457"/>
                  </a:moveTo>
                  <a:lnTo>
                    <a:pt x="2889" y="3362"/>
                  </a:lnTo>
                  <a:lnTo>
                    <a:pt x="2794" y="3362"/>
                  </a:lnTo>
                  <a:cubicBezTo>
                    <a:pt x="2936" y="5919"/>
                    <a:pt x="3031" y="8287"/>
                    <a:pt x="3031" y="10513"/>
                  </a:cubicBezTo>
                  <a:lnTo>
                    <a:pt x="3031" y="20457"/>
                  </a:lnTo>
                  <a:lnTo>
                    <a:pt x="0" y="20457"/>
                  </a:lnTo>
                  <a:lnTo>
                    <a:pt x="0" y="0"/>
                  </a:lnTo>
                  <a:lnTo>
                    <a:pt x="4735" y="0"/>
                  </a:lnTo>
                  <a:lnTo>
                    <a:pt x="10418" y="16290"/>
                  </a:lnTo>
                  <a:lnTo>
                    <a:pt x="10513" y="16290"/>
                  </a:lnTo>
                  <a:lnTo>
                    <a:pt x="16385" y="0"/>
                  </a:lnTo>
                  <a:lnTo>
                    <a:pt x="21120" y="0"/>
                  </a:lnTo>
                  <a:lnTo>
                    <a:pt x="21120" y="20457"/>
                  </a:lnTo>
                  <a:lnTo>
                    <a:pt x="17900" y="20457"/>
                  </a:lnTo>
                  <a:lnTo>
                    <a:pt x="17900" y="10323"/>
                  </a:lnTo>
                  <a:cubicBezTo>
                    <a:pt x="17900" y="9329"/>
                    <a:pt x="17947" y="8003"/>
                    <a:pt x="17995" y="6345"/>
                  </a:cubicBezTo>
                  <a:cubicBezTo>
                    <a:pt x="18042" y="4735"/>
                    <a:pt x="18089" y="3741"/>
                    <a:pt x="18137" y="3362"/>
                  </a:cubicBezTo>
                  <a:lnTo>
                    <a:pt x="18042" y="3362"/>
                  </a:lnTo>
                  <a:lnTo>
                    <a:pt x="11886" y="20410"/>
                  </a:lnTo>
                  <a:lnTo>
                    <a:pt x="8808" y="20410"/>
                  </a:lnTo>
                  <a:close/>
                </a:path>
              </a:pathLst>
            </a:custGeom>
            <a:solidFill>
              <a:srgbClr val="575756"/>
            </a:solidFill>
            <a:ln w="438" cap="flat">
              <a:noFill/>
              <a:prstDash val="solid"/>
              <a:miter/>
            </a:ln>
          </p:spPr>
          <p:txBody>
            <a:bodyPr rtlCol="0" anchor="ctr"/>
            <a:lstStyle/>
            <a:p>
              <a:endParaRPr lang="en-US" sz="1013" b="0" i="0">
                <a:latin typeface="Nexa Book" pitchFamily="2" charset="77"/>
              </a:endParaRPr>
            </a:p>
          </p:txBody>
        </p:sp>
      </p:grpSp>
      <p:cxnSp>
        <p:nvCxnSpPr>
          <p:cNvPr id="76" name="Straight Connector 75">
            <a:extLst>
              <a:ext uri="{FF2B5EF4-FFF2-40B4-BE49-F238E27FC236}">
                <a16:creationId xmlns:a16="http://schemas.microsoft.com/office/drawing/2014/main" id="{92966CB5-93DA-8946-DEAE-EB274F6849FB}"/>
              </a:ext>
            </a:extLst>
          </p:cNvPr>
          <p:cNvCxnSpPr>
            <a:cxnSpLocks/>
          </p:cNvCxnSpPr>
          <p:nvPr/>
        </p:nvCxnSpPr>
        <p:spPr>
          <a:xfrm flipV="1">
            <a:off x="540000" y="771580"/>
            <a:ext cx="8100000" cy="366"/>
          </a:xfrm>
          <a:prstGeom prst="line">
            <a:avLst/>
          </a:prstGeom>
          <a:noFill/>
          <a:ln w="15875" cap="rnd" cmpd="sng" algn="ctr">
            <a:gradFill flip="none" rotWithShape="1">
              <a:gsLst>
                <a:gs pos="0">
                  <a:srgbClr val="006C6D"/>
                </a:gs>
                <a:gs pos="51007">
                  <a:srgbClr val="7ECAC4">
                    <a:lumMod val="20000"/>
                    <a:lumOff val="80000"/>
                  </a:srgbClr>
                </a:gs>
                <a:gs pos="37000">
                  <a:srgbClr val="00A097"/>
                </a:gs>
                <a:gs pos="66000">
                  <a:srgbClr val="00A097"/>
                </a:gs>
                <a:gs pos="100000">
                  <a:srgbClr val="006C6D"/>
                </a:gs>
              </a:gsLst>
              <a:path path="circle">
                <a:fillToRect l="100000" t="100000"/>
              </a:path>
              <a:tileRect r="-100000" b="-100000"/>
            </a:gradFill>
            <a:prstDash val="solid"/>
            <a:miter lim="800000"/>
          </a:ln>
          <a:effectLst/>
        </p:spPr>
      </p:cxnSp>
      <p:sp>
        <p:nvSpPr>
          <p:cNvPr id="39" name="Title Placeholder 38">
            <a:extLst>
              <a:ext uri="{FF2B5EF4-FFF2-40B4-BE49-F238E27FC236}">
                <a16:creationId xmlns:a16="http://schemas.microsoft.com/office/drawing/2014/main" id="{62502C3C-D856-2569-A701-52C028E78432}"/>
              </a:ext>
            </a:extLst>
          </p:cNvPr>
          <p:cNvSpPr>
            <a:spLocks noGrp="1"/>
          </p:cNvSpPr>
          <p:nvPr>
            <p:ph type="title"/>
          </p:nvPr>
        </p:nvSpPr>
        <p:spPr>
          <a:xfrm>
            <a:off x="540000" y="0"/>
            <a:ext cx="8118000" cy="770400"/>
          </a:xfrm>
          <a:prstGeom prst="rect">
            <a:avLst/>
          </a:prstGeom>
        </p:spPr>
        <p:txBody>
          <a:bodyPr vert="horz" lIns="91440" tIns="45720" rIns="91440" bIns="45720" rtlCol="0" anchor="b">
            <a:normAutofit/>
          </a:bodyPr>
          <a:lstStyle/>
          <a:p>
            <a:pPr lvl="0"/>
            <a:r>
              <a:rPr lang="en-US"/>
              <a:t>Click to edit Master title style</a:t>
            </a:r>
            <a:endParaRPr lang="en-AE"/>
          </a:p>
        </p:txBody>
      </p:sp>
      <p:sp>
        <p:nvSpPr>
          <p:cNvPr id="40" name="Text Placeholder 39">
            <a:extLst>
              <a:ext uri="{FF2B5EF4-FFF2-40B4-BE49-F238E27FC236}">
                <a16:creationId xmlns:a16="http://schemas.microsoft.com/office/drawing/2014/main" id="{1EFF9AD8-7F69-80D9-8E27-0877BA8D2658}"/>
              </a:ext>
            </a:extLst>
          </p:cNvPr>
          <p:cNvSpPr>
            <a:spLocks noGrp="1"/>
          </p:cNvSpPr>
          <p:nvPr>
            <p:ph type="body" idx="1"/>
          </p:nvPr>
        </p:nvSpPr>
        <p:spPr>
          <a:xfrm>
            <a:off x="540000" y="1131888"/>
            <a:ext cx="8118000" cy="3600451"/>
          </a:xfrm>
          <a:prstGeom prst="rect">
            <a:avLst/>
          </a:prstGeom>
        </p:spPr>
        <p:txBody>
          <a:bodyPr vert="horz" lIns="91440" tIns="45720" rIns="91440" bIns="45720" rtlCol="0">
            <a:normAutofit/>
          </a:bodyPr>
          <a:lstStyle/>
          <a:p>
            <a:pPr lvl="0">
              <a:spcBef>
                <a:spcPts val="450"/>
              </a:spcBef>
            </a:pPr>
            <a:r>
              <a:rPr lang="en-US"/>
              <a:t>Click to edit Master text styles</a:t>
            </a:r>
          </a:p>
          <a:p>
            <a:pPr lvl="1">
              <a:spcBef>
                <a:spcPts val="450"/>
              </a:spcBef>
            </a:pPr>
            <a:r>
              <a:rPr lang="en-US"/>
              <a:t>Second level</a:t>
            </a:r>
          </a:p>
          <a:p>
            <a:pPr lvl="2">
              <a:spcBef>
                <a:spcPts val="450"/>
              </a:spcBef>
            </a:pPr>
            <a:r>
              <a:rPr lang="en-US"/>
              <a:t>Third level</a:t>
            </a:r>
          </a:p>
          <a:p>
            <a:pPr lvl="3">
              <a:spcBef>
                <a:spcPts val="450"/>
              </a:spcBef>
            </a:pPr>
            <a:r>
              <a:rPr lang="en-US"/>
              <a:t>Fourth level</a:t>
            </a:r>
          </a:p>
          <a:p>
            <a:pPr lvl="4">
              <a:spcBef>
                <a:spcPts val="450"/>
              </a:spcBef>
            </a:pPr>
            <a:r>
              <a:rPr lang="en-US"/>
              <a:t>Fifth level</a:t>
            </a:r>
            <a:endParaRPr lang="en-AE"/>
          </a:p>
        </p:txBody>
      </p:sp>
    </p:spTree>
    <p:extLst>
      <p:ext uri="{BB962C8B-B14F-4D97-AF65-F5344CB8AC3E}">
        <p14:creationId xmlns:p14="http://schemas.microsoft.com/office/powerpoint/2010/main" val="3047408094"/>
      </p:ext>
    </p:extLst>
  </p:cSld>
  <p:clrMap bg1="lt1" tx1="dk1" bg2="lt2" tx2="dk2" accent1="accent1" accent2="accent2" accent3="accent3" accent4="accent4" accent5="accent5" accent6="accent6" hlink="hlink" folHlink="folHlink"/>
  <p:sldLayoutIdLst>
    <p:sldLayoutId id="2147483957" r:id="rId1"/>
    <p:sldLayoutId id="2147483958" r:id="rId2"/>
    <p:sldLayoutId id="2147483959" r:id="rId3"/>
    <p:sldLayoutId id="2147483960" r:id="rId4"/>
    <p:sldLayoutId id="2147483961" r:id="rId5"/>
    <p:sldLayoutId id="2147483962" r:id="rId6"/>
    <p:sldLayoutId id="2147483963" r:id="rId7"/>
    <p:sldLayoutId id="2147483964" r:id="rId8"/>
    <p:sldLayoutId id="2147483965" r:id="rId9"/>
    <p:sldLayoutId id="2147483966" r:id="rId10"/>
    <p:sldLayoutId id="2147483967" r:id="rId11"/>
    <p:sldLayoutId id="2147483968" r:id="rId12"/>
    <p:sldLayoutId id="2147483969" r:id="rId13"/>
    <p:sldLayoutId id="2147483970" r:id="rId14"/>
    <p:sldLayoutId id="2147483971" r:id="rId15"/>
    <p:sldLayoutId id="2147483972" r:id="rId16"/>
    <p:sldLayoutId id="2147483973" r:id="rId17"/>
    <p:sldLayoutId id="2147483974" r:id="rId18"/>
    <p:sldLayoutId id="2147483975" r:id="rId19"/>
    <p:sldLayoutId id="2147483976" r:id="rId20"/>
    <p:sldLayoutId id="2147483977" r:id="rId21"/>
    <p:sldLayoutId id="2147483978" r:id="rId22"/>
    <p:sldLayoutId id="2147483979" r:id="rId23"/>
    <p:sldLayoutId id="2147483980" r:id="rId24"/>
    <p:sldLayoutId id="2147483981" r:id="rId25"/>
    <p:sldLayoutId id="2147483982" r:id="rId26"/>
    <p:sldLayoutId id="2147483983" r:id="rId27"/>
    <p:sldLayoutId id="2147483984" r:id="rId28"/>
    <p:sldLayoutId id="2147483985" r:id="rId29"/>
    <p:sldLayoutId id="2147483986" r:id="rId30"/>
    <p:sldLayoutId id="2147483987" r:id="rId31"/>
    <p:sldLayoutId id="2147483988" r:id="rId32"/>
    <p:sldLayoutId id="2147483989" r:id="rId33"/>
    <p:sldLayoutId id="2147483990" r:id="rId34"/>
    <p:sldLayoutId id="2147483991" r:id="rId35"/>
    <p:sldLayoutId id="2147483992" r:id="rId36"/>
    <p:sldLayoutId id="2147483993" r:id="rId37"/>
    <p:sldLayoutId id="2147483994" r:id="rId38"/>
    <p:sldLayoutId id="2147483995" r:id="rId39"/>
    <p:sldLayoutId id="2147483996" r:id="rId40"/>
    <p:sldLayoutId id="2147483997" r:id="rId41"/>
    <p:sldLayoutId id="2147483998" r:id="rId42"/>
    <p:sldLayoutId id="2147483999" r:id="rId43"/>
    <p:sldLayoutId id="2147484000" r:id="rId44"/>
    <p:sldLayoutId id="2147484001" r:id="rId45"/>
    <p:sldLayoutId id="2147484002" r:id="rId46"/>
    <p:sldLayoutId id="2147484003" r:id="rId47"/>
    <p:sldLayoutId id="2147484004" r:id="rId48"/>
    <p:sldLayoutId id="2147484005" r:id="rId49"/>
    <p:sldLayoutId id="2147484006" r:id="rId50"/>
  </p:sldLayoutIdLst>
  <p:hf hdr="0" ftr="0"/>
  <p:txStyles>
    <p:titleStyle>
      <a:lvl1pPr algn="l" defTabSz="685783" rtl="0" eaLnBrk="1" latinLnBrk="0" hangingPunct="1">
        <a:lnSpc>
          <a:spcPct val="90000"/>
        </a:lnSpc>
        <a:spcBef>
          <a:spcPct val="0"/>
        </a:spcBef>
        <a:buNone/>
        <a:defRPr lang="en-AE" sz="1600" b="1" i="0" kern="1200" smtClean="0">
          <a:solidFill>
            <a:srgbClr val="006D6F"/>
          </a:solidFill>
          <a:latin typeface="+mj-lt"/>
          <a:ea typeface="+mj-ea"/>
          <a:cs typeface="+mj-cs"/>
        </a:defRPr>
      </a:lvl1pPr>
    </p:titleStyle>
    <p:bodyStyle>
      <a:lvl1pPr marL="171446" indent="-171446" algn="l" defTabSz="685783" rtl="0" eaLnBrk="1" latinLnBrk="0" hangingPunct="1">
        <a:lnSpc>
          <a:spcPct val="90000"/>
        </a:lnSpc>
        <a:spcBef>
          <a:spcPts val="750"/>
        </a:spcBef>
        <a:buFont typeface="Arial" panose="020B0604020202020204" pitchFamily="34" charset="0"/>
        <a:buChar char="•"/>
        <a:defRPr lang="en-US" sz="1000" kern="1200" dirty="0" smtClean="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marL="514337" indent="-171446" algn="l" defTabSz="685783" rtl="0" eaLnBrk="1" latinLnBrk="0" hangingPunct="1">
        <a:lnSpc>
          <a:spcPct val="90000"/>
        </a:lnSpc>
        <a:spcBef>
          <a:spcPts val="375"/>
        </a:spcBef>
        <a:buFont typeface="Arial" panose="020B0604020202020204" pitchFamily="34" charset="0"/>
        <a:buChar char="•"/>
        <a:defRPr lang="en-US" sz="1000" kern="1200" dirty="0" smtClean="0">
          <a:solidFill>
            <a:srgbClr val="575656"/>
          </a:solidFill>
          <a:latin typeface="Nexa Book" panose="00000400000000000000" pitchFamily="50" charset="0"/>
          <a:ea typeface="Open Sans" panose="020B0606030504020204" pitchFamily="34" charset="0"/>
          <a:cs typeface="Open Sans" panose="020B0606030504020204" pitchFamily="34" charset="0"/>
        </a:defRPr>
      </a:lvl2pPr>
      <a:lvl3pPr marL="857228" indent="-171446" algn="l" defTabSz="685783" rtl="0" eaLnBrk="1" latinLnBrk="0" hangingPunct="1">
        <a:lnSpc>
          <a:spcPct val="90000"/>
        </a:lnSpc>
        <a:spcBef>
          <a:spcPts val="375"/>
        </a:spcBef>
        <a:buFont typeface="Arial" panose="020B0604020202020204" pitchFamily="34" charset="0"/>
        <a:buChar char="•"/>
        <a:defRPr lang="en-US" sz="800" kern="1200" dirty="0" smtClean="0">
          <a:solidFill>
            <a:srgbClr val="575656"/>
          </a:solidFill>
          <a:latin typeface="Nexa Book" panose="00000400000000000000" pitchFamily="50" charset="0"/>
          <a:ea typeface="Open Sans" panose="020B0606030504020204" pitchFamily="34" charset="0"/>
          <a:cs typeface="Open Sans" panose="020B0606030504020204" pitchFamily="34" charset="0"/>
        </a:defRPr>
      </a:lvl3pPr>
      <a:lvl4pPr marL="1200120" indent="-171446" algn="l" defTabSz="685783" rtl="0" eaLnBrk="1" latinLnBrk="0" hangingPunct="1">
        <a:lnSpc>
          <a:spcPct val="90000"/>
        </a:lnSpc>
        <a:spcBef>
          <a:spcPts val="375"/>
        </a:spcBef>
        <a:buFont typeface="Arial" panose="020B0604020202020204" pitchFamily="34" charset="0"/>
        <a:buChar char="•"/>
        <a:defRPr lang="en-US" sz="800" kern="1200" dirty="0" smtClean="0">
          <a:solidFill>
            <a:srgbClr val="575656"/>
          </a:solidFill>
          <a:latin typeface="Nexa Book" panose="00000400000000000000" pitchFamily="50" charset="0"/>
          <a:ea typeface="Open Sans" panose="020B0606030504020204" pitchFamily="34" charset="0"/>
          <a:cs typeface="Open Sans" panose="020B0606030504020204" pitchFamily="34" charset="0"/>
        </a:defRPr>
      </a:lvl4pPr>
      <a:lvl5pPr marL="1543012" indent="-171446" algn="l" defTabSz="685783" rtl="0" eaLnBrk="1" latinLnBrk="0" hangingPunct="1">
        <a:lnSpc>
          <a:spcPct val="90000"/>
        </a:lnSpc>
        <a:spcBef>
          <a:spcPts val="375"/>
        </a:spcBef>
        <a:buFont typeface="Arial" panose="020B0604020202020204" pitchFamily="34" charset="0"/>
        <a:buChar char="•"/>
        <a:defRPr lang="en-AE" sz="800" kern="1200" dirty="0" smtClean="0">
          <a:solidFill>
            <a:srgbClr val="575656"/>
          </a:solidFill>
          <a:latin typeface="Nexa Book" panose="00000400000000000000" pitchFamily="50" charset="0"/>
          <a:ea typeface="Open Sans" panose="020B0606030504020204" pitchFamily="34" charset="0"/>
          <a:cs typeface="Open Sans" panose="020B0606030504020204" pitchFamily="34" charset="0"/>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nl-BE"/>
      </a:defPPr>
      <a:lvl1pPr marL="0" algn="l" defTabSz="685783" rtl="0" eaLnBrk="1" latinLnBrk="0" hangingPunct="1">
        <a:defRPr sz="135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1" pos="2880">
          <p15:clr>
            <a:srgbClr val="F26B43"/>
          </p15:clr>
        </p15:guide>
        <p15:guide id="12" orient="horz" pos="1620">
          <p15:clr>
            <a:srgbClr val="F26B43"/>
          </p15:clr>
        </p15:guide>
        <p15:guide id="13" pos="5443">
          <p15:clr>
            <a:srgbClr val="F26B43"/>
          </p15:clr>
        </p15:guide>
        <p15:guide id="14" pos="340">
          <p15:clr>
            <a:srgbClr val="F26B43"/>
          </p15:clr>
        </p15:guide>
        <p15:guide id="15" orient="horz" pos="2981">
          <p15:clr>
            <a:srgbClr val="F26B43"/>
          </p15:clr>
        </p15:guide>
        <p15:guide id="16" orient="horz" pos="713">
          <p15:clr>
            <a:srgbClr val="F26B43"/>
          </p15:clr>
        </p15:guide>
        <p15:guide id="17" orient="horz" pos="486">
          <p15:clr>
            <a:srgbClr val="F26B43"/>
          </p15:clr>
        </p15:guide>
        <p15:guide id="18" pos="4150">
          <p15:clr>
            <a:srgbClr val="F26B43"/>
          </p15:clr>
        </p15:guide>
        <p15:guide id="19" pos="1610">
          <p15:clr>
            <a:srgbClr val="F26B43"/>
          </p15:clr>
        </p15:guide>
        <p15:guide id="20" orient="horz" pos="1847">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chart" Target="../charts/chart16.xml"/><Relationship Id="rId2" Type="http://schemas.openxmlformats.org/officeDocument/2006/relationships/chart" Target="../charts/chart15.xml"/><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chart" Target="../charts/chart142.xml"/><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chart" Target="../charts/chart143.xml"/><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3" Type="http://schemas.openxmlformats.org/officeDocument/2006/relationships/chart" Target="../charts/chart145.xml"/><Relationship Id="rId2" Type="http://schemas.openxmlformats.org/officeDocument/2006/relationships/chart" Target="../charts/chart144.xml"/><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chart" Target="../charts/chart146.xml"/><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3" Type="http://schemas.openxmlformats.org/officeDocument/2006/relationships/chart" Target="../charts/chart148.xml"/><Relationship Id="rId2" Type="http://schemas.openxmlformats.org/officeDocument/2006/relationships/chart" Target="../charts/chart147.xml"/><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chart" Target="../charts/chart149.xml"/><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chart" Target="../charts/chart150.xml"/><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chart" Target="../charts/chart152.xml"/><Relationship Id="rId2" Type="http://schemas.openxmlformats.org/officeDocument/2006/relationships/chart" Target="../charts/chart151.xml"/><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chart" Target="../charts/chart153.xml"/><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3" Type="http://schemas.openxmlformats.org/officeDocument/2006/relationships/chart" Target="../charts/chart155.xml"/><Relationship Id="rId2" Type="http://schemas.openxmlformats.org/officeDocument/2006/relationships/chart" Target="../charts/chart154.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chart" Target="../charts/chart18.xml"/><Relationship Id="rId2" Type="http://schemas.openxmlformats.org/officeDocument/2006/relationships/chart" Target="../charts/chart17.xml"/><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2" Type="http://schemas.openxmlformats.org/officeDocument/2006/relationships/chart" Target="../charts/chart156.xml"/><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3" Type="http://schemas.openxmlformats.org/officeDocument/2006/relationships/chart" Target="../charts/chart158.xml"/><Relationship Id="rId2" Type="http://schemas.openxmlformats.org/officeDocument/2006/relationships/chart" Target="../charts/chart157.xml"/><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2" Type="http://schemas.openxmlformats.org/officeDocument/2006/relationships/chart" Target="../charts/chart159.xml"/><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chart" Target="../charts/chart160.xml"/><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3" Type="http://schemas.openxmlformats.org/officeDocument/2006/relationships/chart" Target="../charts/chart162.xml"/><Relationship Id="rId2" Type="http://schemas.openxmlformats.org/officeDocument/2006/relationships/chart" Target="../charts/chart161.xml"/><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chart" Target="../charts/chart163.xml"/><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chart" Target="../charts/chart164.xml"/><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3" Type="http://schemas.openxmlformats.org/officeDocument/2006/relationships/chart" Target="../charts/chart166.xml"/><Relationship Id="rId2" Type="http://schemas.openxmlformats.org/officeDocument/2006/relationships/chart" Target="../charts/chart165.xml"/><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chart" Target="../charts/chart167.xml"/><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3" Type="http://schemas.openxmlformats.org/officeDocument/2006/relationships/chart" Target="../charts/chart169.xml"/><Relationship Id="rId2" Type="http://schemas.openxmlformats.org/officeDocument/2006/relationships/chart" Target="../charts/chart168.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chart" Target="../charts/chart20.xml"/><Relationship Id="rId2" Type="http://schemas.openxmlformats.org/officeDocument/2006/relationships/chart" Target="../charts/chart19.xml"/><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chart" Target="../charts/chart170.xml"/><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chart" Target="../charts/chart171.xml"/><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3" Type="http://schemas.openxmlformats.org/officeDocument/2006/relationships/chart" Target="../charts/chart173.xml"/><Relationship Id="rId2" Type="http://schemas.openxmlformats.org/officeDocument/2006/relationships/chart" Target="../charts/chart172.xml"/><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chart" Target="../charts/chart174.xml"/><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3" Type="http://schemas.openxmlformats.org/officeDocument/2006/relationships/chart" Target="../charts/chart176.xml"/><Relationship Id="rId2" Type="http://schemas.openxmlformats.org/officeDocument/2006/relationships/chart" Target="../charts/chart175.xml"/><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chart" Target="../charts/chart177.xml"/><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3" Type="http://schemas.openxmlformats.org/officeDocument/2006/relationships/chart" Target="../charts/chart179.xml"/><Relationship Id="rId2" Type="http://schemas.openxmlformats.org/officeDocument/2006/relationships/chart" Target="../charts/chart178.xml"/><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2" Type="http://schemas.openxmlformats.org/officeDocument/2006/relationships/chart" Target="../charts/chart180.xml"/><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chart" Target="../charts/chart181.xml"/><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3" Type="http://schemas.openxmlformats.org/officeDocument/2006/relationships/chart" Target="../charts/chart183.xml"/><Relationship Id="rId2" Type="http://schemas.openxmlformats.org/officeDocument/2006/relationships/chart" Target="../charts/chart18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chart" Target="../charts/chart22.xml"/><Relationship Id="rId2" Type="http://schemas.openxmlformats.org/officeDocument/2006/relationships/chart" Target="../charts/chart21.xml"/><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chart" Target="../charts/chart184.xml"/><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3" Type="http://schemas.openxmlformats.org/officeDocument/2006/relationships/chart" Target="../charts/chart186.xml"/><Relationship Id="rId2" Type="http://schemas.openxmlformats.org/officeDocument/2006/relationships/chart" Target="../charts/chart185.xml"/><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2" Type="http://schemas.openxmlformats.org/officeDocument/2006/relationships/chart" Target="../charts/chart187.xml"/><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2" Type="http://schemas.openxmlformats.org/officeDocument/2006/relationships/chart" Target="../charts/chart188.xml"/><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3" Type="http://schemas.openxmlformats.org/officeDocument/2006/relationships/chart" Target="../charts/chart190.xml"/><Relationship Id="rId2" Type="http://schemas.openxmlformats.org/officeDocument/2006/relationships/chart" Target="../charts/chart189.xml"/><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2" Type="http://schemas.openxmlformats.org/officeDocument/2006/relationships/chart" Target="../charts/chart191.xml"/><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3" Type="http://schemas.openxmlformats.org/officeDocument/2006/relationships/chart" Target="../charts/chart193.xml"/><Relationship Id="rId2" Type="http://schemas.openxmlformats.org/officeDocument/2006/relationships/chart" Target="../charts/chart192.xml"/><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2" Type="http://schemas.openxmlformats.org/officeDocument/2006/relationships/chart" Target="../charts/chart194.xml"/><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3" Type="http://schemas.openxmlformats.org/officeDocument/2006/relationships/chart" Target="../charts/chart196.xml"/><Relationship Id="rId2" Type="http://schemas.openxmlformats.org/officeDocument/2006/relationships/chart" Target="../charts/chart195.xml"/><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2" Type="http://schemas.openxmlformats.org/officeDocument/2006/relationships/chart" Target="../charts/chart197.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chart" Target="../charts/chart24.xml"/><Relationship Id="rId2" Type="http://schemas.openxmlformats.org/officeDocument/2006/relationships/chart" Target="../charts/chart23.xml"/><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2" Type="http://schemas.openxmlformats.org/officeDocument/2006/relationships/chart" Target="../charts/chart198.xml"/><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3" Type="http://schemas.openxmlformats.org/officeDocument/2006/relationships/chart" Target="../charts/chart200.xml"/><Relationship Id="rId2" Type="http://schemas.openxmlformats.org/officeDocument/2006/relationships/chart" Target="../charts/chart199.xml"/><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2" Type="http://schemas.openxmlformats.org/officeDocument/2006/relationships/chart" Target="../charts/chart201.xml"/><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2" Type="http://schemas.openxmlformats.org/officeDocument/2006/relationships/chart" Target="../charts/chart202.xml"/><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3" Type="http://schemas.openxmlformats.org/officeDocument/2006/relationships/chart" Target="../charts/chart204.xml"/><Relationship Id="rId2" Type="http://schemas.openxmlformats.org/officeDocument/2006/relationships/chart" Target="../charts/chart203.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chart" Target="../charts/chart26.xml"/><Relationship Id="rId2" Type="http://schemas.openxmlformats.org/officeDocument/2006/relationships/chart" Target="../charts/chart2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chart" Target="../charts/chart28.xml"/><Relationship Id="rId2" Type="http://schemas.openxmlformats.org/officeDocument/2006/relationships/chart" Target="../charts/chart27.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chart" Target="../charts/chart30.xml"/><Relationship Id="rId2" Type="http://schemas.openxmlformats.org/officeDocument/2006/relationships/chart" Target="../charts/chart29.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chart" Target="../charts/chart32.xml"/><Relationship Id="rId2" Type="http://schemas.openxmlformats.org/officeDocument/2006/relationships/chart" Target="../charts/chart31.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chart" Target="../charts/chart34.xml"/><Relationship Id="rId2" Type="http://schemas.openxmlformats.org/officeDocument/2006/relationships/chart" Target="../charts/chart33.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chart" Target="../charts/chart36.xml"/><Relationship Id="rId2" Type="http://schemas.openxmlformats.org/officeDocument/2006/relationships/chart" Target="../charts/chart35.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chart" Target="../charts/chart38.xml"/><Relationship Id="rId2" Type="http://schemas.openxmlformats.org/officeDocument/2006/relationships/chart" Target="../charts/chart37.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oleObject" Target="../embeddings/oleObject30.bin"/><Relationship Id="rId2" Type="http://schemas.openxmlformats.org/officeDocument/2006/relationships/slideLayout" Target="../slideLayouts/slideLayout7.xml"/><Relationship Id="rId1" Type="http://schemas.openxmlformats.org/officeDocument/2006/relationships/tags" Target="../tags/tag71.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87.emf"/></Relationships>
</file>

<file path=ppt/slides/_rels/slide23.xml.rels><?xml version="1.0" encoding="UTF-8" standalone="yes"?>
<Relationships xmlns="http://schemas.openxmlformats.org/package/2006/relationships"><Relationship Id="rId3" Type="http://schemas.openxmlformats.org/officeDocument/2006/relationships/oleObject" Target="../embeddings/oleObject30.bin"/><Relationship Id="rId2" Type="http://schemas.openxmlformats.org/officeDocument/2006/relationships/slideLayout" Target="../slideLayouts/slideLayout7.xml"/><Relationship Id="rId1" Type="http://schemas.openxmlformats.org/officeDocument/2006/relationships/tags" Target="../tags/tag72.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87.emf"/></Relationships>
</file>

<file path=ppt/slides/_rels/slide24.xml.rels><?xml version="1.0" encoding="UTF-8" standalone="yes"?>
<Relationships xmlns="http://schemas.openxmlformats.org/package/2006/relationships"><Relationship Id="rId3" Type="http://schemas.openxmlformats.org/officeDocument/2006/relationships/oleObject" Target="../embeddings/oleObject30.bin"/><Relationship Id="rId2" Type="http://schemas.openxmlformats.org/officeDocument/2006/relationships/slideLayout" Target="../slideLayouts/slideLayout7.xml"/><Relationship Id="rId1" Type="http://schemas.openxmlformats.org/officeDocument/2006/relationships/tags" Target="../tags/tag73.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87.emf"/></Relationships>
</file>

<file path=ppt/slides/_rels/slide25.xml.rels><?xml version="1.0" encoding="UTF-8" standalone="yes"?>
<Relationships xmlns="http://schemas.openxmlformats.org/package/2006/relationships"><Relationship Id="rId3" Type="http://schemas.openxmlformats.org/officeDocument/2006/relationships/oleObject" Target="../embeddings/oleObject30.bin"/><Relationship Id="rId2" Type="http://schemas.openxmlformats.org/officeDocument/2006/relationships/slideLayout" Target="../slideLayouts/slideLayout7.xml"/><Relationship Id="rId1" Type="http://schemas.openxmlformats.org/officeDocument/2006/relationships/tags" Target="../tags/tag74.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87.emf"/></Relationships>
</file>

<file path=ppt/slides/_rels/slide26.xml.rels><?xml version="1.0" encoding="UTF-8" standalone="yes"?>
<Relationships xmlns="http://schemas.openxmlformats.org/package/2006/relationships"><Relationship Id="rId3" Type="http://schemas.openxmlformats.org/officeDocument/2006/relationships/oleObject" Target="../embeddings/oleObject30.bin"/><Relationship Id="rId2" Type="http://schemas.openxmlformats.org/officeDocument/2006/relationships/slideLayout" Target="../slideLayouts/slideLayout7.xml"/><Relationship Id="rId1" Type="http://schemas.openxmlformats.org/officeDocument/2006/relationships/tags" Target="../tags/tag75.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87.emf"/></Relationships>
</file>

<file path=ppt/slides/_rels/slide27.xml.rels><?xml version="1.0" encoding="UTF-8" standalone="yes"?>
<Relationships xmlns="http://schemas.openxmlformats.org/package/2006/relationships"><Relationship Id="rId2" Type="http://schemas.openxmlformats.org/officeDocument/2006/relationships/chart" Target="../charts/chart39.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chart" Target="../charts/chart40.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chart" Target="../charts/chart42.xml"/><Relationship Id="rId2" Type="http://schemas.openxmlformats.org/officeDocument/2006/relationships/chart" Target="../charts/chart41.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chart" Target="../charts/chart43.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chart" Target="../charts/chart45.xml"/><Relationship Id="rId2" Type="http://schemas.openxmlformats.org/officeDocument/2006/relationships/chart" Target="../charts/chart44.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chart" Target="../charts/chart46.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chart" Target="../charts/chart48.xml"/><Relationship Id="rId2" Type="http://schemas.openxmlformats.org/officeDocument/2006/relationships/chart" Target="../charts/chart47.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chart" Target="../charts/chart49.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chart" Target="../charts/chart51.xml"/><Relationship Id="rId2" Type="http://schemas.openxmlformats.org/officeDocument/2006/relationships/chart" Target="../charts/chart50.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chart" Target="../charts/chart52.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chart" Target="../charts/chart53.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chart" Target="../charts/chart55.xml"/><Relationship Id="rId2" Type="http://schemas.openxmlformats.org/officeDocument/2006/relationships/chart" Target="../charts/chart54.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chart" Target="../charts/chart56.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chart" Target="../charts/chart58.xml"/><Relationship Id="rId2" Type="http://schemas.openxmlformats.org/officeDocument/2006/relationships/chart" Target="../charts/chart57.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chart" Target="../charts/chart59.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chart" Target="../charts/chart61.xml"/><Relationship Id="rId2" Type="http://schemas.openxmlformats.org/officeDocument/2006/relationships/chart" Target="../charts/chart60.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chart" Target="../charts/chart62.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chart" Target="../charts/chart63.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chart" Target="../charts/chart65.xml"/><Relationship Id="rId2" Type="http://schemas.openxmlformats.org/officeDocument/2006/relationships/chart" Target="../charts/chart64.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chart" Target="../charts/chart66.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chart" Target="../charts/chart68.xml"/><Relationship Id="rId2" Type="http://schemas.openxmlformats.org/officeDocument/2006/relationships/chart" Target="../charts/chart67.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chart" Target="../charts/chart69.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chart" Target="../charts/chart70.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chart" Target="../charts/chart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chart" Target="../charts/chart72.xml"/><Relationship Id="rId2" Type="http://schemas.openxmlformats.org/officeDocument/2006/relationships/chart" Target="../charts/chart71.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chart" Target="../charts/chart73.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chart" Target="../charts/chart75.xml"/><Relationship Id="rId2" Type="http://schemas.openxmlformats.org/officeDocument/2006/relationships/chart" Target="../charts/chart74.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chart" Target="../charts/chart76.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chart" Target="../charts/chart78.xml"/><Relationship Id="rId2" Type="http://schemas.openxmlformats.org/officeDocument/2006/relationships/chart" Target="../charts/chart77.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chart" Target="../charts/chart79.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chart" Target="../charts/chart80.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chart" Target="../charts/chart82.xml"/><Relationship Id="rId2" Type="http://schemas.openxmlformats.org/officeDocument/2006/relationships/chart" Target="../charts/chart81.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chart" Target="../charts/chart83.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chart" Target="../charts/chart8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chart" Target="../charts/chart7.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chart" Target="../charts/chart86.xml"/><Relationship Id="rId2" Type="http://schemas.openxmlformats.org/officeDocument/2006/relationships/chart" Target="../charts/chart85.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chart" Target="../charts/chart87.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chart" Target="../charts/chart89.xml"/><Relationship Id="rId2" Type="http://schemas.openxmlformats.org/officeDocument/2006/relationships/chart" Target="../charts/chart88.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chart" Target="../charts/chart90.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chart" Target="../charts/chart92.xml"/><Relationship Id="rId2" Type="http://schemas.openxmlformats.org/officeDocument/2006/relationships/chart" Target="../charts/chart91.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chart" Target="../charts/chart93.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chart" Target="../charts/chart94.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chart" Target="../charts/chart96.xml"/><Relationship Id="rId2" Type="http://schemas.openxmlformats.org/officeDocument/2006/relationships/chart" Target="../charts/chart95.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chart" Target="../charts/chart97.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chart" Target="../charts/chart98.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chart" Target="../charts/chart10.xml"/><Relationship Id="rId2" Type="http://schemas.openxmlformats.org/officeDocument/2006/relationships/chart" Target="../charts/chart9.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chart" Target="../charts/chart100.xml"/><Relationship Id="rId2" Type="http://schemas.openxmlformats.org/officeDocument/2006/relationships/chart" Target="../charts/chart99.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chart" Target="../charts/chart101.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chart" Target="../charts/chart102.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chart" Target="../charts/chart104.xml"/><Relationship Id="rId2" Type="http://schemas.openxmlformats.org/officeDocument/2006/relationships/chart" Target="../charts/chart103.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chart" Target="../charts/chart105.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chart" Target="../charts/chart107.xml"/><Relationship Id="rId2" Type="http://schemas.openxmlformats.org/officeDocument/2006/relationships/chart" Target="../charts/chart106.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chart" Target="../charts/chart108.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chart" Target="../charts/chart110.xml"/><Relationship Id="rId2" Type="http://schemas.openxmlformats.org/officeDocument/2006/relationships/chart" Target="../charts/chart109.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chart" Target="../charts/chart111.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chart" Target="../charts/chart112.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chart" Target="../charts/chart12.xml"/><Relationship Id="rId2" Type="http://schemas.openxmlformats.org/officeDocument/2006/relationships/chart" Target="../charts/chart11.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chart" Target="../charts/chart114.xml"/><Relationship Id="rId2" Type="http://schemas.openxmlformats.org/officeDocument/2006/relationships/chart" Target="../charts/chart113.xm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chart" Target="../charts/chart115.xml"/><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chart" Target="../charts/chart117.xml"/><Relationship Id="rId2" Type="http://schemas.openxmlformats.org/officeDocument/2006/relationships/chart" Target="../charts/chart116.xml"/><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chart" Target="../charts/chart118.xml"/><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chart" Target="../charts/chart120.xml"/><Relationship Id="rId2" Type="http://schemas.openxmlformats.org/officeDocument/2006/relationships/chart" Target="../charts/chart119.xml"/><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chart" Target="../charts/chart121.xml"/><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chart" Target="../charts/chart123.xml"/><Relationship Id="rId2" Type="http://schemas.openxmlformats.org/officeDocument/2006/relationships/chart" Target="../charts/chart122.xml"/><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chart" Target="../charts/chart124.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chart" Target="../charts/chart125.xml"/><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chart" Target="../charts/chart127.xml"/><Relationship Id="rId2" Type="http://schemas.openxmlformats.org/officeDocument/2006/relationships/chart" Target="../charts/chart126.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chart" Target="../charts/chart14.xml"/><Relationship Id="rId2" Type="http://schemas.openxmlformats.org/officeDocument/2006/relationships/chart" Target="../charts/chart13.xml"/><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chart" Target="../charts/chart128.xml"/><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3" Type="http://schemas.openxmlformats.org/officeDocument/2006/relationships/chart" Target="../charts/chart130.xml"/><Relationship Id="rId2" Type="http://schemas.openxmlformats.org/officeDocument/2006/relationships/chart" Target="../charts/chart129.xml"/><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chart" Target="../charts/chart131.xml"/><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chart" Target="../charts/chart132.xml"/><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3" Type="http://schemas.openxmlformats.org/officeDocument/2006/relationships/chart" Target="../charts/chart134.xml"/><Relationship Id="rId2" Type="http://schemas.openxmlformats.org/officeDocument/2006/relationships/chart" Target="../charts/chart133.xml"/><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chart" Target="../charts/chart135.xml"/><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chart" Target="../charts/chart136.xml"/><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chart" Target="../charts/chart138.xml"/><Relationship Id="rId2" Type="http://schemas.openxmlformats.org/officeDocument/2006/relationships/chart" Target="../charts/chart137.xml"/><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chart" Target="../charts/chart139.xml"/><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chart" Target="../charts/chart141.xml"/><Relationship Id="rId2" Type="http://schemas.openxmlformats.org/officeDocument/2006/relationships/chart" Target="../charts/chart140.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BE7EE2-334A-ABE7-76C3-C398023863EE}"/>
            </a:ext>
          </a:extLst>
        </p:cNvPr>
        <p:cNvGrpSpPr/>
        <p:nvPr/>
      </p:nvGrpSpPr>
      <p:grpSpPr>
        <a:xfrm>
          <a:off x="0" y="0"/>
          <a:ext cx="0" cy="0"/>
          <a:chOff x="0" y="0"/>
          <a:chExt cx="0" cy="0"/>
        </a:xfrm>
      </p:grpSpPr>
      <p:sp>
        <p:nvSpPr>
          <p:cNvPr id="5" name="Footer Placeholder 4">
            <a:extLst>
              <a:ext uri="{FF2B5EF4-FFF2-40B4-BE49-F238E27FC236}">
                <a16:creationId xmlns:a16="http://schemas.microsoft.com/office/drawing/2014/main" id="{C715E0C8-E457-03D5-5A68-289DDEEDFC96}"/>
              </a:ext>
            </a:extLst>
          </p:cNvPr>
          <p:cNvSpPr>
            <a:spLocks noGrp="1"/>
          </p:cNvSpPr>
          <p:nvPr>
            <p:ph type="ftr" sz="quarter" idx="15"/>
          </p:nvPr>
        </p:nvSpPr>
        <p:spPr>
          <a:xfrm>
            <a:off x="546969" y="4970700"/>
            <a:ext cx="6451742" cy="174151"/>
          </a:xfrm>
        </p:spPr>
        <p:txBody>
          <a:bodyPr/>
          <a:lstStyle/>
          <a:p>
            <a:pPr lvl="0"/>
            <a:endParaRPr lang="en-US" noProof="0"/>
          </a:p>
        </p:txBody>
      </p:sp>
      <p:sp>
        <p:nvSpPr>
          <p:cNvPr id="23" name="Source">
            <a:extLst>
              <a:ext uri="{FF2B5EF4-FFF2-40B4-BE49-F238E27FC236}">
                <a16:creationId xmlns:a16="http://schemas.microsoft.com/office/drawing/2014/main" id="{AB7F0224-256C-1C87-BC0D-9F36542C8D22}"/>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12" name="Head">
            <a:extLst>
              <a:ext uri="{FF2B5EF4-FFF2-40B4-BE49-F238E27FC236}">
                <a16:creationId xmlns:a16="http://schemas.microsoft.com/office/drawing/2014/main" id="{972FA693-B164-CF6D-0197-FA59FE44ECA4}"/>
              </a:ext>
            </a:extLst>
          </p:cNvPr>
          <p:cNvSpPr>
            <a:spLocks noGrp="1"/>
          </p:cNvSpPr>
          <p:nvPr>
            <p:ph type="body" sz="quarter" idx="18"/>
          </p:nvPr>
        </p:nvSpPr>
        <p:spPr>
          <a:xfrm>
            <a:off x="503238" y="774000"/>
            <a:ext cx="8136762" cy="360000"/>
          </a:xfrm>
        </p:spPr>
        <p:txBody>
          <a:bodyPr/>
          <a:lstStyle/>
          <a:p>
            <a:pPr>
              <a:defRPr sz="1200"/>
            </a:pPr>
            <a:r>
              <a:t>Based on price change | by Brand | Sun Care | Walmart</a:t>
            </a:r>
          </a:p>
        </p:txBody>
      </p:sp>
      <p:sp>
        <p:nvSpPr>
          <p:cNvPr id="3" name="Title 2">
            <a:extLst>
              <a:ext uri="{FF2B5EF4-FFF2-40B4-BE49-F238E27FC236}">
                <a16:creationId xmlns:a16="http://schemas.microsoft.com/office/drawing/2014/main" id="{68ECBD7B-FD15-F35B-300D-57DADFD3014A}"/>
              </a:ext>
            </a:extLst>
          </p:cNvPr>
          <p:cNvSpPr>
            <a:spLocks noGrp="1"/>
          </p:cNvSpPr>
          <p:nvPr>
            <p:ph type="title"/>
          </p:nvPr>
        </p:nvSpPr>
        <p:spPr>
          <a:xfrm>
            <a:off x="504000" y="-1"/>
            <a:ext cx="8136000" cy="771525"/>
          </a:xfrm>
        </p:spPr>
        <p:txBody>
          <a:bodyPr/>
          <a:lstStyle/>
          <a:p>
            <a:r>
              <a:rPr lang="en-GB" dirty="0">
                <a:highlight>
                  <a:srgbClr val="FFFF00"/>
                </a:highlight>
              </a:rPr>
              <a:t>Brand Elasticity Analysis</a:t>
            </a:r>
            <a:r>
              <a:rPr lang="en-US" dirty="0">
                <a:highlight>
                  <a:srgbClr val="FFFF00"/>
                </a:highlight>
              </a:rPr>
              <a:t> </a:t>
            </a:r>
            <a:r>
              <a:rPr lang="en-US" dirty="0">
                <a:solidFill>
                  <a:schemeClr val="bg2">
                    <a:lumMod val="90000"/>
                  </a:schemeClr>
                </a:solidFill>
                <a:highlight>
                  <a:srgbClr val="FFFF00"/>
                </a:highlight>
              </a:rPr>
              <a:t>(Replace with SO WHAT)</a:t>
            </a:r>
          </a:p>
        </p:txBody>
      </p:sp>
      <p:graphicFrame>
        <p:nvGraphicFramePr>
          <p:cNvPr id="15" name="C1">
            <a:extLst>
              <a:ext uri="{FF2B5EF4-FFF2-40B4-BE49-F238E27FC236}">
                <a16:creationId xmlns:a16="http://schemas.microsoft.com/office/drawing/2014/main" id="{EDFCBC36-4F11-D674-5BE1-EE9CDDC70A20}"/>
              </a:ext>
            </a:extLst>
          </p:cNvPr>
          <p:cNvGraphicFramePr>
            <a:graphicFrameLocks/>
          </p:cNvGraphicFramePr>
          <p:nvPr/>
        </p:nvGraphicFramePr>
        <p:xfrm>
          <a:off x="540544" y="1131888"/>
          <a:ext cx="8099822" cy="3619897"/>
        </p:xfrm>
        <a:graphic>
          <a:graphicData uri="http://schemas.openxmlformats.org/drawingml/2006/chart">
            <c:chart xmlns:c="http://schemas.openxmlformats.org/drawingml/2006/chart" xmlns:r="http://schemas.openxmlformats.org/officeDocument/2006/relationships" r:id="rId2"/>
          </a:graphicData>
        </a:graphic>
      </p:graphicFrame>
      <p:sp>
        <p:nvSpPr>
          <p:cNvPr id="13" name="Rectangle 12">
            <a:extLst>
              <a:ext uri="{FF2B5EF4-FFF2-40B4-BE49-F238E27FC236}">
                <a16:creationId xmlns:a16="http://schemas.microsoft.com/office/drawing/2014/main" id="{C622D3CA-3874-87D4-1852-EDD521FC8246}"/>
              </a:ext>
            </a:extLst>
          </p:cNvPr>
          <p:cNvSpPr/>
          <p:nvPr/>
        </p:nvSpPr>
        <p:spPr>
          <a:xfrm>
            <a:off x="3843446" y="1130497"/>
            <a:ext cx="4797140" cy="15749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575555"/>
                </a:solidFill>
                <a:effectLst/>
                <a:uLnTx/>
                <a:uFillTx/>
                <a:latin typeface="Nexa Bold"/>
                <a:ea typeface="Open Sans" panose="020B0606030504020204" pitchFamily="34" charset="0"/>
                <a:cs typeface="Open Sans" panose="020B0606030504020204" pitchFamily="34" charset="0"/>
              </a:rPr>
              <a:t>Low retention and high appeal</a:t>
            </a:r>
            <a:endParaRPr kumimoji="0" lang="en-CH" sz="900" b="1" i="0" u="none" strike="noStrike" kern="1200" cap="none" spc="0" normalizeH="0" baseline="0" noProof="0" dirty="0">
              <a:ln>
                <a:noFill/>
              </a:ln>
              <a:solidFill>
                <a:srgbClr val="575555"/>
              </a:solidFill>
              <a:effectLst/>
              <a:uLnTx/>
              <a:uFillTx/>
              <a:latin typeface="Nexa Bold"/>
              <a:ea typeface="Open Sans" panose="020B0606030504020204" pitchFamily="34" charset="0"/>
              <a:cs typeface="Open Sans" panose="020B0606030504020204" pitchFamily="34" charset="0"/>
            </a:endParaRPr>
          </a:p>
        </p:txBody>
      </p:sp>
      <p:sp>
        <p:nvSpPr>
          <p:cNvPr id="17" name="Rectangle 16">
            <a:extLst>
              <a:ext uri="{FF2B5EF4-FFF2-40B4-BE49-F238E27FC236}">
                <a16:creationId xmlns:a16="http://schemas.microsoft.com/office/drawing/2014/main" id="{D3BB5C76-9267-6967-4535-C2095A7FB440}"/>
              </a:ext>
            </a:extLst>
          </p:cNvPr>
          <p:cNvSpPr/>
          <p:nvPr/>
        </p:nvSpPr>
        <p:spPr>
          <a:xfrm>
            <a:off x="3835181" y="3437981"/>
            <a:ext cx="4802300" cy="10141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chemeClr val="accent3"/>
                </a:solidFill>
                <a:effectLst/>
                <a:uLnTx/>
                <a:uFillTx/>
                <a:latin typeface="Nexa Bold"/>
                <a:ea typeface="Open Sans" panose="020B0606030504020204" pitchFamily="34" charset="0"/>
                <a:cs typeface="Open Sans" panose="020B0606030504020204" pitchFamily="34" charset="0"/>
              </a:rPr>
              <a:t>High retention and high appeal</a:t>
            </a:r>
            <a:endParaRPr kumimoji="0" lang="en-CH" sz="900" b="1" i="0" u="none" strike="noStrike" kern="1200" cap="none" spc="0" normalizeH="0" baseline="0" noProof="0" dirty="0">
              <a:ln>
                <a:noFill/>
              </a:ln>
              <a:solidFill>
                <a:schemeClr val="accent3"/>
              </a:solidFill>
              <a:effectLst/>
              <a:uLnTx/>
              <a:uFillTx/>
              <a:latin typeface="Nexa Bold"/>
              <a:ea typeface="Open Sans" panose="020B0606030504020204" pitchFamily="34" charset="0"/>
              <a:cs typeface="Open Sans" panose="020B0606030504020204" pitchFamily="34" charset="0"/>
            </a:endParaRPr>
          </a:p>
        </p:txBody>
      </p:sp>
      <p:sp>
        <p:nvSpPr>
          <p:cNvPr id="16" name="Rectangle 15">
            <a:extLst>
              <a:ext uri="{FF2B5EF4-FFF2-40B4-BE49-F238E27FC236}">
                <a16:creationId xmlns:a16="http://schemas.microsoft.com/office/drawing/2014/main" id="{A1F9337C-7E62-C93C-ACB7-3C970264C294}"/>
              </a:ext>
            </a:extLst>
          </p:cNvPr>
          <p:cNvSpPr/>
          <p:nvPr/>
        </p:nvSpPr>
        <p:spPr>
          <a:xfrm>
            <a:off x="1274612" y="3427905"/>
            <a:ext cx="2438180" cy="10239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l" defTabSz="685783"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575555"/>
                </a:solidFill>
                <a:effectLst/>
                <a:uLnTx/>
                <a:uFillTx/>
                <a:latin typeface="Nexa Bold"/>
                <a:ea typeface="Open Sans" panose="020B0606030504020204" pitchFamily="34" charset="0"/>
                <a:cs typeface="Open Sans" panose="020B0606030504020204" pitchFamily="34" charset="0"/>
              </a:rPr>
              <a:t>High retention and low appeal</a:t>
            </a:r>
            <a:endParaRPr kumimoji="0" lang="en-CH" sz="900" b="1" i="0" u="none" strike="noStrike" kern="1200" cap="none" spc="0" normalizeH="0" baseline="0" noProof="0" dirty="0">
              <a:ln>
                <a:noFill/>
              </a:ln>
              <a:solidFill>
                <a:srgbClr val="575555"/>
              </a:solidFill>
              <a:effectLst/>
              <a:uLnTx/>
              <a:uFillTx/>
              <a:latin typeface="Nexa Bold"/>
              <a:ea typeface="Open Sans" panose="020B0606030504020204" pitchFamily="34" charset="0"/>
              <a:cs typeface="Open Sans" panose="020B0606030504020204" pitchFamily="34" charset="0"/>
            </a:endParaRPr>
          </a:p>
        </p:txBody>
      </p:sp>
      <p:sp>
        <p:nvSpPr>
          <p:cNvPr id="14" name="Rectangle 13">
            <a:extLst>
              <a:ext uri="{FF2B5EF4-FFF2-40B4-BE49-F238E27FC236}">
                <a16:creationId xmlns:a16="http://schemas.microsoft.com/office/drawing/2014/main" id="{6E223A90-1303-48F6-5E9D-248A13BD1EA9}"/>
              </a:ext>
            </a:extLst>
          </p:cNvPr>
          <p:cNvSpPr/>
          <p:nvPr/>
        </p:nvSpPr>
        <p:spPr>
          <a:xfrm>
            <a:off x="1274612" y="1131888"/>
            <a:ext cx="2436345" cy="15901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l" defTabSz="685783"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C00000"/>
                </a:solidFill>
                <a:effectLst/>
                <a:uLnTx/>
                <a:uFillTx/>
                <a:latin typeface="Nexa Bold"/>
                <a:ea typeface="Open Sans" panose="020B0606030504020204" pitchFamily="34" charset="0"/>
                <a:cs typeface="Open Sans" panose="020B0606030504020204" pitchFamily="34" charset="0"/>
              </a:rPr>
              <a:t>Low retention and low appeal</a:t>
            </a:r>
            <a:endParaRPr kumimoji="0" lang="en-CH" sz="900" b="1" i="0" u="none" strike="noStrike" kern="1200" cap="none" spc="0" normalizeH="0" baseline="0" noProof="0" dirty="0">
              <a:ln>
                <a:noFill/>
              </a:ln>
              <a:solidFill>
                <a:srgbClr val="C00000"/>
              </a:solidFill>
              <a:effectLst/>
              <a:uLnTx/>
              <a:uFillTx/>
              <a:latin typeface="Nexa Bold"/>
              <a:ea typeface="Open Sans" panose="020B0606030504020204" pitchFamily="34" charset="0"/>
              <a:cs typeface="Open Sans" panose="020B0606030504020204" pitchFamily="34" charset="0"/>
            </a:endParaRPr>
          </a:p>
        </p:txBody>
      </p:sp>
      <p:sp>
        <p:nvSpPr>
          <p:cNvPr id="7" name="TextBox X">
            <a:extLst>
              <a:ext uri="{FF2B5EF4-FFF2-40B4-BE49-F238E27FC236}">
                <a16:creationId xmlns:a16="http://schemas.microsoft.com/office/drawing/2014/main" id="{F5995529-35E9-D669-593F-CBF953EF56DA}"/>
              </a:ext>
            </a:extLst>
          </p:cNvPr>
          <p:cNvSpPr txBox="1"/>
          <p:nvPr/>
        </p:nvSpPr>
        <p:spPr>
          <a:xfrm>
            <a:off x="6944613" y="4550057"/>
            <a:ext cx="1698567" cy="21544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gn="ctr">
              <a:defRPr sz="800">
                <a:solidFill>
                  <a:srgbClr val="575555"/>
                </a:solidFill>
                <a:latin typeface="Nexa Bold"/>
              </a:defRPr>
            </a:pPr>
            <a:r>
              <a:t>Priced down by -10%</a:t>
            </a:r>
          </a:p>
        </p:txBody>
      </p:sp>
      <p:sp>
        <p:nvSpPr>
          <p:cNvPr id="6" name="TextBox Y">
            <a:extLst>
              <a:ext uri="{FF2B5EF4-FFF2-40B4-BE49-F238E27FC236}">
                <a16:creationId xmlns:a16="http://schemas.microsoft.com/office/drawing/2014/main" id="{7F518B53-598A-54FF-AC35-CB493EF87EE3}"/>
              </a:ext>
            </a:extLst>
          </p:cNvPr>
          <p:cNvSpPr txBox="1"/>
          <p:nvPr/>
        </p:nvSpPr>
        <p:spPr>
          <a:xfrm>
            <a:off x="517720" y="1137015"/>
            <a:ext cx="435454" cy="4238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ctr">
              <a:defRPr sz="800">
                <a:solidFill>
                  <a:srgbClr val="575555"/>
                </a:solidFill>
                <a:latin typeface="Nexa Bold"/>
              </a:defRPr>
            </a:pPr>
            <a:r>
              <a:t>Priced up by +15%</a:t>
            </a:r>
          </a:p>
        </p:txBody>
      </p:sp>
      <p:sp>
        <p:nvSpPr>
          <p:cNvPr id="8" name="Date Placeholder 7">
            <a:extLst>
              <a:ext uri="{FF2B5EF4-FFF2-40B4-BE49-F238E27FC236}">
                <a16:creationId xmlns:a16="http://schemas.microsoft.com/office/drawing/2014/main" id="{E624133A-F86B-0F56-4F10-407EF930551B}"/>
              </a:ext>
            </a:extLst>
          </p:cNvPr>
          <p:cNvSpPr>
            <a:spLocks noGrp="1"/>
          </p:cNvSpPr>
          <p:nvPr>
            <p:ph type="dt" sz="half" idx="14"/>
          </p:nvPr>
        </p:nvSpPr>
        <p:spPr/>
        <p:txBody>
          <a:bodyPr/>
          <a:lstStyle/>
          <a:p>
            <a:fld id="{AD583B17-CA9E-4798-A693-AB6BF9A9B56D}" type="datetime1">
              <a:rPr lang="en-US" smtClean="0"/>
              <a:t>7/25/2025</a:t>
            </a:fld>
            <a:endParaRPr lang="en-US"/>
          </a:p>
        </p:txBody>
      </p:sp>
      <p:sp>
        <p:nvSpPr>
          <p:cNvPr id="9" name="Slide Number Placeholder 8">
            <a:extLst>
              <a:ext uri="{FF2B5EF4-FFF2-40B4-BE49-F238E27FC236}">
                <a16:creationId xmlns:a16="http://schemas.microsoft.com/office/drawing/2014/main" id="{A1DFEF9F-C61D-C359-DE4D-DEEB2228BF89}"/>
              </a:ext>
            </a:extLst>
          </p:cNvPr>
          <p:cNvSpPr>
            <a:spLocks noGrp="1"/>
          </p:cNvSpPr>
          <p:nvPr>
            <p:ph type="sldNum" sz="quarter" idx="16"/>
          </p:nvPr>
        </p:nvSpPr>
        <p:spPr/>
        <p:txBody>
          <a:bodyPr/>
          <a:lstStyle/>
          <a:p>
            <a:fld id="{7B1F438D-4EAF-094E-9162-80CF3EF77236}" type="slidenum">
              <a:rPr lang="en-US" smtClean="0"/>
              <a:pPr/>
              <a:t>1</a:t>
            </a:fld>
            <a:endParaRPr lang="en-US"/>
          </a:p>
        </p:txBody>
      </p:sp>
    </p:spTree>
    <p:extLst>
      <p:ext uri="{BB962C8B-B14F-4D97-AF65-F5344CB8AC3E}">
        <p14:creationId xmlns:p14="http://schemas.microsoft.com/office/powerpoint/2010/main" val="24014681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36D4E2-D00C-2740-D9FC-FB95F6B4E16C}"/>
            </a:ext>
          </a:extLst>
        </p:cNvPr>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2593F66F-2AC9-6788-62F4-DBBEC5F6962F}"/>
              </a:ext>
            </a:extLst>
          </p:cNvPr>
          <p:cNvGraphicFramePr>
            <a:graphicFrameLocks noGrp="1"/>
          </p:cNvGraphicFramePr>
          <p:nvPr/>
        </p:nvGraphicFramePr>
        <p:xfrm>
          <a:off x="537316" y="1146130"/>
          <a:ext cx="4014351" cy="3587977"/>
        </p:xfrm>
        <a:graphic>
          <a:graphicData uri="http://schemas.openxmlformats.org/drawingml/2006/table">
            <a:tbl>
              <a:tblPr firstRow="1" bandRow="1">
                <a:tableStyleId>{2D5ABB26-0587-4C30-8999-92F81FD0307C}</a:tableStyleId>
              </a:tblPr>
              <a:tblGrid>
                <a:gridCol w="889145">
                  <a:extLst>
                    <a:ext uri="{9D8B030D-6E8A-4147-A177-3AD203B41FA5}">
                      <a16:colId xmlns:a16="http://schemas.microsoft.com/office/drawing/2014/main" val="2188046369"/>
                    </a:ext>
                  </a:extLst>
                </a:gridCol>
                <a:gridCol w="1143883">
                  <a:extLst>
                    <a:ext uri="{9D8B030D-6E8A-4147-A177-3AD203B41FA5}">
                      <a16:colId xmlns:a16="http://schemas.microsoft.com/office/drawing/2014/main" val="2235849951"/>
                    </a:ext>
                  </a:extLst>
                </a:gridCol>
                <a:gridCol w="1981323">
                  <a:extLst>
                    <a:ext uri="{9D8B030D-6E8A-4147-A177-3AD203B41FA5}">
                      <a16:colId xmlns:a16="http://schemas.microsoft.com/office/drawing/2014/main" val="233123412"/>
                    </a:ext>
                  </a:extLst>
                </a:gridCol>
              </a:tblGrid>
              <a:tr h="413997">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  </a:t>
                      </a:r>
                      <a:endParaRPr lang="en-CH" sz="90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7398">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(38.0%)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398">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(19.3%)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398">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(15.9%)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398">
                <a:tc>
                  <a:txBody>
                    <a:bodyPr/>
                    <a:lstStyle/>
                    <a:p>
                      <a:pPr algn="ctr">
                        <a:defRPr sz="800" b="1">
                          <a:latin typeface="Nexa Bold"/>
                        </a:defRPr>
                      </a:pPr>
                      <a:r>
                        <a:rPr sz="800">
                          <a:latin typeface="Nexa Bold"/>
                        </a:rPr>
                        <a:t>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(6.3%)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398">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Caribbean Beach (6.6%)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398">
                <a:tc>
                  <a:txBody>
                    <a:bodyPr/>
                    <a:lstStyle/>
                    <a:p>
                      <a:pPr algn="ctr">
                        <a:defRPr sz="800">
                          <a:latin typeface="Nexa Book"/>
                        </a:defRPr>
                      </a:pPr>
                      <a:r>
                        <a:rPr sz="800">
                          <a:latin typeface="Nexa Book"/>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Nuvel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398">
                <a:tc>
                  <a:txBody>
                    <a:bodyPr/>
                    <a:lstStyle/>
                    <a:p>
                      <a:pPr algn="ctr">
                        <a:defRPr sz="800" b="1">
                          <a:latin typeface="Nexa Bold"/>
                        </a:defRPr>
                      </a:pPr>
                      <a:r>
                        <a:rPr sz="800">
                          <a:latin typeface="Nexa Bold"/>
                        </a:rPr>
                        <a:t>1.6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Garnier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398">
                <a:tc>
                  <a:txBody>
                    <a:bodyPr/>
                    <a:lstStyle/>
                    <a:p>
                      <a:pPr algn="ctr">
                        <a:defRPr sz="800">
                          <a:latin typeface="Nexa Book"/>
                        </a:defRPr>
                      </a:pPr>
                      <a:r>
                        <a:rPr sz="800">
                          <a:latin typeface="Nexa Book"/>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Isdin (1.8%)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398">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La Roche-Posay (1.9%)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398">
                <a:tc>
                  <a:txBody>
                    <a:bodyPr/>
                    <a:lstStyle/>
                    <a:p>
                      <a:pPr algn="ctr">
                        <a:defRPr sz="800" b="1">
                          <a:latin typeface="Nexa Bold"/>
                        </a:defRPr>
                      </a:pPr>
                      <a:r>
                        <a:rPr sz="800">
                          <a:latin typeface="Nexa Bold"/>
                        </a:rPr>
                        <a:t>1.6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Eucerin (1.1%)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9C57591F-0095-D748-36AA-39BAD68AE473}"/>
              </a:ext>
            </a:extLst>
          </p:cNvPr>
          <p:cNvGraphicFramePr>
            <a:graphicFrameLocks noGrp="1"/>
          </p:cNvGraphicFramePr>
          <p:nvPr/>
        </p:nvGraphicFramePr>
        <p:xfrm>
          <a:off x="4639070" y="1146130"/>
          <a:ext cx="4023000" cy="3586203"/>
        </p:xfrm>
        <a:graphic>
          <a:graphicData uri="http://schemas.openxmlformats.org/drawingml/2006/table">
            <a:tbl>
              <a:tblPr firstRow="1" bandRow="1">
                <a:tableStyleId>{2D5ABB26-0587-4C30-8999-92F81FD0307C}</a:tableStyleId>
              </a:tblPr>
              <a:tblGrid>
                <a:gridCol w="1984500">
                  <a:extLst>
                    <a:ext uri="{9D8B030D-6E8A-4147-A177-3AD203B41FA5}">
                      <a16:colId xmlns:a16="http://schemas.microsoft.com/office/drawing/2014/main" val="1447071671"/>
                    </a:ext>
                  </a:extLst>
                </a:gridCol>
                <a:gridCol w="1147500">
                  <a:extLst>
                    <a:ext uri="{9D8B030D-6E8A-4147-A177-3AD203B41FA5}">
                      <a16:colId xmlns:a16="http://schemas.microsoft.com/office/drawing/2014/main" val="2737317522"/>
                    </a:ext>
                  </a:extLst>
                </a:gridCol>
                <a:gridCol w="891000">
                  <a:extLst>
                    <a:ext uri="{9D8B030D-6E8A-4147-A177-3AD203B41FA5}">
                      <a16:colId xmlns:a16="http://schemas.microsoft.com/office/drawing/2014/main" val="2188046369"/>
                    </a:ext>
                  </a:extLst>
                </a:gridCol>
              </a:tblGrid>
              <a:tr h="413793">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7241">
                <a:tc>
                  <a:txBody>
                    <a:bodyPr/>
                    <a:lstStyle/>
                    <a:p>
                      <a:pPr algn="ctr">
                        <a:defRPr sz="800">
                          <a:latin typeface="Nexa Bold"/>
                        </a:defRPr>
                      </a:pPr>
                      <a:r>
                        <a:rPr sz="800">
                          <a:latin typeface="Nexa Bold"/>
                        </a:rPr>
                        <a:t>Nivea (38.0%)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241">
                <a:tc>
                  <a:txBody>
                    <a:bodyPr/>
                    <a:lstStyle/>
                    <a:p>
                      <a:pPr algn="ctr">
                        <a:defRPr sz="800">
                          <a:latin typeface="Nexa Bold"/>
                        </a:defRPr>
                      </a:pPr>
                      <a:r>
                        <a:rPr sz="800">
                          <a:latin typeface="Nexa Bold"/>
                        </a:rPr>
                        <a:t>Hawaiian Tropic (19.3%)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241">
                <a:tc>
                  <a:txBody>
                    <a:bodyPr/>
                    <a:lstStyle/>
                    <a:p>
                      <a:pPr algn="ctr">
                        <a:defRPr sz="800">
                          <a:latin typeface="Nexa Bold"/>
                        </a:defRPr>
                      </a:pPr>
                      <a:r>
                        <a:rPr sz="800">
                          <a:latin typeface="Nexa Bold"/>
                        </a:rPr>
                        <a:t>Banana Boat (15.9%)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241">
                <a:tc>
                  <a:txBody>
                    <a:bodyPr/>
                    <a:lstStyle/>
                    <a:p>
                      <a:pPr algn="ctr">
                        <a:defRPr sz="800">
                          <a:latin typeface="Nexa Bold"/>
                        </a:defRPr>
                      </a:pPr>
                      <a:r>
                        <a:rPr sz="800">
                          <a:latin typeface="Nexa Bold"/>
                        </a:rPr>
                        <a:t>EQUATE (6.3%)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241">
                <a:tc>
                  <a:txBody>
                    <a:bodyPr/>
                    <a:lstStyle/>
                    <a:p>
                      <a:pPr algn="ctr">
                        <a:defRPr sz="800">
                          <a:latin typeface="Nexa Bold"/>
                        </a:defRPr>
                      </a:pPr>
                      <a:r>
                        <a:rPr sz="800">
                          <a:latin typeface="Nexa Bold"/>
                        </a:rPr>
                        <a:t>Caribbean Beach (6.6%)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241">
                <a:tc>
                  <a:txBody>
                    <a:bodyPr/>
                    <a:lstStyle/>
                    <a:p>
                      <a:pPr algn="ctr">
                        <a:defRPr sz="800">
                          <a:latin typeface="Nexa Bold"/>
                        </a:defRPr>
                      </a:pPr>
                      <a:r>
                        <a:rPr sz="800">
                          <a:latin typeface="Nexa Bold"/>
                        </a:rPr>
                        <a:t>Isdin (1.8%)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241">
                <a:tc>
                  <a:txBody>
                    <a:bodyPr/>
                    <a:lstStyle/>
                    <a:p>
                      <a:pPr algn="ctr">
                        <a:defRPr sz="800">
                          <a:latin typeface="Nexa Bold"/>
                        </a:defRPr>
                      </a:pPr>
                      <a:r>
                        <a:rPr sz="800">
                          <a:latin typeface="Nexa Bold"/>
                        </a:rPr>
                        <a:t>Garnier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241">
                <a:tc>
                  <a:txBody>
                    <a:bodyPr/>
                    <a:lstStyle/>
                    <a:p>
                      <a:pPr algn="ctr">
                        <a:defRPr sz="800">
                          <a:latin typeface="Nexa Bold"/>
                        </a:defRPr>
                      </a:pPr>
                      <a:r>
                        <a:rPr sz="800">
                          <a:latin typeface="Nexa Bold"/>
                        </a:rPr>
                        <a:t>La Roche-Posay (1.9%)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241">
                <a:tc>
                  <a:txBody>
                    <a:bodyPr/>
                    <a:lstStyle/>
                    <a:p>
                      <a:pPr algn="ctr">
                        <a:defRPr sz="800">
                          <a:latin typeface="Nexa Bold"/>
                        </a:defRPr>
                      </a:pPr>
                      <a:r>
                        <a:rPr sz="800">
                          <a:latin typeface="Nexa Bold"/>
                        </a:rPr>
                        <a:t>Nuvel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241">
                <a:tc>
                  <a:txBody>
                    <a:bodyPr/>
                    <a:lstStyle/>
                    <a:p>
                      <a:pPr algn="ctr">
                        <a:defRPr sz="800">
                          <a:latin typeface="Nexa Bold"/>
                        </a:defRPr>
                      </a:pPr>
                      <a:r>
                        <a:rPr sz="800">
                          <a:latin typeface="Nexa Bold"/>
                        </a:rPr>
                        <a:t>Eucerin (1.1%)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384F0B07-7FFA-94D5-8A72-28006327465C}"/>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2E1372DC-594D-2F5E-D80A-6968E86C3C90}"/>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6" name="Head">
            <a:extLst>
              <a:ext uri="{FF2B5EF4-FFF2-40B4-BE49-F238E27FC236}">
                <a16:creationId xmlns:a16="http://schemas.microsoft.com/office/drawing/2014/main" id="{92057D39-C8D3-565C-91E9-5044D7F36F15}"/>
              </a:ext>
            </a:extLst>
          </p:cNvPr>
          <p:cNvSpPr>
            <a:spLocks noGrp="1"/>
          </p:cNvSpPr>
          <p:nvPr>
            <p:ph type="body" sz="quarter" idx="18"/>
          </p:nvPr>
        </p:nvSpPr>
        <p:spPr>
          <a:xfrm>
            <a:off x="503238" y="774000"/>
            <a:ext cx="8136762" cy="360000"/>
          </a:xfrm>
        </p:spPr>
        <p:txBody>
          <a:bodyPr/>
          <a:lstStyle/>
          <a:p>
            <a:pPr>
              <a:defRPr sz="1200">
                <a:latin typeface="Nexa Bold (Headings)"/>
              </a:defRPr>
            </a:pPr>
            <a:r>
              <a:t>Sourcing Analysis | Neutrogena (2.7%) | Up &amp; Down Pricing | Walmart | Assumes no other are changing prices</a:t>
            </a:r>
          </a:p>
        </p:txBody>
      </p:sp>
      <p:sp>
        <p:nvSpPr>
          <p:cNvPr id="4" name="Title1">
            <a:extLst>
              <a:ext uri="{FF2B5EF4-FFF2-40B4-BE49-F238E27FC236}">
                <a16:creationId xmlns:a16="http://schemas.microsoft.com/office/drawing/2014/main" id="{B229A2F5-6648-2683-B6F0-8B66CC83D140}"/>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Brand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D37C7EB5-D04D-E733-3C77-2FFC3FE10B33}"/>
              </a:ext>
            </a:extLst>
          </p:cNvPr>
          <p:cNvGraphicFramePr>
            <a:graphicFrameLocks noGrp="1"/>
          </p:cNvGraphicFramePr>
          <p:nvPr/>
        </p:nvGraphicFramePr>
        <p:xfrm>
          <a:off x="1434606" y="1549987"/>
          <a:ext cx="1121270" cy="3182346"/>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B85D9179-E0D3-D53E-9ED9-D0817CA2F318}"/>
              </a:ext>
            </a:extLst>
          </p:cNvPr>
          <p:cNvGraphicFramePr>
            <a:graphicFrameLocks noGrp="1"/>
          </p:cNvGraphicFramePr>
          <p:nvPr/>
        </p:nvGraphicFramePr>
        <p:xfrm>
          <a:off x="6643132" y="1544552"/>
          <a:ext cx="1130884" cy="3187781"/>
        </p:xfrm>
        <a:graphic>
          <a:graphicData uri="http://schemas.openxmlformats.org/drawingml/2006/chart">
            <c:chart xmlns:c="http://schemas.openxmlformats.org/drawingml/2006/chart" xmlns:r="http://schemas.openxmlformats.org/officeDocument/2006/relationships" r:id="rId3"/>
          </a:graphicData>
        </a:graphic>
      </p:graphicFrame>
      <p:sp>
        <p:nvSpPr>
          <p:cNvPr id="2" name="Date Placeholder 1">
            <a:extLst>
              <a:ext uri="{FF2B5EF4-FFF2-40B4-BE49-F238E27FC236}">
                <a16:creationId xmlns:a16="http://schemas.microsoft.com/office/drawing/2014/main" id="{B8F30F3D-1D7A-8784-E8ED-24DC4546DCD7}"/>
              </a:ext>
            </a:extLst>
          </p:cNvPr>
          <p:cNvSpPr>
            <a:spLocks noGrp="1"/>
          </p:cNvSpPr>
          <p:nvPr>
            <p:ph type="dt" sz="half" idx="14"/>
          </p:nvPr>
        </p:nvSpPr>
        <p:spPr/>
        <p:txBody>
          <a:bodyPr/>
          <a:lstStyle/>
          <a:p>
            <a:fld id="{53486936-A927-4261-B0C8-39E31EFDDAC0}" type="datetime1">
              <a:rPr lang="en-US" smtClean="0"/>
              <a:t>7/25/2025</a:t>
            </a:fld>
            <a:endParaRPr lang="en-US"/>
          </a:p>
        </p:txBody>
      </p:sp>
      <p:sp>
        <p:nvSpPr>
          <p:cNvPr id="3" name="Slide Number Placeholder 2">
            <a:extLst>
              <a:ext uri="{FF2B5EF4-FFF2-40B4-BE49-F238E27FC236}">
                <a16:creationId xmlns:a16="http://schemas.microsoft.com/office/drawing/2014/main" id="{1E91D207-B058-00D8-E89B-EB8D1A5E181D}"/>
              </a:ext>
            </a:extLst>
          </p:cNvPr>
          <p:cNvSpPr>
            <a:spLocks noGrp="1"/>
          </p:cNvSpPr>
          <p:nvPr>
            <p:ph type="sldNum" sz="quarter" idx="16"/>
          </p:nvPr>
        </p:nvSpPr>
        <p:spPr/>
        <p:txBody>
          <a:bodyPr/>
          <a:lstStyle/>
          <a:p>
            <a:fld id="{7B1F438D-4EAF-094E-9162-80CF3EF77236}" type="slidenum">
              <a:rPr lang="en-US" smtClean="0"/>
              <a:pPr/>
              <a:t>10</a:t>
            </a:fld>
            <a:endParaRPr lang="en-US"/>
          </a:p>
        </p:txBody>
      </p:sp>
    </p:spTree>
    <p:extLst>
      <p:ext uri="{BB962C8B-B14F-4D97-AF65-F5344CB8AC3E}">
        <p14:creationId xmlns:p14="http://schemas.microsoft.com/office/powerpoint/2010/main" val="70053363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FBB758-2EDF-24B1-F74F-1EDED399332A}"/>
            </a:ext>
          </a:extLst>
        </p:cNvPr>
        <p:cNvGrpSpPr/>
        <p:nvPr/>
      </p:nvGrpSpPr>
      <p:grpSpPr>
        <a:xfrm>
          <a:off x="0" y="0"/>
          <a:ext cx="0" cy="0"/>
          <a:chOff x="0" y="0"/>
          <a:chExt cx="0" cy="0"/>
        </a:xfrm>
      </p:grpSpPr>
      <p:sp>
        <p:nvSpPr>
          <p:cNvPr id="6" name="Footer Placeholder 5">
            <a:extLst>
              <a:ext uri="{FF2B5EF4-FFF2-40B4-BE49-F238E27FC236}">
                <a16:creationId xmlns:a16="http://schemas.microsoft.com/office/drawing/2014/main" id="{FEEEEB08-753C-566B-E099-104FE9100B04}"/>
              </a:ext>
            </a:extLst>
          </p:cNvPr>
          <p:cNvSpPr>
            <a:spLocks noGrp="1"/>
          </p:cNvSpPr>
          <p:nvPr>
            <p:ph type="ftr" sz="quarter" idx="15"/>
          </p:nvPr>
        </p:nvSpPr>
        <p:spPr>
          <a:xfrm>
            <a:off x="546969" y="4970700"/>
            <a:ext cx="6451742" cy="174151"/>
          </a:xfrm>
        </p:spPr>
        <p:txBody>
          <a:bodyPr/>
          <a:lstStyle/>
          <a:p>
            <a:endParaRPr lang="en-CH"/>
          </a:p>
        </p:txBody>
      </p:sp>
      <p:sp>
        <p:nvSpPr>
          <p:cNvPr id="19" name="Source">
            <a:extLst>
              <a:ext uri="{FF2B5EF4-FFF2-40B4-BE49-F238E27FC236}">
                <a16:creationId xmlns:a16="http://schemas.microsoft.com/office/drawing/2014/main" id="{45954400-B4D8-38E4-AECE-89C765B7C317}"/>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20" name="Head">
            <a:extLst>
              <a:ext uri="{FF2B5EF4-FFF2-40B4-BE49-F238E27FC236}">
                <a16:creationId xmlns:a16="http://schemas.microsoft.com/office/drawing/2014/main" id="{D15A2DB6-3A2A-EB56-0A30-FE55425CF681}"/>
              </a:ext>
            </a:extLst>
          </p:cNvPr>
          <p:cNvSpPr>
            <a:spLocks noGrp="1"/>
          </p:cNvSpPr>
          <p:nvPr>
            <p:ph type="body" sz="quarter" idx="18"/>
          </p:nvPr>
        </p:nvSpPr>
        <p:spPr>
          <a:xfrm>
            <a:off x="503238" y="774000"/>
            <a:ext cx="8136762" cy="360000"/>
          </a:xfrm>
        </p:spPr>
        <p:txBody>
          <a:bodyPr/>
          <a:lstStyle/>
          <a:p>
            <a:pPr>
              <a:defRPr sz="1200">
                <a:latin typeface="Nexa Bold (Headings)"/>
              </a:defRPr>
            </a:pPr>
            <a:r>
              <a:t>BB Aqua Protect Kids | Price Elasticity | Walmart | Assumes no other products are changing prices</a:t>
            </a:r>
          </a:p>
        </p:txBody>
      </p:sp>
      <p:sp>
        <p:nvSpPr>
          <p:cNvPr id="18" name="Title 17">
            <a:extLst>
              <a:ext uri="{FF2B5EF4-FFF2-40B4-BE49-F238E27FC236}">
                <a16:creationId xmlns:a16="http://schemas.microsoft.com/office/drawing/2014/main" id="{6B44575F-E211-702E-30D2-C3051B7548DE}"/>
              </a:ext>
            </a:extLst>
          </p:cNvPr>
          <p:cNvSpPr>
            <a:spLocks noGrp="1"/>
          </p:cNvSpPr>
          <p:nvPr>
            <p:ph type="title"/>
          </p:nvPr>
        </p:nvSpPr>
        <p:spPr>
          <a:xfrm>
            <a:off x="504000" y="-1"/>
            <a:ext cx="8136000" cy="771525"/>
          </a:xfrm>
        </p:spPr>
        <p:txBody>
          <a:bodyPr/>
          <a:lstStyle/>
          <a:p>
            <a:pPr>
              <a:defRPr sz="1600">
                <a:latin typeface="Nexa Bold (Headings)"/>
              </a:defRPr>
            </a:pPr>
            <a:r>
              <a:rPr lang="fr-CH" dirty="0">
                <a:highlight>
                  <a:srgbClr val="FFFF00"/>
                </a:highlight>
              </a:rPr>
              <a:t>Price </a:t>
            </a:r>
            <a:r>
              <a:rPr lang="fr-CH" dirty="0" err="1">
                <a:highlight>
                  <a:srgbClr val="FFFF00"/>
                </a:highlight>
              </a:rPr>
              <a:t>Elasticity</a:t>
            </a:r>
            <a:r>
              <a:rPr lang="fr-CH" dirty="0">
                <a:highlight>
                  <a:srgbClr val="FFFF00"/>
                </a:highlight>
              </a:rPr>
              <a:t> </a:t>
            </a:r>
            <a:r>
              <a:rPr lang="fr-CH" dirty="0" err="1">
                <a:highlight>
                  <a:srgbClr val="FFFF00"/>
                </a:highlight>
              </a:rPr>
              <a:t>Curve</a:t>
            </a:r>
            <a:r>
              <a:rPr lang="en-US" dirty="0">
                <a:highlight>
                  <a:srgbClr val="FFFF00"/>
                </a:highlight>
              </a:rPr>
              <a:t> </a:t>
            </a:r>
            <a:r>
              <a:rPr lang="en-US" dirty="0">
                <a:solidFill>
                  <a:schemeClr val="bg2">
                    <a:lumMod val="90000"/>
                  </a:schemeClr>
                </a:solidFill>
                <a:highlight>
                  <a:srgbClr val="FFFF00"/>
                </a:highlight>
              </a:rPr>
              <a:t>(Replace with SO WHAT)</a:t>
            </a:r>
          </a:p>
        </p:txBody>
      </p:sp>
      <p:graphicFrame>
        <p:nvGraphicFramePr>
          <p:cNvPr id="34" name="T1">
            <a:extLst>
              <a:ext uri="{FF2B5EF4-FFF2-40B4-BE49-F238E27FC236}">
                <a16:creationId xmlns:a16="http://schemas.microsoft.com/office/drawing/2014/main" id="{4236D8FB-64C6-1091-97D7-A7A7A5075BB6}"/>
              </a:ext>
            </a:extLst>
          </p:cNvPr>
          <p:cNvGraphicFramePr>
            <a:graphicFrameLocks/>
          </p:cNvGraphicFramePr>
          <p:nvPr/>
        </p:nvGraphicFramePr>
        <p:xfrm>
          <a:off x="4579258" y="1141495"/>
          <a:ext cx="4057904" cy="997268"/>
        </p:xfrm>
        <a:graphic>
          <a:graphicData uri="http://schemas.openxmlformats.org/drawingml/2006/table">
            <a:tbl>
              <a:tblPr bandRow="1"/>
              <a:tblGrid>
                <a:gridCol w="162560">
                  <a:extLst>
                    <a:ext uri="{9D8B030D-6E8A-4147-A177-3AD203B41FA5}">
                      <a16:colId xmlns:a16="http://schemas.microsoft.com/office/drawing/2014/main" val="20000"/>
                    </a:ext>
                  </a:extLst>
                </a:gridCol>
                <a:gridCol w="1982932">
                  <a:extLst>
                    <a:ext uri="{9D8B030D-6E8A-4147-A177-3AD203B41FA5}">
                      <a16:colId xmlns:a16="http://schemas.microsoft.com/office/drawing/2014/main" val="20001"/>
                    </a:ext>
                  </a:extLst>
                </a:gridCol>
                <a:gridCol w="478103">
                  <a:extLst>
                    <a:ext uri="{9D8B030D-6E8A-4147-A177-3AD203B41FA5}">
                      <a16:colId xmlns:a16="http://schemas.microsoft.com/office/drawing/2014/main" val="20002"/>
                    </a:ext>
                  </a:extLst>
                </a:gridCol>
                <a:gridCol w="478103">
                  <a:extLst>
                    <a:ext uri="{9D8B030D-6E8A-4147-A177-3AD203B41FA5}">
                      <a16:colId xmlns:a16="http://schemas.microsoft.com/office/drawing/2014/main" val="20003"/>
                    </a:ext>
                  </a:extLst>
                </a:gridCol>
                <a:gridCol w="478103">
                  <a:extLst>
                    <a:ext uri="{9D8B030D-6E8A-4147-A177-3AD203B41FA5}">
                      <a16:colId xmlns:a16="http://schemas.microsoft.com/office/drawing/2014/main" val="1774582163"/>
                    </a:ext>
                  </a:extLst>
                </a:gridCol>
                <a:gridCol w="478103">
                  <a:extLst>
                    <a:ext uri="{9D8B030D-6E8A-4147-A177-3AD203B41FA5}">
                      <a16:colId xmlns:a16="http://schemas.microsoft.com/office/drawing/2014/main" val="506562406"/>
                    </a:ext>
                  </a:extLst>
                </a:gridCol>
              </a:tblGrid>
              <a:tr h="38862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GB" sz="800" b="1" i="0">
                        <a:solidFill>
                          <a:schemeClr val="tx2"/>
                        </a:solidFill>
                        <a:latin typeface="+mj-lt"/>
                        <a:ea typeface="Open Sans" panose="020B0606030504020204" pitchFamily="34" charset="0"/>
                        <a:cs typeface="Open Sans" panose="020B0606030504020204" pitchFamily="34" charset="0"/>
                      </a:endParaRPr>
                    </a:p>
                  </a:txBody>
                  <a:tcPr marL="68580" marR="68580" marT="34290" marB="34290">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Price Elasticity</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Down-Pricing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Up-Pricing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P12M </a:t>
                      </a:r>
                      <a:r>
                        <a:rPr lang="fr-CH" sz="700" b="1" i="0" err="1">
                          <a:solidFill>
                            <a:schemeClr val="tx2"/>
                          </a:solidFill>
                          <a:latin typeface="Nexa Bold" panose="00000800000000000000" pitchFamily="2" charset="0"/>
                          <a:ea typeface="Open Sans" panose="020B0606030504020204" pitchFamily="34" charset="0"/>
                          <a:cs typeface="Open Sans" panose="020B0606030504020204" pitchFamily="34" charset="0"/>
                        </a:rPr>
                        <a:t>Weight</a:t>
                      </a: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 of Business</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P12M Gross </a:t>
                      </a:r>
                      <a:r>
                        <a:rPr lang="fr-CH" sz="700" b="1" i="0" dirty="0" err="1">
                          <a:solidFill>
                            <a:schemeClr val="tx2"/>
                          </a:solidFill>
                          <a:latin typeface="Nexa Bold" panose="00000800000000000000" pitchFamily="2" charset="0"/>
                          <a:ea typeface="Open Sans" panose="020B0606030504020204" pitchFamily="34" charset="0"/>
                          <a:cs typeface="Open Sans" panose="020B0606030504020204" pitchFamily="34" charset="0"/>
                        </a:rPr>
                        <a:t>Margin</a:t>
                      </a: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a:t>
                      </a:r>
                      <a:endParaRPr lang="en-GB" sz="700" b="1" i="0" dirty="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1"/>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A097"/>
                    </a:solidFill>
                  </a:tcPr>
                </a:tc>
                <a:tc>
                  <a:txBody>
                    <a:bodyPr/>
                    <a:lstStyle/>
                    <a:p>
                      <a:pPr algn="l">
                        <a:defRPr sz="800">
                          <a:latin typeface="Nexa Book"/>
                        </a:defRPr>
                      </a:pPr>
                      <a:r>
                        <a:rPr sz="800">
                          <a:latin typeface="Nexa Book"/>
                        </a:rPr>
                        <a:t>Banana Boat Aqua Protect Kids Cream FPS50+ 236ml</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-3.5</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-1.7</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r>
                        <a:rPr sz="800">
                          <a:latin typeface="Nexa Book"/>
                        </a:rPr>
                        <a:t>4.8%</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57.0%</a:t>
                      </a: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20723459"/>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l">
                        <a:defRPr sz="800">
                          <a:latin typeface="Nexa Book"/>
                        </a:defRPr>
                      </a:pPr>
                      <a:r>
                        <a:rPr sz="800">
                          <a:latin typeface="Nexa Book"/>
                        </a:rPr>
                        <a:t>Banana Boat Aqua Protect Kids Spray FPS50+ 170g</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-2.1</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-1.0</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r>
                        <a:rPr sz="800">
                          <a:latin typeface="Nexa Book"/>
                        </a:rPr>
                        <a:t>1.2%</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64.2%</a:t>
                      </a: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85359843"/>
                  </a:ext>
                </a:extLst>
              </a:tr>
            </a:tbl>
          </a:graphicData>
        </a:graphic>
      </p:graphicFrame>
      <p:graphicFrame>
        <p:nvGraphicFramePr>
          <p:cNvPr id="8" name="C1">
            <a:extLst>
              <a:ext uri="{FF2B5EF4-FFF2-40B4-BE49-F238E27FC236}">
                <a16:creationId xmlns:a16="http://schemas.microsoft.com/office/drawing/2014/main" id="{F57DF7F8-77C2-C97F-0A29-BCC4EC648416}"/>
              </a:ext>
            </a:extLst>
          </p:cNvPr>
          <p:cNvGraphicFramePr>
            <a:graphicFrameLocks/>
          </p:cNvGraphicFramePr>
          <p:nvPr/>
        </p:nvGraphicFramePr>
        <p:xfrm>
          <a:off x="539749" y="1152000"/>
          <a:ext cx="4112080" cy="3620027"/>
        </p:xfrm>
        <a:graphic>
          <a:graphicData uri="http://schemas.openxmlformats.org/drawingml/2006/chart">
            <c:chart xmlns:c="http://schemas.openxmlformats.org/drawingml/2006/chart" xmlns:r="http://schemas.openxmlformats.org/officeDocument/2006/relationships" r:id="rId2"/>
          </a:graphicData>
        </a:graphic>
      </p:graphicFrame>
      <p:sp>
        <p:nvSpPr>
          <p:cNvPr id="2" name="Date Placeholder 1">
            <a:extLst>
              <a:ext uri="{FF2B5EF4-FFF2-40B4-BE49-F238E27FC236}">
                <a16:creationId xmlns:a16="http://schemas.microsoft.com/office/drawing/2014/main" id="{E5EC8B3A-D42E-9C6F-D414-8332FE13E68B}"/>
              </a:ext>
            </a:extLst>
          </p:cNvPr>
          <p:cNvSpPr>
            <a:spLocks noGrp="1"/>
          </p:cNvSpPr>
          <p:nvPr>
            <p:ph type="dt" sz="half" idx="14"/>
          </p:nvPr>
        </p:nvSpPr>
        <p:spPr/>
        <p:txBody>
          <a:bodyPr/>
          <a:lstStyle/>
          <a:p>
            <a:fld id="{C2150E0F-65BF-4754-A874-587658C88696}" type="datetime1">
              <a:rPr lang="en-US" smtClean="0"/>
              <a:t>7/25/2025</a:t>
            </a:fld>
            <a:endParaRPr lang="en-US"/>
          </a:p>
        </p:txBody>
      </p:sp>
      <p:sp>
        <p:nvSpPr>
          <p:cNvPr id="4" name="Slide Number Placeholder 3">
            <a:extLst>
              <a:ext uri="{FF2B5EF4-FFF2-40B4-BE49-F238E27FC236}">
                <a16:creationId xmlns:a16="http://schemas.microsoft.com/office/drawing/2014/main" id="{68F571B8-E555-CD46-DDA4-C081E3A36575}"/>
              </a:ext>
            </a:extLst>
          </p:cNvPr>
          <p:cNvSpPr>
            <a:spLocks noGrp="1"/>
          </p:cNvSpPr>
          <p:nvPr>
            <p:ph type="sldNum" sz="quarter" idx="16"/>
          </p:nvPr>
        </p:nvSpPr>
        <p:spPr/>
        <p:txBody>
          <a:bodyPr/>
          <a:lstStyle/>
          <a:p>
            <a:fld id="{7B1F438D-4EAF-094E-9162-80CF3EF77236}" type="slidenum">
              <a:rPr lang="en-US" smtClean="0"/>
              <a:pPr/>
              <a:t>100</a:t>
            </a:fld>
            <a:endParaRPr lang="en-US"/>
          </a:p>
        </p:txBody>
      </p:sp>
      <p:sp>
        <p:nvSpPr>
          <p:cNvPr id="3" name="TextBox Y">
            <a:extLst>
              <a:ext uri="{FF2B5EF4-FFF2-40B4-BE49-F238E27FC236}">
                <a16:creationId xmlns:a16="http://schemas.microsoft.com/office/drawing/2014/main" id="{E75A2888-C823-14B6-017F-0C024F46F071}"/>
              </a:ext>
            </a:extLst>
          </p:cNvPr>
          <p:cNvSpPr txBox="1"/>
          <p:nvPr/>
        </p:nvSpPr>
        <p:spPr>
          <a:xfrm>
            <a:off x="517719" y="1098243"/>
            <a:ext cx="564369" cy="4238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marL="0" marR="0" lvl="0" indent="0" defTabSz="685783"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2"/>
                </a:solidFill>
                <a:effectLst/>
                <a:uLnTx/>
                <a:uFillTx/>
                <a:latin typeface="Nexa Bold"/>
                <a:ea typeface="+mn-ea"/>
                <a:cs typeface="+mn-cs"/>
              </a:rPr>
              <a:t>% change In volume share</a:t>
            </a:r>
            <a:endParaRPr kumimoji="0" sz="800" b="0" i="0" u="none" strike="noStrike" kern="1200" cap="none" spc="0" normalizeH="0" baseline="0" noProof="0" dirty="0">
              <a:ln>
                <a:noFill/>
              </a:ln>
              <a:solidFill>
                <a:schemeClr val="tx2"/>
              </a:solidFill>
              <a:effectLst/>
              <a:uLnTx/>
              <a:uFillTx/>
              <a:latin typeface="Nexa Bold"/>
              <a:ea typeface="+mn-ea"/>
              <a:cs typeface="+mn-cs"/>
            </a:endParaRPr>
          </a:p>
        </p:txBody>
      </p:sp>
    </p:spTree>
    <p:extLst>
      <p:ext uri="{BB962C8B-B14F-4D97-AF65-F5344CB8AC3E}">
        <p14:creationId xmlns:p14="http://schemas.microsoft.com/office/powerpoint/2010/main" val="106453476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C5D01E-F62A-D631-3FE5-36181532367A}"/>
            </a:ext>
          </a:extLst>
        </p:cNvPr>
        <p:cNvGrpSpPr/>
        <p:nvPr/>
      </p:nvGrpSpPr>
      <p:grpSpPr>
        <a:xfrm>
          <a:off x="0" y="0"/>
          <a:ext cx="0" cy="0"/>
          <a:chOff x="0" y="0"/>
          <a:chExt cx="0" cy="0"/>
        </a:xfrm>
      </p:grpSpPr>
      <p:sp>
        <p:nvSpPr>
          <p:cNvPr id="6" name="Footer Placeholder 5">
            <a:extLst>
              <a:ext uri="{FF2B5EF4-FFF2-40B4-BE49-F238E27FC236}">
                <a16:creationId xmlns:a16="http://schemas.microsoft.com/office/drawing/2014/main" id="{D171D713-7601-DB8C-64BF-4D48A2EA886D}"/>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EA0D21E4-533E-D7AC-847D-A379C8A13CB0}"/>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4" name="Head">
            <a:extLst>
              <a:ext uri="{FF2B5EF4-FFF2-40B4-BE49-F238E27FC236}">
                <a16:creationId xmlns:a16="http://schemas.microsoft.com/office/drawing/2014/main" id="{4F799A1A-B666-56E4-7E1C-F013882C83F4}"/>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Banana Boat Aqua Protect Kids Cream FPS50+ 236ml | Walmart | Assuming no other products are changing prices</a:t>
            </a:r>
          </a:p>
        </p:txBody>
      </p:sp>
      <p:sp>
        <p:nvSpPr>
          <p:cNvPr id="10" name="Title 9">
            <a:extLst>
              <a:ext uri="{FF2B5EF4-FFF2-40B4-BE49-F238E27FC236}">
                <a16:creationId xmlns:a16="http://schemas.microsoft.com/office/drawing/2014/main" id="{592BA409-43F2-CDB7-BFF6-E57D1C5B5257}"/>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866AAEE7-B43F-7B19-48E4-116D017E9ED5}"/>
              </a:ext>
            </a:extLst>
          </p:cNvPr>
          <p:cNvGraphicFramePr/>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F8942E65-B576-0778-CD2F-61A1350A4A5E}"/>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9B479388-2D61-75D6-CDD8-F5DF2EF4D657}"/>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7EAC4E36-671B-6142-8386-790B2F953549}"/>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0E24CC4F-6D87-5662-4661-2229D9351FAD}"/>
              </a:ext>
            </a:extLst>
          </p:cNvPr>
          <p:cNvSpPr>
            <a:spLocks noGrp="1"/>
          </p:cNvSpPr>
          <p:nvPr>
            <p:ph type="dt" sz="half" idx="14"/>
          </p:nvPr>
        </p:nvSpPr>
        <p:spPr/>
        <p:txBody>
          <a:bodyPr/>
          <a:lstStyle/>
          <a:p>
            <a:fld id="{7FE604EA-FBB6-4FDB-AFE2-9A23405DCB69}" type="datetime1">
              <a:rPr lang="en-US" smtClean="0"/>
              <a:t>7/25/2025</a:t>
            </a:fld>
            <a:endParaRPr lang="en-US"/>
          </a:p>
        </p:txBody>
      </p:sp>
      <p:sp>
        <p:nvSpPr>
          <p:cNvPr id="7" name="Slide Number Placeholder 6">
            <a:extLst>
              <a:ext uri="{FF2B5EF4-FFF2-40B4-BE49-F238E27FC236}">
                <a16:creationId xmlns:a16="http://schemas.microsoft.com/office/drawing/2014/main" id="{89C33193-5E23-91D4-9571-4701600AF6CF}"/>
              </a:ext>
            </a:extLst>
          </p:cNvPr>
          <p:cNvSpPr>
            <a:spLocks noGrp="1"/>
          </p:cNvSpPr>
          <p:nvPr>
            <p:ph type="sldNum" sz="quarter" idx="16"/>
          </p:nvPr>
        </p:nvSpPr>
        <p:spPr/>
        <p:txBody>
          <a:bodyPr/>
          <a:lstStyle/>
          <a:p>
            <a:fld id="{7B1F438D-4EAF-094E-9162-80CF3EF77236}" type="slidenum">
              <a:rPr lang="en-US" smtClean="0"/>
              <a:pPr/>
              <a:t>101</a:t>
            </a:fld>
            <a:endParaRPr lang="en-US"/>
          </a:p>
        </p:txBody>
      </p:sp>
      <p:sp>
        <p:nvSpPr>
          <p:cNvPr id="22" name="Rectangle 21">
            <a:extLst>
              <a:ext uri="{FF2B5EF4-FFF2-40B4-BE49-F238E27FC236}">
                <a16:creationId xmlns:a16="http://schemas.microsoft.com/office/drawing/2014/main" id="{A47DBEA7-47B4-344E-EABC-BF44DF3F9EDE}"/>
              </a:ext>
            </a:extLst>
          </p:cNvPr>
          <p:cNvSpPr/>
          <p:nvPr/>
        </p:nvSpPr>
        <p:spPr>
          <a:xfrm>
            <a:off x="972000" y="1458000"/>
            <a:ext cx="79128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3" name="Rectangle 22">
            <a:extLst>
              <a:ext uri="{FF2B5EF4-FFF2-40B4-BE49-F238E27FC236}">
                <a16:creationId xmlns:a16="http://schemas.microsoft.com/office/drawing/2014/main" id="{1EA29610-4D18-2809-D02A-2C5AFBE6F284}"/>
              </a:ext>
            </a:extLst>
          </p:cNvPr>
          <p:cNvSpPr/>
          <p:nvPr/>
        </p:nvSpPr>
        <p:spPr>
          <a:xfrm>
            <a:off x="1763280" y="1458000"/>
            <a:ext cx="73476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4" name="Rectangle 23">
            <a:extLst>
              <a:ext uri="{FF2B5EF4-FFF2-40B4-BE49-F238E27FC236}">
                <a16:creationId xmlns:a16="http://schemas.microsoft.com/office/drawing/2014/main" id="{09F20697-4B43-2DA1-B86B-4CA521427077}"/>
              </a:ext>
            </a:extLst>
          </p:cNvPr>
          <p:cNvSpPr/>
          <p:nvPr/>
        </p:nvSpPr>
        <p:spPr>
          <a:xfrm>
            <a:off x="2498040" y="1458000"/>
            <a:ext cx="28260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5" name="Rectangle 24">
            <a:extLst>
              <a:ext uri="{FF2B5EF4-FFF2-40B4-BE49-F238E27FC236}">
                <a16:creationId xmlns:a16="http://schemas.microsoft.com/office/drawing/2014/main" id="{147CD891-6E3C-5FE5-259C-12DE37CF08D6}"/>
              </a:ext>
            </a:extLst>
          </p:cNvPr>
          <p:cNvSpPr/>
          <p:nvPr/>
        </p:nvSpPr>
        <p:spPr>
          <a:xfrm>
            <a:off x="2780640" y="1458000"/>
            <a:ext cx="22608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Profit &amp; Revenue Increase</a:t>
            </a:r>
          </a:p>
        </p:txBody>
      </p:sp>
      <p:sp>
        <p:nvSpPr>
          <p:cNvPr id="26" name="Rectangle 25">
            <a:extLst>
              <a:ext uri="{FF2B5EF4-FFF2-40B4-BE49-F238E27FC236}">
                <a16:creationId xmlns:a16="http://schemas.microsoft.com/office/drawing/2014/main" id="{8249C8AC-1193-F15B-CA5E-13651F87083D}"/>
              </a:ext>
            </a:extLst>
          </p:cNvPr>
          <p:cNvSpPr/>
          <p:nvPr/>
        </p:nvSpPr>
        <p:spPr>
          <a:xfrm>
            <a:off x="3006720" y="1458000"/>
            <a:ext cx="28260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7" name="Rectangle 26">
            <a:extLst>
              <a:ext uri="{FF2B5EF4-FFF2-40B4-BE49-F238E27FC236}">
                <a16:creationId xmlns:a16="http://schemas.microsoft.com/office/drawing/2014/main" id="{012FF2CE-5147-D70E-8FEA-413A3D697782}"/>
              </a:ext>
            </a:extLst>
          </p:cNvPr>
          <p:cNvSpPr/>
          <p:nvPr/>
        </p:nvSpPr>
        <p:spPr>
          <a:xfrm>
            <a:off x="3289320" y="1458000"/>
            <a:ext cx="50868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8" name="Rectangle 27">
            <a:extLst>
              <a:ext uri="{FF2B5EF4-FFF2-40B4-BE49-F238E27FC236}">
                <a16:creationId xmlns:a16="http://schemas.microsoft.com/office/drawing/2014/main" id="{0F20F862-BBF2-8F5F-0CAA-B82687CAF7F1}"/>
              </a:ext>
            </a:extLst>
          </p:cNvPr>
          <p:cNvSpPr/>
          <p:nvPr/>
        </p:nvSpPr>
        <p:spPr>
          <a:xfrm>
            <a:off x="3798000" y="1458000"/>
            <a:ext cx="101736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9" name="Rectangle 28">
            <a:extLst>
              <a:ext uri="{FF2B5EF4-FFF2-40B4-BE49-F238E27FC236}">
                <a16:creationId xmlns:a16="http://schemas.microsoft.com/office/drawing/2014/main" id="{E6F58272-A222-5794-2A80-EC5F1BDF668A}"/>
              </a:ext>
            </a:extLst>
          </p:cNvPr>
          <p:cNvSpPr/>
          <p:nvPr/>
        </p:nvSpPr>
        <p:spPr>
          <a:xfrm>
            <a:off x="4815360" y="1458000"/>
            <a:ext cx="79128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Dilution &amp; Profit Increase</a:t>
            </a:r>
          </a:p>
        </p:txBody>
      </p:sp>
      <p:sp>
        <p:nvSpPr>
          <p:cNvPr id="30" name="Rectangle 29">
            <a:extLst>
              <a:ext uri="{FF2B5EF4-FFF2-40B4-BE49-F238E27FC236}">
                <a16:creationId xmlns:a16="http://schemas.microsoft.com/office/drawing/2014/main" id="{4A25BEA5-8BC9-7181-F6FA-AD3256B28C66}"/>
              </a:ext>
            </a:extLst>
          </p:cNvPr>
          <p:cNvSpPr/>
          <p:nvPr/>
        </p:nvSpPr>
        <p:spPr>
          <a:xfrm>
            <a:off x="5606640" y="1458000"/>
            <a:ext cx="101736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Tree>
    <p:extLst>
      <p:ext uri="{BB962C8B-B14F-4D97-AF65-F5344CB8AC3E}">
        <p14:creationId xmlns:p14="http://schemas.microsoft.com/office/powerpoint/2010/main" val="250981537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F2A4C5-8DEB-C18F-6D25-CA96BCCA7BDC}"/>
            </a:ext>
          </a:extLst>
        </p:cNvPr>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BF910CCB-06DD-D835-421D-19DE99B87850}"/>
              </a:ext>
            </a:extLst>
          </p:cNvPr>
          <p:cNvGraphicFramePr>
            <a:graphicFrameLocks noGrp="1"/>
          </p:cNvGraphicFramePr>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b="1">
                          <a:latin typeface="Nexa Bold"/>
                        </a:defRPr>
                      </a:pPr>
                      <a:r>
                        <a:rPr sz="800">
                          <a:latin typeface="Nexa Bold"/>
                        </a:rPr>
                        <a:t>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Aqua Protect Cream FPS50+ 236ml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b="1">
                          <a:latin typeface="Nexa Bold"/>
                        </a:defRPr>
                      </a:pPr>
                      <a:r>
                        <a:rPr sz="800">
                          <a:latin typeface="Nexa Bold"/>
                        </a:rPr>
                        <a:t>2.4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Advanced Protection Lotion FPS50+ 240ml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b="1">
                          <a:latin typeface="Nexa Bold"/>
                        </a:defRPr>
                      </a:pPr>
                      <a:r>
                        <a:rPr sz="800">
                          <a:latin typeface="Nexa Bold"/>
                        </a:rPr>
                        <a:t>1.8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Aqua Protect Sport Lotion FPS50+ 236ml (3.1%)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a:latin typeface="Nexa Book"/>
                        </a:defRPr>
                      </a:pPr>
                      <a:r>
                        <a:rPr sz="800">
                          <a:latin typeface="Nexa Book"/>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7BBC37AA-481E-73D3-CB27-0712346FFDB9}"/>
              </a:ext>
            </a:extLst>
          </p:cNvPr>
          <p:cNvGraphicFramePr>
            <a:graphicFrameLocks noGrp="1"/>
          </p:cNvGraphicFramePr>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Banana Boat Aqua Protect Cream FPS50+ 236ml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3.8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Banana Boat Aqua Protect Sport Lotion FPS50+ 236ml (3.1%)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Banana Boat Advanced Protection Lotion FPS50+ 240ml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Equate Sport Lotion FPS30 237ml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F47ED3C1-7F7E-FFDD-56CF-F6CEDF74E4C6}"/>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2F8E8623-D22B-5043-C855-EA71E30AE7AE}"/>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6" name="Head">
            <a:extLst>
              <a:ext uri="{FF2B5EF4-FFF2-40B4-BE49-F238E27FC236}">
                <a16:creationId xmlns:a16="http://schemas.microsoft.com/office/drawing/2014/main" id="{3147B8C7-18E9-5FD6-07D4-EEC766389978}"/>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Banana Boat Aqua Protect Kids Cream FPS50+ 236ml (1.9%) | Up &amp; Down Pricing | Walmart | Assumes no other are changing prices</a:t>
            </a:r>
          </a:p>
        </p:txBody>
      </p:sp>
      <p:sp>
        <p:nvSpPr>
          <p:cNvPr id="4" name="Title1">
            <a:extLst>
              <a:ext uri="{FF2B5EF4-FFF2-40B4-BE49-F238E27FC236}">
                <a16:creationId xmlns:a16="http://schemas.microsoft.com/office/drawing/2014/main" id="{D2102EDD-70E9-3A0A-232F-BA94A9107CC8}"/>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8C1E5FF2-E113-BEB5-08E1-0EAF3D294251}"/>
              </a:ext>
            </a:extLst>
          </p:cNvPr>
          <p:cNvGraphicFramePr>
            <a:graphicFrameLocks noGrp="1"/>
          </p:cNvGraphicFramePr>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7C4DC6C3-DCE2-448B-7E41-2D0C5BD2EE2D}"/>
              </a:ext>
            </a:extLst>
          </p:cNvPr>
          <p:cNvGraphicFramePr>
            <a:graphicFrameLocks noGrp="1"/>
          </p:cNvGraphicFramePr>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48AF0877-9B67-45C6-2251-3554E0F8431D}"/>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EEB68D33-B1C8-B2F2-4F95-B13D0217A1BC}"/>
              </a:ext>
            </a:extLst>
          </p:cNvPr>
          <p:cNvSpPr>
            <a:spLocks noGrp="1"/>
          </p:cNvSpPr>
          <p:nvPr>
            <p:ph type="dt" sz="half" idx="14"/>
          </p:nvPr>
        </p:nvSpPr>
        <p:spPr/>
        <p:txBody>
          <a:bodyPr/>
          <a:lstStyle/>
          <a:p>
            <a:fld id="{1D008078-2C21-4DCA-B855-87E98C20A404}" type="datetime1">
              <a:rPr lang="en-US" smtClean="0"/>
              <a:t>7/25/2025</a:t>
            </a:fld>
            <a:endParaRPr lang="en-US"/>
          </a:p>
        </p:txBody>
      </p:sp>
      <p:sp>
        <p:nvSpPr>
          <p:cNvPr id="3" name="Slide Number Placeholder 2">
            <a:extLst>
              <a:ext uri="{FF2B5EF4-FFF2-40B4-BE49-F238E27FC236}">
                <a16:creationId xmlns:a16="http://schemas.microsoft.com/office/drawing/2014/main" id="{EB4EC216-A9E7-7F10-39A3-BE047865F8CC}"/>
              </a:ext>
            </a:extLst>
          </p:cNvPr>
          <p:cNvSpPr>
            <a:spLocks noGrp="1"/>
          </p:cNvSpPr>
          <p:nvPr>
            <p:ph type="sldNum" sz="quarter" idx="16"/>
          </p:nvPr>
        </p:nvSpPr>
        <p:spPr/>
        <p:txBody>
          <a:bodyPr/>
          <a:lstStyle/>
          <a:p>
            <a:fld id="{7B1F438D-4EAF-094E-9162-80CF3EF77236}" type="slidenum">
              <a:rPr lang="en-US" smtClean="0"/>
              <a:pPr/>
              <a:t>102</a:t>
            </a:fld>
            <a:endParaRPr lang="en-US"/>
          </a:p>
        </p:txBody>
      </p:sp>
    </p:spTree>
    <p:extLst>
      <p:ext uri="{BB962C8B-B14F-4D97-AF65-F5344CB8AC3E}">
        <p14:creationId xmlns:p14="http://schemas.microsoft.com/office/powerpoint/2010/main" val="99221888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703EE9-935E-AE9E-8E51-3111D2175A55}"/>
            </a:ext>
          </a:extLst>
        </p:cNvPr>
        <p:cNvGrpSpPr/>
        <p:nvPr/>
      </p:nvGrpSpPr>
      <p:grpSpPr>
        <a:xfrm>
          <a:off x="0" y="0"/>
          <a:ext cx="0" cy="0"/>
          <a:chOff x="0" y="0"/>
          <a:chExt cx="0" cy="0"/>
        </a:xfrm>
      </p:grpSpPr>
      <p:sp>
        <p:nvSpPr>
          <p:cNvPr id="6" name="Footer Placeholder 5">
            <a:extLst>
              <a:ext uri="{FF2B5EF4-FFF2-40B4-BE49-F238E27FC236}">
                <a16:creationId xmlns:a16="http://schemas.microsoft.com/office/drawing/2014/main" id="{BC114F47-76E7-4350-2E0F-EF607ADC1E87}"/>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AE400DFB-F09D-1EA9-A09C-F4EF0AE01A62}"/>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4" name="Head">
            <a:extLst>
              <a:ext uri="{FF2B5EF4-FFF2-40B4-BE49-F238E27FC236}">
                <a16:creationId xmlns:a16="http://schemas.microsoft.com/office/drawing/2014/main" id="{9ABC44F6-3F13-1B92-F65A-F2440B8791A4}"/>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Banana Boat Aqua Protect Kids Spray FPS50+ 170g | Walmart | Assuming no other products are changing prices</a:t>
            </a:r>
          </a:p>
        </p:txBody>
      </p:sp>
      <p:sp>
        <p:nvSpPr>
          <p:cNvPr id="10" name="Title 9">
            <a:extLst>
              <a:ext uri="{FF2B5EF4-FFF2-40B4-BE49-F238E27FC236}">
                <a16:creationId xmlns:a16="http://schemas.microsoft.com/office/drawing/2014/main" id="{B569D5C1-EE54-59A8-0D27-32EE40A96D46}"/>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CEB9296B-FD56-A3A8-68E5-F2C0473EA759}"/>
              </a:ext>
            </a:extLst>
          </p:cNvPr>
          <p:cNvGraphicFramePr/>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14C8B361-28F0-F26A-A05F-3C1276B64814}"/>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1211DCD6-6DE1-CE0E-A980-7BA4A50CB6EC}"/>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122313C6-EADF-C1EC-51A0-14A175F920C0}"/>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42FD3A07-BD0D-E231-6CEB-C9535C8057E8}"/>
              </a:ext>
            </a:extLst>
          </p:cNvPr>
          <p:cNvSpPr>
            <a:spLocks noGrp="1"/>
          </p:cNvSpPr>
          <p:nvPr>
            <p:ph type="dt" sz="half" idx="14"/>
          </p:nvPr>
        </p:nvSpPr>
        <p:spPr/>
        <p:txBody>
          <a:bodyPr/>
          <a:lstStyle/>
          <a:p>
            <a:fld id="{7FE604EA-FBB6-4FDB-AFE2-9A23405DCB69}" type="datetime1">
              <a:rPr lang="en-US" smtClean="0"/>
              <a:t>7/25/2025</a:t>
            </a:fld>
            <a:endParaRPr lang="en-US"/>
          </a:p>
        </p:txBody>
      </p:sp>
      <p:sp>
        <p:nvSpPr>
          <p:cNvPr id="7" name="Slide Number Placeholder 6">
            <a:extLst>
              <a:ext uri="{FF2B5EF4-FFF2-40B4-BE49-F238E27FC236}">
                <a16:creationId xmlns:a16="http://schemas.microsoft.com/office/drawing/2014/main" id="{83D7C2E6-7429-4175-98CC-D8EFDFD3EE2C}"/>
              </a:ext>
            </a:extLst>
          </p:cNvPr>
          <p:cNvSpPr>
            <a:spLocks noGrp="1"/>
          </p:cNvSpPr>
          <p:nvPr>
            <p:ph type="sldNum" sz="quarter" idx="16"/>
          </p:nvPr>
        </p:nvSpPr>
        <p:spPr/>
        <p:txBody>
          <a:bodyPr/>
          <a:lstStyle/>
          <a:p>
            <a:fld id="{7B1F438D-4EAF-094E-9162-80CF3EF77236}" type="slidenum">
              <a:rPr lang="en-US" smtClean="0"/>
              <a:pPr/>
              <a:t>103</a:t>
            </a:fld>
            <a:endParaRPr lang="en-US"/>
          </a:p>
        </p:txBody>
      </p:sp>
      <p:sp>
        <p:nvSpPr>
          <p:cNvPr id="22" name="Rectangle 21">
            <a:extLst>
              <a:ext uri="{FF2B5EF4-FFF2-40B4-BE49-F238E27FC236}">
                <a16:creationId xmlns:a16="http://schemas.microsoft.com/office/drawing/2014/main" id="{C430B98D-DA07-2533-ED73-DE845996C704}"/>
              </a:ext>
            </a:extLst>
          </p:cNvPr>
          <p:cNvSpPr/>
          <p:nvPr/>
        </p:nvSpPr>
        <p:spPr>
          <a:xfrm>
            <a:off x="972000" y="1458000"/>
            <a:ext cx="67824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Increase &amp; Profit Dilution</a:t>
            </a:r>
          </a:p>
        </p:txBody>
      </p:sp>
      <p:sp>
        <p:nvSpPr>
          <p:cNvPr id="23" name="Rectangle 22">
            <a:extLst>
              <a:ext uri="{FF2B5EF4-FFF2-40B4-BE49-F238E27FC236}">
                <a16:creationId xmlns:a16="http://schemas.microsoft.com/office/drawing/2014/main" id="{73E51B25-1801-688D-A0AC-9919FB202765}"/>
              </a:ext>
            </a:extLst>
          </p:cNvPr>
          <p:cNvSpPr/>
          <p:nvPr/>
        </p:nvSpPr>
        <p:spPr>
          <a:xfrm>
            <a:off x="1650240" y="1458000"/>
            <a:ext cx="84780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4" name="Rectangle 23">
            <a:extLst>
              <a:ext uri="{FF2B5EF4-FFF2-40B4-BE49-F238E27FC236}">
                <a16:creationId xmlns:a16="http://schemas.microsoft.com/office/drawing/2014/main" id="{2BE4D9D9-40E2-B93A-D166-204301F386DF}"/>
              </a:ext>
            </a:extLst>
          </p:cNvPr>
          <p:cNvSpPr/>
          <p:nvPr/>
        </p:nvSpPr>
        <p:spPr>
          <a:xfrm>
            <a:off x="2498040" y="1458000"/>
            <a:ext cx="412596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Dilution &amp; Profit Increase</a:t>
            </a:r>
          </a:p>
        </p:txBody>
      </p:sp>
    </p:spTree>
    <p:extLst>
      <p:ext uri="{BB962C8B-B14F-4D97-AF65-F5344CB8AC3E}">
        <p14:creationId xmlns:p14="http://schemas.microsoft.com/office/powerpoint/2010/main" val="378796671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F8B4E1-278E-4E4B-CF37-9545BC5E1ABA}"/>
            </a:ext>
          </a:extLst>
        </p:cNvPr>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69710B9E-306A-9C12-B068-9171271BBEE9}"/>
              </a:ext>
            </a:extLst>
          </p:cNvPr>
          <p:cNvGraphicFramePr>
            <a:graphicFrameLocks noGrp="1"/>
          </p:cNvGraphicFramePr>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b="1">
                          <a:latin typeface="Nexa Bold"/>
                        </a:defRPr>
                      </a:pPr>
                      <a:r>
                        <a:rPr sz="800">
                          <a:latin typeface="Nexa Bold"/>
                        </a:rPr>
                        <a:t>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Aqua Protect Sport Lotion FPS50+ 236ml (3.1%)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a:latin typeface="Nexa Book"/>
                        </a:defRPr>
                      </a:pPr>
                      <a:r>
                        <a:rPr sz="800">
                          <a:latin typeface="Nexa Book"/>
                        </a:rPr>
                        <a:t>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Aqua Protect Cream FPS50+ 236ml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b="1">
                          <a:latin typeface="Nexa Bold"/>
                        </a:defRPr>
                      </a:pPr>
                      <a:r>
                        <a:rPr sz="800">
                          <a:latin typeface="Nexa Bold"/>
                        </a:rPr>
                        <a:t>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Aqua Protect Kids Cream FPS50+ 236ml (1.9%)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b="1">
                          <a:latin typeface="Nexa Bold"/>
                        </a:defRPr>
                      </a:pPr>
                      <a:r>
                        <a:rPr sz="800">
                          <a:latin typeface="Nexa Bold"/>
                        </a:rPr>
                        <a:t>1.8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Sport Lotion FPS30 237ml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ED5FB384-4174-4FD6-17B7-EDF6FFE42C9B}"/>
              </a:ext>
            </a:extLst>
          </p:cNvPr>
          <p:cNvGraphicFramePr>
            <a:graphicFrameLocks noGrp="1"/>
          </p:cNvGraphicFramePr>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Banana Boat Aqua Protect Sport Lotion FPS50+ 236ml (3.1%)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Banana Boat Aqua Protect Cream FPS50+ 236ml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Banana Boat Aqua Protect Kids Cream FPS50+ 236ml (1.9%)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1DC7605D-7E8A-0DD1-1453-8B3AA28AF586}"/>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769E534B-D750-0C95-1D6C-F319DC4726DF}"/>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6" name="Head">
            <a:extLst>
              <a:ext uri="{FF2B5EF4-FFF2-40B4-BE49-F238E27FC236}">
                <a16:creationId xmlns:a16="http://schemas.microsoft.com/office/drawing/2014/main" id="{60844B28-F4E9-7187-150E-FA789429FC5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Banana Boat Aqua Protect Kids Spray FPS50+ 170g (0.3%) | Up &amp; Down Pricing | Walmart | Assumes no other are changing prices</a:t>
            </a:r>
          </a:p>
        </p:txBody>
      </p:sp>
      <p:sp>
        <p:nvSpPr>
          <p:cNvPr id="4" name="Title1">
            <a:extLst>
              <a:ext uri="{FF2B5EF4-FFF2-40B4-BE49-F238E27FC236}">
                <a16:creationId xmlns:a16="http://schemas.microsoft.com/office/drawing/2014/main" id="{AA14B420-5CB1-0E4F-48F4-09332B1CF260}"/>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3A63FAAB-DB9A-2AFC-E820-7A7281265966}"/>
              </a:ext>
            </a:extLst>
          </p:cNvPr>
          <p:cNvGraphicFramePr>
            <a:graphicFrameLocks noGrp="1"/>
          </p:cNvGraphicFramePr>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AC82AEA4-F774-6DAD-5513-9CEC6CC2B289}"/>
              </a:ext>
            </a:extLst>
          </p:cNvPr>
          <p:cNvGraphicFramePr>
            <a:graphicFrameLocks noGrp="1"/>
          </p:cNvGraphicFramePr>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D9FA2EDE-9FDC-F629-DEDC-CA99B40CBD46}"/>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CA20813C-45D1-B298-258B-67D18CC12714}"/>
              </a:ext>
            </a:extLst>
          </p:cNvPr>
          <p:cNvSpPr>
            <a:spLocks noGrp="1"/>
          </p:cNvSpPr>
          <p:nvPr>
            <p:ph type="dt" sz="half" idx="14"/>
          </p:nvPr>
        </p:nvSpPr>
        <p:spPr/>
        <p:txBody>
          <a:bodyPr/>
          <a:lstStyle/>
          <a:p>
            <a:fld id="{1D008078-2C21-4DCA-B855-87E98C20A404}" type="datetime1">
              <a:rPr lang="en-US" smtClean="0"/>
              <a:t>7/25/2025</a:t>
            </a:fld>
            <a:endParaRPr lang="en-US"/>
          </a:p>
        </p:txBody>
      </p:sp>
      <p:sp>
        <p:nvSpPr>
          <p:cNvPr id="3" name="Slide Number Placeholder 2">
            <a:extLst>
              <a:ext uri="{FF2B5EF4-FFF2-40B4-BE49-F238E27FC236}">
                <a16:creationId xmlns:a16="http://schemas.microsoft.com/office/drawing/2014/main" id="{C3431E74-10F9-D964-48BC-70DE6DE1ACAD}"/>
              </a:ext>
            </a:extLst>
          </p:cNvPr>
          <p:cNvSpPr>
            <a:spLocks noGrp="1"/>
          </p:cNvSpPr>
          <p:nvPr>
            <p:ph type="sldNum" sz="quarter" idx="16"/>
          </p:nvPr>
        </p:nvSpPr>
        <p:spPr/>
        <p:txBody>
          <a:bodyPr/>
          <a:lstStyle/>
          <a:p>
            <a:fld id="{7B1F438D-4EAF-094E-9162-80CF3EF77236}" type="slidenum">
              <a:rPr lang="en-US" smtClean="0"/>
              <a:pPr/>
              <a:t>104</a:t>
            </a:fld>
            <a:endParaRPr lang="en-US"/>
          </a:p>
        </p:txBody>
      </p:sp>
    </p:spTree>
    <p:extLst>
      <p:ext uri="{BB962C8B-B14F-4D97-AF65-F5344CB8AC3E}">
        <p14:creationId xmlns:p14="http://schemas.microsoft.com/office/powerpoint/2010/main" val="8089282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AB765F-B8AD-9176-302D-6DC9ED14C344}"/>
            </a:ext>
          </a:extLst>
        </p:cNvPr>
        <p:cNvGrpSpPr/>
        <p:nvPr/>
      </p:nvGrpSpPr>
      <p:grpSpPr>
        <a:xfrm>
          <a:off x="0" y="0"/>
          <a:ext cx="0" cy="0"/>
          <a:chOff x="0" y="0"/>
          <a:chExt cx="0" cy="0"/>
        </a:xfrm>
      </p:grpSpPr>
      <p:sp>
        <p:nvSpPr>
          <p:cNvPr id="6" name="Footer Placeholder 5">
            <a:extLst>
              <a:ext uri="{FF2B5EF4-FFF2-40B4-BE49-F238E27FC236}">
                <a16:creationId xmlns:a16="http://schemas.microsoft.com/office/drawing/2014/main" id="{E57C9D13-5C12-ABFF-8474-83BCF23FD1BF}"/>
              </a:ext>
            </a:extLst>
          </p:cNvPr>
          <p:cNvSpPr>
            <a:spLocks noGrp="1"/>
          </p:cNvSpPr>
          <p:nvPr>
            <p:ph type="ftr" sz="quarter" idx="15"/>
          </p:nvPr>
        </p:nvSpPr>
        <p:spPr>
          <a:xfrm>
            <a:off x="546969" y="4970700"/>
            <a:ext cx="6451742" cy="174151"/>
          </a:xfrm>
        </p:spPr>
        <p:txBody>
          <a:bodyPr/>
          <a:lstStyle/>
          <a:p>
            <a:endParaRPr lang="en-CH"/>
          </a:p>
        </p:txBody>
      </p:sp>
      <p:sp>
        <p:nvSpPr>
          <p:cNvPr id="19" name="Source">
            <a:extLst>
              <a:ext uri="{FF2B5EF4-FFF2-40B4-BE49-F238E27FC236}">
                <a16:creationId xmlns:a16="http://schemas.microsoft.com/office/drawing/2014/main" id="{EF5D2214-B7A7-D33A-AB3B-C6C39F3FF3B7}"/>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20" name="Head">
            <a:extLst>
              <a:ext uri="{FF2B5EF4-FFF2-40B4-BE49-F238E27FC236}">
                <a16:creationId xmlns:a16="http://schemas.microsoft.com/office/drawing/2014/main" id="{76ECA1FE-9EE4-1E04-9C53-AF518E03C369}"/>
              </a:ext>
            </a:extLst>
          </p:cNvPr>
          <p:cNvSpPr>
            <a:spLocks noGrp="1"/>
          </p:cNvSpPr>
          <p:nvPr>
            <p:ph type="body" sz="quarter" idx="18"/>
          </p:nvPr>
        </p:nvSpPr>
        <p:spPr>
          <a:xfrm>
            <a:off x="503238" y="774000"/>
            <a:ext cx="8136762" cy="360000"/>
          </a:xfrm>
        </p:spPr>
        <p:txBody>
          <a:bodyPr/>
          <a:lstStyle/>
          <a:p>
            <a:pPr>
              <a:defRPr sz="1200">
                <a:latin typeface="Nexa Bold (Headings)"/>
              </a:defRPr>
            </a:pPr>
            <a:r>
              <a:t>BB Advanced Protection | Price Elasticity | Walmart | Assumes no other products are changing prices</a:t>
            </a:r>
          </a:p>
        </p:txBody>
      </p:sp>
      <p:sp>
        <p:nvSpPr>
          <p:cNvPr id="18" name="Title 17">
            <a:extLst>
              <a:ext uri="{FF2B5EF4-FFF2-40B4-BE49-F238E27FC236}">
                <a16:creationId xmlns:a16="http://schemas.microsoft.com/office/drawing/2014/main" id="{2F9E7175-8CB3-772B-1025-4626CA60640A}"/>
              </a:ext>
            </a:extLst>
          </p:cNvPr>
          <p:cNvSpPr>
            <a:spLocks noGrp="1"/>
          </p:cNvSpPr>
          <p:nvPr>
            <p:ph type="title"/>
          </p:nvPr>
        </p:nvSpPr>
        <p:spPr>
          <a:xfrm>
            <a:off x="504000" y="-1"/>
            <a:ext cx="8136000" cy="771525"/>
          </a:xfrm>
        </p:spPr>
        <p:txBody>
          <a:bodyPr/>
          <a:lstStyle/>
          <a:p>
            <a:pPr>
              <a:defRPr sz="1600">
                <a:latin typeface="Nexa Bold (Headings)"/>
              </a:defRPr>
            </a:pPr>
            <a:r>
              <a:rPr lang="fr-CH" dirty="0">
                <a:highlight>
                  <a:srgbClr val="FFFF00"/>
                </a:highlight>
              </a:rPr>
              <a:t>Price </a:t>
            </a:r>
            <a:r>
              <a:rPr lang="fr-CH" dirty="0" err="1">
                <a:highlight>
                  <a:srgbClr val="FFFF00"/>
                </a:highlight>
              </a:rPr>
              <a:t>Elasticity</a:t>
            </a:r>
            <a:r>
              <a:rPr lang="fr-CH" dirty="0">
                <a:highlight>
                  <a:srgbClr val="FFFF00"/>
                </a:highlight>
              </a:rPr>
              <a:t> </a:t>
            </a:r>
            <a:r>
              <a:rPr lang="fr-CH" dirty="0" err="1">
                <a:highlight>
                  <a:srgbClr val="FFFF00"/>
                </a:highlight>
              </a:rPr>
              <a:t>Curve</a:t>
            </a:r>
            <a:r>
              <a:rPr lang="en-US" dirty="0">
                <a:highlight>
                  <a:srgbClr val="FFFF00"/>
                </a:highlight>
              </a:rPr>
              <a:t> </a:t>
            </a:r>
            <a:r>
              <a:rPr lang="en-US" dirty="0">
                <a:solidFill>
                  <a:schemeClr val="bg2">
                    <a:lumMod val="90000"/>
                  </a:schemeClr>
                </a:solidFill>
                <a:highlight>
                  <a:srgbClr val="FFFF00"/>
                </a:highlight>
              </a:rPr>
              <a:t>(Replace with SO WHAT)</a:t>
            </a:r>
          </a:p>
        </p:txBody>
      </p:sp>
      <p:graphicFrame>
        <p:nvGraphicFramePr>
          <p:cNvPr id="34" name="T1">
            <a:extLst>
              <a:ext uri="{FF2B5EF4-FFF2-40B4-BE49-F238E27FC236}">
                <a16:creationId xmlns:a16="http://schemas.microsoft.com/office/drawing/2014/main" id="{5AFBF379-6FAA-D48B-1F42-12D2EC111DD4}"/>
              </a:ext>
            </a:extLst>
          </p:cNvPr>
          <p:cNvGraphicFramePr>
            <a:graphicFrameLocks/>
          </p:cNvGraphicFramePr>
          <p:nvPr/>
        </p:nvGraphicFramePr>
        <p:xfrm>
          <a:off x="4579258" y="1141495"/>
          <a:ext cx="4057904" cy="1248252"/>
        </p:xfrm>
        <a:graphic>
          <a:graphicData uri="http://schemas.openxmlformats.org/drawingml/2006/table">
            <a:tbl>
              <a:tblPr bandRow="1"/>
              <a:tblGrid>
                <a:gridCol w="162560">
                  <a:extLst>
                    <a:ext uri="{9D8B030D-6E8A-4147-A177-3AD203B41FA5}">
                      <a16:colId xmlns:a16="http://schemas.microsoft.com/office/drawing/2014/main" val="20000"/>
                    </a:ext>
                  </a:extLst>
                </a:gridCol>
                <a:gridCol w="1982932">
                  <a:extLst>
                    <a:ext uri="{9D8B030D-6E8A-4147-A177-3AD203B41FA5}">
                      <a16:colId xmlns:a16="http://schemas.microsoft.com/office/drawing/2014/main" val="20001"/>
                    </a:ext>
                  </a:extLst>
                </a:gridCol>
                <a:gridCol w="478103">
                  <a:extLst>
                    <a:ext uri="{9D8B030D-6E8A-4147-A177-3AD203B41FA5}">
                      <a16:colId xmlns:a16="http://schemas.microsoft.com/office/drawing/2014/main" val="20002"/>
                    </a:ext>
                  </a:extLst>
                </a:gridCol>
                <a:gridCol w="478103">
                  <a:extLst>
                    <a:ext uri="{9D8B030D-6E8A-4147-A177-3AD203B41FA5}">
                      <a16:colId xmlns:a16="http://schemas.microsoft.com/office/drawing/2014/main" val="20003"/>
                    </a:ext>
                  </a:extLst>
                </a:gridCol>
                <a:gridCol w="478103">
                  <a:extLst>
                    <a:ext uri="{9D8B030D-6E8A-4147-A177-3AD203B41FA5}">
                      <a16:colId xmlns:a16="http://schemas.microsoft.com/office/drawing/2014/main" val="1774582163"/>
                    </a:ext>
                  </a:extLst>
                </a:gridCol>
                <a:gridCol w="478103">
                  <a:extLst>
                    <a:ext uri="{9D8B030D-6E8A-4147-A177-3AD203B41FA5}">
                      <a16:colId xmlns:a16="http://schemas.microsoft.com/office/drawing/2014/main" val="506562406"/>
                    </a:ext>
                  </a:extLst>
                </a:gridCol>
              </a:tblGrid>
              <a:tr h="38862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GB" sz="800" b="1" i="0">
                        <a:solidFill>
                          <a:schemeClr val="tx2"/>
                        </a:solidFill>
                        <a:latin typeface="+mj-lt"/>
                        <a:ea typeface="Open Sans" panose="020B0606030504020204" pitchFamily="34" charset="0"/>
                        <a:cs typeface="Open Sans" panose="020B0606030504020204" pitchFamily="34" charset="0"/>
                      </a:endParaRPr>
                    </a:p>
                  </a:txBody>
                  <a:tcPr marL="68580" marR="68580" marT="34290" marB="34290">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Price Elasticity</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Down-Pricing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Up-Pricing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P12M </a:t>
                      </a:r>
                      <a:r>
                        <a:rPr lang="fr-CH" sz="700" b="1" i="0" err="1">
                          <a:solidFill>
                            <a:schemeClr val="tx2"/>
                          </a:solidFill>
                          <a:latin typeface="Nexa Bold" panose="00000800000000000000" pitchFamily="2" charset="0"/>
                          <a:ea typeface="Open Sans" panose="020B0606030504020204" pitchFamily="34" charset="0"/>
                          <a:cs typeface="Open Sans" panose="020B0606030504020204" pitchFamily="34" charset="0"/>
                        </a:rPr>
                        <a:t>Weight</a:t>
                      </a: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 of Business</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P12M Gross </a:t>
                      </a:r>
                      <a:r>
                        <a:rPr lang="fr-CH" sz="700" b="1" i="0" dirty="0" err="1">
                          <a:solidFill>
                            <a:schemeClr val="tx2"/>
                          </a:solidFill>
                          <a:latin typeface="Nexa Bold" panose="00000800000000000000" pitchFamily="2" charset="0"/>
                          <a:ea typeface="Open Sans" panose="020B0606030504020204" pitchFamily="34" charset="0"/>
                          <a:cs typeface="Open Sans" panose="020B0606030504020204" pitchFamily="34" charset="0"/>
                        </a:rPr>
                        <a:t>Margin</a:t>
                      </a: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a:t>
                      </a:r>
                      <a:endParaRPr lang="en-GB" sz="700" b="1" i="0" dirty="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1"/>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A097"/>
                    </a:solidFill>
                  </a:tcPr>
                </a:tc>
                <a:tc>
                  <a:txBody>
                    <a:bodyPr/>
                    <a:lstStyle/>
                    <a:p>
                      <a:pPr algn="l">
                        <a:defRPr sz="800">
                          <a:latin typeface="Nexa Book"/>
                        </a:defRPr>
                      </a:pPr>
                      <a:r>
                        <a:rPr sz="800">
                          <a:latin typeface="Nexa Book"/>
                        </a:rPr>
                        <a:t>Banana Boat Advanced Protection Face Fluid FPS50+ 50ml</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-2.5</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-1.0</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r>
                        <a:rPr sz="800">
                          <a:latin typeface="Nexa Book"/>
                        </a:rPr>
                        <a:t>0.2%</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39.6%</a:t>
                      </a: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46696720"/>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l">
                        <a:defRPr sz="800">
                          <a:latin typeface="Nexa Book"/>
                        </a:defRPr>
                      </a:pPr>
                      <a:r>
                        <a:rPr sz="800">
                          <a:latin typeface="Nexa Book"/>
                        </a:rPr>
                        <a:t>Banana Boat Advanced Protection Sport Roll-on FPS50+ 75ml</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-1.4</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-0.9</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0.5%</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54.3%</a:t>
                      </a: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20723459"/>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6C6D"/>
                    </a:solidFill>
                  </a:tcPr>
                </a:tc>
                <a:tc>
                  <a:txBody>
                    <a:bodyPr/>
                    <a:lstStyle/>
                    <a:p>
                      <a:pPr algn="l">
                        <a:defRPr sz="800">
                          <a:latin typeface="Nexa Book"/>
                        </a:defRPr>
                      </a:pPr>
                      <a:r>
                        <a:rPr sz="800">
                          <a:latin typeface="Nexa Book"/>
                        </a:rPr>
                        <a:t>Banana Boat Advanced Protection Lotion FPS50+ 240ml</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-4.4</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-2.2</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r>
                        <a:rPr sz="800">
                          <a:latin typeface="Nexa Book"/>
                        </a:rPr>
                        <a:t>6.3%</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61.3%</a:t>
                      </a: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85359843"/>
                  </a:ext>
                </a:extLst>
              </a:tr>
            </a:tbl>
          </a:graphicData>
        </a:graphic>
      </p:graphicFrame>
      <p:graphicFrame>
        <p:nvGraphicFramePr>
          <p:cNvPr id="8" name="C1">
            <a:extLst>
              <a:ext uri="{FF2B5EF4-FFF2-40B4-BE49-F238E27FC236}">
                <a16:creationId xmlns:a16="http://schemas.microsoft.com/office/drawing/2014/main" id="{382C7920-9947-E1FA-049F-9EAB91E9B687}"/>
              </a:ext>
            </a:extLst>
          </p:cNvPr>
          <p:cNvGraphicFramePr>
            <a:graphicFrameLocks/>
          </p:cNvGraphicFramePr>
          <p:nvPr/>
        </p:nvGraphicFramePr>
        <p:xfrm>
          <a:off x="539749" y="1152000"/>
          <a:ext cx="4112080" cy="3620027"/>
        </p:xfrm>
        <a:graphic>
          <a:graphicData uri="http://schemas.openxmlformats.org/drawingml/2006/chart">
            <c:chart xmlns:c="http://schemas.openxmlformats.org/drawingml/2006/chart" xmlns:r="http://schemas.openxmlformats.org/officeDocument/2006/relationships" r:id="rId2"/>
          </a:graphicData>
        </a:graphic>
      </p:graphicFrame>
      <p:sp>
        <p:nvSpPr>
          <p:cNvPr id="2" name="Date Placeholder 1">
            <a:extLst>
              <a:ext uri="{FF2B5EF4-FFF2-40B4-BE49-F238E27FC236}">
                <a16:creationId xmlns:a16="http://schemas.microsoft.com/office/drawing/2014/main" id="{316FA126-AD13-373E-F51A-F871539E6DB5}"/>
              </a:ext>
            </a:extLst>
          </p:cNvPr>
          <p:cNvSpPr>
            <a:spLocks noGrp="1"/>
          </p:cNvSpPr>
          <p:nvPr>
            <p:ph type="dt" sz="half" idx="14"/>
          </p:nvPr>
        </p:nvSpPr>
        <p:spPr/>
        <p:txBody>
          <a:bodyPr/>
          <a:lstStyle/>
          <a:p>
            <a:fld id="{C2150E0F-65BF-4754-A874-587658C88696}" type="datetime1">
              <a:rPr lang="en-US" smtClean="0"/>
              <a:t>7/25/2025</a:t>
            </a:fld>
            <a:endParaRPr lang="en-US"/>
          </a:p>
        </p:txBody>
      </p:sp>
      <p:sp>
        <p:nvSpPr>
          <p:cNvPr id="4" name="Slide Number Placeholder 3">
            <a:extLst>
              <a:ext uri="{FF2B5EF4-FFF2-40B4-BE49-F238E27FC236}">
                <a16:creationId xmlns:a16="http://schemas.microsoft.com/office/drawing/2014/main" id="{3DFF6E63-E2CD-D8B2-2892-3C33EC3E6774}"/>
              </a:ext>
            </a:extLst>
          </p:cNvPr>
          <p:cNvSpPr>
            <a:spLocks noGrp="1"/>
          </p:cNvSpPr>
          <p:nvPr>
            <p:ph type="sldNum" sz="quarter" idx="16"/>
          </p:nvPr>
        </p:nvSpPr>
        <p:spPr/>
        <p:txBody>
          <a:bodyPr/>
          <a:lstStyle/>
          <a:p>
            <a:fld id="{7B1F438D-4EAF-094E-9162-80CF3EF77236}" type="slidenum">
              <a:rPr lang="en-US" smtClean="0"/>
              <a:pPr/>
              <a:t>105</a:t>
            </a:fld>
            <a:endParaRPr lang="en-US"/>
          </a:p>
        </p:txBody>
      </p:sp>
      <p:sp>
        <p:nvSpPr>
          <p:cNvPr id="3" name="TextBox Y">
            <a:extLst>
              <a:ext uri="{FF2B5EF4-FFF2-40B4-BE49-F238E27FC236}">
                <a16:creationId xmlns:a16="http://schemas.microsoft.com/office/drawing/2014/main" id="{7B00E2F2-CE05-D6EA-845B-58CCE1654BE1}"/>
              </a:ext>
            </a:extLst>
          </p:cNvPr>
          <p:cNvSpPr txBox="1"/>
          <p:nvPr/>
        </p:nvSpPr>
        <p:spPr>
          <a:xfrm>
            <a:off x="517719" y="1098243"/>
            <a:ext cx="564369" cy="4238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marL="0" marR="0" lvl="0" indent="0" defTabSz="685783"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2"/>
                </a:solidFill>
                <a:effectLst/>
                <a:uLnTx/>
                <a:uFillTx/>
                <a:latin typeface="Nexa Bold"/>
                <a:ea typeface="+mn-ea"/>
                <a:cs typeface="+mn-cs"/>
              </a:rPr>
              <a:t>% change In volume share</a:t>
            </a:r>
            <a:endParaRPr kumimoji="0" sz="800" b="0" i="0" u="none" strike="noStrike" kern="1200" cap="none" spc="0" normalizeH="0" baseline="0" noProof="0" dirty="0">
              <a:ln>
                <a:noFill/>
              </a:ln>
              <a:solidFill>
                <a:schemeClr val="tx2"/>
              </a:solidFill>
              <a:effectLst/>
              <a:uLnTx/>
              <a:uFillTx/>
              <a:latin typeface="Nexa Bold"/>
              <a:ea typeface="+mn-ea"/>
              <a:cs typeface="+mn-cs"/>
            </a:endParaRPr>
          </a:p>
        </p:txBody>
      </p:sp>
    </p:spTree>
    <p:extLst>
      <p:ext uri="{BB962C8B-B14F-4D97-AF65-F5344CB8AC3E}">
        <p14:creationId xmlns:p14="http://schemas.microsoft.com/office/powerpoint/2010/main" val="329079719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67DA8C-4684-D77B-0B0A-673ABED336AC}"/>
            </a:ext>
          </a:extLst>
        </p:cNvPr>
        <p:cNvGrpSpPr/>
        <p:nvPr/>
      </p:nvGrpSpPr>
      <p:grpSpPr>
        <a:xfrm>
          <a:off x="0" y="0"/>
          <a:ext cx="0" cy="0"/>
          <a:chOff x="0" y="0"/>
          <a:chExt cx="0" cy="0"/>
        </a:xfrm>
      </p:grpSpPr>
      <p:sp>
        <p:nvSpPr>
          <p:cNvPr id="6" name="Footer Placeholder 5">
            <a:extLst>
              <a:ext uri="{FF2B5EF4-FFF2-40B4-BE49-F238E27FC236}">
                <a16:creationId xmlns:a16="http://schemas.microsoft.com/office/drawing/2014/main" id="{E869A5CB-5140-1F43-8BB6-22A2D6BAA8B7}"/>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A1E29C2A-D0EC-563A-4EA0-9A6D1487F447}"/>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4" name="Head">
            <a:extLst>
              <a:ext uri="{FF2B5EF4-FFF2-40B4-BE49-F238E27FC236}">
                <a16:creationId xmlns:a16="http://schemas.microsoft.com/office/drawing/2014/main" id="{C795E92D-D700-4F89-2B60-0F155E17E16F}"/>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Banana Boat Advanced Protection Face Fluid FPS50+ 50ml | Walmart | Assuming no other products are changing prices</a:t>
            </a:r>
          </a:p>
        </p:txBody>
      </p:sp>
      <p:sp>
        <p:nvSpPr>
          <p:cNvPr id="10" name="Title 9">
            <a:extLst>
              <a:ext uri="{FF2B5EF4-FFF2-40B4-BE49-F238E27FC236}">
                <a16:creationId xmlns:a16="http://schemas.microsoft.com/office/drawing/2014/main" id="{F135C43C-26E1-2762-FB5B-F71DE7F24886}"/>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FDFF65C8-4393-E6A1-734A-5DF6AAA8DAB1}"/>
              </a:ext>
            </a:extLst>
          </p:cNvPr>
          <p:cNvGraphicFramePr/>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80C9177A-67F6-9DFF-5173-F69562530220}"/>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20B47D29-EF97-FE0A-8E55-C8D1BCFCF1CE}"/>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5A90E047-3F51-842C-227D-AE32BB2D6A6A}"/>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9FDE87CA-1C6F-AD0D-DEB3-90582C367BFE}"/>
              </a:ext>
            </a:extLst>
          </p:cNvPr>
          <p:cNvSpPr>
            <a:spLocks noGrp="1"/>
          </p:cNvSpPr>
          <p:nvPr>
            <p:ph type="dt" sz="half" idx="14"/>
          </p:nvPr>
        </p:nvSpPr>
        <p:spPr/>
        <p:txBody>
          <a:bodyPr/>
          <a:lstStyle/>
          <a:p>
            <a:fld id="{7FE604EA-FBB6-4FDB-AFE2-9A23405DCB69}" type="datetime1">
              <a:rPr lang="en-US" smtClean="0"/>
              <a:t>7/25/2025</a:t>
            </a:fld>
            <a:endParaRPr lang="en-US"/>
          </a:p>
        </p:txBody>
      </p:sp>
      <p:sp>
        <p:nvSpPr>
          <p:cNvPr id="7" name="Slide Number Placeholder 6">
            <a:extLst>
              <a:ext uri="{FF2B5EF4-FFF2-40B4-BE49-F238E27FC236}">
                <a16:creationId xmlns:a16="http://schemas.microsoft.com/office/drawing/2014/main" id="{52221D4E-8F31-97BA-C2B6-93C5A50E2928}"/>
              </a:ext>
            </a:extLst>
          </p:cNvPr>
          <p:cNvSpPr>
            <a:spLocks noGrp="1"/>
          </p:cNvSpPr>
          <p:nvPr>
            <p:ph type="sldNum" sz="quarter" idx="16"/>
          </p:nvPr>
        </p:nvSpPr>
        <p:spPr/>
        <p:txBody>
          <a:bodyPr/>
          <a:lstStyle/>
          <a:p>
            <a:fld id="{7B1F438D-4EAF-094E-9162-80CF3EF77236}" type="slidenum">
              <a:rPr lang="en-US" smtClean="0"/>
              <a:pPr/>
              <a:t>106</a:t>
            </a:fld>
            <a:endParaRPr lang="en-US"/>
          </a:p>
        </p:txBody>
      </p:sp>
      <p:sp>
        <p:nvSpPr>
          <p:cNvPr id="22" name="Rectangle 21">
            <a:extLst>
              <a:ext uri="{FF2B5EF4-FFF2-40B4-BE49-F238E27FC236}">
                <a16:creationId xmlns:a16="http://schemas.microsoft.com/office/drawing/2014/main" id="{19D55C9A-8EA6-D799-BC3E-A7267F487386}"/>
              </a:ext>
            </a:extLst>
          </p:cNvPr>
          <p:cNvSpPr/>
          <p:nvPr/>
        </p:nvSpPr>
        <p:spPr>
          <a:xfrm>
            <a:off x="972000" y="1458000"/>
            <a:ext cx="28260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Increase &amp; Profit Dilution</a:t>
            </a:r>
          </a:p>
        </p:txBody>
      </p:sp>
      <p:sp>
        <p:nvSpPr>
          <p:cNvPr id="23" name="Rectangle 22">
            <a:extLst>
              <a:ext uri="{FF2B5EF4-FFF2-40B4-BE49-F238E27FC236}">
                <a16:creationId xmlns:a16="http://schemas.microsoft.com/office/drawing/2014/main" id="{A0C037DF-1B4A-C770-F866-C4DBCAE94B05}"/>
              </a:ext>
            </a:extLst>
          </p:cNvPr>
          <p:cNvSpPr/>
          <p:nvPr/>
        </p:nvSpPr>
        <p:spPr>
          <a:xfrm>
            <a:off x="1254600" y="1458000"/>
            <a:ext cx="79128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4" name="Rectangle 23">
            <a:extLst>
              <a:ext uri="{FF2B5EF4-FFF2-40B4-BE49-F238E27FC236}">
                <a16:creationId xmlns:a16="http://schemas.microsoft.com/office/drawing/2014/main" id="{36486DC8-8BC8-1302-9EC9-C1821EC0EF1E}"/>
              </a:ext>
            </a:extLst>
          </p:cNvPr>
          <p:cNvSpPr/>
          <p:nvPr/>
        </p:nvSpPr>
        <p:spPr>
          <a:xfrm>
            <a:off x="2045880" y="1458000"/>
            <a:ext cx="50868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5" name="Rectangle 24">
            <a:extLst>
              <a:ext uri="{FF2B5EF4-FFF2-40B4-BE49-F238E27FC236}">
                <a16:creationId xmlns:a16="http://schemas.microsoft.com/office/drawing/2014/main" id="{232A9124-F881-CFA7-7E97-ADCDFB0E8AE9}"/>
              </a:ext>
            </a:extLst>
          </p:cNvPr>
          <p:cNvSpPr/>
          <p:nvPr/>
        </p:nvSpPr>
        <p:spPr>
          <a:xfrm>
            <a:off x="2554560" y="1458000"/>
            <a:ext cx="378684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Profit &amp; Revenue Increase</a:t>
            </a:r>
          </a:p>
        </p:txBody>
      </p:sp>
      <p:sp>
        <p:nvSpPr>
          <p:cNvPr id="26" name="Rectangle 25">
            <a:extLst>
              <a:ext uri="{FF2B5EF4-FFF2-40B4-BE49-F238E27FC236}">
                <a16:creationId xmlns:a16="http://schemas.microsoft.com/office/drawing/2014/main" id="{9824E959-4FBB-B362-9EC5-B622CAF47E45}"/>
              </a:ext>
            </a:extLst>
          </p:cNvPr>
          <p:cNvSpPr/>
          <p:nvPr/>
        </p:nvSpPr>
        <p:spPr>
          <a:xfrm>
            <a:off x="6341400" y="1458000"/>
            <a:ext cx="28260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Tree>
    <p:extLst>
      <p:ext uri="{BB962C8B-B14F-4D97-AF65-F5344CB8AC3E}">
        <p14:creationId xmlns:p14="http://schemas.microsoft.com/office/powerpoint/2010/main" val="144764455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800D93-9F01-3B24-26A1-B841B07112EE}"/>
            </a:ext>
          </a:extLst>
        </p:cNvPr>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81B15656-7815-4D26-2D50-2A9F3F5D5315}"/>
              </a:ext>
            </a:extLst>
          </p:cNvPr>
          <p:cNvGraphicFramePr>
            <a:graphicFrameLocks noGrp="1"/>
          </p:cNvGraphicFramePr>
          <p:nvPr/>
        </p:nvGraphicFramePr>
        <p:xfrm>
          <a:off x="535405" y="1133206"/>
          <a:ext cx="3996001" cy="3713820"/>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b="1">
                          <a:latin typeface="Nexa Bold"/>
                        </a:defRPr>
                      </a:pPr>
                      <a:r>
                        <a:rPr sz="800">
                          <a:latin typeface="Nexa Bold"/>
                        </a:rPr>
                        <a:t>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Sport Lotion FPS30 237ml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b="1">
                          <a:latin typeface="Nexa Bold"/>
                        </a:defRPr>
                      </a:pPr>
                      <a:r>
                        <a:rPr sz="800">
                          <a:latin typeface="Nexa Bold"/>
                        </a:rPr>
                        <a:t>2.6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Caribbean Beach Advanced Protection Cream FPS50+ 150g (1.0%)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b="1">
                          <a:latin typeface="Nexa Bold"/>
                        </a:defRPr>
                      </a:pPr>
                      <a:r>
                        <a:rPr sz="800">
                          <a:latin typeface="Nexa Bold"/>
                        </a:rPr>
                        <a:t>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Ultra Spray FPS50 156g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07E5864-23AC-3D73-9DE3-06EDCB383B92}"/>
              </a:ext>
            </a:extLst>
          </p:cNvPr>
          <p:cNvGraphicFramePr>
            <a:graphicFrameLocks noGrp="1"/>
          </p:cNvGraphicFramePr>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Banana Boat Aqua Protect Sport Lotion FPS50+ 236ml (3.1%)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Equate Sport Lotion FPS30 237ml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Equate Ultra Spray FPS50 156g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A90577D-056E-10F1-94DE-997FF37C7511}"/>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82F6D385-BD9B-1910-70E5-8A089A67CBBF}"/>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6" name="Head">
            <a:extLst>
              <a:ext uri="{FF2B5EF4-FFF2-40B4-BE49-F238E27FC236}">
                <a16:creationId xmlns:a16="http://schemas.microsoft.com/office/drawing/2014/main" id="{32BC1AD7-98A5-1877-A3E6-0A0A40632F5A}"/>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Banana Boat Advanced Protection Face Fluid FPS50+ 50ml (0.2%) | Up &amp; Down Pricing | Walmart | Assumes no other are changing prices</a:t>
            </a:r>
          </a:p>
        </p:txBody>
      </p:sp>
      <p:sp>
        <p:nvSpPr>
          <p:cNvPr id="4" name="Title1">
            <a:extLst>
              <a:ext uri="{FF2B5EF4-FFF2-40B4-BE49-F238E27FC236}">
                <a16:creationId xmlns:a16="http://schemas.microsoft.com/office/drawing/2014/main" id="{9DA43B90-4E43-47CB-198C-67808409CD52}"/>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88A39858-DE43-7A72-393C-8AB8113A4E6A}"/>
              </a:ext>
            </a:extLst>
          </p:cNvPr>
          <p:cNvGraphicFramePr>
            <a:graphicFrameLocks noGrp="1"/>
          </p:cNvGraphicFramePr>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FB683AD2-F7C5-7CF7-5DA9-12001C212536}"/>
              </a:ext>
            </a:extLst>
          </p:cNvPr>
          <p:cNvGraphicFramePr>
            <a:graphicFrameLocks noGrp="1"/>
          </p:cNvGraphicFramePr>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8C727C9F-5B9E-058F-1E04-0156940F5263}"/>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B8CA4251-F03B-8631-1126-C6CDCD8B97E5}"/>
              </a:ext>
            </a:extLst>
          </p:cNvPr>
          <p:cNvSpPr>
            <a:spLocks noGrp="1"/>
          </p:cNvSpPr>
          <p:nvPr>
            <p:ph type="dt" sz="half" idx="14"/>
          </p:nvPr>
        </p:nvSpPr>
        <p:spPr/>
        <p:txBody>
          <a:bodyPr/>
          <a:lstStyle/>
          <a:p>
            <a:fld id="{1D008078-2C21-4DCA-B855-87E98C20A404}" type="datetime1">
              <a:rPr lang="en-US" smtClean="0"/>
              <a:t>7/25/2025</a:t>
            </a:fld>
            <a:endParaRPr lang="en-US"/>
          </a:p>
        </p:txBody>
      </p:sp>
      <p:sp>
        <p:nvSpPr>
          <p:cNvPr id="3" name="Slide Number Placeholder 2">
            <a:extLst>
              <a:ext uri="{FF2B5EF4-FFF2-40B4-BE49-F238E27FC236}">
                <a16:creationId xmlns:a16="http://schemas.microsoft.com/office/drawing/2014/main" id="{0EDC0627-27A1-161B-54AD-0FE564E806CD}"/>
              </a:ext>
            </a:extLst>
          </p:cNvPr>
          <p:cNvSpPr>
            <a:spLocks noGrp="1"/>
          </p:cNvSpPr>
          <p:nvPr>
            <p:ph type="sldNum" sz="quarter" idx="16"/>
          </p:nvPr>
        </p:nvSpPr>
        <p:spPr/>
        <p:txBody>
          <a:bodyPr/>
          <a:lstStyle/>
          <a:p>
            <a:fld id="{7B1F438D-4EAF-094E-9162-80CF3EF77236}" type="slidenum">
              <a:rPr lang="en-US" smtClean="0"/>
              <a:pPr/>
              <a:t>107</a:t>
            </a:fld>
            <a:endParaRPr lang="en-US"/>
          </a:p>
        </p:txBody>
      </p:sp>
    </p:spTree>
    <p:extLst>
      <p:ext uri="{BB962C8B-B14F-4D97-AF65-F5344CB8AC3E}">
        <p14:creationId xmlns:p14="http://schemas.microsoft.com/office/powerpoint/2010/main" val="125334521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1BC786-8A63-E8D2-E247-87C9E723C23F}"/>
            </a:ext>
          </a:extLst>
        </p:cNvPr>
        <p:cNvGrpSpPr/>
        <p:nvPr/>
      </p:nvGrpSpPr>
      <p:grpSpPr>
        <a:xfrm>
          <a:off x="0" y="0"/>
          <a:ext cx="0" cy="0"/>
          <a:chOff x="0" y="0"/>
          <a:chExt cx="0" cy="0"/>
        </a:xfrm>
      </p:grpSpPr>
      <p:sp>
        <p:nvSpPr>
          <p:cNvPr id="6" name="Footer Placeholder 5">
            <a:extLst>
              <a:ext uri="{FF2B5EF4-FFF2-40B4-BE49-F238E27FC236}">
                <a16:creationId xmlns:a16="http://schemas.microsoft.com/office/drawing/2014/main" id="{54063F40-E634-343E-FA26-0946241D5E8A}"/>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806221CB-DE5D-71B7-C081-22E375A77B44}"/>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4" name="Head">
            <a:extLst>
              <a:ext uri="{FF2B5EF4-FFF2-40B4-BE49-F238E27FC236}">
                <a16:creationId xmlns:a16="http://schemas.microsoft.com/office/drawing/2014/main" id="{3E0BB16A-9455-E02F-0C57-D653D8F31D0F}"/>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Banana Boat Advanced Protection Sport Roll-on FPS50+ 75ml | Walmart | Assuming no other products are changing prices</a:t>
            </a:r>
          </a:p>
        </p:txBody>
      </p:sp>
      <p:sp>
        <p:nvSpPr>
          <p:cNvPr id="10" name="Title 9">
            <a:extLst>
              <a:ext uri="{FF2B5EF4-FFF2-40B4-BE49-F238E27FC236}">
                <a16:creationId xmlns:a16="http://schemas.microsoft.com/office/drawing/2014/main" id="{C9953E08-0468-2261-9E7C-E38F5EC23381}"/>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1FA8C1B2-5004-94FA-0F4E-4D025EB6D92E}"/>
              </a:ext>
            </a:extLst>
          </p:cNvPr>
          <p:cNvGraphicFramePr/>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B66ED0E9-C4F7-A492-06FE-CC099DA47E43}"/>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C9FA620D-73B4-A6EE-4487-D00762FC1788}"/>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65522DAE-ECAB-4760-FCD5-DA9F89E13D36}"/>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37F51108-DDB5-3693-F77A-CA0C932E79E6}"/>
              </a:ext>
            </a:extLst>
          </p:cNvPr>
          <p:cNvSpPr>
            <a:spLocks noGrp="1"/>
          </p:cNvSpPr>
          <p:nvPr>
            <p:ph type="dt" sz="half" idx="14"/>
          </p:nvPr>
        </p:nvSpPr>
        <p:spPr/>
        <p:txBody>
          <a:bodyPr/>
          <a:lstStyle/>
          <a:p>
            <a:fld id="{7FE604EA-FBB6-4FDB-AFE2-9A23405DCB69}" type="datetime1">
              <a:rPr lang="en-US" smtClean="0"/>
              <a:t>7/25/2025</a:t>
            </a:fld>
            <a:endParaRPr lang="en-US"/>
          </a:p>
        </p:txBody>
      </p:sp>
      <p:sp>
        <p:nvSpPr>
          <p:cNvPr id="7" name="Slide Number Placeholder 6">
            <a:extLst>
              <a:ext uri="{FF2B5EF4-FFF2-40B4-BE49-F238E27FC236}">
                <a16:creationId xmlns:a16="http://schemas.microsoft.com/office/drawing/2014/main" id="{CA6E9DD3-F67B-9417-80F9-7859E32067C9}"/>
              </a:ext>
            </a:extLst>
          </p:cNvPr>
          <p:cNvSpPr>
            <a:spLocks noGrp="1"/>
          </p:cNvSpPr>
          <p:nvPr>
            <p:ph type="sldNum" sz="quarter" idx="16"/>
          </p:nvPr>
        </p:nvSpPr>
        <p:spPr/>
        <p:txBody>
          <a:bodyPr/>
          <a:lstStyle/>
          <a:p>
            <a:fld id="{7B1F438D-4EAF-094E-9162-80CF3EF77236}" type="slidenum">
              <a:rPr lang="en-US" smtClean="0"/>
              <a:pPr/>
              <a:t>108</a:t>
            </a:fld>
            <a:endParaRPr lang="en-US"/>
          </a:p>
        </p:txBody>
      </p:sp>
      <p:sp>
        <p:nvSpPr>
          <p:cNvPr id="22" name="Rectangle 21">
            <a:extLst>
              <a:ext uri="{FF2B5EF4-FFF2-40B4-BE49-F238E27FC236}">
                <a16:creationId xmlns:a16="http://schemas.microsoft.com/office/drawing/2014/main" id="{3C3C8B70-A26C-E541-3574-0304F8DA3568}"/>
              </a:ext>
            </a:extLst>
          </p:cNvPr>
          <p:cNvSpPr/>
          <p:nvPr/>
        </p:nvSpPr>
        <p:spPr>
          <a:xfrm>
            <a:off x="972000" y="1458000"/>
            <a:ext cx="486072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Increase &amp; Profit Dilution</a:t>
            </a:r>
          </a:p>
        </p:txBody>
      </p:sp>
      <p:sp>
        <p:nvSpPr>
          <p:cNvPr id="23" name="Rectangle 22">
            <a:extLst>
              <a:ext uri="{FF2B5EF4-FFF2-40B4-BE49-F238E27FC236}">
                <a16:creationId xmlns:a16="http://schemas.microsoft.com/office/drawing/2014/main" id="{555A3204-8D1E-5E33-756D-E3D3A365FCEF}"/>
              </a:ext>
            </a:extLst>
          </p:cNvPr>
          <p:cNvSpPr/>
          <p:nvPr/>
        </p:nvSpPr>
        <p:spPr>
          <a:xfrm>
            <a:off x="5832720" y="1458000"/>
            <a:ext cx="79128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Tree>
    <p:extLst>
      <p:ext uri="{BB962C8B-B14F-4D97-AF65-F5344CB8AC3E}">
        <p14:creationId xmlns:p14="http://schemas.microsoft.com/office/powerpoint/2010/main" val="233710492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22D45F-6417-F747-B757-7713533235D4}"/>
            </a:ext>
          </a:extLst>
        </p:cNvPr>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70B8BE56-CB0A-37BD-2AAE-0868098277B5}"/>
              </a:ext>
            </a:extLst>
          </p:cNvPr>
          <p:cNvGraphicFramePr>
            <a:graphicFrameLocks noGrp="1"/>
          </p:cNvGraphicFramePr>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b="1">
                          <a:latin typeface="Nexa Bold"/>
                        </a:defRPr>
                      </a:pPr>
                      <a:r>
                        <a:rPr sz="800">
                          <a:latin typeface="Nexa Bold"/>
                        </a:rPr>
                        <a:t>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b="1">
                          <a:latin typeface="Nexa Bold"/>
                        </a:defRPr>
                      </a:pPr>
                      <a:r>
                        <a:rPr sz="800">
                          <a:latin typeface="Nexa Bold"/>
                        </a:rPr>
                        <a:t>2.1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Sport Lotion FPS30 237ml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b="1">
                          <a:latin typeface="Nexa Bold"/>
                        </a:defRPr>
                      </a:pPr>
                      <a:r>
                        <a:rPr sz="800">
                          <a:latin typeface="Nexa Bold"/>
                        </a:rPr>
                        <a:t>2.4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Ultra Spray FPS50 156g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a:latin typeface="Nexa Book"/>
                        </a:defRPr>
                      </a:pPr>
                      <a:r>
                        <a:rPr sz="800">
                          <a:latin typeface="Nexa Book"/>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Advanced Protection Lotion FPS50+ 240ml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2552A9FD-6062-B2C0-F12C-81DAECC0F95F}"/>
              </a:ext>
            </a:extLst>
          </p:cNvPr>
          <p:cNvGraphicFramePr>
            <a:graphicFrameLocks noGrp="1"/>
          </p:cNvGraphicFramePr>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Equate Ultra Spray FPS50 156g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Banana Boat Aqua Protect Sport Lotion FPS50+ 236ml (3.1%)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Banana Boat Dry Balance Sport Spray FPS50 170ml (1.2%)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Equate Sport Lotion FPS30 237ml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Nivea Sun Protect &amp; Refresh Sport Spray FPS50 200ml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1CB25B39-8C40-5252-4692-BD6D3392121B}"/>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E123A1B7-4D5A-580F-D3EA-D1C0174C02D3}"/>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6" name="Head">
            <a:extLst>
              <a:ext uri="{FF2B5EF4-FFF2-40B4-BE49-F238E27FC236}">
                <a16:creationId xmlns:a16="http://schemas.microsoft.com/office/drawing/2014/main" id="{4BE2A967-D2C5-98C6-F347-1E67566D9C2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Banana Boat Advanced Protection Sport Roll-on FPS50+ 75ml (0.2%) | Up &amp; Down Pricing | Walmart | Assumes no other are changing prices</a:t>
            </a:r>
          </a:p>
        </p:txBody>
      </p:sp>
      <p:sp>
        <p:nvSpPr>
          <p:cNvPr id="4" name="Title1">
            <a:extLst>
              <a:ext uri="{FF2B5EF4-FFF2-40B4-BE49-F238E27FC236}">
                <a16:creationId xmlns:a16="http://schemas.microsoft.com/office/drawing/2014/main" id="{9D49BA86-BEB5-AEF6-DA3F-317600A54BB1}"/>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3B80B68C-F0B8-E7F9-2B31-AC1375952956}"/>
              </a:ext>
            </a:extLst>
          </p:cNvPr>
          <p:cNvGraphicFramePr>
            <a:graphicFrameLocks noGrp="1"/>
          </p:cNvGraphicFramePr>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E64BA312-32C2-9A5E-D70F-C3A069E67144}"/>
              </a:ext>
            </a:extLst>
          </p:cNvPr>
          <p:cNvGraphicFramePr>
            <a:graphicFrameLocks noGrp="1"/>
          </p:cNvGraphicFramePr>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3F461B36-9D74-65A4-82FB-CEFDA1A739AF}"/>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3004BC64-0FDA-7317-53BA-120C16051B24}"/>
              </a:ext>
            </a:extLst>
          </p:cNvPr>
          <p:cNvSpPr>
            <a:spLocks noGrp="1"/>
          </p:cNvSpPr>
          <p:nvPr>
            <p:ph type="dt" sz="half" idx="14"/>
          </p:nvPr>
        </p:nvSpPr>
        <p:spPr/>
        <p:txBody>
          <a:bodyPr/>
          <a:lstStyle/>
          <a:p>
            <a:fld id="{1D008078-2C21-4DCA-B855-87E98C20A404}" type="datetime1">
              <a:rPr lang="en-US" smtClean="0"/>
              <a:t>7/25/2025</a:t>
            </a:fld>
            <a:endParaRPr lang="en-US"/>
          </a:p>
        </p:txBody>
      </p:sp>
      <p:sp>
        <p:nvSpPr>
          <p:cNvPr id="3" name="Slide Number Placeholder 2">
            <a:extLst>
              <a:ext uri="{FF2B5EF4-FFF2-40B4-BE49-F238E27FC236}">
                <a16:creationId xmlns:a16="http://schemas.microsoft.com/office/drawing/2014/main" id="{72AE3A6C-916E-D97E-830D-EC7C647CFD39}"/>
              </a:ext>
            </a:extLst>
          </p:cNvPr>
          <p:cNvSpPr>
            <a:spLocks noGrp="1"/>
          </p:cNvSpPr>
          <p:nvPr>
            <p:ph type="sldNum" sz="quarter" idx="16"/>
          </p:nvPr>
        </p:nvSpPr>
        <p:spPr/>
        <p:txBody>
          <a:bodyPr/>
          <a:lstStyle/>
          <a:p>
            <a:fld id="{7B1F438D-4EAF-094E-9162-80CF3EF77236}" type="slidenum">
              <a:rPr lang="en-US" smtClean="0"/>
              <a:pPr/>
              <a:t>109</a:t>
            </a:fld>
            <a:endParaRPr lang="en-US"/>
          </a:p>
        </p:txBody>
      </p:sp>
    </p:spTree>
    <p:extLst>
      <p:ext uri="{BB962C8B-B14F-4D97-AF65-F5344CB8AC3E}">
        <p14:creationId xmlns:p14="http://schemas.microsoft.com/office/powerpoint/2010/main" val="31883574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1FE660-D369-F4F6-E063-E598D0C0B73F}"/>
            </a:ext>
          </a:extLst>
        </p:cNvPr>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E46ECD04-BDC3-DC28-DD7A-7322CC555151}"/>
              </a:ext>
            </a:extLst>
          </p:cNvPr>
          <p:cNvGraphicFramePr>
            <a:graphicFrameLocks noGrp="1"/>
          </p:cNvGraphicFramePr>
          <p:nvPr/>
        </p:nvGraphicFramePr>
        <p:xfrm>
          <a:off x="537316" y="1146130"/>
          <a:ext cx="4014351" cy="3587977"/>
        </p:xfrm>
        <a:graphic>
          <a:graphicData uri="http://schemas.openxmlformats.org/drawingml/2006/table">
            <a:tbl>
              <a:tblPr firstRow="1" bandRow="1">
                <a:tableStyleId>{2D5ABB26-0587-4C30-8999-92F81FD0307C}</a:tableStyleId>
              </a:tblPr>
              <a:tblGrid>
                <a:gridCol w="889145">
                  <a:extLst>
                    <a:ext uri="{9D8B030D-6E8A-4147-A177-3AD203B41FA5}">
                      <a16:colId xmlns:a16="http://schemas.microsoft.com/office/drawing/2014/main" val="2188046369"/>
                    </a:ext>
                  </a:extLst>
                </a:gridCol>
                <a:gridCol w="1143883">
                  <a:extLst>
                    <a:ext uri="{9D8B030D-6E8A-4147-A177-3AD203B41FA5}">
                      <a16:colId xmlns:a16="http://schemas.microsoft.com/office/drawing/2014/main" val="2235849951"/>
                    </a:ext>
                  </a:extLst>
                </a:gridCol>
                <a:gridCol w="1981323">
                  <a:extLst>
                    <a:ext uri="{9D8B030D-6E8A-4147-A177-3AD203B41FA5}">
                      <a16:colId xmlns:a16="http://schemas.microsoft.com/office/drawing/2014/main" val="233123412"/>
                    </a:ext>
                  </a:extLst>
                </a:gridCol>
              </a:tblGrid>
              <a:tr h="413997">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  </a:t>
                      </a:r>
                      <a:endParaRPr lang="en-CH" sz="90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7398">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(38.0%)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398">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(19.3%)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398">
                <a:tc>
                  <a:txBody>
                    <a:bodyPr/>
                    <a:lstStyle/>
                    <a:p>
                      <a:pPr algn="ctr">
                        <a:defRPr sz="800" b="1">
                          <a:latin typeface="Nexa Bold"/>
                        </a:defRPr>
                      </a:pPr>
                      <a:r>
                        <a:rPr sz="800">
                          <a:latin typeface="Nexa Bold"/>
                        </a:rPr>
                        <a:t>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(6.3%)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398">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(15.9%)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398">
                <a:tc>
                  <a:txBody>
                    <a:bodyPr/>
                    <a:lstStyle/>
                    <a:p>
                      <a:pPr algn="ctr">
                        <a:defRPr sz="800" b="1">
                          <a:latin typeface="Nexa Bold"/>
                        </a:defRPr>
                      </a:pPr>
                      <a:r>
                        <a:rPr sz="800">
                          <a:latin typeface="Nexa Bold"/>
                        </a:rPr>
                        <a:t>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Nuvel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398">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Neutrogena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398">
                <a:tc>
                  <a:txBody>
                    <a:bodyPr/>
                    <a:lstStyle/>
                    <a:p>
                      <a:pPr algn="ctr">
                        <a:defRPr sz="800" b="1">
                          <a:latin typeface="Nexa Bold"/>
                        </a:defRPr>
                      </a:pPr>
                      <a:r>
                        <a:rPr sz="800">
                          <a:latin typeface="Nexa Bold"/>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Garnier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398">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Isdin (1.8%)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398">
                <a:tc>
                  <a:txBody>
                    <a:bodyPr/>
                    <a:lstStyle/>
                    <a:p>
                      <a:pPr algn="ctr">
                        <a:defRPr sz="800">
                          <a:latin typeface="Nexa Book"/>
                        </a:defRPr>
                      </a:pPr>
                      <a:r>
                        <a:rPr sz="800">
                          <a:latin typeface="Nexa Book"/>
                        </a:rPr>
                        <a:t>0.4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La Roche-Posay (1.9%)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398">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L'Oreal Paris (0.9%)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9FF40CB6-E1A5-43DF-9813-1EF97B07FB7F}"/>
              </a:ext>
            </a:extLst>
          </p:cNvPr>
          <p:cNvGraphicFramePr>
            <a:graphicFrameLocks noGrp="1"/>
          </p:cNvGraphicFramePr>
          <p:nvPr/>
        </p:nvGraphicFramePr>
        <p:xfrm>
          <a:off x="4639070" y="1146130"/>
          <a:ext cx="4023000" cy="3586203"/>
        </p:xfrm>
        <a:graphic>
          <a:graphicData uri="http://schemas.openxmlformats.org/drawingml/2006/table">
            <a:tbl>
              <a:tblPr firstRow="1" bandRow="1">
                <a:tableStyleId>{2D5ABB26-0587-4C30-8999-92F81FD0307C}</a:tableStyleId>
              </a:tblPr>
              <a:tblGrid>
                <a:gridCol w="1984500">
                  <a:extLst>
                    <a:ext uri="{9D8B030D-6E8A-4147-A177-3AD203B41FA5}">
                      <a16:colId xmlns:a16="http://schemas.microsoft.com/office/drawing/2014/main" val="1447071671"/>
                    </a:ext>
                  </a:extLst>
                </a:gridCol>
                <a:gridCol w="1147500">
                  <a:extLst>
                    <a:ext uri="{9D8B030D-6E8A-4147-A177-3AD203B41FA5}">
                      <a16:colId xmlns:a16="http://schemas.microsoft.com/office/drawing/2014/main" val="2737317522"/>
                    </a:ext>
                  </a:extLst>
                </a:gridCol>
                <a:gridCol w="891000">
                  <a:extLst>
                    <a:ext uri="{9D8B030D-6E8A-4147-A177-3AD203B41FA5}">
                      <a16:colId xmlns:a16="http://schemas.microsoft.com/office/drawing/2014/main" val="2188046369"/>
                    </a:ext>
                  </a:extLst>
                </a:gridCol>
              </a:tblGrid>
              <a:tr h="413793">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7241">
                <a:tc>
                  <a:txBody>
                    <a:bodyPr/>
                    <a:lstStyle/>
                    <a:p>
                      <a:pPr algn="ctr">
                        <a:defRPr sz="800">
                          <a:latin typeface="Nexa Bold"/>
                        </a:defRPr>
                      </a:pPr>
                      <a:r>
                        <a:rPr sz="800">
                          <a:latin typeface="Nexa Bold"/>
                        </a:rPr>
                        <a:t>Nivea (38.0%)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241">
                <a:tc>
                  <a:txBody>
                    <a:bodyPr/>
                    <a:lstStyle/>
                    <a:p>
                      <a:pPr algn="ctr">
                        <a:defRPr sz="800">
                          <a:latin typeface="Nexa Bold"/>
                        </a:defRPr>
                      </a:pPr>
                      <a:r>
                        <a:rPr sz="800">
                          <a:latin typeface="Nexa Bold"/>
                        </a:rPr>
                        <a:t>Hawaiian Tropic (19.3%)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241">
                <a:tc>
                  <a:txBody>
                    <a:bodyPr/>
                    <a:lstStyle/>
                    <a:p>
                      <a:pPr algn="ctr">
                        <a:defRPr sz="800">
                          <a:latin typeface="Nexa Bold"/>
                        </a:defRPr>
                      </a:pPr>
                      <a:r>
                        <a:rPr sz="800">
                          <a:latin typeface="Nexa Bold"/>
                        </a:rPr>
                        <a:t>EQUATE (6.3%)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241">
                <a:tc>
                  <a:txBody>
                    <a:bodyPr/>
                    <a:lstStyle/>
                    <a:p>
                      <a:pPr algn="ctr">
                        <a:defRPr sz="800">
                          <a:latin typeface="Nexa Bold"/>
                        </a:defRPr>
                      </a:pPr>
                      <a:r>
                        <a:rPr sz="800">
                          <a:latin typeface="Nexa Bold"/>
                        </a:rPr>
                        <a:t>Banana Boat (15.9%)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241">
                <a:tc>
                  <a:txBody>
                    <a:bodyPr/>
                    <a:lstStyle/>
                    <a:p>
                      <a:pPr algn="ctr">
                        <a:defRPr sz="800">
                          <a:latin typeface="Nexa Bold"/>
                        </a:defRPr>
                      </a:pPr>
                      <a:r>
                        <a:rPr sz="800">
                          <a:latin typeface="Nexa Bold"/>
                        </a:rPr>
                        <a:t>Nuvel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241">
                <a:tc>
                  <a:txBody>
                    <a:bodyPr/>
                    <a:lstStyle/>
                    <a:p>
                      <a:pPr algn="ctr">
                        <a:defRPr sz="800">
                          <a:latin typeface="Nexa Bold"/>
                        </a:defRPr>
                      </a:pPr>
                      <a:r>
                        <a:rPr sz="800">
                          <a:latin typeface="Nexa Bold"/>
                        </a:rPr>
                        <a:t>Neutrogena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241">
                <a:tc>
                  <a:txBody>
                    <a:bodyPr/>
                    <a:lstStyle/>
                    <a:p>
                      <a:pPr algn="ctr">
                        <a:defRPr sz="800">
                          <a:latin typeface="Nexa Bold"/>
                        </a:defRPr>
                      </a:pPr>
                      <a:r>
                        <a:rPr sz="800">
                          <a:latin typeface="Nexa Bold"/>
                        </a:rPr>
                        <a:t>Garnier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241">
                <a:tc>
                  <a:txBody>
                    <a:bodyPr/>
                    <a:lstStyle/>
                    <a:p>
                      <a:pPr algn="ctr">
                        <a:defRPr sz="800">
                          <a:latin typeface="Nexa Bold"/>
                        </a:defRPr>
                      </a:pPr>
                      <a:r>
                        <a:rPr sz="800">
                          <a:latin typeface="Nexa Bold"/>
                        </a:rPr>
                        <a:t>Isdin (1.8%)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241">
                <a:tc>
                  <a:txBody>
                    <a:bodyPr/>
                    <a:lstStyle/>
                    <a:p>
                      <a:pPr algn="ctr">
                        <a:defRPr sz="800">
                          <a:latin typeface="Nexa Bold"/>
                        </a:defRPr>
                      </a:pPr>
                      <a:r>
                        <a:rPr sz="800">
                          <a:latin typeface="Nexa Bold"/>
                        </a:rPr>
                        <a:t>L'Oreal Paris (0.9%)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241">
                <a:tc>
                  <a:txBody>
                    <a:bodyPr/>
                    <a:lstStyle/>
                    <a:p>
                      <a:pPr algn="ctr">
                        <a:defRPr sz="800">
                          <a:latin typeface="Nexa Bold"/>
                        </a:defRPr>
                      </a:pPr>
                      <a:r>
                        <a:rPr sz="800">
                          <a:latin typeface="Nexa Bold"/>
                        </a:rPr>
                        <a:t>La Roche-Posay (1.9%)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297D3B4-9B97-A9EA-D2AC-CED5F34D6F6B}"/>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CCD3CE07-4CFC-BFB5-4289-1FE5D235D2DA}"/>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6" name="Head">
            <a:extLst>
              <a:ext uri="{FF2B5EF4-FFF2-40B4-BE49-F238E27FC236}">
                <a16:creationId xmlns:a16="http://schemas.microsoft.com/office/drawing/2014/main" id="{B39F7491-9A6A-B2DB-A889-11C8A02BAF4B}"/>
              </a:ext>
            </a:extLst>
          </p:cNvPr>
          <p:cNvSpPr>
            <a:spLocks noGrp="1"/>
          </p:cNvSpPr>
          <p:nvPr>
            <p:ph type="body" sz="quarter" idx="18"/>
          </p:nvPr>
        </p:nvSpPr>
        <p:spPr>
          <a:xfrm>
            <a:off x="503238" y="774000"/>
            <a:ext cx="8136762" cy="360000"/>
          </a:xfrm>
        </p:spPr>
        <p:txBody>
          <a:bodyPr/>
          <a:lstStyle/>
          <a:p>
            <a:pPr>
              <a:defRPr sz="1200">
                <a:latin typeface="Nexa Bold (Headings)"/>
              </a:defRPr>
            </a:pPr>
            <a:r>
              <a:t>Sourcing Analysis | Caribbean Beach (6.6%) | Up &amp; Down Pricing | Walmart | Assumes no other are changing prices</a:t>
            </a:r>
          </a:p>
        </p:txBody>
      </p:sp>
      <p:sp>
        <p:nvSpPr>
          <p:cNvPr id="4" name="Title1">
            <a:extLst>
              <a:ext uri="{FF2B5EF4-FFF2-40B4-BE49-F238E27FC236}">
                <a16:creationId xmlns:a16="http://schemas.microsoft.com/office/drawing/2014/main" id="{6121CA59-4D12-6206-208E-05C98D6737D4}"/>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Brand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04235C34-BA1B-7779-765C-51518E7F3C26}"/>
              </a:ext>
            </a:extLst>
          </p:cNvPr>
          <p:cNvGraphicFramePr>
            <a:graphicFrameLocks noGrp="1"/>
          </p:cNvGraphicFramePr>
          <p:nvPr/>
        </p:nvGraphicFramePr>
        <p:xfrm>
          <a:off x="1434606" y="1549987"/>
          <a:ext cx="1121270" cy="3182346"/>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3F308FE4-9A3A-4FF7-010E-0D1F2519B22E}"/>
              </a:ext>
            </a:extLst>
          </p:cNvPr>
          <p:cNvGraphicFramePr>
            <a:graphicFrameLocks noGrp="1"/>
          </p:cNvGraphicFramePr>
          <p:nvPr/>
        </p:nvGraphicFramePr>
        <p:xfrm>
          <a:off x="6643132" y="1544552"/>
          <a:ext cx="1130884" cy="3187781"/>
        </p:xfrm>
        <a:graphic>
          <a:graphicData uri="http://schemas.openxmlformats.org/drawingml/2006/chart">
            <c:chart xmlns:c="http://schemas.openxmlformats.org/drawingml/2006/chart" xmlns:r="http://schemas.openxmlformats.org/officeDocument/2006/relationships" r:id="rId3"/>
          </a:graphicData>
        </a:graphic>
      </p:graphicFrame>
      <p:sp>
        <p:nvSpPr>
          <p:cNvPr id="2" name="Date Placeholder 1">
            <a:extLst>
              <a:ext uri="{FF2B5EF4-FFF2-40B4-BE49-F238E27FC236}">
                <a16:creationId xmlns:a16="http://schemas.microsoft.com/office/drawing/2014/main" id="{5B901713-F036-1531-44FE-FD264B8C0682}"/>
              </a:ext>
            </a:extLst>
          </p:cNvPr>
          <p:cNvSpPr>
            <a:spLocks noGrp="1"/>
          </p:cNvSpPr>
          <p:nvPr>
            <p:ph type="dt" sz="half" idx="14"/>
          </p:nvPr>
        </p:nvSpPr>
        <p:spPr/>
        <p:txBody>
          <a:bodyPr/>
          <a:lstStyle/>
          <a:p>
            <a:fld id="{53486936-A927-4261-B0C8-39E31EFDDAC0}" type="datetime1">
              <a:rPr lang="en-US" smtClean="0"/>
              <a:t>7/25/2025</a:t>
            </a:fld>
            <a:endParaRPr lang="en-US"/>
          </a:p>
        </p:txBody>
      </p:sp>
      <p:sp>
        <p:nvSpPr>
          <p:cNvPr id="3" name="Slide Number Placeholder 2">
            <a:extLst>
              <a:ext uri="{FF2B5EF4-FFF2-40B4-BE49-F238E27FC236}">
                <a16:creationId xmlns:a16="http://schemas.microsoft.com/office/drawing/2014/main" id="{155195A0-BD3B-8AF0-CA5C-BE0E57D6C192}"/>
              </a:ext>
            </a:extLst>
          </p:cNvPr>
          <p:cNvSpPr>
            <a:spLocks noGrp="1"/>
          </p:cNvSpPr>
          <p:nvPr>
            <p:ph type="sldNum" sz="quarter" idx="16"/>
          </p:nvPr>
        </p:nvSpPr>
        <p:spPr/>
        <p:txBody>
          <a:bodyPr/>
          <a:lstStyle/>
          <a:p>
            <a:fld id="{7B1F438D-4EAF-094E-9162-80CF3EF77236}" type="slidenum">
              <a:rPr lang="en-US" smtClean="0"/>
              <a:pPr/>
              <a:t>11</a:t>
            </a:fld>
            <a:endParaRPr lang="en-US"/>
          </a:p>
        </p:txBody>
      </p:sp>
    </p:spTree>
    <p:extLst>
      <p:ext uri="{BB962C8B-B14F-4D97-AF65-F5344CB8AC3E}">
        <p14:creationId xmlns:p14="http://schemas.microsoft.com/office/powerpoint/2010/main" val="30282017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FD1BBD-5D31-C3FC-66DC-6665A63D53DF}"/>
            </a:ext>
          </a:extLst>
        </p:cNvPr>
        <p:cNvGrpSpPr/>
        <p:nvPr/>
      </p:nvGrpSpPr>
      <p:grpSpPr>
        <a:xfrm>
          <a:off x="0" y="0"/>
          <a:ext cx="0" cy="0"/>
          <a:chOff x="0" y="0"/>
          <a:chExt cx="0" cy="0"/>
        </a:xfrm>
      </p:grpSpPr>
      <p:sp>
        <p:nvSpPr>
          <p:cNvPr id="6" name="Footer Placeholder 5">
            <a:extLst>
              <a:ext uri="{FF2B5EF4-FFF2-40B4-BE49-F238E27FC236}">
                <a16:creationId xmlns:a16="http://schemas.microsoft.com/office/drawing/2014/main" id="{39956DAD-ED9F-A4CE-7822-66E97E011E3A}"/>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AD2CE440-82E2-52B3-D2E5-D290649BFF51}"/>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4" name="Head">
            <a:extLst>
              <a:ext uri="{FF2B5EF4-FFF2-40B4-BE49-F238E27FC236}">
                <a16:creationId xmlns:a16="http://schemas.microsoft.com/office/drawing/2014/main" id="{162AB675-AD73-F11E-1B1A-A3E3316D5587}"/>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Banana Boat Advanced Protection Lotion FPS50+ 240ml | Walmart | Assuming no other products are changing prices</a:t>
            </a:r>
          </a:p>
        </p:txBody>
      </p:sp>
      <p:sp>
        <p:nvSpPr>
          <p:cNvPr id="10" name="Title 9">
            <a:extLst>
              <a:ext uri="{FF2B5EF4-FFF2-40B4-BE49-F238E27FC236}">
                <a16:creationId xmlns:a16="http://schemas.microsoft.com/office/drawing/2014/main" id="{8BDB29E3-0EFF-2CDB-24AA-0FC7EB4DEB6F}"/>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1B6E5F7A-3CEA-54CA-0C92-6909AE278A01}"/>
              </a:ext>
            </a:extLst>
          </p:cNvPr>
          <p:cNvGraphicFramePr/>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9DAEAB5E-4678-A4C3-803C-778F81EDA612}"/>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5D4143EB-0D7C-AB36-466C-40CBDF2D987F}"/>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96959F66-BF2B-2F29-6D00-64201D1848A3}"/>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9F081715-A198-AEDF-9D4E-2DB565EF7B71}"/>
              </a:ext>
            </a:extLst>
          </p:cNvPr>
          <p:cNvSpPr>
            <a:spLocks noGrp="1"/>
          </p:cNvSpPr>
          <p:nvPr>
            <p:ph type="dt" sz="half" idx="14"/>
          </p:nvPr>
        </p:nvSpPr>
        <p:spPr/>
        <p:txBody>
          <a:bodyPr/>
          <a:lstStyle/>
          <a:p>
            <a:fld id="{7FE604EA-FBB6-4FDB-AFE2-9A23405DCB69}" type="datetime1">
              <a:rPr lang="en-US" smtClean="0"/>
              <a:t>7/25/2025</a:t>
            </a:fld>
            <a:endParaRPr lang="en-US"/>
          </a:p>
        </p:txBody>
      </p:sp>
      <p:sp>
        <p:nvSpPr>
          <p:cNvPr id="7" name="Slide Number Placeholder 6">
            <a:extLst>
              <a:ext uri="{FF2B5EF4-FFF2-40B4-BE49-F238E27FC236}">
                <a16:creationId xmlns:a16="http://schemas.microsoft.com/office/drawing/2014/main" id="{0DC7AF5E-BCB5-C4B5-5F66-95E551AC64F9}"/>
              </a:ext>
            </a:extLst>
          </p:cNvPr>
          <p:cNvSpPr>
            <a:spLocks noGrp="1"/>
          </p:cNvSpPr>
          <p:nvPr>
            <p:ph type="sldNum" sz="quarter" idx="16"/>
          </p:nvPr>
        </p:nvSpPr>
        <p:spPr/>
        <p:txBody>
          <a:bodyPr/>
          <a:lstStyle/>
          <a:p>
            <a:fld id="{7B1F438D-4EAF-094E-9162-80CF3EF77236}" type="slidenum">
              <a:rPr lang="en-US" smtClean="0"/>
              <a:pPr/>
              <a:t>110</a:t>
            </a:fld>
            <a:endParaRPr lang="en-US"/>
          </a:p>
        </p:txBody>
      </p:sp>
      <p:sp>
        <p:nvSpPr>
          <p:cNvPr id="22" name="Rectangle 21">
            <a:extLst>
              <a:ext uri="{FF2B5EF4-FFF2-40B4-BE49-F238E27FC236}">
                <a16:creationId xmlns:a16="http://schemas.microsoft.com/office/drawing/2014/main" id="{956A72DE-AAAC-0B32-588A-6169D6495BFA}"/>
              </a:ext>
            </a:extLst>
          </p:cNvPr>
          <p:cNvSpPr/>
          <p:nvPr/>
        </p:nvSpPr>
        <p:spPr>
          <a:xfrm>
            <a:off x="972000" y="1458000"/>
            <a:ext cx="28260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3" name="Rectangle 22">
            <a:extLst>
              <a:ext uri="{FF2B5EF4-FFF2-40B4-BE49-F238E27FC236}">
                <a16:creationId xmlns:a16="http://schemas.microsoft.com/office/drawing/2014/main" id="{9A343EAD-F61A-5872-4D1B-BA0E9701DB7C}"/>
              </a:ext>
            </a:extLst>
          </p:cNvPr>
          <p:cNvSpPr/>
          <p:nvPr/>
        </p:nvSpPr>
        <p:spPr>
          <a:xfrm>
            <a:off x="1254600" y="1458000"/>
            <a:ext cx="79128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4" name="Rectangle 23">
            <a:extLst>
              <a:ext uri="{FF2B5EF4-FFF2-40B4-BE49-F238E27FC236}">
                <a16:creationId xmlns:a16="http://schemas.microsoft.com/office/drawing/2014/main" id="{F896D383-0AD0-BF0D-1E35-07A80DA485F8}"/>
              </a:ext>
            </a:extLst>
          </p:cNvPr>
          <p:cNvSpPr/>
          <p:nvPr/>
        </p:nvSpPr>
        <p:spPr>
          <a:xfrm>
            <a:off x="2045880" y="1458000"/>
            <a:ext cx="28260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5" name="Rectangle 24">
            <a:extLst>
              <a:ext uri="{FF2B5EF4-FFF2-40B4-BE49-F238E27FC236}">
                <a16:creationId xmlns:a16="http://schemas.microsoft.com/office/drawing/2014/main" id="{4A53F30C-0E36-A6E4-4995-BDBBA05C0D6C}"/>
              </a:ext>
            </a:extLst>
          </p:cNvPr>
          <p:cNvSpPr/>
          <p:nvPr/>
        </p:nvSpPr>
        <p:spPr>
          <a:xfrm>
            <a:off x="2328480" y="1458000"/>
            <a:ext cx="22608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Profit &amp; Revenue Increase</a:t>
            </a:r>
          </a:p>
        </p:txBody>
      </p:sp>
      <p:sp>
        <p:nvSpPr>
          <p:cNvPr id="26" name="Rectangle 25">
            <a:extLst>
              <a:ext uri="{FF2B5EF4-FFF2-40B4-BE49-F238E27FC236}">
                <a16:creationId xmlns:a16="http://schemas.microsoft.com/office/drawing/2014/main" id="{B57ACC16-8F4B-DEB4-3B21-FB72C85B646E}"/>
              </a:ext>
            </a:extLst>
          </p:cNvPr>
          <p:cNvSpPr/>
          <p:nvPr/>
        </p:nvSpPr>
        <p:spPr>
          <a:xfrm>
            <a:off x="2554560" y="1458000"/>
            <a:ext cx="56520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7" name="Rectangle 26">
            <a:extLst>
              <a:ext uri="{FF2B5EF4-FFF2-40B4-BE49-F238E27FC236}">
                <a16:creationId xmlns:a16="http://schemas.microsoft.com/office/drawing/2014/main" id="{3767E9C9-9FBF-0566-C5A8-A6C78979598E}"/>
              </a:ext>
            </a:extLst>
          </p:cNvPr>
          <p:cNvSpPr/>
          <p:nvPr/>
        </p:nvSpPr>
        <p:spPr>
          <a:xfrm>
            <a:off x="3119760" y="1458000"/>
            <a:ext cx="28260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8" name="Rectangle 27">
            <a:extLst>
              <a:ext uri="{FF2B5EF4-FFF2-40B4-BE49-F238E27FC236}">
                <a16:creationId xmlns:a16="http://schemas.microsoft.com/office/drawing/2014/main" id="{7ED08A0E-53E3-F4CA-0146-CBF816D035C4}"/>
              </a:ext>
            </a:extLst>
          </p:cNvPr>
          <p:cNvSpPr/>
          <p:nvPr/>
        </p:nvSpPr>
        <p:spPr>
          <a:xfrm>
            <a:off x="3402360" y="1458000"/>
            <a:ext cx="3221639"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Tree>
    <p:extLst>
      <p:ext uri="{BB962C8B-B14F-4D97-AF65-F5344CB8AC3E}">
        <p14:creationId xmlns:p14="http://schemas.microsoft.com/office/powerpoint/2010/main" val="52608659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72A2C3-CE38-C8EC-673C-942DEB792CF7}"/>
            </a:ext>
          </a:extLst>
        </p:cNvPr>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F3FA2FBD-AB1A-AFB5-BC6A-4C95A7A84917}"/>
              </a:ext>
            </a:extLst>
          </p:cNvPr>
          <p:cNvGraphicFramePr>
            <a:graphicFrameLocks noGrp="1"/>
          </p:cNvGraphicFramePr>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b="1">
                          <a:latin typeface="Nexa Bold"/>
                        </a:defRPr>
                      </a:pPr>
                      <a:r>
                        <a:rPr sz="800">
                          <a:latin typeface="Nexa Bold"/>
                        </a:rPr>
                        <a:t>2.5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b="1">
                          <a:latin typeface="Nexa Bold"/>
                        </a:defRPr>
                      </a:pPr>
                      <a:r>
                        <a:rPr sz="800">
                          <a:latin typeface="Nexa Bold"/>
                        </a:rPr>
                        <a:t>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a:latin typeface="Nexa Book"/>
                        </a:defRPr>
                      </a:pPr>
                      <a:r>
                        <a:rPr sz="800">
                          <a:latin typeface="Nexa Book"/>
                        </a:rPr>
                        <a:t>1.6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b="1">
                          <a:latin typeface="Nexa Bold"/>
                        </a:defRPr>
                      </a:pPr>
                      <a:r>
                        <a:rPr sz="800">
                          <a:latin typeface="Nexa Bold"/>
                        </a:rPr>
                        <a:t>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Aqua Protect Cream FPS50+ 236ml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a:latin typeface="Nexa Book"/>
                        </a:defRPr>
                      </a:pPr>
                      <a:r>
                        <a:rPr sz="800">
                          <a:latin typeface="Nexa Book"/>
                        </a:rPr>
                        <a:t>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Sheer Touch Lotion FPS30 240ml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Aqua Protect Sport Lotion FPS50+ 236ml (3.1%)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B2DB62B-7C66-6AC3-7920-436754E78469}"/>
              </a:ext>
            </a:extLst>
          </p:cNvPr>
          <p:cNvGraphicFramePr>
            <a:graphicFrameLocks noGrp="1"/>
          </p:cNvGraphicFramePr>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Banana Boat Aqua Protect Cream FPS50+ 236ml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3.0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Banana Boat Aqua Protect Sport Lotion FPS50+ 236ml (3.1%)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Hawaiian Tropic Sheer Touch Lotion FPS30 240ml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2D94B820-F569-F55A-B350-93A8189AF274}"/>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B345FF62-DB47-F626-650B-DF70DFE7654A}"/>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6" name="Head">
            <a:extLst>
              <a:ext uri="{FF2B5EF4-FFF2-40B4-BE49-F238E27FC236}">
                <a16:creationId xmlns:a16="http://schemas.microsoft.com/office/drawing/2014/main" id="{1023D888-DA3E-8E21-683E-CF6B8676B635}"/>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Banana Boat Advanced Protection Lotion FPS50+ 240ml (2.8%) | Up &amp; Down Pricing | Walmart | Assumes no other are changing prices</a:t>
            </a:r>
          </a:p>
        </p:txBody>
      </p:sp>
      <p:sp>
        <p:nvSpPr>
          <p:cNvPr id="4" name="Title1">
            <a:extLst>
              <a:ext uri="{FF2B5EF4-FFF2-40B4-BE49-F238E27FC236}">
                <a16:creationId xmlns:a16="http://schemas.microsoft.com/office/drawing/2014/main" id="{ED9B7D78-CA87-8487-1283-6829FA195290}"/>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5BA3A17C-8A08-1F84-C904-0CCD3629BE46}"/>
              </a:ext>
            </a:extLst>
          </p:cNvPr>
          <p:cNvGraphicFramePr>
            <a:graphicFrameLocks noGrp="1"/>
          </p:cNvGraphicFramePr>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A84BD0EE-4B15-D7A1-87C0-0266EE68F2FB}"/>
              </a:ext>
            </a:extLst>
          </p:cNvPr>
          <p:cNvGraphicFramePr>
            <a:graphicFrameLocks noGrp="1"/>
          </p:cNvGraphicFramePr>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9F56397C-F346-8C0E-0D7F-B42E3512B6C0}"/>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37980251-30D1-08CA-AAB1-8958C401E1E6}"/>
              </a:ext>
            </a:extLst>
          </p:cNvPr>
          <p:cNvSpPr>
            <a:spLocks noGrp="1"/>
          </p:cNvSpPr>
          <p:nvPr>
            <p:ph type="dt" sz="half" idx="14"/>
          </p:nvPr>
        </p:nvSpPr>
        <p:spPr/>
        <p:txBody>
          <a:bodyPr/>
          <a:lstStyle/>
          <a:p>
            <a:fld id="{1D008078-2C21-4DCA-B855-87E98C20A404}" type="datetime1">
              <a:rPr lang="en-US" smtClean="0"/>
              <a:t>7/25/2025</a:t>
            </a:fld>
            <a:endParaRPr lang="en-US"/>
          </a:p>
        </p:txBody>
      </p:sp>
      <p:sp>
        <p:nvSpPr>
          <p:cNvPr id="3" name="Slide Number Placeholder 2">
            <a:extLst>
              <a:ext uri="{FF2B5EF4-FFF2-40B4-BE49-F238E27FC236}">
                <a16:creationId xmlns:a16="http://schemas.microsoft.com/office/drawing/2014/main" id="{6E26CC5C-449B-D4F7-E989-38E439E6C0E6}"/>
              </a:ext>
            </a:extLst>
          </p:cNvPr>
          <p:cNvSpPr>
            <a:spLocks noGrp="1"/>
          </p:cNvSpPr>
          <p:nvPr>
            <p:ph type="sldNum" sz="quarter" idx="16"/>
          </p:nvPr>
        </p:nvSpPr>
        <p:spPr/>
        <p:txBody>
          <a:bodyPr/>
          <a:lstStyle/>
          <a:p>
            <a:fld id="{7B1F438D-4EAF-094E-9162-80CF3EF77236}" type="slidenum">
              <a:rPr lang="en-US" smtClean="0"/>
              <a:pPr/>
              <a:t>111</a:t>
            </a:fld>
            <a:endParaRPr lang="en-US"/>
          </a:p>
        </p:txBody>
      </p:sp>
    </p:spTree>
    <p:extLst>
      <p:ext uri="{BB962C8B-B14F-4D97-AF65-F5344CB8AC3E}">
        <p14:creationId xmlns:p14="http://schemas.microsoft.com/office/powerpoint/2010/main" val="9179993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07B065-6D5B-96B2-07F1-04BEEF9CA4DE}"/>
            </a:ext>
          </a:extLst>
        </p:cNvPr>
        <p:cNvGrpSpPr/>
        <p:nvPr/>
      </p:nvGrpSpPr>
      <p:grpSpPr>
        <a:xfrm>
          <a:off x="0" y="0"/>
          <a:ext cx="0" cy="0"/>
          <a:chOff x="0" y="0"/>
          <a:chExt cx="0" cy="0"/>
        </a:xfrm>
      </p:grpSpPr>
      <p:sp>
        <p:nvSpPr>
          <p:cNvPr id="6" name="Footer Placeholder 5">
            <a:extLst>
              <a:ext uri="{FF2B5EF4-FFF2-40B4-BE49-F238E27FC236}">
                <a16:creationId xmlns:a16="http://schemas.microsoft.com/office/drawing/2014/main" id="{BFA3C6D9-69AC-E844-0009-E8B6ADA4D074}"/>
              </a:ext>
            </a:extLst>
          </p:cNvPr>
          <p:cNvSpPr>
            <a:spLocks noGrp="1"/>
          </p:cNvSpPr>
          <p:nvPr>
            <p:ph type="ftr" sz="quarter" idx="15"/>
          </p:nvPr>
        </p:nvSpPr>
        <p:spPr>
          <a:xfrm>
            <a:off x="546969" y="4970700"/>
            <a:ext cx="6451742" cy="174151"/>
          </a:xfrm>
        </p:spPr>
        <p:txBody>
          <a:bodyPr/>
          <a:lstStyle/>
          <a:p>
            <a:endParaRPr lang="en-CH"/>
          </a:p>
        </p:txBody>
      </p:sp>
      <p:sp>
        <p:nvSpPr>
          <p:cNvPr id="19" name="Source">
            <a:extLst>
              <a:ext uri="{FF2B5EF4-FFF2-40B4-BE49-F238E27FC236}">
                <a16:creationId xmlns:a16="http://schemas.microsoft.com/office/drawing/2014/main" id="{022C759C-EE5B-7EC3-AE40-9D5869B97BF8}"/>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20" name="Head">
            <a:extLst>
              <a:ext uri="{FF2B5EF4-FFF2-40B4-BE49-F238E27FC236}">
                <a16:creationId xmlns:a16="http://schemas.microsoft.com/office/drawing/2014/main" id="{2A324FC4-BBEE-9B3C-8709-8131E387EA49}"/>
              </a:ext>
            </a:extLst>
          </p:cNvPr>
          <p:cNvSpPr>
            <a:spLocks noGrp="1"/>
          </p:cNvSpPr>
          <p:nvPr>
            <p:ph type="body" sz="quarter" idx="18"/>
          </p:nvPr>
        </p:nvSpPr>
        <p:spPr>
          <a:xfrm>
            <a:off x="503238" y="774000"/>
            <a:ext cx="8136762" cy="360000"/>
          </a:xfrm>
        </p:spPr>
        <p:txBody>
          <a:bodyPr/>
          <a:lstStyle/>
          <a:p>
            <a:pPr>
              <a:defRPr sz="1200">
                <a:latin typeface="Nexa Bold (Headings)"/>
              </a:defRPr>
            </a:pPr>
            <a:r>
              <a:t>BB Advanced Protection Innovation | Price Elasticity | Walmart | Assumes no other products are changing prices</a:t>
            </a:r>
          </a:p>
        </p:txBody>
      </p:sp>
      <p:sp>
        <p:nvSpPr>
          <p:cNvPr id="18" name="Title 17">
            <a:extLst>
              <a:ext uri="{FF2B5EF4-FFF2-40B4-BE49-F238E27FC236}">
                <a16:creationId xmlns:a16="http://schemas.microsoft.com/office/drawing/2014/main" id="{D4081447-2643-2D5D-D6EB-54D61846BA1A}"/>
              </a:ext>
            </a:extLst>
          </p:cNvPr>
          <p:cNvSpPr>
            <a:spLocks noGrp="1"/>
          </p:cNvSpPr>
          <p:nvPr>
            <p:ph type="title"/>
          </p:nvPr>
        </p:nvSpPr>
        <p:spPr>
          <a:xfrm>
            <a:off x="504000" y="-1"/>
            <a:ext cx="8136000" cy="771525"/>
          </a:xfrm>
        </p:spPr>
        <p:txBody>
          <a:bodyPr/>
          <a:lstStyle/>
          <a:p>
            <a:pPr>
              <a:defRPr sz="1600">
                <a:latin typeface="Nexa Bold (Headings)"/>
              </a:defRPr>
            </a:pPr>
            <a:r>
              <a:rPr lang="fr-CH" dirty="0">
                <a:highlight>
                  <a:srgbClr val="FFFF00"/>
                </a:highlight>
              </a:rPr>
              <a:t>Price </a:t>
            </a:r>
            <a:r>
              <a:rPr lang="fr-CH" dirty="0" err="1">
                <a:highlight>
                  <a:srgbClr val="FFFF00"/>
                </a:highlight>
              </a:rPr>
              <a:t>Elasticity</a:t>
            </a:r>
            <a:r>
              <a:rPr lang="fr-CH" dirty="0">
                <a:highlight>
                  <a:srgbClr val="FFFF00"/>
                </a:highlight>
              </a:rPr>
              <a:t> </a:t>
            </a:r>
            <a:r>
              <a:rPr lang="fr-CH" dirty="0" err="1">
                <a:highlight>
                  <a:srgbClr val="FFFF00"/>
                </a:highlight>
              </a:rPr>
              <a:t>Curve</a:t>
            </a:r>
            <a:r>
              <a:rPr lang="en-US" dirty="0">
                <a:highlight>
                  <a:srgbClr val="FFFF00"/>
                </a:highlight>
              </a:rPr>
              <a:t> </a:t>
            </a:r>
            <a:r>
              <a:rPr lang="en-US" dirty="0">
                <a:solidFill>
                  <a:schemeClr val="bg2">
                    <a:lumMod val="90000"/>
                  </a:schemeClr>
                </a:solidFill>
                <a:highlight>
                  <a:srgbClr val="FFFF00"/>
                </a:highlight>
              </a:rPr>
              <a:t>(Replace with SO WHAT)</a:t>
            </a:r>
          </a:p>
        </p:txBody>
      </p:sp>
      <p:graphicFrame>
        <p:nvGraphicFramePr>
          <p:cNvPr id="34" name="T1">
            <a:extLst>
              <a:ext uri="{FF2B5EF4-FFF2-40B4-BE49-F238E27FC236}">
                <a16:creationId xmlns:a16="http://schemas.microsoft.com/office/drawing/2014/main" id="{87B657EF-A88F-D0CD-9ECA-146785B6D18B}"/>
              </a:ext>
            </a:extLst>
          </p:cNvPr>
          <p:cNvGraphicFramePr>
            <a:graphicFrameLocks/>
          </p:cNvGraphicFramePr>
          <p:nvPr/>
        </p:nvGraphicFramePr>
        <p:xfrm>
          <a:off x="4579258" y="1141495"/>
          <a:ext cx="4057904" cy="746284"/>
        </p:xfrm>
        <a:graphic>
          <a:graphicData uri="http://schemas.openxmlformats.org/drawingml/2006/table">
            <a:tbl>
              <a:tblPr bandRow="1"/>
              <a:tblGrid>
                <a:gridCol w="162560">
                  <a:extLst>
                    <a:ext uri="{9D8B030D-6E8A-4147-A177-3AD203B41FA5}">
                      <a16:colId xmlns:a16="http://schemas.microsoft.com/office/drawing/2014/main" val="20000"/>
                    </a:ext>
                  </a:extLst>
                </a:gridCol>
                <a:gridCol w="1982932">
                  <a:extLst>
                    <a:ext uri="{9D8B030D-6E8A-4147-A177-3AD203B41FA5}">
                      <a16:colId xmlns:a16="http://schemas.microsoft.com/office/drawing/2014/main" val="20001"/>
                    </a:ext>
                  </a:extLst>
                </a:gridCol>
                <a:gridCol w="478103">
                  <a:extLst>
                    <a:ext uri="{9D8B030D-6E8A-4147-A177-3AD203B41FA5}">
                      <a16:colId xmlns:a16="http://schemas.microsoft.com/office/drawing/2014/main" val="20002"/>
                    </a:ext>
                  </a:extLst>
                </a:gridCol>
                <a:gridCol w="478103">
                  <a:extLst>
                    <a:ext uri="{9D8B030D-6E8A-4147-A177-3AD203B41FA5}">
                      <a16:colId xmlns:a16="http://schemas.microsoft.com/office/drawing/2014/main" val="20003"/>
                    </a:ext>
                  </a:extLst>
                </a:gridCol>
                <a:gridCol w="478103">
                  <a:extLst>
                    <a:ext uri="{9D8B030D-6E8A-4147-A177-3AD203B41FA5}">
                      <a16:colId xmlns:a16="http://schemas.microsoft.com/office/drawing/2014/main" val="1774582163"/>
                    </a:ext>
                  </a:extLst>
                </a:gridCol>
                <a:gridCol w="478103">
                  <a:extLst>
                    <a:ext uri="{9D8B030D-6E8A-4147-A177-3AD203B41FA5}">
                      <a16:colId xmlns:a16="http://schemas.microsoft.com/office/drawing/2014/main" val="506562406"/>
                    </a:ext>
                  </a:extLst>
                </a:gridCol>
              </a:tblGrid>
              <a:tr h="38862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GB" sz="800" b="1" i="0">
                        <a:solidFill>
                          <a:schemeClr val="tx2"/>
                        </a:solidFill>
                        <a:latin typeface="+mj-lt"/>
                        <a:ea typeface="Open Sans" panose="020B0606030504020204" pitchFamily="34" charset="0"/>
                        <a:cs typeface="Open Sans" panose="020B0606030504020204" pitchFamily="34" charset="0"/>
                      </a:endParaRPr>
                    </a:p>
                  </a:txBody>
                  <a:tcPr marL="68580" marR="68580" marT="34290" marB="34290">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Price Elasticity</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Down-Pricing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Up-Pricing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P12M </a:t>
                      </a:r>
                      <a:r>
                        <a:rPr lang="fr-CH" sz="700" b="1" i="0" err="1">
                          <a:solidFill>
                            <a:schemeClr val="tx2"/>
                          </a:solidFill>
                          <a:latin typeface="Nexa Bold" panose="00000800000000000000" pitchFamily="2" charset="0"/>
                          <a:ea typeface="Open Sans" panose="020B0606030504020204" pitchFamily="34" charset="0"/>
                          <a:cs typeface="Open Sans" panose="020B0606030504020204" pitchFamily="34" charset="0"/>
                        </a:rPr>
                        <a:t>Weight</a:t>
                      </a: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 of Business</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P12M Gross </a:t>
                      </a:r>
                      <a:r>
                        <a:rPr lang="fr-CH" sz="700" b="1" i="0" dirty="0" err="1">
                          <a:solidFill>
                            <a:schemeClr val="tx2"/>
                          </a:solidFill>
                          <a:latin typeface="Nexa Bold" panose="00000800000000000000" pitchFamily="2" charset="0"/>
                          <a:ea typeface="Open Sans" panose="020B0606030504020204" pitchFamily="34" charset="0"/>
                          <a:cs typeface="Open Sans" panose="020B0606030504020204" pitchFamily="34" charset="0"/>
                        </a:rPr>
                        <a:t>Margin</a:t>
                      </a: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a:t>
                      </a:r>
                      <a:endParaRPr lang="en-GB" sz="700" b="1" i="0" dirty="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1"/>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A097"/>
                    </a:solidFill>
                  </a:tcPr>
                </a:tc>
                <a:tc>
                  <a:txBody>
                    <a:bodyPr/>
                    <a:lstStyle/>
                    <a:p>
                      <a:pPr algn="l">
                        <a:defRPr sz="800">
                          <a:latin typeface="Nexa Book"/>
                        </a:defRPr>
                      </a:pPr>
                      <a:r>
                        <a:rPr sz="800">
                          <a:latin typeface="Nexa Book"/>
                        </a:rPr>
                        <a:t>Banana Boat Advanced Protection Lotion FPS50+ 360ml</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-2.8</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-2.1</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endParaR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85359843"/>
                  </a:ext>
                </a:extLst>
              </a:tr>
            </a:tbl>
          </a:graphicData>
        </a:graphic>
      </p:graphicFrame>
      <p:graphicFrame>
        <p:nvGraphicFramePr>
          <p:cNvPr id="8" name="C1">
            <a:extLst>
              <a:ext uri="{FF2B5EF4-FFF2-40B4-BE49-F238E27FC236}">
                <a16:creationId xmlns:a16="http://schemas.microsoft.com/office/drawing/2014/main" id="{CD1D7A73-D201-F450-1837-2C40838B6E2E}"/>
              </a:ext>
            </a:extLst>
          </p:cNvPr>
          <p:cNvGraphicFramePr>
            <a:graphicFrameLocks/>
          </p:cNvGraphicFramePr>
          <p:nvPr/>
        </p:nvGraphicFramePr>
        <p:xfrm>
          <a:off x="539749" y="1152000"/>
          <a:ext cx="4112080" cy="3620027"/>
        </p:xfrm>
        <a:graphic>
          <a:graphicData uri="http://schemas.openxmlformats.org/drawingml/2006/chart">
            <c:chart xmlns:c="http://schemas.openxmlformats.org/drawingml/2006/chart" xmlns:r="http://schemas.openxmlformats.org/officeDocument/2006/relationships" r:id="rId2"/>
          </a:graphicData>
        </a:graphic>
      </p:graphicFrame>
      <p:sp>
        <p:nvSpPr>
          <p:cNvPr id="2" name="Date Placeholder 1">
            <a:extLst>
              <a:ext uri="{FF2B5EF4-FFF2-40B4-BE49-F238E27FC236}">
                <a16:creationId xmlns:a16="http://schemas.microsoft.com/office/drawing/2014/main" id="{2A967B2E-8BD5-23E3-E8A9-08CD1A6C4548}"/>
              </a:ext>
            </a:extLst>
          </p:cNvPr>
          <p:cNvSpPr>
            <a:spLocks noGrp="1"/>
          </p:cNvSpPr>
          <p:nvPr>
            <p:ph type="dt" sz="half" idx="14"/>
          </p:nvPr>
        </p:nvSpPr>
        <p:spPr/>
        <p:txBody>
          <a:bodyPr/>
          <a:lstStyle/>
          <a:p>
            <a:fld id="{C2150E0F-65BF-4754-A874-587658C88696}" type="datetime1">
              <a:rPr lang="en-US" smtClean="0"/>
              <a:t>7/25/2025</a:t>
            </a:fld>
            <a:endParaRPr lang="en-US"/>
          </a:p>
        </p:txBody>
      </p:sp>
      <p:sp>
        <p:nvSpPr>
          <p:cNvPr id="4" name="Slide Number Placeholder 3">
            <a:extLst>
              <a:ext uri="{FF2B5EF4-FFF2-40B4-BE49-F238E27FC236}">
                <a16:creationId xmlns:a16="http://schemas.microsoft.com/office/drawing/2014/main" id="{7102057D-D818-2862-129E-0A34050477D9}"/>
              </a:ext>
            </a:extLst>
          </p:cNvPr>
          <p:cNvSpPr>
            <a:spLocks noGrp="1"/>
          </p:cNvSpPr>
          <p:nvPr>
            <p:ph type="sldNum" sz="quarter" idx="16"/>
          </p:nvPr>
        </p:nvSpPr>
        <p:spPr/>
        <p:txBody>
          <a:bodyPr/>
          <a:lstStyle/>
          <a:p>
            <a:fld id="{7B1F438D-4EAF-094E-9162-80CF3EF77236}" type="slidenum">
              <a:rPr lang="en-US" smtClean="0"/>
              <a:pPr/>
              <a:t>112</a:t>
            </a:fld>
            <a:endParaRPr lang="en-US"/>
          </a:p>
        </p:txBody>
      </p:sp>
      <p:sp>
        <p:nvSpPr>
          <p:cNvPr id="3" name="TextBox Y">
            <a:extLst>
              <a:ext uri="{FF2B5EF4-FFF2-40B4-BE49-F238E27FC236}">
                <a16:creationId xmlns:a16="http://schemas.microsoft.com/office/drawing/2014/main" id="{15DAB8AF-833A-C9C2-A55A-3024D56F8BEE}"/>
              </a:ext>
            </a:extLst>
          </p:cNvPr>
          <p:cNvSpPr txBox="1"/>
          <p:nvPr/>
        </p:nvSpPr>
        <p:spPr>
          <a:xfrm>
            <a:off x="517719" y="1098243"/>
            <a:ext cx="564369" cy="4238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marL="0" marR="0" lvl="0" indent="0" defTabSz="685783"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2"/>
                </a:solidFill>
                <a:effectLst/>
                <a:uLnTx/>
                <a:uFillTx/>
                <a:latin typeface="Nexa Bold"/>
                <a:ea typeface="+mn-ea"/>
                <a:cs typeface="+mn-cs"/>
              </a:rPr>
              <a:t>% change In volume share</a:t>
            </a:r>
            <a:endParaRPr kumimoji="0" sz="800" b="0" i="0" u="none" strike="noStrike" kern="1200" cap="none" spc="0" normalizeH="0" baseline="0" noProof="0" dirty="0">
              <a:ln>
                <a:noFill/>
              </a:ln>
              <a:solidFill>
                <a:schemeClr val="tx2"/>
              </a:solidFill>
              <a:effectLst/>
              <a:uLnTx/>
              <a:uFillTx/>
              <a:latin typeface="Nexa Bold"/>
              <a:ea typeface="+mn-ea"/>
              <a:cs typeface="+mn-cs"/>
            </a:endParaRPr>
          </a:p>
        </p:txBody>
      </p:sp>
    </p:spTree>
    <p:extLst>
      <p:ext uri="{BB962C8B-B14F-4D97-AF65-F5344CB8AC3E}">
        <p14:creationId xmlns:p14="http://schemas.microsoft.com/office/powerpoint/2010/main" val="98150485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6DA659-3A57-7FB8-A59B-D601186F77A8}"/>
            </a:ext>
          </a:extLst>
        </p:cNvPr>
        <p:cNvGrpSpPr/>
        <p:nvPr/>
      </p:nvGrpSpPr>
      <p:grpSpPr>
        <a:xfrm>
          <a:off x="0" y="0"/>
          <a:ext cx="0" cy="0"/>
          <a:chOff x="0" y="0"/>
          <a:chExt cx="0" cy="0"/>
        </a:xfrm>
      </p:grpSpPr>
      <p:sp>
        <p:nvSpPr>
          <p:cNvPr id="6" name="Footer Placeholder 5">
            <a:extLst>
              <a:ext uri="{FF2B5EF4-FFF2-40B4-BE49-F238E27FC236}">
                <a16:creationId xmlns:a16="http://schemas.microsoft.com/office/drawing/2014/main" id="{3A8117C4-3485-FC59-364F-00F5AD4DDEAA}"/>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AB0D3EC3-9E35-CB4E-1DFB-96C16101715D}"/>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4" name="Head">
            <a:extLst>
              <a:ext uri="{FF2B5EF4-FFF2-40B4-BE49-F238E27FC236}">
                <a16:creationId xmlns:a16="http://schemas.microsoft.com/office/drawing/2014/main" id="{05688722-9403-C502-C15D-82E530E6D376}"/>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Banana Boat Advanced Protection Lotion FPS50+ 360ml | Walmart | Assuming no other products are changing prices</a:t>
            </a:r>
          </a:p>
        </p:txBody>
      </p:sp>
      <p:sp>
        <p:nvSpPr>
          <p:cNvPr id="10" name="Title 9">
            <a:extLst>
              <a:ext uri="{FF2B5EF4-FFF2-40B4-BE49-F238E27FC236}">
                <a16:creationId xmlns:a16="http://schemas.microsoft.com/office/drawing/2014/main" id="{DA83CEA0-9441-49BE-AC78-5B9111523F9E}"/>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1A6FF0F9-4D57-2531-B2AF-A56CF5C32014}"/>
              </a:ext>
            </a:extLst>
          </p:cNvPr>
          <p:cNvGraphicFramePr/>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E404DFAB-1899-B407-B5A6-10ED40039FC7}"/>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6625147F-90E2-F15A-A032-1BF6356025FA}"/>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458D6416-21B4-7313-013B-6230F55AF2DC}"/>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D5D4210B-5DEB-FEE3-05DD-77963955E8CD}"/>
              </a:ext>
            </a:extLst>
          </p:cNvPr>
          <p:cNvSpPr>
            <a:spLocks noGrp="1"/>
          </p:cNvSpPr>
          <p:nvPr>
            <p:ph type="dt" sz="half" idx="14"/>
          </p:nvPr>
        </p:nvSpPr>
        <p:spPr/>
        <p:txBody>
          <a:bodyPr/>
          <a:lstStyle/>
          <a:p>
            <a:fld id="{7FE604EA-FBB6-4FDB-AFE2-9A23405DCB69}" type="datetime1">
              <a:rPr lang="en-US" smtClean="0"/>
              <a:t>7/25/2025</a:t>
            </a:fld>
            <a:endParaRPr lang="en-US"/>
          </a:p>
        </p:txBody>
      </p:sp>
      <p:sp>
        <p:nvSpPr>
          <p:cNvPr id="7" name="Slide Number Placeholder 6">
            <a:extLst>
              <a:ext uri="{FF2B5EF4-FFF2-40B4-BE49-F238E27FC236}">
                <a16:creationId xmlns:a16="http://schemas.microsoft.com/office/drawing/2014/main" id="{7BC3D530-2816-846A-767A-9479229DECA3}"/>
              </a:ext>
            </a:extLst>
          </p:cNvPr>
          <p:cNvSpPr>
            <a:spLocks noGrp="1"/>
          </p:cNvSpPr>
          <p:nvPr>
            <p:ph type="sldNum" sz="quarter" idx="16"/>
          </p:nvPr>
        </p:nvSpPr>
        <p:spPr/>
        <p:txBody>
          <a:bodyPr/>
          <a:lstStyle/>
          <a:p>
            <a:fld id="{7B1F438D-4EAF-094E-9162-80CF3EF77236}" type="slidenum">
              <a:rPr lang="en-US" smtClean="0"/>
              <a:pPr/>
              <a:t>113</a:t>
            </a:fld>
            <a:endParaRPr lang="en-US"/>
          </a:p>
        </p:txBody>
      </p:sp>
      <p:sp>
        <p:nvSpPr>
          <p:cNvPr id="22" name="Rectangle 21">
            <a:extLst>
              <a:ext uri="{FF2B5EF4-FFF2-40B4-BE49-F238E27FC236}">
                <a16:creationId xmlns:a16="http://schemas.microsoft.com/office/drawing/2014/main" id="{C768D1B0-54B8-DD00-A390-BEE9FD0FA5C1}"/>
              </a:ext>
            </a:extLst>
          </p:cNvPr>
          <p:cNvSpPr/>
          <p:nvPr/>
        </p:nvSpPr>
        <p:spPr>
          <a:xfrm>
            <a:off x="972000" y="1458000"/>
            <a:ext cx="96084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3" name="Rectangle 22">
            <a:extLst>
              <a:ext uri="{FF2B5EF4-FFF2-40B4-BE49-F238E27FC236}">
                <a16:creationId xmlns:a16="http://schemas.microsoft.com/office/drawing/2014/main" id="{E42ADC3C-7023-018F-24C6-B48C0884EF24}"/>
              </a:ext>
            </a:extLst>
          </p:cNvPr>
          <p:cNvSpPr/>
          <p:nvPr/>
        </p:nvSpPr>
        <p:spPr>
          <a:xfrm>
            <a:off x="1932840" y="1458000"/>
            <a:ext cx="73476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Increase &amp; Profit Dilution</a:t>
            </a:r>
          </a:p>
        </p:txBody>
      </p:sp>
      <p:sp>
        <p:nvSpPr>
          <p:cNvPr id="24" name="Rectangle 23">
            <a:extLst>
              <a:ext uri="{FF2B5EF4-FFF2-40B4-BE49-F238E27FC236}">
                <a16:creationId xmlns:a16="http://schemas.microsoft.com/office/drawing/2014/main" id="{6F125302-8A7D-9143-0F9E-D5F88E9D0D03}"/>
              </a:ext>
            </a:extLst>
          </p:cNvPr>
          <p:cNvSpPr/>
          <p:nvPr/>
        </p:nvSpPr>
        <p:spPr>
          <a:xfrm>
            <a:off x="2667600" y="1458000"/>
            <a:ext cx="73476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5" name="Rectangle 24">
            <a:extLst>
              <a:ext uri="{FF2B5EF4-FFF2-40B4-BE49-F238E27FC236}">
                <a16:creationId xmlns:a16="http://schemas.microsoft.com/office/drawing/2014/main" id="{B0D7D630-C09D-2AFD-3C71-923955845F2D}"/>
              </a:ext>
            </a:extLst>
          </p:cNvPr>
          <p:cNvSpPr/>
          <p:nvPr/>
        </p:nvSpPr>
        <p:spPr>
          <a:xfrm>
            <a:off x="3402360" y="1458000"/>
            <a:ext cx="28260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Profit &amp; Revenue Increase</a:t>
            </a:r>
          </a:p>
        </p:txBody>
      </p:sp>
      <p:sp>
        <p:nvSpPr>
          <p:cNvPr id="26" name="Rectangle 25">
            <a:extLst>
              <a:ext uri="{FF2B5EF4-FFF2-40B4-BE49-F238E27FC236}">
                <a16:creationId xmlns:a16="http://schemas.microsoft.com/office/drawing/2014/main" id="{BA6DCCCE-6F5B-2366-5C8B-68F3AD46630F}"/>
              </a:ext>
            </a:extLst>
          </p:cNvPr>
          <p:cNvSpPr/>
          <p:nvPr/>
        </p:nvSpPr>
        <p:spPr>
          <a:xfrm>
            <a:off x="3684960" y="1458000"/>
            <a:ext cx="293904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Tree>
    <p:extLst>
      <p:ext uri="{BB962C8B-B14F-4D97-AF65-F5344CB8AC3E}">
        <p14:creationId xmlns:p14="http://schemas.microsoft.com/office/powerpoint/2010/main" val="356150308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98B203-3C26-0DBE-038F-625B293F9B81}"/>
            </a:ext>
          </a:extLst>
        </p:cNvPr>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77635781-9338-6B0D-4B10-5578F37E6266}"/>
              </a:ext>
            </a:extLst>
          </p:cNvPr>
          <p:cNvGraphicFramePr>
            <a:graphicFrameLocks noGrp="1"/>
          </p:cNvGraphicFramePr>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b="1">
                          <a:latin typeface="Nexa Bold"/>
                        </a:defRPr>
                      </a:pPr>
                      <a:r>
                        <a:rPr sz="800">
                          <a:latin typeface="Nexa Bold"/>
                        </a:rPr>
                        <a:t>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a:latin typeface="Nexa Book"/>
                        </a:defRPr>
                      </a:pPr>
                      <a:r>
                        <a:rPr sz="800">
                          <a:latin typeface="Nexa Book"/>
                        </a:rPr>
                        <a:t>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a:latin typeface="Nexa Book"/>
                        </a:defRPr>
                      </a:pPr>
                      <a:r>
                        <a:rPr sz="800">
                          <a:latin typeface="Nexa Book"/>
                        </a:rPr>
                        <a:t>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b="1">
                          <a:latin typeface="Nexa Bold"/>
                        </a:defRPr>
                      </a:pPr>
                      <a:r>
                        <a:rPr sz="800">
                          <a:latin typeface="Nexa Bold"/>
                        </a:rPr>
                        <a:t>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Advanced Protection Lotion FPS50+ 240ml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a:latin typeface="Nexa Book"/>
                        </a:defRPr>
                      </a:pPr>
                      <a:r>
                        <a:rPr sz="800">
                          <a:latin typeface="Nexa Book"/>
                        </a:rPr>
                        <a:t>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Aqua Protect Cream FPS50+ 236ml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a:latin typeface="Nexa Book"/>
                        </a:defRPr>
                      </a:pPr>
                      <a:r>
                        <a:rPr sz="800">
                          <a:latin typeface="Nexa Book"/>
                        </a:rPr>
                        <a:t>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Aqua Protect Sport Lotion FPS50+ 236ml (3.1%)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b="1">
                          <a:latin typeface="Nexa Bold"/>
                        </a:defRPr>
                      </a:pPr>
                      <a:r>
                        <a:rPr sz="800">
                          <a:latin typeface="Nexa Bold"/>
                        </a:rPr>
                        <a:t>2.1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Sheer Touch Lotion FPS30 240ml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6FCAF737-893C-9CBA-755B-A7AC7F4E7330}"/>
              </a:ext>
            </a:extLst>
          </p:cNvPr>
          <p:cNvGraphicFramePr>
            <a:graphicFrameLocks noGrp="1"/>
          </p:cNvGraphicFramePr>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Banana Boat Advanced Protection Lotion FPS50+ 240ml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Banana Boat Aqua Protect Cream FPS50+ 236ml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Banana Boat Aqua Protect Sport Lotion FPS50+ 236ml (3.1%)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B9EEC84B-7297-C87E-191E-494B2EC7A31F}"/>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C508309D-747A-DE4D-CA07-DB4F4AA5D664}"/>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6" name="Head">
            <a:extLst>
              <a:ext uri="{FF2B5EF4-FFF2-40B4-BE49-F238E27FC236}">
                <a16:creationId xmlns:a16="http://schemas.microsoft.com/office/drawing/2014/main" id="{266410B2-73DB-B538-7E71-104E755DA5E4}"/>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Banana Boat Advanced Protection Lotion FPS50+ 360ml (0.0%) | Up &amp; Down Pricing | Walmart | Assumes no other are changing prices</a:t>
            </a:r>
          </a:p>
        </p:txBody>
      </p:sp>
      <p:sp>
        <p:nvSpPr>
          <p:cNvPr id="4" name="Title1">
            <a:extLst>
              <a:ext uri="{FF2B5EF4-FFF2-40B4-BE49-F238E27FC236}">
                <a16:creationId xmlns:a16="http://schemas.microsoft.com/office/drawing/2014/main" id="{580332AA-3816-ED01-0C14-26E8294F7F3E}"/>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30A792BB-4A84-098A-D633-C0B29E875466}"/>
              </a:ext>
            </a:extLst>
          </p:cNvPr>
          <p:cNvGraphicFramePr>
            <a:graphicFrameLocks noGrp="1"/>
          </p:cNvGraphicFramePr>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944C17F9-E5F7-AB0D-447F-51B456000CD1}"/>
              </a:ext>
            </a:extLst>
          </p:cNvPr>
          <p:cNvGraphicFramePr>
            <a:graphicFrameLocks noGrp="1"/>
          </p:cNvGraphicFramePr>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6583D08B-8715-0814-26ED-03EC855ACB96}"/>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4497C52C-DC85-9A1A-CFA1-F438C9843598}"/>
              </a:ext>
            </a:extLst>
          </p:cNvPr>
          <p:cNvSpPr>
            <a:spLocks noGrp="1"/>
          </p:cNvSpPr>
          <p:nvPr>
            <p:ph type="dt" sz="half" idx="14"/>
          </p:nvPr>
        </p:nvSpPr>
        <p:spPr/>
        <p:txBody>
          <a:bodyPr/>
          <a:lstStyle/>
          <a:p>
            <a:fld id="{1D008078-2C21-4DCA-B855-87E98C20A404}" type="datetime1">
              <a:rPr lang="en-US" smtClean="0"/>
              <a:t>7/25/2025</a:t>
            </a:fld>
            <a:endParaRPr lang="en-US"/>
          </a:p>
        </p:txBody>
      </p:sp>
      <p:sp>
        <p:nvSpPr>
          <p:cNvPr id="3" name="Slide Number Placeholder 2">
            <a:extLst>
              <a:ext uri="{FF2B5EF4-FFF2-40B4-BE49-F238E27FC236}">
                <a16:creationId xmlns:a16="http://schemas.microsoft.com/office/drawing/2014/main" id="{8868EA55-364B-36FF-8F1D-5D41EC264803}"/>
              </a:ext>
            </a:extLst>
          </p:cNvPr>
          <p:cNvSpPr>
            <a:spLocks noGrp="1"/>
          </p:cNvSpPr>
          <p:nvPr>
            <p:ph type="sldNum" sz="quarter" idx="16"/>
          </p:nvPr>
        </p:nvSpPr>
        <p:spPr/>
        <p:txBody>
          <a:bodyPr/>
          <a:lstStyle/>
          <a:p>
            <a:fld id="{7B1F438D-4EAF-094E-9162-80CF3EF77236}" type="slidenum">
              <a:rPr lang="en-US" smtClean="0"/>
              <a:pPr/>
              <a:t>114</a:t>
            </a:fld>
            <a:endParaRPr lang="en-US"/>
          </a:p>
        </p:txBody>
      </p:sp>
    </p:spTree>
    <p:extLst>
      <p:ext uri="{BB962C8B-B14F-4D97-AF65-F5344CB8AC3E}">
        <p14:creationId xmlns:p14="http://schemas.microsoft.com/office/powerpoint/2010/main" val="380464380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46F1D5-145A-A713-F9AD-0AC89B8124D5}"/>
            </a:ext>
          </a:extLst>
        </p:cNvPr>
        <p:cNvGrpSpPr/>
        <p:nvPr/>
      </p:nvGrpSpPr>
      <p:grpSpPr>
        <a:xfrm>
          <a:off x="0" y="0"/>
          <a:ext cx="0" cy="0"/>
          <a:chOff x="0" y="0"/>
          <a:chExt cx="0" cy="0"/>
        </a:xfrm>
      </p:grpSpPr>
      <p:sp>
        <p:nvSpPr>
          <p:cNvPr id="6" name="Footer Placeholder 5">
            <a:extLst>
              <a:ext uri="{FF2B5EF4-FFF2-40B4-BE49-F238E27FC236}">
                <a16:creationId xmlns:a16="http://schemas.microsoft.com/office/drawing/2014/main" id="{2DB5ADC8-0588-74CC-48F7-7444655B054A}"/>
              </a:ext>
            </a:extLst>
          </p:cNvPr>
          <p:cNvSpPr>
            <a:spLocks noGrp="1"/>
          </p:cNvSpPr>
          <p:nvPr>
            <p:ph type="ftr" sz="quarter" idx="15"/>
          </p:nvPr>
        </p:nvSpPr>
        <p:spPr>
          <a:xfrm>
            <a:off x="546969" y="4970700"/>
            <a:ext cx="6451742" cy="174151"/>
          </a:xfrm>
        </p:spPr>
        <p:txBody>
          <a:bodyPr/>
          <a:lstStyle/>
          <a:p>
            <a:endParaRPr lang="en-CH"/>
          </a:p>
        </p:txBody>
      </p:sp>
      <p:sp>
        <p:nvSpPr>
          <p:cNvPr id="19" name="Source">
            <a:extLst>
              <a:ext uri="{FF2B5EF4-FFF2-40B4-BE49-F238E27FC236}">
                <a16:creationId xmlns:a16="http://schemas.microsoft.com/office/drawing/2014/main" id="{D225C9E2-075C-A232-19C4-5D0162174E8A}"/>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20" name="Head">
            <a:extLst>
              <a:ext uri="{FF2B5EF4-FFF2-40B4-BE49-F238E27FC236}">
                <a16:creationId xmlns:a16="http://schemas.microsoft.com/office/drawing/2014/main" id="{2D06DDD1-3B0C-D6AC-61C7-A2C3B7325BA6}"/>
              </a:ext>
            </a:extLst>
          </p:cNvPr>
          <p:cNvSpPr>
            <a:spLocks noGrp="1"/>
          </p:cNvSpPr>
          <p:nvPr>
            <p:ph type="body" sz="quarter" idx="18"/>
          </p:nvPr>
        </p:nvSpPr>
        <p:spPr>
          <a:xfrm>
            <a:off x="503238" y="774000"/>
            <a:ext cx="8136762" cy="360000"/>
          </a:xfrm>
        </p:spPr>
        <p:txBody>
          <a:bodyPr/>
          <a:lstStyle/>
          <a:p>
            <a:pPr>
              <a:defRPr sz="1200">
                <a:latin typeface="Nexa Bold (Headings)"/>
              </a:defRPr>
            </a:pPr>
            <a:r>
              <a:t>BB Dry Balance | Price Elasticity | Walmart | Assumes no other products are changing prices</a:t>
            </a:r>
          </a:p>
        </p:txBody>
      </p:sp>
      <p:sp>
        <p:nvSpPr>
          <p:cNvPr id="18" name="Title 17">
            <a:extLst>
              <a:ext uri="{FF2B5EF4-FFF2-40B4-BE49-F238E27FC236}">
                <a16:creationId xmlns:a16="http://schemas.microsoft.com/office/drawing/2014/main" id="{509B3E42-CE2D-BF06-4990-C70AFC57DBA3}"/>
              </a:ext>
            </a:extLst>
          </p:cNvPr>
          <p:cNvSpPr>
            <a:spLocks noGrp="1"/>
          </p:cNvSpPr>
          <p:nvPr>
            <p:ph type="title"/>
          </p:nvPr>
        </p:nvSpPr>
        <p:spPr>
          <a:xfrm>
            <a:off x="504000" y="-1"/>
            <a:ext cx="8136000" cy="771525"/>
          </a:xfrm>
        </p:spPr>
        <p:txBody>
          <a:bodyPr/>
          <a:lstStyle/>
          <a:p>
            <a:pPr>
              <a:defRPr sz="1600">
                <a:latin typeface="Nexa Bold (Headings)"/>
              </a:defRPr>
            </a:pPr>
            <a:r>
              <a:rPr lang="fr-CH" dirty="0">
                <a:highlight>
                  <a:srgbClr val="FFFF00"/>
                </a:highlight>
              </a:rPr>
              <a:t>Price </a:t>
            </a:r>
            <a:r>
              <a:rPr lang="fr-CH" dirty="0" err="1">
                <a:highlight>
                  <a:srgbClr val="FFFF00"/>
                </a:highlight>
              </a:rPr>
              <a:t>Elasticity</a:t>
            </a:r>
            <a:r>
              <a:rPr lang="fr-CH" dirty="0">
                <a:highlight>
                  <a:srgbClr val="FFFF00"/>
                </a:highlight>
              </a:rPr>
              <a:t> </a:t>
            </a:r>
            <a:r>
              <a:rPr lang="fr-CH" dirty="0" err="1">
                <a:highlight>
                  <a:srgbClr val="FFFF00"/>
                </a:highlight>
              </a:rPr>
              <a:t>Curve</a:t>
            </a:r>
            <a:r>
              <a:rPr lang="en-US" dirty="0">
                <a:highlight>
                  <a:srgbClr val="FFFF00"/>
                </a:highlight>
              </a:rPr>
              <a:t> </a:t>
            </a:r>
            <a:r>
              <a:rPr lang="en-US" dirty="0">
                <a:solidFill>
                  <a:schemeClr val="bg2">
                    <a:lumMod val="90000"/>
                  </a:schemeClr>
                </a:solidFill>
                <a:highlight>
                  <a:srgbClr val="FFFF00"/>
                </a:highlight>
              </a:rPr>
              <a:t>(Replace with SO WHAT)</a:t>
            </a:r>
          </a:p>
        </p:txBody>
      </p:sp>
      <p:graphicFrame>
        <p:nvGraphicFramePr>
          <p:cNvPr id="34" name="T1">
            <a:extLst>
              <a:ext uri="{FF2B5EF4-FFF2-40B4-BE49-F238E27FC236}">
                <a16:creationId xmlns:a16="http://schemas.microsoft.com/office/drawing/2014/main" id="{37634ECC-00EA-0153-7697-F07ED3248088}"/>
              </a:ext>
            </a:extLst>
          </p:cNvPr>
          <p:cNvGraphicFramePr>
            <a:graphicFrameLocks/>
          </p:cNvGraphicFramePr>
          <p:nvPr/>
        </p:nvGraphicFramePr>
        <p:xfrm>
          <a:off x="4579258" y="1141495"/>
          <a:ext cx="4057904" cy="997268"/>
        </p:xfrm>
        <a:graphic>
          <a:graphicData uri="http://schemas.openxmlformats.org/drawingml/2006/table">
            <a:tbl>
              <a:tblPr bandRow="1"/>
              <a:tblGrid>
                <a:gridCol w="162560">
                  <a:extLst>
                    <a:ext uri="{9D8B030D-6E8A-4147-A177-3AD203B41FA5}">
                      <a16:colId xmlns:a16="http://schemas.microsoft.com/office/drawing/2014/main" val="20000"/>
                    </a:ext>
                  </a:extLst>
                </a:gridCol>
                <a:gridCol w="1982932">
                  <a:extLst>
                    <a:ext uri="{9D8B030D-6E8A-4147-A177-3AD203B41FA5}">
                      <a16:colId xmlns:a16="http://schemas.microsoft.com/office/drawing/2014/main" val="20001"/>
                    </a:ext>
                  </a:extLst>
                </a:gridCol>
                <a:gridCol w="478103">
                  <a:extLst>
                    <a:ext uri="{9D8B030D-6E8A-4147-A177-3AD203B41FA5}">
                      <a16:colId xmlns:a16="http://schemas.microsoft.com/office/drawing/2014/main" val="20002"/>
                    </a:ext>
                  </a:extLst>
                </a:gridCol>
                <a:gridCol w="478103">
                  <a:extLst>
                    <a:ext uri="{9D8B030D-6E8A-4147-A177-3AD203B41FA5}">
                      <a16:colId xmlns:a16="http://schemas.microsoft.com/office/drawing/2014/main" val="20003"/>
                    </a:ext>
                  </a:extLst>
                </a:gridCol>
                <a:gridCol w="478103">
                  <a:extLst>
                    <a:ext uri="{9D8B030D-6E8A-4147-A177-3AD203B41FA5}">
                      <a16:colId xmlns:a16="http://schemas.microsoft.com/office/drawing/2014/main" val="1774582163"/>
                    </a:ext>
                  </a:extLst>
                </a:gridCol>
                <a:gridCol w="478103">
                  <a:extLst>
                    <a:ext uri="{9D8B030D-6E8A-4147-A177-3AD203B41FA5}">
                      <a16:colId xmlns:a16="http://schemas.microsoft.com/office/drawing/2014/main" val="506562406"/>
                    </a:ext>
                  </a:extLst>
                </a:gridCol>
              </a:tblGrid>
              <a:tr h="38862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GB" sz="800" b="1" i="0">
                        <a:solidFill>
                          <a:schemeClr val="tx2"/>
                        </a:solidFill>
                        <a:latin typeface="+mj-lt"/>
                        <a:ea typeface="Open Sans" panose="020B0606030504020204" pitchFamily="34" charset="0"/>
                        <a:cs typeface="Open Sans" panose="020B0606030504020204" pitchFamily="34" charset="0"/>
                      </a:endParaRPr>
                    </a:p>
                  </a:txBody>
                  <a:tcPr marL="68580" marR="68580" marT="34290" marB="34290">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Price Elasticity</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Down-Pricing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Up-Pricing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P12M </a:t>
                      </a:r>
                      <a:r>
                        <a:rPr lang="fr-CH" sz="700" b="1" i="0" err="1">
                          <a:solidFill>
                            <a:schemeClr val="tx2"/>
                          </a:solidFill>
                          <a:latin typeface="Nexa Bold" panose="00000800000000000000" pitchFamily="2" charset="0"/>
                          <a:ea typeface="Open Sans" panose="020B0606030504020204" pitchFamily="34" charset="0"/>
                          <a:cs typeface="Open Sans" panose="020B0606030504020204" pitchFamily="34" charset="0"/>
                        </a:rPr>
                        <a:t>Weight</a:t>
                      </a: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 of Business</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P12M Gross </a:t>
                      </a:r>
                      <a:r>
                        <a:rPr lang="fr-CH" sz="700" b="1" i="0" dirty="0" err="1">
                          <a:solidFill>
                            <a:schemeClr val="tx2"/>
                          </a:solidFill>
                          <a:latin typeface="Nexa Bold" panose="00000800000000000000" pitchFamily="2" charset="0"/>
                          <a:ea typeface="Open Sans" panose="020B0606030504020204" pitchFamily="34" charset="0"/>
                          <a:cs typeface="Open Sans" panose="020B0606030504020204" pitchFamily="34" charset="0"/>
                        </a:rPr>
                        <a:t>Margin</a:t>
                      </a: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a:t>
                      </a:r>
                      <a:endParaRPr lang="en-GB" sz="700" b="1" i="0" dirty="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1"/>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A097"/>
                    </a:solidFill>
                  </a:tcPr>
                </a:tc>
                <a:tc>
                  <a:txBody>
                    <a:bodyPr/>
                    <a:lstStyle/>
                    <a:p>
                      <a:pPr algn="l">
                        <a:defRPr sz="800">
                          <a:latin typeface="Nexa Book"/>
                        </a:defRPr>
                      </a:pPr>
                      <a:r>
                        <a:rPr sz="800">
                          <a:latin typeface="Nexa Book"/>
                        </a:rPr>
                        <a:t>Banana Boat Dry Balance Sport Lotion FPS50+ 180ml</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-3.3</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-1.2</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r>
                        <a:rPr sz="800">
                          <a:latin typeface="Nexa Book"/>
                        </a:rPr>
                        <a:t>1.3%</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64.7%</a:t>
                      </a: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20723459"/>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l">
                        <a:defRPr sz="800">
                          <a:latin typeface="Nexa Book"/>
                        </a:defRPr>
                      </a:pPr>
                      <a:r>
                        <a:rPr sz="800">
                          <a:latin typeface="Nexa Book"/>
                        </a:rPr>
                        <a:t>Banana Boat Dry Balance Sport Spray FPS50 170ml</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-0.8</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r>
                        <a:rPr sz="800">
                          <a:latin typeface="Nexa Book"/>
                        </a:rPr>
                        <a:t>-0.7</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3.3%</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66.2%</a:t>
                      </a: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85359843"/>
                  </a:ext>
                </a:extLst>
              </a:tr>
            </a:tbl>
          </a:graphicData>
        </a:graphic>
      </p:graphicFrame>
      <p:graphicFrame>
        <p:nvGraphicFramePr>
          <p:cNvPr id="8" name="C1">
            <a:extLst>
              <a:ext uri="{FF2B5EF4-FFF2-40B4-BE49-F238E27FC236}">
                <a16:creationId xmlns:a16="http://schemas.microsoft.com/office/drawing/2014/main" id="{E88D6C2D-304C-97B2-03EA-CFCE74FFFF93}"/>
              </a:ext>
            </a:extLst>
          </p:cNvPr>
          <p:cNvGraphicFramePr>
            <a:graphicFrameLocks/>
          </p:cNvGraphicFramePr>
          <p:nvPr/>
        </p:nvGraphicFramePr>
        <p:xfrm>
          <a:off x="539749" y="1152000"/>
          <a:ext cx="4112080" cy="3620027"/>
        </p:xfrm>
        <a:graphic>
          <a:graphicData uri="http://schemas.openxmlformats.org/drawingml/2006/chart">
            <c:chart xmlns:c="http://schemas.openxmlformats.org/drawingml/2006/chart" xmlns:r="http://schemas.openxmlformats.org/officeDocument/2006/relationships" r:id="rId2"/>
          </a:graphicData>
        </a:graphic>
      </p:graphicFrame>
      <p:sp>
        <p:nvSpPr>
          <p:cNvPr id="2" name="Date Placeholder 1">
            <a:extLst>
              <a:ext uri="{FF2B5EF4-FFF2-40B4-BE49-F238E27FC236}">
                <a16:creationId xmlns:a16="http://schemas.microsoft.com/office/drawing/2014/main" id="{0147D5C0-26AD-C2A2-AF3D-C79628FC302B}"/>
              </a:ext>
            </a:extLst>
          </p:cNvPr>
          <p:cNvSpPr>
            <a:spLocks noGrp="1"/>
          </p:cNvSpPr>
          <p:nvPr>
            <p:ph type="dt" sz="half" idx="14"/>
          </p:nvPr>
        </p:nvSpPr>
        <p:spPr/>
        <p:txBody>
          <a:bodyPr/>
          <a:lstStyle/>
          <a:p>
            <a:fld id="{C2150E0F-65BF-4754-A874-587658C88696}" type="datetime1">
              <a:rPr lang="en-US" smtClean="0"/>
              <a:t>7/25/2025</a:t>
            </a:fld>
            <a:endParaRPr lang="en-US"/>
          </a:p>
        </p:txBody>
      </p:sp>
      <p:sp>
        <p:nvSpPr>
          <p:cNvPr id="4" name="Slide Number Placeholder 3">
            <a:extLst>
              <a:ext uri="{FF2B5EF4-FFF2-40B4-BE49-F238E27FC236}">
                <a16:creationId xmlns:a16="http://schemas.microsoft.com/office/drawing/2014/main" id="{9D4290E2-B24F-E118-9FF4-BD880058654B}"/>
              </a:ext>
            </a:extLst>
          </p:cNvPr>
          <p:cNvSpPr>
            <a:spLocks noGrp="1"/>
          </p:cNvSpPr>
          <p:nvPr>
            <p:ph type="sldNum" sz="quarter" idx="16"/>
          </p:nvPr>
        </p:nvSpPr>
        <p:spPr/>
        <p:txBody>
          <a:bodyPr/>
          <a:lstStyle/>
          <a:p>
            <a:fld id="{7B1F438D-4EAF-094E-9162-80CF3EF77236}" type="slidenum">
              <a:rPr lang="en-US" smtClean="0"/>
              <a:pPr/>
              <a:t>115</a:t>
            </a:fld>
            <a:endParaRPr lang="en-US"/>
          </a:p>
        </p:txBody>
      </p:sp>
      <p:sp>
        <p:nvSpPr>
          <p:cNvPr id="3" name="TextBox Y">
            <a:extLst>
              <a:ext uri="{FF2B5EF4-FFF2-40B4-BE49-F238E27FC236}">
                <a16:creationId xmlns:a16="http://schemas.microsoft.com/office/drawing/2014/main" id="{3986A2EC-C287-8D79-6D18-F3ECD93A9282}"/>
              </a:ext>
            </a:extLst>
          </p:cNvPr>
          <p:cNvSpPr txBox="1"/>
          <p:nvPr/>
        </p:nvSpPr>
        <p:spPr>
          <a:xfrm>
            <a:off x="517719" y="1098243"/>
            <a:ext cx="564369" cy="4238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marL="0" marR="0" lvl="0" indent="0" defTabSz="685783"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2"/>
                </a:solidFill>
                <a:effectLst/>
                <a:uLnTx/>
                <a:uFillTx/>
                <a:latin typeface="Nexa Bold"/>
                <a:ea typeface="+mn-ea"/>
                <a:cs typeface="+mn-cs"/>
              </a:rPr>
              <a:t>% change In volume share</a:t>
            </a:r>
            <a:endParaRPr kumimoji="0" sz="800" b="0" i="0" u="none" strike="noStrike" kern="1200" cap="none" spc="0" normalizeH="0" baseline="0" noProof="0" dirty="0">
              <a:ln>
                <a:noFill/>
              </a:ln>
              <a:solidFill>
                <a:schemeClr val="tx2"/>
              </a:solidFill>
              <a:effectLst/>
              <a:uLnTx/>
              <a:uFillTx/>
              <a:latin typeface="Nexa Bold"/>
              <a:ea typeface="+mn-ea"/>
              <a:cs typeface="+mn-cs"/>
            </a:endParaRPr>
          </a:p>
        </p:txBody>
      </p:sp>
    </p:spTree>
    <p:extLst>
      <p:ext uri="{BB962C8B-B14F-4D97-AF65-F5344CB8AC3E}">
        <p14:creationId xmlns:p14="http://schemas.microsoft.com/office/powerpoint/2010/main" val="172165740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8283DB-E17F-30DE-E126-1A3C7E569608}"/>
            </a:ext>
          </a:extLst>
        </p:cNvPr>
        <p:cNvGrpSpPr/>
        <p:nvPr/>
      </p:nvGrpSpPr>
      <p:grpSpPr>
        <a:xfrm>
          <a:off x="0" y="0"/>
          <a:ext cx="0" cy="0"/>
          <a:chOff x="0" y="0"/>
          <a:chExt cx="0" cy="0"/>
        </a:xfrm>
      </p:grpSpPr>
      <p:sp>
        <p:nvSpPr>
          <p:cNvPr id="6" name="Footer Placeholder 5">
            <a:extLst>
              <a:ext uri="{FF2B5EF4-FFF2-40B4-BE49-F238E27FC236}">
                <a16:creationId xmlns:a16="http://schemas.microsoft.com/office/drawing/2014/main" id="{E1760602-2C44-D06D-3866-F4EE106E1F74}"/>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C90A75FD-3EB0-FE9B-E499-2F8728BCA7B7}"/>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4" name="Head">
            <a:extLst>
              <a:ext uri="{FF2B5EF4-FFF2-40B4-BE49-F238E27FC236}">
                <a16:creationId xmlns:a16="http://schemas.microsoft.com/office/drawing/2014/main" id="{A2AE4B20-C57D-4D90-3713-E02ACC15A6EE}"/>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Banana Boat Dry Balance Sport Lotion FPS50+ 180ml | Walmart | Assuming no other products are changing prices</a:t>
            </a:r>
          </a:p>
        </p:txBody>
      </p:sp>
      <p:sp>
        <p:nvSpPr>
          <p:cNvPr id="10" name="Title 9">
            <a:extLst>
              <a:ext uri="{FF2B5EF4-FFF2-40B4-BE49-F238E27FC236}">
                <a16:creationId xmlns:a16="http://schemas.microsoft.com/office/drawing/2014/main" id="{C9ADD487-5E9E-F95A-CAFD-6A83134A7EB4}"/>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98A3494C-2A67-1189-F980-C9254415D401}"/>
              </a:ext>
            </a:extLst>
          </p:cNvPr>
          <p:cNvGraphicFramePr/>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884E6EC9-9271-8A84-9EF3-4427492F3B4A}"/>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83CE4377-9565-2738-114E-D63A81FAE40B}"/>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FEF215BD-39EF-39E1-0B80-FAB2A5343D5F}"/>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F8DB9935-964B-0288-D1CE-8AE3606AC318}"/>
              </a:ext>
            </a:extLst>
          </p:cNvPr>
          <p:cNvSpPr>
            <a:spLocks noGrp="1"/>
          </p:cNvSpPr>
          <p:nvPr>
            <p:ph type="dt" sz="half" idx="14"/>
          </p:nvPr>
        </p:nvSpPr>
        <p:spPr/>
        <p:txBody>
          <a:bodyPr/>
          <a:lstStyle/>
          <a:p>
            <a:fld id="{7FE604EA-FBB6-4FDB-AFE2-9A23405DCB69}" type="datetime1">
              <a:rPr lang="en-US" smtClean="0"/>
              <a:t>7/25/2025</a:t>
            </a:fld>
            <a:endParaRPr lang="en-US"/>
          </a:p>
        </p:txBody>
      </p:sp>
      <p:sp>
        <p:nvSpPr>
          <p:cNvPr id="7" name="Slide Number Placeholder 6">
            <a:extLst>
              <a:ext uri="{FF2B5EF4-FFF2-40B4-BE49-F238E27FC236}">
                <a16:creationId xmlns:a16="http://schemas.microsoft.com/office/drawing/2014/main" id="{11B657BA-D513-12ED-DCB5-EB41307F67C0}"/>
              </a:ext>
            </a:extLst>
          </p:cNvPr>
          <p:cNvSpPr>
            <a:spLocks noGrp="1"/>
          </p:cNvSpPr>
          <p:nvPr>
            <p:ph type="sldNum" sz="quarter" idx="16"/>
          </p:nvPr>
        </p:nvSpPr>
        <p:spPr/>
        <p:txBody>
          <a:bodyPr/>
          <a:lstStyle/>
          <a:p>
            <a:fld id="{7B1F438D-4EAF-094E-9162-80CF3EF77236}" type="slidenum">
              <a:rPr lang="en-US" smtClean="0"/>
              <a:pPr/>
              <a:t>116</a:t>
            </a:fld>
            <a:endParaRPr lang="en-US"/>
          </a:p>
        </p:txBody>
      </p:sp>
      <p:sp>
        <p:nvSpPr>
          <p:cNvPr id="22" name="Rectangle 21">
            <a:extLst>
              <a:ext uri="{FF2B5EF4-FFF2-40B4-BE49-F238E27FC236}">
                <a16:creationId xmlns:a16="http://schemas.microsoft.com/office/drawing/2014/main" id="{C66107B6-41AF-5EE3-CBDF-0153681EBA04}"/>
              </a:ext>
            </a:extLst>
          </p:cNvPr>
          <p:cNvSpPr/>
          <p:nvPr/>
        </p:nvSpPr>
        <p:spPr>
          <a:xfrm>
            <a:off x="972000" y="1458000"/>
            <a:ext cx="56520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3" name="Rectangle 22">
            <a:extLst>
              <a:ext uri="{FF2B5EF4-FFF2-40B4-BE49-F238E27FC236}">
                <a16:creationId xmlns:a16="http://schemas.microsoft.com/office/drawing/2014/main" id="{446C7338-A9ED-FBCC-7C88-594B324AF8DE}"/>
              </a:ext>
            </a:extLst>
          </p:cNvPr>
          <p:cNvSpPr/>
          <p:nvPr/>
        </p:nvSpPr>
        <p:spPr>
          <a:xfrm>
            <a:off x="1537200" y="1458000"/>
            <a:ext cx="79128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Increase &amp; Profit Dilution</a:t>
            </a:r>
          </a:p>
        </p:txBody>
      </p:sp>
      <p:sp>
        <p:nvSpPr>
          <p:cNvPr id="24" name="Rectangle 23">
            <a:extLst>
              <a:ext uri="{FF2B5EF4-FFF2-40B4-BE49-F238E27FC236}">
                <a16:creationId xmlns:a16="http://schemas.microsoft.com/office/drawing/2014/main" id="{C03B3E2A-E383-6051-1A35-E2CC1D9E6D49}"/>
              </a:ext>
            </a:extLst>
          </p:cNvPr>
          <p:cNvSpPr/>
          <p:nvPr/>
        </p:nvSpPr>
        <p:spPr>
          <a:xfrm>
            <a:off x="2328480" y="1458000"/>
            <a:ext cx="79128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5" name="Rectangle 24">
            <a:extLst>
              <a:ext uri="{FF2B5EF4-FFF2-40B4-BE49-F238E27FC236}">
                <a16:creationId xmlns:a16="http://schemas.microsoft.com/office/drawing/2014/main" id="{A34916E2-A921-EC65-D529-B9A594C25CE6}"/>
              </a:ext>
            </a:extLst>
          </p:cNvPr>
          <p:cNvSpPr/>
          <p:nvPr/>
        </p:nvSpPr>
        <p:spPr>
          <a:xfrm>
            <a:off x="3119760" y="1458000"/>
            <a:ext cx="101736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Dilution &amp; Profit Increase</a:t>
            </a:r>
          </a:p>
        </p:txBody>
      </p:sp>
      <p:sp>
        <p:nvSpPr>
          <p:cNvPr id="26" name="Rectangle 25">
            <a:extLst>
              <a:ext uri="{FF2B5EF4-FFF2-40B4-BE49-F238E27FC236}">
                <a16:creationId xmlns:a16="http://schemas.microsoft.com/office/drawing/2014/main" id="{78A11494-6385-677C-D4BA-2023F82B743C}"/>
              </a:ext>
            </a:extLst>
          </p:cNvPr>
          <p:cNvSpPr/>
          <p:nvPr/>
        </p:nvSpPr>
        <p:spPr>
          <a:xfrm>
            <a:off x="4137120" y="1458000"/>
            <a:ext cx="33912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7" name="Rectangle 26">
            <a:extLst>
              <a:ext uri="{FF2B5EF4-FFF2-40B4-BE49-F238E27FC236}">
                <a16:creationId xmlns:a16="http://schemas.microsoft.com/office/drawing/2014/main" id="{070A340C-9AF5-40EC-79DB-F0309D124DA0}"/>
              </a:ext>
            </a:extLst>
          </p:cNvPr>
          <p:cNvSpPr/>
          <p:nvPr/>
        </p:nvSpPr>
        <p:spPr>
          <a:xfrm>
            <a:off x="4476240" y="1458000"/>
            <a:ext cx="158256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Dilution &amp; Profit Increase</a:t>
            </a:r>
          </a:p>
        </p:txBody>
      </p:sp>
      <p:sp>
        <p:nvSpPr>
          <p:cNvPr id="28" name="Rectangle 27">
            <a:extLst>
              <a:ext uri="{FF2B5EF4-FFF2-40B4-BE49-F238E27FC236}">
                <a16:creationId xmlns:a16="http://schemas.microsoft.com/office/drawing/2014/main" id="{6A8E239F-DA21-0C29-A9C2-DF7F05B62CD1}"/>
              </a:ext>
            </a:extLst>
          </p:cNvPr>
          <p:cNvSpPr/>
          <p:nvPr/>
        </p:nvSpPr>
        <p:spPr>
          <a:xfrm>
            <a:off x="6058800" y="1458000"/>
            <a:ext cx="56520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Tree>
    <p:extLst>
      <p:ext uri="{BB962C8B-B14F-4D97-AF65-F5344CB8AC3E}">
        <p14:creationId xmlns:p14="http://schemas.microsoft.com/office/powerpoint/2010/main" val="244193228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AA7CDE-A81F-446C-5373-85803E82A470}"/>
            </a:ext>
          </a:extLst>
        </p:cNvPr>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738DA8CF-5FA5-97C0-33CE-DCCD531F98BB}"/>
              </a:ext>
            </a:extLst>
          </p:cNvPr>
          <p:cNvGraphicFramePr>
            <a:graphicFrameLocks noGrp="1"/>
          </p:cNvGraphicFramePr>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b="1">
                          <a:latin typeface="Nexa Bold"/>
                        </a:defRPr>
                      </a:pPr>
                      <a:r>
                        <a:rPr sz="800">
                          <a:latin typeface="Nexa Bold"/>
                        </a:rPr>
                        <a:t>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Aqua Protect Sport Lotion FPS50+ 236ml (3.1%)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b="1">
                          <a:latin typeface="Nexa Bold"/>
                        </a:defRPr>
                      </a:pPr>
                      <a:r>
                        <a:rPr sz="800">
                          <a:latin typeface="Nexa Bold"/>
                        </a:rPr>
                        <a:t>2.5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Sport Lotion FPS30 237ml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a:latin typeface="Nexa Book"/>
                        </a:defRPr>
                      </a:pPr>
                      <a:r>
                        <a:rPr sz="800">
                          <a:latin typeface="Nexa Book"/>
                        </a:rPr>
                        <a:t>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Aqua Protect Cream FPS50+ 236ml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b="1">
                          <a:latin typeface="Nexa Bold"/>
                        </a:defRPr>
                      </a:pPr>
                      <a:r>
                        <a:rPr sz="800">
                          <a:latin typeface="Nexa Bold"/>
                        </a:rPr>
                        <a:t>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Caribbean Beach Sport Cream FPS50+ 250g (1.2%)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1D922E61-9097-9BA5-973F-7AC5A8915837}"/>
              </a:ext>
            </a:extLst>
          </p:cNvPr>
          <p:cNvGraphicFramePr>
            <a:graphicFrameLocks noGrp="1"/>
          </p:cNvGraphicFramePr>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Banana Boat Aqua Protect Sport Lotion FPS50+ 236ml (3.1%)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Banana Boat Aqua Protect Cream FPS50+ 236ml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Banana Boat Advanced Protection Lotion FPS50+ 240ml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Banana Boat Aqua Protect Kids Cream FPS50+ 236ml (1.9%)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FFFAAE0D-4517-CEBC-67CB-5BC51030B1D1}"/>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CEBFB658-FEE6-4FDB-E046-8AC3C9DA7012}"/>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6" name="Head">
            <a:extLst>
              <a:ext uri="{FF2B5EF4-FFF2-40B4-BE49-F238E27FC236}">
                <a16:creationId xmlns:a16="http://schemas.microsoft.com/office/drawing/2014/main" id="{6020C66D-33E6-483B-668F-A8014EA99C68}"/>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Banana Boat Dry Balance Sport Lotion FPS50+ 180ml (0.5%) | Up &amp; Down Pricing | Walmart | Assumes no other are changing prices</a:t>
            </a:r>
          </a:p>
        </p:txBody>
      </p:sp>
      <p:sp>
        <p:nvSpPr>
          <p:cNvPr id="4" name="Title1">
            <a:extLst>
              <a:ext uri="{FF2B5EF4-FFF2-40B4-BE49-F238E27FC236}">
                <a16:creationId xmlns:a16="http://schemas.microsoft.com/office/drawing/2014/main" id="{B73FC2D8-FB41-1557-4C34-8943958A04C6}"/>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AB49AD3F-7643-49DE-C2D4-3620C9745873}"/>
              </a:ext>
            </a:extLst>
          </p:cNvPr>
          <p:cNvGraphicFramePr>
            <a:graphicFrameLocks noGrp="1"/>
          </p:cNvGraphicFramePr>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3AE0ACA3-92BB-4981-B984-9D1C6685437E}"/>
              </a:ext>
            </a:extLst>
          </p:cNvPr>
          <p:cNvGraphicFramePr>
            <a:graphicFrameLocks noGrp="1"/>
          </p:cNvGraphicFramePr>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528B78F6-3681-F044-82CB-57078D025136}"/>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F86E6FC6-D013-60F2-2467-047F5746FB49}"/>
              </a:ext>
            </a:extLst>
          </p:cNvPr>
          <p:cNvSpPr>
            <a:spLocks noGrp="1"/>
          </p:cNvSpPr>
          <p:nvPr>
            <p:ph type="dt" sz="half" idx="14"/>
          </p:nvPr>
        </p:nvSpPr>
        <p:spPr/>
        <p:txBody>
          <a:bodyPr/>
          <a:lstStyle/>
          <a:p>
            <a:fld id="{1D008078-2C21-4DCA-B855-87E98C20A404}" type="datetime1">
              <a:rPr lang="en-US" smtClean="0"/>
              <a:t>7/25/2025</a:t>
            </a:fld>
            <a:endParaRPr lang="en-US"/>
          </a:p>
        </p:txBody>
      </p:sp>
      <p:sp>
        <p:nvSpPr>
          <p:cNvPr id="3" name="Slide Number Placeholder 2">
            <a:extLst>
              <a:ext uri="{FF2B5EF4-FFF2-40B4-BE49-F238E27FC236}">
                <a16:creationId xmlns:a16="http://schemas.microsoft.com/office/drawing/2014/main" id="{22280E45-178B-2A58-3C02-DA63B4D63D53}"/>
              </a:ext>
            </a:extLst>
          </p:cNvPr>
          <p:cNvSpPr>
            <a:spLocks noGrp="1"/>
          </p:cNvSpPr>
          <p:nvPr>
            <p:ph type="sldNum" sz="quarter" idx="16"/>
          </p:nvPr>
        </p:nvSpPr>
        <p:spPr/>
        <p:txBody>
          <a:bodyPr/>
          <a:lstStyle/>
          <a:p>
            <a:fld id="{7B1F438D-4EAF-094E-9162-80CF3EF77236}" type="slidenum">
              <a:rPr lang="en-US" smtClean="0"/>
              <a:pPr/>
              <a:t>117</a:t>
            </a:fld>
            <a:endParaRPr lang="en-US"/>
          </a:p>
        </p:txBody>
      </p:sp>
    </p:spTree>
    <p:extLst>
      <p:ext uri="{BB962C8B-B14F-4D97-AF65-F5344CB8AC3E}">
        <p14:creationId xmlns:p14="http://schemas.microsoft.com/office/powerpoint/2010/main" val="395194693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966F1E-D341-0566-997D-2E4FAB6D4D41}"/>
            </a:ext>
          </a:extLst>
        </p:cNvPr>
        <p:cNvGrpSpPr/>
        <p:nvPr/>
      </p:nvGrpSpPr>
      <p:grpSpPr>
        <a:xfrm>
          <a:off x="0" y="0"/>
          <a:ext cx="0" cy="0"/>
          <a:chOff x="0" y="0"/>
          <a:chExt cx="0" cy="0"/>
        </a:xfrm>
      </p:grpSpPr>
      <p:sp>
        <p:nvSpPr>
          <p:cNvPr id="6" name="Footer Placeholder 5">
            <a:extLst>
              <a:ext uri="{FF2B5EF4-FFF2-40B4-BE49-F238E27FC236}">
                <a16:creationId xmlns:a16="http://schemas.microsoft.com/office/drawing/2014/main" id="{A9B9F45C-7063-AB47-CA38-3BF91129D3B4}"/>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E5EB2053-A048-3339-A433-885DBE005C4F}"/>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4" name="Head">
            <a:extLst>
              <a:ext uri="{FF2B5EF4-FFF2-40B4-BE49-F238E27FC236}">
                <a16:creationId xmlns:a16="http://schemas.microsoft.com/office/drawing/2014/main" id="{45A9475C-2AC2-A475-D11E-43F0C68A61E3}"/>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Banana Boat Dry Balance Sport Spray FPS50 170ml | Walmart | Assuming no other products are changing prices</a:t>
            </a:r>
          </a:p>
        </p:txBody>
      </p:sp>
      <p:sp>
        <p:nvSpPr>
          <p:cNvPr id="10" name="Title 9">
            <a:extLst>
              <a:ext uri="{FF2B5EF4-FFF2-40B4-BE49-F238E27FC236}">
                <a16:creationId xmlns:a16="http://schemas.microsoft.com/office/drawing/2014/main" id="{E3E63800-25C1-8B83-AE6A-F49E29ABDF82}"/>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48F0CA82-720B-E674-0503-461BFBDD2BB5}"/>
              </a:ext>
            </a:extLst>
          </p:cNvPr>
          <p:cNvGraphicFramePr/>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7F501977-73FA-ED84-ACFD-86A8A5E5BEB8}"/>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3F6A946B-4938-8505-4DA2-BAEC3EC36871}"/>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DC753248-B839-C267-2250-C1FADDDB63D5}"/>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EB6CE6B7-1ECD-3FD6-7440-13A31B0119C2}"/>
              </a:ext>
            </a:extLst>
          </p:cNvPr>
          <p:cNvSpPr>
            <a:spLocks noGrp="1"/>
          </p:cNvSpPr>
          <p:nvPr>
            <p:ph type="dt" sz="half" idx="14"/>
          </p:nvPr>
        </p:nvSpPr>
        <p:spPr/>
        <p:txBody>
          <a:bodyPr/>
          <a:lstStyle/>
          <a:p>
            <a:fld id="{7FE604EA-FBB6-4FDB-AFE2-9A23405DCB69}" type="datetime1">
              <a:rPr lang="en-US" smtClean="0"/>
              <a:t>7/25/2025</a:t>
            </a:fld>
            <a:endParaRPr lang="en-US"/>
          </a:p>
        </p:txBody>
      </p:sp>
      <p:sp>
        <p:nvSpPr>
          <p:cNvPr id="7" name="Slide Number Placeholder 6">
            <a:extLst>
              <a:ext uri="{FF2B5EF4-FFF2-40B4-BE49-F238E27FC236}">
                <a16:creationId xmlns:a16="http://schemas.microsoft.com/office/drawing/2014/main" id="{AA0986B8-8E6D-3DFF-AB7B-D74B1B20F0C6}"/>
              </a:ext>
            </a:extLst>
          </p:cNvPr>
          <p:cNvSpPr>
            <a:spLocks noGrp="1"/>
          </p:cNvSpPr>
          <p:nvPr>
            <p:ph type="sldNum" sz="quarter" idx="16"/>
          </p:nvPr>
        </p:nvSpPr>
        <p:spPr/>
        <p:txBody>
          <a:bodyPr/>
          <a:lstStyle/>
          <a:p>
            <a:fld id="{7B1F438D-4EAF-094E-9162-80CF3EF77236}" type="slidenum">
              <a:rPr lang="en-US" smtClean="0"/>
              <a:pPr/>
              <a:t>118</a:t>
            </a:fld>
            <a:endParaRPr lang="en-US"/>
          </a:p>
        </p:txBody>
      </p:sp>
      <p:sp>
        <p:nvSpPr>
          <p:cNvPr id="22" name="Rectangle 21">
            <a:extLst>
              <a:ext uri="{FF2B5EF4-FFF2-40B4-BE49-F238E27FC236}">
                <a16:creationId xmlns:a16="http://schemas.microsoft.com/office/drawing/2014/main" id="{5BD05527-4054-50C2-AC75-8F134E8C8220}"/>
              </a:ext>
            </a:extLst>
          </p:cNvPr>
          <p:cNvSpPr/>
          <p:nvPr/>
        </p:nvSpPr>
        <p:spPr>
          <a:xfrm>
            <a:off x="972000" y="1458000"/>
            <a:ext cx="22608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Increase &amp; Profit Dilution</a:t>
            </a:r>
          </a:p>
        </p:txBody>
      </p:sp>
      <p:sp>
        <p:nvSpPr>
          <p:cNvPr id="23" name="Rectangle 22">
            <a:extLst>
              <a:ext uri="{FF2B5EF4-FFF2-40B4-BE49-F238E27FC236}">
                <a16:creationId xmlns:a16="http://schemas.microsoft.com/office/drawing/2014/main" id="{0B2425E7-1D97-FC82-A9E7-063AFBAE596F}"/>
              </a:ext>
            </a:extLst>
          </p:cNvPr>
          <p:cNvSpPr/>
          <p:nvPr/>
        </p:nvSpPr>
        <p:spPr>
          <a:xfrm>
            <a:off x="1198080" y="1458000"/>
            <a:ext cx="209124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4" name="Rectangle 23">
            <a:extLst>
              <a:ext uri="{FF2B5EF4-FFF2-40B4-BE49-F238E27FC236}">
                <a16:creationId xmlns:a16="http://schemas.microsoft.com/office/drawing/2014/main" id="{75B169E9-DAF9-E642-394E-D23BB29E9EF6}"/>
              </a:ext>
            </a:extLst>
          </p:cNvPr>
          <p:cNvSpPr/>
          <p:nvPr/>
        </p:nvSpPr>
        <p:spPr>
          <a:xfrm>
            <a:off x="3289320" y="1458000"/>
            <a:ext cx="271296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5" name="Rectangle 24">
            <a:extLst>
              <a:ext uri="{FF2B5EF4-FFF2-40B4-BE49-F238E27FC236}">
                <a16:creationId xmlns:a16="http://schemas.microsoft.com/office/drawing/2014/main" id="{F3C1B343-09ED-B898-947D-CC4C3A4BFAAC}"/>
              </a:ext>
            </a:extLst>
          </p:cNvPr>
          <p:cNvSpPr/>
          <p:nvPr/>
        </p:nvSpPr>
        <p:spPr>
          <a:xfrm>
            <a:off x="6002280" y="1458000"/>
            <a:ext cx="62172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Dilution &amp; Profit Increase</a:t>
            </a:r>
          </a:p>
        </p:txBody>
      </p:sp>
    </p:spTree>
    <p:extLst>
      <p:ext uri="{BB962C8B-B14F-4D97-AF65-F5344CB8AC3E}">
        <p14:creationId xmlns:p14="http://schemas.microsoft.com/office/powerpoint/2010/main" val="116851809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AF6389-5E49-9261-8A6A-D0E0E068CD71}"/>
            </a:ext>
          </a:extLst>
        </p:cNvPr>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C4ADBAEF-5412-8689-FD5A-C18B1A756BA5}"/>
              </a:ext>
            </a:extLst>
          </p:cNvPr>
          <p:cNvGraphicFramePr>
            <a:graphicFrameLocks noGrp="1"/>
          </p:cNvGraphicFramePr>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b="1">
                          <a:latin typeface="Nexa Bold"/>
                        </a:defRPr>
                      </a:pPr>
                      <a:r>
                        <a:rPr sz="800">
                          <a:latin typeface="Nexa Bold"/>
                        </a:rPr>
                        <a:t>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Aqua Protect Sport Lotion FPS50+ 236ml (3.1%)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b="1">
                          <a:latin typeface="Nexa Bold"/>
                        </a:defRPr>
                      </a:pPr>
                      <a:r>
                        <a:rPr sz="800">
                          <a:latin typeface="Nexa Bold"/>
                        </a:rPr>
                        <a:t>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Aqua Protect Cream FPS50+ 236ml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b="1">
                          <a:latin typeface="Nexa Bold"/>
                        </a:defRPr>
                      </a:pPr>
                      <a:r>
                        <a:rPr sz="800">
                          <a:latin typeface="Nexa Bold"/>
                        </a:rPr>
                        <a:t>2.1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Aqua Protect Kids Cream FPS50+ 236ml (1.9%)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a:latin typeface="Nexa Book"/>
                        </a:defRPr>
                      </a:pPr>
                      <a:r>
                        <a:rPr sz="800">
                          <a:latin typeface="Nexa Book"/>
                        </a:rPr>
                        <a:t>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Advanced Protection Lotion FPS50+ 240ml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58B3C372-3681-0971-1603-94DEC8544057}"/>
              </a:ext>
            </a:extLst>
          </p:cNvPr>
          <p:cNvGraphicFramePr>
            <a:graphicFrameLocks noGrp="1"/>
          </p:cNvGraphicFramePr>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Banana Boat Aqua Protect Sport Lotion FPS50+ 236ml (3.1%)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Banana Boat Aqua Protect Cream FPS50+ 236ml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Banana Boat Advanced Protection Lotion FPS50+ 240ml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Nivea Sun Protect &amp; Refresh Sport Spray FPS50 200ml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23010C6D-3434-C754-F79C-7D9AADA23BE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6AFE7C5C-890C-E29E-C084-CC325274AA25}"/>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6" name="Head">
            <a:extLst>
              <a:ext uri="{FF2B5EF4-FFF2-40B4-BE49-F238E27FC236}">
                <a16:creationId xmlns:a16="http://schemas.microsoft.com/office/drawing/2014/main" id="{B453B428-C0BD-6534-A783-E64E704961D9}"/>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Banana Boat Dry Balance Sport Spray FPS50 170ml (1.2%) | Up &amp; Down Pricing | Walmart | Assumes no other are changing prices</a:t>
            </a:r>
          </a:p>
        </p:txBody>
      </p:sp>
      <p:sp>
        <p:nvSpPr>
          <p:cNvPr id="4" name="Title1">
            <a:extLst>
              <a:ext uri="{FF2B5EF4-FFF2-40B4-BE49-F238E27FC236}">
                <a16:creationId xmlns:a16="http://schemas.microsoft.com/office/drawing/2014/main" id="{83539F98-F55B-B858-9AF6-86D5535C96F7}"/>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9562009B-F246-AE22-2944-D1FAA1E38B8F}"/>
              </a:ext>
            </a:extLst>
          </p:cNvPr>
          <p:cNvGraphicFramePr>
            <a:graphicFrameLocks noGrp="1"/>
          </p:cNvGraphicFramePr>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86A658BB-A476-CF1D-D975-24842E8ABFB6}"/>
              </a:ext>
            </a:extLst>
          </p:cNvPr>
          <p:cNvGraphicFramePr>
            <a:graphicFrameLocks noGrp="1"/>
          </p:cNvGraphicFramePr>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7A417981-8202-D5A8-E6CB-ED01524B57A8}"/>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76138385-3433-D7C1-260D-430AE38DAEA2}"/>
              </a:ext>
            </a:extLst>
          </p:cNvPr>
          <p:cNvSpPr>
            <a:spLocks noGrp="1"/>
          </p:cNvSpPr>
          <p:nvPr>
            <p:ph type="dt" sz="half" idx="14"/>
          </p:nvPr>
        </p:nvSpPr>
        <p:spPr/>
        <p:txBody>
          <a:bodyPr/>
          <a:lstStyle/>
          <a:p>
            <a:fld id="{1D008078-2C21-4DCA-B855-87E98C20A404}" type="datetime1">
              <a:rPr lang="en-US" smtClean="0"/>
              <a:t>7/25/2025</a:t>
            </a:fld>
            <a:endParaRPr lang="en-US"/>
          </a:p>
        </p:txBody>
      </p:sp>
      <p:sp>
        <p:nvSpPr>
          <p:cNvPr id="3" name="Slide Number Placeholder 2">
            <a:extLst>
              <a:ext uri="{FF2B5EF4-FFF2-40B4-BE49-F238E27FC236}">
                <a16:creationId xmlns:a16="http://schemas.microsoft.com/office/drawing/2014/main" id="{4C7CB720-6FAB-F0EC-DD35-0A30A12AD5D9}"/>
              </a:ext>
            </a:extLst>
          </p:cNvPr>
          <p:cNvSpPr>
            <a:spLocks noGrp="1"/>
          </p:cNvSpPr>
          <p:nvPr>
            <p:ph type="sldNum" sz="quarter" idx="16"/>
          </p:nvPr>
        </p:nvSpPr>
        <p:spPr/>
        <p:txBody>
          <a:bodyPr/>
          <a:lstStyle/>
          <a:p>
            <a:fld id="{7B1F438D-4EAF-094E-9162-80CF3EF77236}" type="slidenum">
              <a:rPr lang="en-US" smtClean="0"/>
              <a:pPr/>
              <a:t>119</a:t>
            </a:fld>
            <a:endParaRPr lang="en-US"/>
          </a:p>
        </p:txBody>
      </p:sp>
    </p:spTree>
    <p:extLst>
      <p:ext uri="{BB962C8B-B14F-4D97-AF65-F5344CB8AC3E}">
        <p14:creationId xmlns:p14="http://schemas.microsoft.com/office/powerpoint/2010/main" val="534981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6D90E2-9B05-CD93-72E5-8B17BE87C2E4}"/>
            </a:ext>
          </a:extLst>
        </p:cNvPr>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A7BC331-4A29-98EF-16A8-191AA2818974}"/>
              </a:ext>
            </a:extLst>
          </p:cNvPr>
          <p:cNvGraphicFramePr>
            <a:graphicFrameLocks noGrp="1"/>
          </p:cNvGraphicFramePr>
          <p:nvPr/>
        </p:nvGraphicFramePr>
        <p:xfrm>
          <a:off x="537316" y="1146130"/>
          <a:ext cx="4014351" cy="3587977"/>
        </p:xfrm>
        <a:graphic>
          <a:graphicData uri="http://schemas.openxmlformats.org/drawingml/2006/table">
            <a:tbl>
              <a:tblPr firstRow="1" bandRow="1">
                <a:tableStyleId>{2D5ABB26-0587-4C30-8999-92F81FD0307C}</a:tableStyleId>
              </a:tblPr>
              <a:tblGrid>
                <a:gridCol w="889145">
                  <a:extLst>
                    <a:ext uri="{9D8B030D-6E8A-4147-A177-3AD203B41FA5}">
                      <a16:colId xmlns:a16="http://schemas.microsoft.com/office/drawing/2014/main" val="2188046369"/>
                    </a:ext>
                  </a:extLst>
                </a:gridCol>
                <a:gridCol w="1143883">
                  <a:extLst>
                    <a:ext uri="{9D8B030D-6E8A-4147-A177-3AD203B41FA5}">
                      <a16:colId xmlns:a16="http://schemas.microsoft.com/office/drawing/2014/main" val="2235849951"/>
                    </a:ext>
                  </a:extLst>
                </a:gridCol>
                <a:gridCol w="1981323">
                  <a:extLst>
                    <a:ext uri="{9D8B030D-6E8A-4147-A177-3AD203B41FA5}">
                      <a16:colId xmlns:a16="http://schemas.microsoft.com/office/drawing/2014/main" val="233123412"/>
                    </a:ext>
                  </a:extLst>
                </a:gridCol>
              </a:tblGrid>
              <a:tr h="413997">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  </a:t>
                      </a:r>
                      <a:endParaRPr lang="en-CH" sz="90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7398">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(38.0%)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398">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(19.3%)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398">
                <a:tc>
                  <a:txBody>
                    <a:bodyPr/>
                    <a:lstStyle/>
                    <a:p>
                      <a:pPr algn="ctr">
                        <a:defRPr sz="800" b="1">
                          <a:latin typeface="Nexa Bold"/>
                        </a:defRPr>
                      </a:pPr>
                      <a:r>
                        <a:rPr sz="800">
                          <a:latin typeface="Nexa Bold"/>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(15.9%)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398">
                <a:tc>
                  <a:txBody>
                    <a:bodyPr/>
                    <a:lstStyle/>
                    <a:p>
                      <a:pPr algn="ctr">
                        <a:defRPr sz="800" b="1">
                          <a:latin typeface="Nexa Bold"/>
                        </a:defRPr>
                      </a:pPr>
                      <a:r>
                        <a:rPr sz="800">
                          <a:latin typeface="Nexa Bold"/>
                        </a:rPr>
                        <a:t>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Caribbean Beach (6.6%)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398">
                <a:tc>
                  <a:txBody>
                    <a:bodyPr/>
                    <a:lstStyle/>
                    <a:p>
                      <a:pPr algn="ctr">
                        <a:defRPr sz="800" b="1">
                          <a:latin typeface="Nexa Bold"/>
                        </a:defRPr>
                      </a:pPr>
                      <a:r>
                        <a:rPr sz="800">
                          <a:latin typeface="Nexa Bold"/>
                        </a:rPr>
                        <a:t>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(6.3%)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398">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Nuvel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398">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Neutrogena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398">
                <a:tc>
                  <a:txBody>
                    <a:bodyPr/>
                    <a:lstStyle/>
                    <a:p>
                      <a:pPr algn="ctr">
                        <a:defRPr sz="800">
                          <a:latin typeface="Nexa Book"/>
                        </a:defRPr>
                      </a:pPr>
                      <a:r>
                        <a:rPr sz="800">
                          <a:latin typeface="Nexa Book"/>
                        </a:rPr>
                        <a:t>0.5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Garnier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398">
                <a:tc>
                  <a:txBody>
                    <a:bodyPr/>
                    <a:lstStyle/>
                    <a:p>
                      <a:pPr algn="ctr">
                        <a:defRPr sz="800">
                          <a:latin typeface="Nexa Book"/>
                        </a:defRPr>
                      </a:pPr>
                      <a:r>
                        <a:rPr sz="800">
                          <a:latin typeface="Nexa Book"/>
                        </a:rPr>
                        <a:t>0.5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La Roche-Posay (1.9%)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398">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L'Oreal Paris (0.9%)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25D0811A-AD38-A01C-6DC2-9724CCE927FB}"/>
              </a:ext>
            </a:extLst>
          </p:cNvPr>
          <p:cNvGraphicFramePr>
            <a:graphicFrameLocks noGrp="1"/>
          </p:cNvGraphicFramePr>
          <p:nvPr/>
        </p:nvGraphicFramePr>
        <p:xfrm>
          <a:off x="4639070" y="1146130"/>
          <a:ext cx="4023000" cy="3586203"/>
        </p:xfrm>
        <a:graphic>
          <a:graphicData uri="http://schemas.openxmlformats.org/drawingml/2006/table">
            <a:tbl>
              <a:tblPr firstRow="1" bandRow="1">
                <a:tableStyleId>{2D5ABB26-0587-4C30-8999-92F81FD0307C}</a:tableStyleId>
              </a:tblPr>
              <a:tblGrid>
                <a:gridCol w="1984500">
                  <a:extLst>
                    <a:ext uri="{9D8B030D-6E8A-4147-A177-3AD203B41FA5}">
                      <a16:colId xmlns:a16="http://schemas.microsoft.com/office/drawing/2014/main" val="1447071671"/>
                    </a:ext>
                  </a:extLst>
                </a:gridCol>
                <a:gridCol w="1147500">
                  <a:extLst>
                    <a:ext uri="{9D8B030D-6E8A-4147-A177-3AD203B41FA5}">
                      <a16:colId xmlns:a16="http://schemas.microsoft.com/office/drawing/2014/main" val="2737317522"/>
                    </a:ext>
                  </a:extLst>
                </a:gridCol>
                <a:gridCol w="891000">
                  <a:extLst>
                    <a:ext uri="{9D8B030D-6E8A-4147-A177-3AD203B41FA5}">
                      <a16:colId xmlns:a16="http://schemas.microsoft.com/office/drawing/2014/main" val="2188046369"/>
                    </a:ext>
                  </a:extLst>
                </a:gridCol>
              </a:tblGrid>
              <a:tr h="413793">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7241">
                <a:tc>
                  <a:txBody>
                    <a:bodyPr/>
                    <a:lstStyle/>
                    <a:p>
                      <a:pPr algn="ctr">
                        <a:defRPr sz="800">
                          <a:latin typeface="Nexa Bold"/>
                        </a:defRPr>
                      </a:pPr>
                      <a:r>
                        <a:rPr sz="800">
                          <a:latin typeface="Nexa Bold"/>
                        </a:rPr>
                        <a:t>Nivea (38.0%)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241">
                <a:tc>
                  <a:txBody>
                    <a:bodyPr/>
                    <a:lstStyle/>
                    <a:p>
                      <a:pPr algn="ctr">
                        <a:defRPr sz="800">
                          <a:latin typeface="Nexa Bold"/>
                        </a:defRPr>
                      </a:pPr>
                      <a:r>
                        <a:rPr sz="800">
                          <a:latin typeface="Nexa Bold"/>
                        </a:rPr>
                        <a:t>Hawaiian Tropic (19.3%)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241">
                <a:tc>
                  <a:txBody>
                    <a:bodyPr/>
                    <a:lstStyle/>
                    <a:p>
                      <a:pPr algn="ctr">
                        <a:defRPr sz="800">
                          <a:latin typeface="Nexa Bold"/>
                        </a:defRPr>
                      </a:pPr>
                      <a:r>
                        <a:rPr sz="800">
                          <a:latin typeface="Nexa Bold"/>
                        </a:rPr>
                        <a:t>Banana Boat (15.9%)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241">
                <a:tc>
                  <a:txBody>
                    <a:bodyPr/>
                    <a:lstStyle/>
                    <a:p>
                      <a:pPr algn="ctr">
                        <a:defRPr sz="800">
                          <a:latin typeface="Nexa Bold"/>
                        </a:defRPr>
                      </a:pPr>
                      <a:r>
                        <a:rPr sz="800">
                          <a:latin typeface="Nexa Bold"/>
                        </a:rPr>
                        <a:t>Caribbean Beach (6.6%)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241">
                <a:tc>
                  <a:txBody>
                    <a:bodyPr/>
                    <a:lstStyle/>
                    <a:p>
                      <a:pPr algn="ctr">
                        <a:defRPr sz="800">
                          <a:latin typeface="Nexa Bold"/>
                        </a:defRPr>
                      </a:pPr>
                      <a:r>
                        <a:rPr sz="800">
                          <a:latin typeface="Nexa Bold"/>
                        </a:rPr>
                        <a:t>EQUATE (6.3%)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241">
                <a:tc>
                  <a:txBody>
                    <a:bodyPr/>
                    <a:lstStyle/>
                    <a:p>
                      <a:pPr algn="ctr">
                        <a:defRPr sz="800">
                          <a:latin typeface="Nexa Bold"/>
                        </a:defRPr>
                      </a:pPr>
                      <a:r>
                        <a:rPr sz="800">
                          <a:latin typeface="Nexa Bold"/>
                        </a:rPr>
                        <a:t>Neutrogena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241">
                <a:tc>
                  <a:txBody>
                    <a:bodyPr/>
                    <a:lstStyle/>
                    <a:p>
                      <a:pPr algn="ctr">
                        <a:defRPr sz="800">
                          <a:latin typeface="Nexa Bold"/>
                        </a:defRPr>
                      </a:pPr>
                      <a:r>
                        <a:rPr sz="800">
                          <a:latin typeface="Nexa Bold"/>
                        </a:rPr>
                        <a:t>Nuvel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241">
                <a:tc>
                  <a:txBody>
                    <a:bodyPr/>
                    <a:lstStyle/>
                    <a:p>
                      <a:pPr algn="ctr">
                        <a:defRPr sz="800">
                          <a:latin typeface="Nexa Bold"/>
                        </a:defRPr>
                      </a:pPr>
                      <a:r>
                        <a:rPr sz="800">
                          <a:latin typeface="Nexa Bold"/>
                        </a:rPr>
                        <a:t>La Roche-Posay (1.9%)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241">
                <a:tc>
                  <a:txBody>
                    <a:bodyPr/>
                    <a:lstStyle/>
                    <a:p>
                      <a:pPr algn="ctr">
                        <a:defRPr sz="800">
                          <a:latin typeface="Nexa Bold"/>
                        </a:defRPr>
                      </a:pPr>
                      <a:r>
                        <a:rPr sz="800">
                          <a:latin typeface="Nexa Bold"/>
                        </a:rPr>
                        <a:t>Garnier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241">
                <a:tc>
                  <a:txBody>
                    <a:bodyPr/>
                    <a:lstStyle/>
                    <a:p>
                      <a:pPr algn="ctr">
                        <a:defRPr sz="800">
                          <a:latin typeface="Nexa Bold"/>
                        </a:defRPr>
                      </a:pPr>
                      <a:r>
                        <a:rPr sz="800">
                          <a:latin typeface="Nexa Bold"/>
                        </a:rPr>
                        <a:t>L'Oreal Paris (0.9%)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FD73BEBB-F7C9-B184-D6CE-E692B588414C}"/>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4A414611-675D-A495-C37C-7CCCA6368652}"/>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6" name="Head">
            <a:extLst>
              <a:ext uri="{FF2B5EF4-FFF2-40B4-BE49-F238E27FC236}">
                <a16:creationId xmlns:a16="http://schemas.microsoft.com/office/drawing/2014/main" id="{1FF88B84-552D-1402-06AB-71C97FD183E8}"/>
              </a:ext>
            </a:extLst>
          </p:cNvPr>
          <p:cNvSpPr>
            <a:spLocks noGrp="1"/>
          </p:cNvSpPr>
          <p:nvPr>
            <p:ph type="body" sz="quarter" idx="18"/>
          </p:nvPr>
        </p:nvSpPr>
        <p:spPr>
          <a:xfrm>
            <a:off x="503238" y="774000"/>
            <a:ext cx="8136762" cy="360000"/>
          </a:xfrm>
        </p:spPr>
        <p:txBody>
          <a:bodyPr/>
          <a:lstStyle/>
          <a:p>
            <a:pPr>
              <a:defRPr sz="1200">
                <a:latin typeface="Nexa Bold (Headings)"/>
              </a:defRPr>
            </a:pPr>
            <a:r>
              <a:t>Sourcing Analysis | Australian Gold (0.1%) | Up &amp; Down Pricing | Walmart | Assumes no other are changing prices</a:t>
            </a:r>
          </a:p>
        </p:txBody>
      </p:sp>
      <p:sp>
        <p:nvSpPr>
          <p:cNvPr id="4" name="Title1">
            <a:extLst>
              <a:ext uri="{FF2B5EF4-FFF2-40B4-BE49-F238E27FC236}">
                <a16:creationId xmlns:a16="http://schemas.microsoft.com/office/drawing/2014/main" id="{0FCCF84C-33B7-2B99-9006-F72C174AC2C7}"/>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Brand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311B507B-22EC-2C43-EF7A-60D7615D85FB}"/>
              </a:ext>
            </a:extLst>
          </p:cNvPr>
          <p:cNvGraphicFramePr>
            <a:graphicFrameLocks noGrp="1"/>
          </p:cNvGraphicFramePr>
          <p:nvPr/>
        </p:nvGraphicFramePr>
        <p:xfrm>
          <a:off x="1434606" y="1549987"/>
          <a:ext cx="1121270" cy="3182346"/>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E1B2D0FF-C0E1-7F37-FF26-A63D3FA20B30}"/>
              </a:ext>
            </a:extLst>
          </p:cNvPr>
          <p:cNvGraphicFramePr>
            <a:graphicFrameLocks noGrp="1"/>
          </p:cNvGraphicFramePr>
          <p:nvPr/>
        </p:nvGraphicFramePr>
        <p:xfrm>
          <a:off x="6643132" y="1544552"/>
          <a:ext cx="1130884" cy="3187781"/>
        </p:xfrm>
        <a:graphic>
          <a:graphicData uri="http://schemas.openxmlformats.org/drawingml/2006/chart">
            <c:chart xmlns:c="http://schemas.openxmlformats.org/drawingml/2006/chart" xmlns:r="http://schemas.openxmlformats.org/officeDocument/2006/relationships" r:id="rId3"/>
          </a:graphicData>
        </a:graphic>
      </p:graphicFrame>
      <p:sp>
        <p:nvSpPr>
          <p:cNvPr id="2" name="Date Placeholder 1">
            <a:extLst>
              <a:ext uri="{FF2B5EF4-FFF2-40B4-BE49-F238E27FC236}">
                <a16:creationId xmlns:a16="http://schemas.microsoft.com/office/drawing/2014/main" id="{34534354-16AC-31EE-E77F-D60E71915C58}"/>
              </a:ext>
            </a:extLst>
          </p:cNvPr>
          <p:cNvSpPr>
            <a:spLocks noGrp="1"/>
          </p:cNvSpPr>
          <p:nvPr>
            <p:ph type="dt" sz="half" idx="14"/>
          </p:nvPr>
        </p:nvSpPr>
        <p:spPr/>
        <p:txBody>
          <a:bodyPr/>
          <a:lstStyle/>
          <a:p>
            <a:fld id="{53486936-A927-4261-B0C8-39E31EFDDAC0}" type="datetime1">
              <a:rPr lang="en-US" smtClean="0"/>
              <a:t>7/25/2025</a:t>
            </a:fld>
            <a:endParaRPr lang="en-US"/>
          </a:p>
        </p:txBody>
      </p:sp>
      <p:sp>
        <p:nvSpPr>
          <p:cNvPr id="3" name="Slide Number Placeholder 2">
            <a:extLst>
              <a:ext uri="{FF2B5EF4-FFF2-40B4-BE49-F238E27FC236}">
                <a16:creationId xmlns:a16="http://schemas.microsoft.com/office/drawing/2014/main" id="{59B47850-4E23-34A5-B858-F6890012BB61}"/>
              </a:ext>
            </a:extLst>
          </p:cNvPr>
          <p:cNvSpPr>
            <a:spLocks noGrp="1"/>
          </p:cNvSpPr>
          <p:nvPr>
            <p:ph type="sldNum" sz="quarter" idx="16"/>
          </p:nvPr>
        </p:nvSpPr>
        <p:spPr/>
        <p:txBody>
          <a:bodyPr/>
          <a:lstStyle/>
          <a:p>
            <a:fld id="{7B1F438D-4EAF-094E-9162-80CF3EF77236}" type="slidenum">
              <a:rPr lang="en-US" smtClean="0"/>
              <a:pPr/>
              <a:t>12</a:t>
            </a:fld>
            <a:endParaRPr lang="en-US"/>
          </a:p>
        </p:txBody>
      </p:sp>
    </p:spTree>
    <p:extLst>
      <p:ext uri="{BB962C8B-B14F-4D97-AF65-F5344CB8AC3E}">
        <p14:creationId xmlns:p14="http://schemas.microsoft.com/office/powerpoint/2010/main" val="426549413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46271D-EFC7-6FA5-21F2-20A0CA6886AC}"/>
            </a:ext>
          </a:extLst>
        </p:cNvPr>
        <p:cNvGrpSpPr/>
        <p:nvPr/>
      </p:nvGrpSpPr>
      <p:grpSpPr>
        <a:xfrm>
          <a:off x="0" y="0"/>
          <a:ext cx="0" cy="0"/>
          <a:chOff x="0" y="0"/>
          <a:chExt cx="0" cy="0"/>
        </a:xfrm>
      </p:grpSpPr>
      <p:sp>
        <p:nvSpPr>
          <p:cNvPr id="6" name="Footer Placeholder 5">
            <a:extLst>
              <a:ext uri="{FF2B5EF4-FFF2-40B4-BE49-F238E27FC236}">
                <a16:creationId xmlns:a16="http://schemas.microsoft.com/office/drawing/2014/main" id="{7FA3B772-8032-CDF0-F56B-198AB058885A}"/>
              </a:ext>
            </a:extLst>
          </p:cNvPr>
          <p:cNvSpPr>
            <a:spLocks noGrp="1"/>
          </p:cNvSpPr>
          <p:nvPr>
            <p:ph type="ftr" sz="quarter" idx="15"/>
          </p:nvPr>
        </p:nvSpPr>
        <p:spPr>
          <a:xfrm>
            <a:off x="546969" y="4970700"/>
            <a:ext cx="6451742" cy="174151"/>
          </a:xfrm>
        </p:spPr>
        <p:txBody>
          <a:bodyPr/>
          <a:lstStyle/>
          <a:p>
            <a:endParaRPr lang="en-CH"/>
          </a:p>
        </p:txBody>
      </p:sp>
      <p:sp>
        <p:nvSpPr>
          <p:cNvPr id="19" name="Source">
            <a:extLst>
              <a:ext uri="{FF2B5EF4-FFF2-40B4-BE49-F238E27FC236}">
                <a16:creationId xmlns:a16="http://schemas.microsoft.com/office/drawing/2014/main" id="{A63D8145-4166-EC88-E290-BF46153B82CF}"/>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20" name="Head">
            <a:extLst>
              <a:ext uri="{FF2B5EF4-FFF2-40B4-BE49-F238E27FC236}">
                <a16:creationId xmlns:a16="http://schemas.microsoft.com/office/drawing/2014/main" id="{6CE2415E-050C-0790-4C74-072C9D470BBD}"/>
              </a:ext>
            </a:extLst>
          </p:cNvPr>
          <p:cNvSpPr>
            <a:spLocks noGrp="1"/>
          </p:cNvSpPr>
          <p:nvPr>
            <p:ph type="body" sz="quarter" idx="18"/>
          </p:nvPr>
        </p:nvSpPr>
        <p:spPr>
          <a:xfrm>
            <a:off x="503238" y="774000"/>
            <a:ext cx="8136762" cy="360000"/>
          </a:xfrm>
        </p:spPr>
        <p:txBody>
          <a:bodyPr/>
          <a:lstStyle/>
          <a:p>
            <a:pPr>
              <a:defRPr sz="1200">
                <a:latin typeface="Nexa Bold (Headings)"/>
              </a:defRPr>
            </a:pPr>
            <a:r>
              <a:t>BB Sport Innovation | Price Elasticity | Walmart | Assumes no other products are changing prices</a:t>
            </a:r>
          </a:p>
        </p:txBody>
      </p:sp>
      <p:sp>
        <p:nvSpPr>
          <p:cNvPr id="18" name="Title 17">
            <a:extLst>
              <a:ext uri="{FF2B5EF4-FFF2-40B4-BE49-F238E27FC236}">
                <a16:creationId xmlns:a16="http://schemas.microsoft.com/office/drawing/2014/main" id="{1084B9F0-AA12-F1B1-345D-605B18032A17}"/>
              </a:ext>
            </a:extLst>
          </p:cNvPr>
          <p:cNvSpPr>
            <a:spLocks noGrp="1"/>
          </p:cNvSpPr>
          <p:nvPr>
            <p:ph type="title"/>
          </p:nvPr>
        </p:nvSpPr>
        <p:spPr>
          <a:xfrm>
            <a:off x="504000" y="-1"/>
            <a:ext cx="8136000" cy="771525"/>
          </a:xfrm>
        </p:spPr>
        <p:txBody>
          <a:bodyPr/>
          <a:lstStyle/>
          <a:p>
            <a:pPr>
              <a:defRPr sz="1600">
                <a:latin typeface="Nexa Bold (Headings)"/>
              </a:defRPr>
            </a:pPr>
            <a:r>
              <a:rPr lang="fr-CH" dirty="0">
                <a:highlight>
                  <a:srgbClr val="FFFF00"/>
                </a:highlight>
              </a:rPr>
              <a:t>Price </a:t>
            </a:r>
            <a:r>
              <a:rPr lang="fr-CH" dirty="0" err="1">
                <a:highlight>
                  <a:srgbClr val="FFFF00"/>
                </a:highlight>
              </a:rPr>
              <a:t>Elasticity</a:t>
            </a:r>
            <a:r>
              <a:rPr lang="fr-CH" dirty="0">
                <a:highlight>
                  <a:srgbClr val="FFFF00"/>
                </a:highlight>
              </a:rPr>
              <a:t> </a:t>
            </a:r>
            <a:r>
              <a:rPr lang="fr-CH" dirty="0" err="1">
                <a:highlight>
                  <a:srgbClr val="FFFF00"/>
                </a:highlight>
              </a:rPr>
              <a:t>Curve</a:t>
            </a:r>
            <a:r>
              <a:rPr lang="en-US" dirty="0">
                <a:highlight>
                  <a:srgbClr val="FFFF00"/>
                </a:highlight>
              </a:rPr>
              <a:t> </a:t>
            </a:r>
            <a:r>
              <a:rPr lang="en-US" dirty="0">
                <a:solidFill>
                  <a:schemeClr val="bg2">
                    <a:lumMod val="90000"/>
                  </a:schemeClr>
                </a:solidFill>
                <a:highlight>
                  <a:srgbClr val="FFFF00"/>
                </a:highlight>
              </a:rPr>
              <a:t>(Replace with SO WHAT)</a:t>
            </a:r>
          </a:p>
        </p:txBody>
      </p:sp>
      <p:graphicFrame>
        <p:nvGraphicFramePr>
          <p:cNvPr id="34" name="T1">
            <a:extLst>
              <a:ext uri="{FF2B5EF4-FFF2-40B4-BE49-F238E27FC236}">
                <a16:creationId xmlns:a16="http://schemas.microsoft.com/office/drawing/2014/main" id="{7DD94BA0-51D1-2D05-52B2-30CBCD3D172E}"/>
              </a:ext>
            </a:extLst>
          </p:cNvPr>
          <p:cNvGraphicFramePr>
            <a:graphicFrameLocks/>
          </p:cNvGraphicFramePr>
          <p:nvPr/>
        </p:nvGraphicFramePr>
        <p:xfrm>
          <a:off x="4579258" y="1141495"/>
          <a:ext cx="4057904" cy="1248252"/>
        </p:xfrm>
        <a:graphic>
          <a:graphicData uri="http://schemas.openxmlformats.org/drawingml/2006/table">
            <a:tbl>
              <a:tblPr bandRow="1"/>
              <a:tblGrid>
                <a:gridCol w="162560">
                  <a:extLst>
                    <a:ext uri="{9D8B030D-6E8A-4147-A177-3AD203B41FA5}">
                      <a16:colId xmlns:a16="http://schemas.microsoft.com/office/drawing/2014/main" val="20000"/>
                    </a:ext>
                  </a:extLst>
                </a:gridCol>
                <a:gridCol w="1982932">
                  <a:extLst>
                    <a:ext uri="{9D8B030D-6E8A-4147-A177-3AD203B41FA5}">
                      <a16:colId xmlns:a16="http://schemas.microsoft.com/office/drawing/2014/main" val="20001"/>
                    </a:ext>
                  </a:extLst>
                </a:gridCol>
                <a:gridCol w="478103">
                  <a:extLst>
                    <a:ext uri="{9D8B030D-6E8A-4147-A177-3AD203B41FA5}">
                      <a16:colId xmlns:a16="http://schemas.microsoft.com/office/drawing/2014/main" val="20002"/>
                    </a:ext>
                  </a:extLst>
                </a:gridCol>
                <a:gridCol w="478103">
                  <a:extLst>
                    <a:ext uri="{9D8B030D-6E8A-4147-A177-3AD203B41FA5}">
                      <a16:colId xmlns:a16="http://schemas.microsoft.com/office/drawing/2014/main" val="20003"/>
                    </a:ext>
                  </a:extLst>
                </a:gridCol>
                <a:gridCol w="478103">
                  <a:extLst>
                    <a:ext uri="{9D8B030D-6E8A-4147-A177-3AD203B41FA5}">
                      <a16:colId xmlns:a16="http://schemas.microsoft.com/office/drawing/2014/main" val="1774582163"/>
                    </a:ext>
                  </a:extLst>
                </a:gridCol>
                <a:gridCol w="478103">
                  <a:extLst>
                    <a:ext uri="{9D8B030D-6E8A-4147-A177-3AD203B41FA5}">
                      <a16:colId xmlns:a16="http://schemas.microsoft.com/office/drawing/2014/main" val="506562406"/>
                    </a:ext>
                  </a:extLst>
                </a:gridCol>
              </a:tblGrid>
              <a:tr h="38862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GB" sz="800" b="1" i="0">
                        <a:solidFill>
                          <a:schemeClr val="tx2"/>
                        </a:solidFill>
                        <a:latin typeface="+mj-lt"/>
                        <a:ea typeface="Open Sans" panose="020B0606030504020204" pitchFamily="34" charset="0"/>
                        <a:cs typeface="Open Sans" panose="020B0606030504020204" pitchFamily="34" charset="0"/>
                      </a:endParaRPr>
                    </a:p>
                  </a:txBody>
                  <a:tcPr marL="68580" marR="68580" marT="34290" marB="34290">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Price Elasticity</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Down-Pricing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Up-Pricing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P12M </a:t>
                      </a:r>
                      <a:r>
                        <a:rPr lang="fr-CH" sz="700" b="1" i="0" err="1">
                          <a:solidFill>
                            <a:schemeClr val="tx2"/>
                          </a:solidFill>
                          <a:latin typeface="Nexa Bold" panose="00000800000000000000" pitchFamily="2" charset="0"/>
                          <a:ea typeface="Open Sans" panose="020B0606030504020204" pitchFamily="34" charset="0"/>
                          <a:cs typeface="Open Sans" panose="020B0606030504020204" pitchFamily="34" charset="0"/>
                        </a:rPr>
                        <a:t>Weight</a:t>
                      </a: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 of Business</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P12M Gross </a:t>
                      </a:r>
                      <a:r>
                        <a:rPr lang="fr-CH" sz="700" b="1" i="0" dirty="0" err="1">
                          <a:solidFill>
                            <a:schemeClr val="tx2"/>
                          </a:solidFill>
                          <a:latin typeface="Nexa Bold" panose="00000800000000000000" pitchFamily="2" charset="0"/>
                          <a:ea typeface="Open Sans" panose="020B0606030504020204" pitchFamily="34" charset="0"/>
                          <a:cs typeface="Open Sans" panose="020B0606030504020204" pitchFamily="34" charset="0"/>
                        </a:rPr>
                        <a:t>Margin</a:t>
                      </a: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a:t>
                      </a:r>
                      <a:endParaRPr lang="en-GB" sz="700" b="1" i="0" dirty="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1"/>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A097"/>
                    </a:solidFill>
                  </a:tcPr>
                </a:tc>
                <a:tc>
                  <a:txBody>
                    <a:bodyPr/>
                    <a:lstStyle/>
                    <a:p>
                      <a:pPr algn="l">
                        <a:defRPr sz="800">
                          <a:latin typeface="Nexa Book"/>
                        </a:defRPr>
                      </a:pPr>
                      <a:r>
                        <a:rPr sz="800">
                          <a:latin typeface="Nexa Book"/>
                        </a:rPr>
                        <a:t>Banana Boat Dry Balance Sport Stick FPS50+ 40g</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-1.2</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-0.9</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endParaR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46696720"/>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l">
                        <a:defRPr sz="800">
                          <a:latin typeface="Nexa Book"/>
                        </a:defRPr>
                      </a:pPr>
                      <a:r>
                        <a:rPr sz="800">
                          <a:latin typeface="Nexa Book"/>
                        </a:rPr>
                        <a:t>Banana Boat Dry Balance Sport Aerosol FPS50+ 200ml</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-1.3</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-0.9</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endParaR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20723459"/>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6C6D"/>
                    </a:solidFill>
                  </a:tcPr>
                </a:tc>
                <a:tc>
                  <a:txBody>
                    <a:bodyPr/>
                    <a:lstStyle/>
                    <a:p>
                      <a:pPr algn="l">
                        <a:defRPr sz="800">
                          <a:latin typeface="Nexa Book"/>
                        </a:defRPr>
                      </a:pPr>
                      <a:r>
                        <a:rPr sz="800">
                          <a:latin typeface="Nexa Book"/>
                        </a:rPr>
                        <a:t>Banana Boat Sport Lotion FPS50+ 354ml</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-3.0</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-2.1</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endParaR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85359843"/>
                  </a:ext>
                </a:extLst>
              </a:tr>
            </a:tbl>
          </a:graphicData>
        </a:graphic>
      </p:graphicFrame>
      <p:graphicFrame>
        <p:nvGraphicFramePr>
          <p:cNvPr id="8" name="C1">
            <a:extLst>
              <a:ext uri="{FF2B5EF4-FFF2-40B4-BE49-F238E27FC236}">
                <a16:creationId xmlns:a16="http://schemas.microsoft.com/office/drawing/2014/main" id="{643423BF-D0C4-86F9-39B3-B43F63EE8653}"/>
              </a:ext>
            </a:extLst>
          </p:cNvPr>
          <p:cNvGraphicFramePr>
            <a:graphicFrameLocks/>
          </p:cNvGraphicFramePr>
          <p:nvPr/>
        </p:nvGraphicFramePr>
        <p:xfrm>
          <a:off x="539749" y="1152000"/>
          <a:ext cx="4112080" cy="3620027"/>
        </p:xfrm>
        <a:graphic>
          <a:graphicData uri="http://schemas.openxmlformats.org/drawingml/2006/chart">
            <c:chart xmlns:c="http://schemas.openxmlformats.org/drawingml/2006/chart" xmlns:r="http://schemas.openxmlformats.org/officeDocument/2006/relationships" r:id="rId2"/>
          </a:graphicData>
        </a:graphic>
      </p:graphicFrame>
      <p:sp>
        <p:nvSpPr>
          <p:cNvPr id="2" name="Date Placeholder 1">
            <a:extLst>
              <a:ext uri="{FF2B5EF4-FFF2-40B4-BE49-F238E27FC236}">
                <a16:creationId xmlns:a16="http://schemas.microsoft.com/office/drawing/2014/main" id="{8A15D472-5825-91AC-4A5E-58AE8C335836}"/>
              </a:ext>
            </a:extLst>
          </p:cNvPr>
          <p:cNvSpPr>
            <a:spLocks noGrp="1"/>
          </p:cNvSpPr>
          <p:nvPr>
            <p:ph type="dt" sz="half" idx="14"/>
          </p:nvPr>
        </p:nvSpPr>
        <p:spPr/>
        <p:txBody>
          <a:bodyPr/>
          <a:lstStyle/>
          <a:p>
            <a:fld id="{C2150E0F-65BF-4754-A874-587658C88696}" type="datetime1">
              <a:rPr lang="en-US" smtClean="0"/>
              <a:t>7/25/2025</a:t>
            </a:fld>
            <a:endParaRPr lang="en-US"/>
          </a:p>
        </p:txBody>
      </p:sp>
      <p:sp>
        <p:nvSpPr>
          <p:cNvPr id="4" name="Slide Number Placeholder 3">
            <a:extLst>
              <a:ext uri="{FF2B5EF4-FFF2-40B4-BE49-F238E27FC236}">
                <a16:creationId xmlns:a16="http://schemas.microsoft.com/office/drawing/2014/main" id="{E8353AAD-C556-AE0B-ACFA-9DE50DC77BE4}"/>
              </a:ext>
            </a:extLst>
          </p:cNvPr>
          <p:cNvSpPr>
            <a:spLocks noGrp="1"/>
          </p:cNvSpPr>
          <p:nvPr>
            <p:ph type="sldNum" sz="quarter" idx="16"/>
          </p:nvPr>
        </p:nvSpPr>
        <p:spPr/>
        <p:txBody>
          <a:bodyPr/>
          <a:lstStyle/>
          <a:p>
            <a:fld id="{7B1F438D-4EAF-094E-9162-80CF3EF77236}" type="slidenum">
              <a:rPr lang="en-US" smtClean="0"/>
              <a:pPr/>
              <a:t>120</a:t>
            </a:fld>
            <a:endParaRPr lang="en-US"/>
          </a:p>
        </p:txBody>
      </p:sp>
      <p:sp>
        <p:nvSpPr>
          <p:cNvPr id="3" name="TextBox Y">
            <a:extLst>
              <a:ext uri="{FF2B5EF4-FFF2-40B4-BE49-F238E27FC236}">
                <a16:creationId xmlns:a16="http://schemas.microsoft.com/office/drawing/2014/main" id="{25AD51F6-5BFD-B6EE-B69E-FC74BFCB6AE3}"/>
              </a:ext>
            </a:extLst>
          </p:cNvPr>
          <p:cNvSpPr txBox="1"/>
          <p:nvPr/>
        </p:nvSpPr>
        <p:spPr>
          <a:xfrm>
            <a:off x="517719" y="1098243"/>
            <a:ext cx="564369" cy="4238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marL="0" marR="0" lvl="0" indent="0" defTabSz="685783"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2"/>
                </a:solidFill>
                <a:effectLst/>
                <a:uLnTx/>
                <a:uFillTx/>
                <a:latin typeface="Nexa Bold"/>
                <a:ea typeface="+mn-ea"/>
                <a:cs typeface="+mn-cs"/>
              </a:rPr>
              <a:t>% change In volume share</a:t>
            </a:r>
            <a:endParaRPr kumimoji="0" sz="800" b="0" i="0" u="none" strike="noStrike" kern="1200" cap="none" spc="0" normalizeH="0" baseline="0" noProof="0" dirty="0">
              <a:ln>
                <a:noFill/>
              </a:ln>
              <a:solidFill>
                <a:schemeClr val="tx2"/>
              </a:solidFill>
              <a:effectLst/>
              <a:uLnTx/>
              <a:uFillTx/>
              <a:latin typeface="Nexa Bold"/>
              <a:ea typeface="+mn-ea"/>
              <a:cs typeface="+mn-cs"/>
            </a:endParaRPr>
          </a:p>
        </p:txBody>
      </p:sp>
    </p:spTree>
    <p:extLst>
      <p:ext uri="{BB962C8B-B14F-4D97-AF65-F5344CB8AC3E}">
        <p14:creationId xmlns:p14="http://schemas.microsoft.com/office/powerpoint/2010/main" val="18708108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6C98B1-79A0-8D1F-C79C-72F2CA51EAE6}"/>
            </a:ext>
          </a:extLst>
        </p:cNvPr>
        <p:cNvGrpSpPr/>
        <p:nvPr/>
      </p:nvGrpSpPr>
      <p:grpSpPr>
        <a:xfrm>
          <a:off x="0" y="0"/>
          <a:ext cx="0" cy="0"/>
          <a:chOff x="0" y="0"/>
          <a:chExt cx="0" cy="0"/>
        </a:xfrm>
      </p:grpSpPr>
      <p:sp>
        <p:nvSpPr>
          <p:cNvPr id="6" name="Footer Placeholder 5">
            <a:extLst>
              <a:ext uri="{FF2B5EF4-FFF2-40B4-BE49-F238E27FC236}">
                <a16:creationId xmlns:a16="http://schemas.microsoft.com/office/drawing/2014/main" id="{5002963F-988D-C3F2-A210-1EFCDEF9FA95}"/>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0E4B6B06-4AC3-4593-53AE-3220C57394D1}"/>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4" name="Head">
            <a:extLst>
              <a:ext uri="{FF2B5EF4-FFF2-40B4-BE49-F238E27FC236}">
                <a16:creationId xmlns:a16="http://schemas.microsoft.com/office/drawing/2014/main" id="{05C2CB57-D103-69A8-2A8B-8DE74F0AC46A}"/>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Banana Boat Dry Balance Sport Stick FPS50+ 40g | Walmart | Assuming no other products are changing prices</a:t>
            </a:r>
          </a:p>
        </p:txBody>
      </p:sp>
      <p:sp>
        <p:nvSpPr>
          <p:cNvPr id="10" name="Title 9">
            <a:extLst>
              <a:ext uri="{FF2B5EF4-FFF2-40B4-BE49-F238E27FC236}">
                <a16:creationId xmlns:a16="http://schemas.microsoft.com/office/drawing/2014/main" id="{71AAA3DE-1E6A-F864-998A-64EBE6F1A980}"/>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3A3E1DC7-A6B9-2903-204F-550B70E2E81B}"/>
              </a:ext>
            </a:extLst>
          </p:cNvPr>
          <p:cNvGraphicFramePr/>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CBCA86AB-A557-AB42-98E9-D25FB752D487}"/>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BD894006-7918-F869-2AF8-26A0B51A0883}"/>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C7A75202-6814-A615-B379-AF96EC77CEE7}"/>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7C7CDECF-B5DD-918F-A7A9-C519BE3AC04F}"/>
              </a:ext>
            </a:extLst>
          </p:cNvPr>
          <p:cNvSpPr>
            <a:spLocks noGrp="1"/>
          </p:cNvSpPr>
          <p:nvPr>
            <p:ph type="dt" sz="half" idx="14"/>
          </p:nvPr>
        </p:nvSpPr>
        <p:spPr/>
        <p:txBody>
          <a:bodyPr/>
          <a:lstStyle/>
          <a:p>
            <a:fld id="{7FE604EA-FBB6-4FDB-AFE2-9A23405DCB69}" type="datetime1">
              <a:rPr lang="en-US" smtClean="0"/>
              <a:t>7/25/2025</a:t>
            </a:fld>
            <a:endParaRPr lang="en-US"/>
          </a:p>
        </p:txBody>
      </p:sp>
      <p:sp>
        <p:nvSpPr>
          <p:cNvPr id="7" name="Slide Number Placeholder 6">
            <a:extLst>
              <a:ext uri="{FF2B5EF4-FFF2-40B4-BE49-F238E27FC236}">
                <a16:creationId xmlns:a16="http://schemas.microsoft.com/office/drawing/2014/main" id="{1D85E4C0-A6CF-9373-635A-0DE319A603EE}"/>
              </a:ext>
            </a:extLst>
          </p:cNvPr>
          <p:cNvSpPr>
            <a:spLocks noGrp="1"/>
          </p:cNvSpPr>
          <p:nvPr>
            <p:ph type="sldNum" sz="quarter" idx="16"/>
          </p:nvPr>
        </p:nvSpPr>
        <p:spPr/>
        <p:txBody>
          <a:bodyPr/>
          <a:lstStyle/>
          <a:p>
            <a:fld id="{7B1F438D-4EAF-094E-9162-80CF3EF77236}" type="slidenum">
              <a:rPr lang="en-US" smtClean="0"/>
              <a:pPr/>
              <a:t>121</a:t>
            </a:fld>
            <a:endParaRPr lang="en-US"/>
          </a:p>
        </p:txBody>
      </p:sp>
      <p:sp>
        <p:nvSpPr>
          <p:cNvPr id="22" name="Rectangle 21">
            <a:extLst>
              <a:ext uri="{FF2B5EF4-FFF2-40B4-BE49-F238E27FC236}">
                <a16:creationId xmlns:a16="http://schemas.microsoft.com/office/drawing/2014/main" id="{AB1196CD-B324-2995-418A-685AF32B9C56}"/>
              </a:ext>
            </a:extLst>
          </p:cNvPr>
          <p:cNvSpPr/>
          <p:nvPr/>
        </p:nvSpPr>
        <p:spPr>
          <a:xfrm>
            <a:off x="972000" y="1458000"/>
            <a:ext cx="33912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3" name="Rectangle 22">
            <a:extLst>
              <a:ext uri="{FF2B5EF4-FFF2-40B4-BE49-F238E27FC236}">
                <a16:creationId xmlns:a16="http://schemas.microsoft.com/office/drawing/2014/main" id="{E7F6D76A-AF59-65BC-C476-D62456858ABD}"/>
              </a:ext>
            </a:extLst>
          </p:cNvPr>
          <p:cNvSpPr/>
          <p:nvPr/>
        </p:nvSpPr>
        <p:spPr>
          <a:xfrm>
            <a:off x="1311120" y="1458000"/>
            <a:ext cx="62172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Increase &amp; Profit Dilution</a:t>
            </a:r>
          </a:p>
        </p:txBody>
      </p:sp>
      <p:sp>
        <p:nvSpPr>
          <p:cNvPr id="24" name="Rectangle 23">
            <a:extLst>
              <a:ext uri="{FF2B5EF4-FFF2-40B4-BE49-F238E27FC236}">
                <a16:creationId xmlns:a16="http://schemas.microsoft.com/office/drawing/2014/main" id="{45791738-2A09-8CC8-214E-DB1CBAC2D380}"/>
              </a:ext>
            </a:extLst>
          </p:cNvPr>
          <p:cNvSpPr/>
          <p:nvPr/>
        </p:nvSpPr>
        <p:spPr>
          <a:xfrm>
            <a:off x="1932840" y="1458000"/>
            <a:ext cx="90432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5" name="Rectangle 24">
            <a:extLst>
              <a:ext uri="{FF2B5EF4-FFF2-40B4-BE49-F238E27FC236}">
                <a16:creationId xmlns:a16="http://schemas.microsoft.com/office/drawing/2014/main" id="{037E8F4F-2738-B073-5FEC-09651B53560B}"/>
              </a:ext>
            </a:extLst>
          </p:cNvPr>
          <p:cNvSpPr/>
          <p:nvPr/>
        </p:nvSpPr>
        <p:spPr>
          <a:xfrm>
            <a:off x="2837160" y="1458000"/>
            <a:ext cx="282600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Dilution &amp; Profit Increase</a:t>
            </a:r>
          </a:p>
        </p:txBody>
      </p:sp>
      <p:sp>
        <p:nvSpPr>
          <p:cNvPr id="26" name="Rectangle 25">
            <a:extLst>
              <a:ext uri="{FF2B5EF4-FFF2-40B4-BE49-F238E27FC236}">
                <a16:creationId xmlns:a16="http://schemas.microsoft.com/office/drawing/2014/main" id="{80FD4440-A87F-D7E4-9A51-B09C79683E48}"/>
              </a:ext>
            </a:extLst>
          </p:cNvPr>
          <p:cNvSpPr/>
          <p:nvPr/>
        </p:nvSpPr>
        <p:spPr>
          <a:xfrm>
            <a:off x="5663160" y="1458000"/>
            <a:ext cx="96084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Tree>
    <p:extLst>
      <p:ext uri="{BB962C8B-B14F-4D97-AF65-F5344CB8AC3E}">
        <p14:creationId xmlns:p14="http://schemas.microsoft.com/office/powerpoint/2010/main" val="308774478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ED401E-7C33-23BB-6BA8-EADB74A6CDC6}"/>
            </a:ext>
          </a:extLst>
        </p:cNvPr>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57C5739E-1BCE-106F-8C21-778D0657A817}"/>
              </a:ext>
            </a:extLst>
          </p:cNvPr>
          <p:cNvGraphicFramePr>
            <a:graphicFrameLocks noGrp="1"/>
          </p:cNvGraphicFramePr>
          <p:nvPr/>
        </p:nvGraphicFramePr>
        <p:xfrm>
          <a:off x="535405" y="1133206"/>
          <a:ext cx="3996001" cy="371578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b="1">
                          <a:latin typeface="Nexa Bold"/>
                        </a:defRPr>
                      </a:pPr>
                      <a:r>
                        <a:rPr sz="800">
                          <a:latin typeface="Nexa Bold"/>
                        </a:rPr>
                        <a:t>3.2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Ultra Spray FPS50 156g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a:latin typeface="Nexa Book"/>
                        </a:defRPr>
                      </a:pPr>
                      <a:r>
                        <a:rPr sz="800">
                          <a:latin typeface="Nexa Book"/>
                        </a:rPr>
                        <a:t>0.5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b="1">
                          <a:latin typeface="Nexa Bold"/>
                        </a:defRPr>
                      </a:pPr>
                      <a:r>
                        <a:rPr sz="800">
                          <a:latin typeface="Nexa Bold"/>
                        </a:rPr>
                        <a:t>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Sport Lotion FPS30 237ml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b="1">
                          <a:latin typeface="Nexa Bold"/>
                        </a:defRPr>
                      </a:pPr>
                      <a:r>
                        <a:rPr sz="800">
                          <a:latin typeface="Nexa Bold"/>
                        </a:rPr>
                        <a:t>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Caribbean Beach Advanced Protection Cream FPS50+ 150g (1.0%)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Aqua Protect Sport Lotion FPS50+ 236ml (3.1%)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a:latin typeface="Nexa Book"/>
                        </a:defRPr>
                      </a:pPr>
                      <a:r>
                        <a:rPr sz="800">
                          <a:latin typeface="Nexa Book"/>
                        </a:rPr>
                        <a:t>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Kids Lotion FPS50 237ml (1.4%)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 &amp; Refresh Sport Spray FPS50 200ml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DC9F5F36-192A-27F3-8D71-E681A4D2CE32}"/>
              </a:ext>
            </a:extLst>
          </p:cNvPr>
          <p:cNvGraphicFramePr>
            <a:graphicFrameLocks noGrp="1"/>
          </p:cNvGraphicFramePr>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Equate Ultra Spray FPS50 156g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Equate Sport Lotion FPS30 237ml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Banana Boat Aqua Protect Sport Lotion FPS50+ 236ml (3.1%)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5CC3FB0B-72D4-A313-1760-4DE891CCE5CC}"/>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0C1B2AEB-F119-F906-1E03-1459C2F9B7A5}"/>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6" name="Head">
            <a:extLst>
              <a:ext uri="{FF2B5EF4-FFF2-40B4-BE49-F238E27FC236}">
                <a16:creationId xmlns:a16="http://schemas.microsoft.com/office/drawing/2014/main" id="{A31FC8ED-5CF2-6F39-4904-DA390883E75E}"/>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Banana Boat Dry Balance Sport Stick FPS50+ 40g (0.0%) | Up &amp; Down Pricing | Walmart | Assumes no other are changing prices</a:t>
            </a:r>
          </a:p>
        </p:txBody>
      </p:sp>
      <p:sp>
        <p:nvSpPr>
          <p:cNvPr id="4" name="Title1">
            <a:extLst>
              <a:ext uri="{FF2B5EF4-FFF2-40B4-BE49-F238E27FC236}">
                <a16:creationId xmlns:a16="http://schemas.microsoft.com/office/drawing/2014/main" id="{D005AD33-7D4A-6663-3708-680C432BA904}"/>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DCBCFACE-1D68-B595-6754-0621A315AA93}"/>
              </a:ext>
            </a:extLst>
          </p:cNvPr>
          <p:cNvGraphicFramePr>
            <a:graphicFrameLocks noGrp="1"/>
          </p:cNvGraphicFramePr>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F0D74051-154F-91FC-F1BD-32A768386656}"/>
              </a:ext>
            </a:extLst>
          </p:cNvPr>
          <p:cNvGraphicFramePr>
            <a:graphicFrameLocks noGrp="1"/>
          </p:cNvGraphicFramePr>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1C782DFD-53DB-5DC1-1D4E-D64EFCF3AF01}"/>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2CF6DA1A-714F-9125-F577-07E93584A0E1}"/>
              </a:ext>
            </a:extLst>
          </p:cNvPr>
          <p:cNvSpPr>
            <a:spLocks noGrp="1"/>
          </p:cNvSpPr>
          <p:nvPr>
            <p:ph type="dt" sz="half" idx="14"/>
          </p:nvPr>
        </p:nvSpPr>
        <p:spPr/>
        <p:txBody>
          <a:bodyPr/>
          <a:lstStyle/>
          <a:p>
            <a:fld id="{1D008078-2C21-4DCA-B855-87E98C20A404}" type="datetime1">
              <a:rPr lang="en-US" smtClean="0"/>
              <a:t>7/25/2025</a:t>
            </a:fld>
            <a:endParaRPr lang="en-US"/>
          </a:p>
        </p:txBody>
      </p:sp>
      <p:sp>
        <p:nvSpPr>
          <p:cNvPr id="3" name="Slide Number Placeholder 2">
            <a:extLst>
              <a:ext uri="{FF2B5EF4-FFF2-40B4-BE49-F238E27FC236}">
                <a16:creationId xmlns:a16="http://schemas.microsoft.com/office/drawing/2014/main" id="{EACC38E1-0929-8B73-CF93-E4C37DD0C2F2}"/>
              </a:ext>
            </a:extLst>
          </p:cNvPr>
          <p:cNvSpPr>
            <a:spLocks noGrp="1"/>
          </p:cNvSpPr>
          <p:nvPr>
            <p:ph type="sldNum" sz="quarter" idx="16"/>
          </p:nvPr>
        </p:nvSpPr>
        <p:spPr/>
        <p:txBody>
          <a:bodyPr/>
          <a:lstStyle/>
          <a:p>
            <a:fld id="{7B1F438D-4EAF-094E-9162-80CF3EF77236}" type="slidenum">
              <a:rPr lang="en-US" smtClean="0"/>
              <a:pPr/>
              <a:t>122</a:t>
            </a:fld>
            <a:endParaRPr lang="en-US"/>
          </a:p>
        </p:txBody>
      </p:sp>
    </p:spTree>
    <p:extLst>
      <p:ext uri="{BB962C8B-B14F-4D97-AF65-F5344CB8AC3E}">
        <p14:creationId xmlns:p14="http://schemas.microsoft.com/office/powerpoint/2010/main" val="20208149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6B5718-1F17-EB70-B90A-08B94F30D7A2}"/>
            </a:ext>
          </a:extLst>
        </p:cNvPr>
        <p:cNvGrpSpPr/>
        <p:nvPr/>
      </p:nvGrpSpPr>
      <p:grpSpPr>
        <a:xfrm>
          <a:off x="0" y="0"/>
          <a:ext cx="0" cy="0"/>
          <a:chOff x="0" y="0"/>
          <a:chExt cx="0" cy="0"/>
        </a:xfrm>
      </p:grpSpPr>
      <p:sp>
        <p:nvSpPr>
          <p:cNvPr id="6" name="Footer Placeholder 5">
            <a:extLst>
              <a:ext uri="{FF2B5EF4-FFF2-40B4-BE49-F238E27FC236}">
                <a16:creationId xmlns:a16="http://schemas.microsoft.com/office/drawing/2014/main" id="{35D0B594-1222-3257-27BA-835AF1BF74C8}"/>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78B56F3A-47F7-DF75-585B-B03E9123E190}"/>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4" name="Head">
            <a:extLst>
              <a:ext uri="{FF2B5EF4-FFF2-40B4-BE49-F238E27FC236}">
                <a16:creationId xmlns:a16="http://schemas.microsoft.com/office/drawing/2014/main" id="{39E0A38A-6802-C546-E456-3B178D605567}"/>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Banana Boat Dry Balance Sport Aerosol FPS50+ 200ml | Walmart | Assuming no other products are changing prices</a:t>
            </a:r>
          </a:p>
        </p:txBody>
      </p:sp>
      <p:sp>
        <p:nvSpPr>
          <p:cNvPr id="10" name="Title 9">
            <a:extLst>
              <a:ext uri="{FF2B5EF4-FFF2-40B4-BE49-F238E27FC236}">
                <a16:creationId xmlns:a16="http://schemas.microsoft.com/office/drawing/2014/main" id="{AFC6AFFE-5D7D-66BF-EA64-7558AFED5A53}"/>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32D92998-8CB3-44CF-598B-5707AF0FBBEF}"/>
              </a:ext>
            </a:extLst>
          </p:cNvPr>
          <p:cNvGraphicFramePr/>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D442AB7F-715E-1B15-8A2F-1B940A89367E}"/>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CAD19D9A-1D09-6C8C-EED7-FFBE82C9A67D}"/>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93279D2C-419B-84A2-B8F1-8C1A6F039C58}"/>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FCF528C3-C689-1305-BDF5-6F37676332A6}"/>
              </a:ext>
            </a:extLst>
          </p:cNvPr>
          <p:cNvSpPr>
            <a:spLocks noGrp="1"/>
          </p:cNvSpPr>
          <p:nvPr>
            <p:ph type="dt" sz="half" idx="14"/>
          </p:nvPr>
        </p:nvSpPr>
        <p:spPr/>
        <p:txBody>
          <a:bodyPr/>
          <a:lstStyle/>
          <a:p>
            <a:fld id="{7FE604EA-FBB6-4FDB-AFE2-9A23405DCB69}" type="datetime1">
              <a:rPr lang="en-US" smtClean="0"/>
              <a:t>7/25/2025</a:t>
            </a:fld>
            <a:endParaRPr lang="en-US"/>
          </a:p>
        </p:txBody>
      </p:sp>
      <p:sp>
        <p:nvSpPr>
          <p:cNvPr id="7" name="Slide Number Placeholder 6">
            <a:extLst>
              <a:ext uri="{FF2B5EF4-FFF2-40B4-BE49-F238E27FC236}">
                <a16:creationId xmlns:a16="http://schemas.microsoft.com/office/drawing/2014/main" id="{576C597C-32EE-6E8E-C800-BB9B6D29EF67}"/>
              </a:ext>
            </a:extLst>
          </p:cNvPr>
          <p:cNvSpPr>
            <a:spLocks noGrp="1"/>
          </p:cNvSpPr>
          <p:nvPr>
            <p:ph type="sldNum" sz="quarter" idx="16"/>
          </p:nvPr>
        </p:nvSpPr>
        <p:spPr/>
        <p:txBody>
          <a:bodyPr/>
          <a:lstStyle/>
          <a:p>
            <a:fld id="{7B1F438D-4EAF-094E-9162-80CF3EF77236}" type="slidenum">
              <a:rPr lang="en-US" smtClean="0"/>
              <a:pPr/>
              <a:t>123</a:t>
            </a:fld>
            <a:endParaRPr lang="en-US"/>
          </a:p>
        </p:txBody>
      </p:sp>
      <p:sp>
        <p:nvSpPr>
          <p:cNvPr id="22" name="Rectangle 21">
            <a:extLst>
              <a:ext uri="{FF2B5EF4-FFF2-40B4-BE49-F238E27FC236}">
                <a16:creationId xmlns:a16="http://schemas.microsoft.com/office/drawing/2014/main" id="{18FE107F-FB5E-0C8E-5F9D-2BB3C446FC16}"/>
              </a:ext>
            </a:extLst>
          </p:cNvPr>
          <p:cNvSpPr/>
          <p:nvPr/>
        </p:nvSpPr>
        <p:spPr>
          <a:xfrm>
            <a:off x="972000" y="1458000"/>
            <a:ext cx="22608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Increase &amp; Profit Dilution</a:t>
            </a:r>
          </a:p>
        </p:txBody>
      </p:sp>
      <p:sp>
        <p:nvSpPr>
          <p:cNvPr id="23" name="Rectangle 22">
            <a:extLst>
              <a:ext uri="{FF2B5EF4-FFF2-40B4-BE49-F238E27FC236}">
                <a16:creationId xmlns:a16="http://schemas.microsoft.com/office/drawing/2014/main" id="{5FCC9E59-91E9-486D-2534-E79B44D79D11}"/>
              </a:ext>
            </a:extLst>
          </p:cNvPr>
          <p:cNvSpPr/>
          <p:nvPr/>
        </p:nvSpPr>
        <p:spPr>
          <a:xfrm>
            <a:off x="1198080" y="1458000"/>
            <a:ext cx="45216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4" name="Rectangle 23">
            <a:extLst>
              <a:ext uri="{FF2B5EF4-FFF2-40B4-BE49-F238E27FC236}">
                <a16:creationId xmlns:a16="http://schemas.microsoft.com/office/drawing/2014/main" id="{F792170E-4F82-60DB-2863-D38421E4E3B4}"/>
              </a:ext>
            </a:extLst>
          </p:cNvPr>
          <p:cNvSpPr/>
          <p:nvPr/>
        </p:nvSpPr>
        <p:spPr>
          <a:xfrm>
            <a:off x="1650240" y="1458000"/>
            <a:ext cx="50868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Increase &amp; Profit Dilution</a:t>
            </a:r>
          </a:p>
        </p:txBody>
      </p:sp>
      <p:sp>
        <p:nvSpPr>
          <p:cNvPr id="25" name="Rectangle 24">
            <a:extLst>
              <a:ext uri="{FF2B5EF4-FFF2-40B4-BE49-F238E27FC236}">
                <a16:creationId xmlns:a16="http://schemas.microsoft.com/office/drawing/2014/main" id="{41F987B7-CBC9-2713-C957-028C1775B160}"/>
              </a:ext>
            </a:extLst>
          </p:cNvPr>
          <p:cNvSpPr/>
          <p:nvPr/>
        </p:nvSpPr>
        <p:spPr>
          <a:xfrm>
            <a:off x="2158920" y="1458000"/>
            <a:ext cx="141300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6" name="Rectangle 25">
            <a:extLst>
              <a:ext uri="{FF2B5EF4-FFF2-40B4-BE49-F238E27FC236}">
                <a16:creationId xmlns:a16="http://schemas.microsoft.com/office/drawing/2014/main" id="{1355EB66-2DA3-1049-BF71-D4068A88D028}"/>
              </a:ext>
            </a:extLst>
          </p:cNvPr>
          <p:cNvSpPr/>
          <p:nvPr/>
        </p:nvSpPr>
        <p:spPr>
          <a:xfrm>
            <a:off x="3571920" y="1458000"/>
            <a:ext cx="90432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7" name="Rectangle 26">
            <a:extLst>
              <a:ext uri="{FF2B5EF4-FFF2-40B4-BE49-F238E27FC236}">
                <a16:creationId xmlns:a16="http://schemas.microsoft.com/office/drawing/2014/main" id="{25F17516-57B2-A90B-7A84-BE94C79BD602}"/>
              </a:ext>
            </a:extLst>
          </p:cNvPr>
          <p:cNvSpPr/>
          <p:nvPr/>
        </p:nvSpPr>
        <p:spPr>
          <a:xfrm>
            <a:off x="4476240" y="1458000"/>
            <a:ext cx="214776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Dilution &amp; Profit Increase</a:t>
            </a:r>
          </a:p>
        </p:txBody>
      </p:sp>
    </p:spTree>
    <p:extLst>
      <p:ext uri="{BB962C8B-B14F-4D97-AF65-F5344CB8AC3E}">
        <p14:creationId xmlns:p14="http://schemas.microsoft.com/office/powerpoint/2010/main" val="165096800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8DC638-DBD8-1F45-E299-5859870AC8E1}"/>
            </a:ext>
          </a:extLst>
        </p:cNvPr>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289AEA0E-FA6A-004E-4DD3-813C5BCF8856}"/>
              </a:ext>
            </a:extLst>
          </p:cNvPr>
          <p:cNvGraphicFramePr>
            <a:graphicFrameLocks noGrp="1"/>
          </p:cNvGraphicFramePr>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b="1">
                          <a:latin typeface="Nexa Bold"/>
                        </a:defRPr>
                      </a:pPr>
                      <a:r>
                        <a:rPr sz="800">
                          <a:latin typeface="Nexa Bold"/>
                        </a:rPr>
                        <a:t>2.1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Aqua Protect Sport Lotion FPS50+ 236ml (3.1%)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a:latin typeface="Nexa Book"/>
                        </a:defRPr>
                      </a:pPr>
                      <a:r>
                        <a:rPr sz="800">
                          <a:latin typeface="Nexa Book"/>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b="1">
                          <a:latin typeface="Nexa Bold"/>
                        </a:defRPr>
                      </a:pPr>
                      <a:r>
                        <a:rPr sz="800">
                          <a:latin typeface="Nexa Bold"/>
                        </a:rPr>
                        <a:t>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Aqua Protect Cream FPS50+ 236ml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b="1">
                          <a:latin typeface="Nexa Bold"/>
                        </a:defRPr>
                      </a:pPr>
                      <a:r>
                        <a:rPr sz="800">
                          <a:latin typeface="Nexa Bold"/>
                        </a:rPr>
                        <a:t>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Sport Lotion FPS30 237ml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886D1532-F0C4-D680-639B-57E9E5066A51}"/>
              </a:ext>
            </a:extLst>
          </p:cNvPr>
          <p:cNvGraphicFramePr>
            <a:graphicFrameLocks noGrp="1"/>
          </p:cNvGraphicFramePr>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Banana Boat Aqua Protect Sport Lotion FPS50+ 236ml (3.1%)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Banana Boat Aqua Protect Cream FPS50+ 236ml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Banana Boat Advanced Protection Lotion FPS50+ 240ml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73D38C8-06F2-3DCC-752D-9F1AD3BFB45E}"/>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D88393F7-D833-846C-4899-24F5C243645D}"/>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6" name="Head">
            <a:extLst>
              <a:ext uri="{FF2B5EF4-FFF2-40B4-BE49-F238E27FC236}">
                <a16:creationId xmlns:a16="http://schemas.microsoft.com/office/drawing/2014/main" id="{688697A4-078D-EBC9-A76A-48F02742B89E}"/>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Banana Boat Dry Balance Sport Aerosol FPS50+ 200ml (0.0%) | Up &amp; Down Pricing | Walmart | Assumes no other are changing prices</a:t>
            </a:r>
          </a:p>
        </p:txBody>
      </p:sp>
      <p:sp>
        <p:nvSpPr>
          <p:cNvPr id="4" name="Title1">
            <a:extLst>
              <a:ext uri="{FF2B5EF4-FFF2-40B4-BE49-F238E27FC236}">
                <a16:creationId xmlns:a16="http://schemas.microsoft.com/office/drawing/2014/main" id="{703853D7-5407-6089-7DE5-9F4817A81EA1}"/>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3FE4AF2A-CDA8-D7F5-EAE8-3782298AB308}"/>
              </a:ext>
            </a:extLst>
          </p:cNvPr>
          <p:cNvGraphicFramePr>
            <a:graphicFrameLocks noGrp="1"/>
          </p:cNvGraphicFramePr>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77B5C262-1274-83C9-1D33-E2D0CDAB6395}"/>
              </a:ext>
            </a:extLst>
          </p:cNvPr>
          <p:cNvGraphicFramePr>
            <a:graphicFrameLocks noGrp="1"/>
          </p:cNvGraphicFramePr>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1DAC00BF-43FC-675B-D908-72C458ACB34D}"/>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F0AC8936-F5E2-7A9F-7751-0ED3697ABBC6}"/>
              </a:ext>
            </a:extLst>
          </p:cNvPr>
          <p:cNvSpPr>
            <a:spLocks noGrp="1"/>
          </p:cNvSpPr>
          <p:nvPr>
            <p:ph type="dt" sz="half" idx="14"/>
          </p:nvPr>
        </p:nvSpPr>
        <p:spPr/>
        <p:txBody>
          <a:bodyPr/>
          <a:lstStyle/>
          <a:p>
            <a:fld id="{1D008078-2C21-4DCA-B855-87E98C20A404}" type="datetime1">
              <a:rPr lang="en-US" smtClean="0"/>
              <a:t>7/25/2025</a:t>
            </a:fld>
            <a:endParaRPr lang="en-US"/>
          </a:p>
        </p:txBody>
      </p:sp>
      <p:sp>
        <p:nvSpPr>
          <p:cNvPr id="3" name="Slide Number Placeholder 2">
            <a:extLst>
              <a:ext uri="{FF2B5EF4-FFF2-40B4-BE49-F238E27FC236}">
                <a16:creationId xmlns:a16="http://schemas.microsoft.com/office/drawing/2014/main" id="{55977513-00EC-A88C-CDCC-234C3D52A7D4}"/>
              </a:ext>
            </a:extLst>
          </p:cNvPr>
          <p:cNvSpPr>
            <a:spLocks noGrp="1"/>
          </p:cNvSpPr>
          <p:nvPr>
            <p:ph type="sldNum" sz="quarter" idx="16"/>
          </p:nvPr>
        </p:nvSpPr>
        <p:spPr/>
        <p:txBody>
          <a:bodyPr/>
          <a:lstStyle/>
          <a:p>
            <a:fld id="{7B1F438D-4EAF-094E-9162-80CF3EF77236}" type="slidenum">
              <a:rPr lang="en-US" smtClean="0"/>
              <a:pPr/>
              <a:t>124</a:t>
            </a:fld>
            <a:endParaRPr lang="en-US"/>
          </a:p>
        </p:txBody>
      </p:sp>
    </p:spTree>
    <p:extLst>
      <p:ext uri="{BB962C8B-B14F-4D97-AF65-F5344CB8AC3E}">
        <p14:creationId xmlns:p14="http://schemas.microsoft.com/office/powerpoint/2010/main" val="166198122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E1F88B-0E85-A87F-B22F-20D784DA06DF}"/>
            </a:ext>
          </a:extLst>
        </p:cNvPr>
        <p:cNvGrpSpPr/>
        <p:nvPr/>
      </p:nvGrpSpPr>
      <p:grpSpPr>
        <a:xfrm>
          <a:off x="0" y="0"/>
          <a:ext cx="0" cy="0"/>
          <a:chOff x="0" y="0"/>
          <a:chExt cx="0" cy="0"/>
        </a:xfrm>
      </p:grpSpPr>
      <p:sp>
        <p:nvSpPr>
          <p:cNvPr id="6" name="Footer Placeholder 5">
            <a:extLst>
              <a:ext uri="{FF2B5EF4-FFF2-40B4-BE49-F238E27FC236}">
                <a16:creationId xmlns:a16="http://schemas.microsoft.com/office/drawing/2014/main" id="{D6B68036-456A-BFB5-C840-01C6E39B5692}"/>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6AF013AD-D367-1834-30B3-1CB7242D0516}"/>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4" name="Head">
            <a:extLst>
              <a:ext uri="{FF2B5EF4-FFF2-40B4-BE49-F238E27FC236}">
                <a16:creationId xmlns:a16="http://schemas.microsoft.com/office/drawing/2014/main" id="{520D9B34-ED7B-ACF5-FC61-D2142130311B}"/>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Banana Boat Sport Lotion FPS50+ 354ml | Walmart | Assuming no other products are changing prices</a:t>
            </a:r>
          </a:p>
        </p:txBody>
      </p:sp>
      <p:sp>
        <p:nvSpPr>
          <p:cNvPr id="10" name="Title 9">
            <a:extLst>
              <a:ext uri="{FF2B5EF4-FFF2-40B4-BE49-F238E27FC236}">
                <a16:creationId xmlns:a16="http://schemas.microsoft.com/office/drawing/2014/main" id="{00CC7A00-32C0-6DDC-BD4F-42889E45CE7E}"/>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89E0E251-7313-99E0-B6E4-53F997480AEF}"/>
              </a:ext>
            </a:extLst>
          </p:cNvPr>
          <p:cNvGraphicFramePr/>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FDFE274A-31CD-0848-BDA6-379AF00953C3}"/>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6C34F5A1-35E9-98D0-D847-42971282176A}"/>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D176BDE4-D748-ADC7-B4CB-1EFCF7F8B4F9}"/>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CCFAC16E-0883-3365-F2EC-311DA329DD1E}"/>
              </a:ext>
            </a:extLst>
          </p:cNvPr>
          <p:cNvSpPr>
            <a:spLocks noGrp="1"/>
          </p:cNvSpPr>
          <p:nvPr>
            <p:ph type="dt" sz="half" idx="14"/>
          </p:nvPr>
        </p:nvSpPr>
        <p:spPr/>
        <p:txBody>
          <a:bodyPr/>
          <a:lstStyle/>
          <a:p>
            <a:fld id="{7FE604EA-FBB6-4FDB-AFE2-9A23405DCB69}" type="datetime1">
              <a:rPr lang="en-US" smtClean="0"/>
              <a:t>7/25/2025</a:t>
            </a:fld>
            <a:endParaRPr lang="en-US"/>
          </a:p>
        </p:txBody>
      </p:sp>
      <p:sp>
        <p:nvSpPr>
          <p:cNvPr id="7" name="Slide Number Placeholder 6">
            <a:extLst>
              <a:ext uri="{FF2B5EF4-FFF2-40B4-BE49-F238E27FC236}">
                <a16:creationId xmlns:a16="http://schemas.microsoft.com/office/drawing/2014/main" id="{85B1B20C-6F86-8F85-4E8D-B056CCEA8F5F}"/>
              </a:ext>
            </a:extLst>
          </p:cNvPr>
          <p:cNvSpPr>
            <a:spLocks noGrp="1"/>
          </p:cNvSpPr>
          <p:nvPr>
            <p:ph type="sldNum" sz="quarter" idx="16"/>
          </p:nvPr>
        </p:nvSpPr>
        <p:spPr/>
        <p:txBody>
          <a:bodyPr/>
          <a:lstStyle/>
          <a:p>
            <a:fld id="{7B1F438D-4EAF-094E-9162-80CF3EF77236}" type="slidenum">
              <a:rPr lang="en-US" smtClean="0"/>
              <a:pPr/>
              <a:t>125</a:t>
            </a:fld>
            <a:endParaRPr lang="en-US"/>
          </a:p>
        </p:txBody>
      </p:sp>
      <p:sp>
        <p:nvSpPr>
          <p:cNvPr id="22" name="Rectangle 21">
            <a:extLst>
              <a:ext uri="{FF2B5EF4-FFF2-40B4-BE49-F238E27FC236}">
                <a16:creationId xmlns:a16="http://schemas.microsoft.com/office/drawing/2014/main" id="{CD4FA80A-ABD1-2958-5AC6-59E7CBA3539A}"/>
              </a:ext>
            </a:extLst>
          </p:cNvPr>
          <p:cNvSpPr/>
          <p:nvPr/>
        </p:nvSpPr>
        <p:spPr>
          <a:xfrm>
            <a:off x="972000" y="1458000"/>
            <a:ext cx="96084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3" name="Rectangle 22">
            <a:extLst>
              <a:ext uri="{FF2B5EF4-FFF2-40B4-BE49-F238E27FC236}">
                <a16:creationId xmlns:a16="http://schemas.microsoft.com/office/drawing/2014/main" id="{40397E61-2B4D-D04D-7CA0-2A95C51F057F}"/>
              </a:ext>
            </a:extLst>
          </p:cNvPr>
          <p:cNvSpPr/>
          <p:nvPr/>
        </p:nvSpPr>
        <p:spPr>
          <a:xfrm>
            <a:off x="1932840" y="1458000"/>
            <a:ext cx="73476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Increase &amp; Profit Dilution</a:t>
            </a:r>
          </a:p>
        </p:txBody>
      </p:sp>
      <p:sp>
        <p:nvSpPr>
          <p:cNvPr id="24" name="Rectangle 23">
            <a:extLst>
              <a:ext uri="{FF2B5EF4-FFF2-40B4-BE49-F238E27FC236}">
                <a16:creationId xmlns:a16="http://schemas.microsoft.com/office/drawing/2014/main" id="{22CB8CE9-478B-79A1-44A5-E9E13C8458C3}"/>
              </a:ext>
            </a:extLst>
          </p:cNvPr>
          <p:cNvSpPr/>
          <p:nvPr/>
        </p:nvSpPr>
        <p:spPr>
          <a:xfrm>
            <a:off x="2667600" y="1458000"/>
            <a:ext cx="73476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5" name="Rectangle 24">
            <a:extLst>
              <a:ext uri="{FF2B5EF4-FFF2-40B4-BE49-F238E27FC236}">
                <a16:creationId xmlns:a16="http://schemas.microsoft.com/office/drawing/2014/main" id="{7323C99D-E8A6-A412-DF96-AE1581D6EA46}"/>
              </a:ext>
            </a:extLst>
          </p:cNvPr>
          <p:cNvSpPr/>
          <p:nvPr/>
        </p:nvSpPr>
        <p:spPr>
          <a:xfrm>
            <a:off x="3402360" y="1458000"/>
            <a:ext cx="28260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Profit &amp; Revenue Increase</a:t>
            </a:r>
          </a:p>
        </p:txBody>
      </p:sp>
      <p:sp>
        <p:nvSpPr>
          <p:cNvPr id="26" name="Rectangle 25">
            <a:extLst>
              <a:ext uri="{FF2B5EF4-FFF2-40B4-BE49-F238E27FC236}">
                <a16:creationId xmlns:a16="http://schemas.microsoft.com/office/drawing/2014/main" id="{CD6F7A4C-CA47-4AEB-9615-95FFDA4DBE76}"/>
              </a:ext>
            </a:extLst>
          </p:cNvPr>
          <p:cNvSpPr/>
          <p:nvPr/>
        </p:nvSpPr>
        <p:spPr>
          <a:xfrm>
            <a:off x="3684960" y="1458000"/>
            <a:ext cx="45216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7" name="Rectangle 26">
            <a:extLst>
              <a:ext uri="{FF2B5EF4-FFF2-40B4-BE49-F238E27FC236}">
                <a16:creationId xmlns:a16="http://schemas.microsoft.com/office/drawing/2014/main" id="{A0709BD2-5E3B-7CA2-2260-E2979A445B4A}"/>
              </a:ext>
            </a:extLst>
          </p:cNvPr>
          <p:cNvSpPr/>
          <p:nvPr/>
        </p:nvSpPr>
        <p:spPr>
          <a:xfrm>
            <a:off x="4137120" y="1458000"/>
            <a:ext cx="28260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Dilution &amp; Profit Increase</a:t>
            </a:r>
          </a:p>
        </p:txBody>
      </p:sp>
      <p:sp>
        <p:nvSpPr>
          <p:cNvPr id="28" name="Rectangle 27">
            <a:extLst>
              <a:ext uri="{FF2B5EF4-FFF2-40B4-BE49-F238E27FC236}">
                <a16:creationId xmlns:a16="http://schemas.microsoft.com/office/drawing/2014/main" id="{8C03F307-4F33-0F9F-1CC7-96B80A23C6EA}"/>
              </a:ext>
            </a:extLst>
          </p:cNvPr>
          <p:cNvSpPr/>
          <p:nvPr/>
        </p:nvSpPr>
        <p:spPr>
          <a:xfrm>
            <a:off x="4419720" y="1458000"/>
            <a:ext cx="220428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Tree>
    <p:extLst>
      <p:ext uri="{BB962C8B-B14F-4D97-AF65-F5344CB8AC3E}">
        <p14:creationId xmlns:p14="http://schemas.microsoft.com/office/powerpoint/2010/main" val="327011727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5BC0C0-872B-A689-8216-1BC7A9390AAF}"/>
            </a:ext>
          </a:extLst>
        </p:cNvPr>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81969D42-CDC3-CB36-2C0D-21156BE17F3C}"/>
              </a:ext>
            </a:extLst>
          </p:cNvPr>
          <p:cNvGraphicFramePr>
            <a:graphicFrameLocks noGrp="1"/>
          </p:cNvGraphicFramePr>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a:latin typeface="Nexa Book"/>
                        </a:defRPr>
                      </a:pPr>
                      <a:r>
                        <a:rPr sz="800">
                          <a:latin typeface="Nexa Book"/>
                        </a:rPr>
                        <a:t>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a:latin typeface="Nexa Book"/>
                        </a:defRPr>
                      </a:pPr>
                      <a:r>
                        <a:rPr sz="800">
                          <a:latin typeface="Nexa Book"/>
                        </a:rPr>
                        <a:t>1.6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b="1">
                          <a:latin typeface="Nexa Bold"/>
                        </a:defRPr>
                      </a:pPr>
                      <a:r>
                        <a:rPr sz="800">
                          <a:latin typeface="Nexa Bold"/>
                        </a:rPr>
                        <a:t>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b="1">
                          <a:latin typeface="Nexa Bold"/>
                        </a:defRPr>
                      </a:pPr>
                      <a:r>
                        <a:rPr sz="800">
                          <a:latin typeface="Nexa Bold"/>
                        </a:rPr>
                        <a:t>2.4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Advanced Protection Lotion FPS50+ 240ml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b="1">
                          <a:latin typeface="Nexa Bold"/>
                        </a:defRPr>
                      </a:pPr>
                      <a:r>
                        <a:rPr sz="800">
                          <a:latin typeface="Nexa Bold"/>
                        </a:rPr>
                        <a:t>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Aqua Protect Cream FPS50+ 236ml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a:latin typeface="Nexa Book"/>
                        </a:defRPr>
                      </a:pPr>
                      <a:r>
                        <a:rPr sz="800">
                          <a:latin typeface="Nexa Book"/>
                        </a:rPr>
                        <a:t>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Aqua Protect Sport Lotion FPS50+ 236ml (3.1%)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a:latin typeface="Nexa Book"/>
                        </a:defRPr>
                      </a:pPr>
                      <a:r>
                        <a:rPr sz="800">
                          <a:latin typeface="Nexa Book"/>
                        </a:rPr>
                        <a:t>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Sport Lotion FPS30 237ml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1A1ECA13-28C9-91FB-80FC-2A5A5E7F899E}"/>
              </a:ext>
            </a:extLst>
          </p:cNvPr>
          <p:cNvGraphicFramePr>
            <a:graphicFrameLocks noGrp="1"/>
          </p:cNvGraphicFramePr>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Banana Boat Advanced Protection Lotion FPS50+ 240ml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Banana Boat Aqua Protect Cream FPS50+ 236ml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Banana Boat Aqua Protect Sport Lotion FPS50+ 236ml (3.1%)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9714CF1D-776A-3CC9-E47D-255BB9215086}"/>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B0A88BA1-0C7E-8A92-EA16-EDF5AA2AA6A4}"/>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6" name="Head">
            <a:extLst>
              <a:ext uri="{FF2B5EF4-FFF2-40B4-BE49-F238E27FC236}">
                <a16:creationId xmlns:a16="http://schemas.microsoft.com/office/drawing/2014/main" id="{79F2F685-E354-8685-9DCA-A1FC9218C357}"/>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Banana Boat Sport Lotion FPS50+ 354ml (0.0%) | Up &amp; Down Pricing | Walmart | Assumes no other are changing prices</a:t>
            </a:r>
          </a:p>
        </p:txBody>
      </p:sp>
      <p:sp>
        <p:nvSpPr>
          <p:cNvPr id="4" name="Title1">
            <a:extLst>
              <a:ext uri="{FF2B5EF4-FFF2-40B4-BE49-F238E27FC236}">
                <a16:creationId xmlns:a16="http://schemas.microsoft.com/office/drawing/2014/main" id="{8B138D14-1F15-1870-09CB-9BA61104283D}"/>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DAF03D75-5453-A4EE-8DB8-BE681A7B2C83}"/>
              </a:ext>
            </a:extLst>
          </p:cNvPr>
          <p:cNvGraphicFramePr>
            <a:graphicFrameLocks noGrp="1"/>
          </p:cNvGraphicFramePr>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6D256397-CA79-C206-18FE-4698EE379F59}"/>
              </a:ext>
            </a:extLst>
          </p:cNvPr>
          <p:cNvGraphicFramePr>
            <a:graphicFrameLocks noGrp="1"/>
          </p:cNvGraphicFramePr>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E4AF6674-DDAA-E92D-2A97-75A3F8B20F46}"/>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6524917A-2465-5B8D-D81B-DE2EDBA3D4DB}"/>
              </a:ext>
            </a:extLst>
          </p:cNvPr>
          <p:cNvSpPr>
            <a:spLocks noGrp="1"/>
          </p:cNvSpPr>
          <p:nvPr>
            <p:ph type="dt" sz="half" idx="14"/>
          </p:nvPr>
        </p:nvSpPr>
        <p:spPr/>
        <p:txBody>
          <a:bodyPr/>
          <a:lstStyle/>
          <a:p>
            <a:fld id="{1D008078-2C21-4DCA-B855-87E98C20A404}" type="datetime1">
              <a:rPr lang="en-US" smtClean="0"/>
              <a:t>7/25/2025</a:t>
            </a:fld>
            <a:endParaRPr lang="en-US"/>
          </a:p>
        </p:txBody>
      </p:sp>
      <p:sp>
        <p:nvSpPr>
          <p:cNvPr id="3" name="Slide Number Placeholder 2">
            <a:extLst>
              <a:ext uri="{FF2B5EF4-FFF2-40B4-BE49-F238E27FC236}">
                <a16:creationId xmlns:a16="http://schemas.microsoft.com/office/drawing/2014/main" id="{F03E8A8C-1506-8F6B-0425-E9A35974A1A6}"/>
              </a:ext>
            </a:extLst>
          </p:cNvPr>
          <p:cNvSpPr>
            <a:spLocks noGrp="1"/>
          </p:cNvSpPr>
          <p:nvPr>
            <p:ph type="sldNum" sz="quarter" idx="16"/>
          </p:nvPr>
        </p:nvSpPr>
        <p:spPr/>
        <p:txBody>
          <a:bodyPr/>
          <a:lstStyle/>
          <a:p>
            <a:fld id="{7B1F438D-4EAF-094E-9162-80CF3EF77236}" type="slidenum">
              <a:rPr lang="en-US" smtClean="0"/>
              <a:pPr/>
              <a:t>126</a:t>
            </a:fld>
            <a:endParaRPr lang="en-US"/>
          </a:p>
        </p:txBody>
      </p:sp>
    </p:spTree>
    <p:extLst>
      <p:ext uri="{BB962C8B-B14F-4D97-AF65-F5344CB8AC3E}">
        <p14:creationId xmlns:p14="http://schemas.microsoft.com/office/powerpoint/2010/main" val="50999596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8A68F8-C226-1C77-3F1E-1BDECA1D1B1F}"/>
            </a:ext>
          </a:extLst>
        </p:cNvPr>
        <p:cNvGrpSpPr/>
        <p:nvPr/>
      </p:nvGrpSpPr>
      <p:grpSpPr>
        <a:xfrm>
          <a:off x="0" y="0"/>
          <a:ext cx="0" cy="0"/>
          <a:chOff x="0" y="0"/>
          <a:chExt cx="0" cy="0"/>
        </a:xfrm>
      </p:grpSpPr>
      <p:sp>
        <p:nvSpPr>
          <p:cNvPr id="6" name="Footer Placeholder 5">
            <a:extLst>
              <a:ext uri="{FF2B5EF4-FFF2-40B4-BE49-F238E27FC236}">
                <a16:creationId xmlns:a16="http://schemas.microsoft.com/office/drawing/2014/main" id="{C33FFDD9-3A21-DE44-A83E-35FD0DEEA9E0}"/>
              </a:ext>
            </a:extLst>
          </p:cNvPr>
          <p:cNvSpPr>
            <a:spLocks noGrp="1"/>
          </p:cNvSpPr>
          <p:nvPr>
            <p:ph type="ftr" sz="quarter" idx="15"/>
          </p:nvPr>
        </p:nvSpPr>
        <p:spPr>
          <a:xfrm>
            <a:off x="546969" y="4970700"/>
            <a:ext cx="6451742" cy="174151"/>
          </a:xfrm>
        </p:spPr>
        <p:txBody>
          <a:bodyPr/>
          <a:lstStyle/>
          <a:p>
            <a:endParaRPr lang="en-CH"/>
          </a:p>
        </p:txBody>
      </p:sp>
      <p:sp>
        <p:nvSpPr>
          <p:cNvPr id="19" name="Source">
            <a:extLst>
              <a:ext uri="{FF2B5EF4-FFF2-40B4-BE49-F238E27FC236}">
                <a16:creationId xmlns:a16="http://schemas.microsoft.com/office/drawing/2014/main" id="{EE8EDC46-1E5A-176A-9B7F-C4D8BF9C252B}"/>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20" name="Head">
            <a:extLst>
              <a:ext uri="{FF2B5EF4-FFF2-40B4-BE49-F238E27FC236}">
                <a16:creationId xmlns:a16="http://schemas.microsoft.com/office/drawing/2014/main" id="{082786A0-1CD3-6231-8B1A-849D84A23E56}"/>
              </a:ext>
            </a:extLst>
          </p:cNvPr>
          <p:cNvSpPr>
            <a:spLocks noGrp="1"/>
          </p:cNvSpPr>
          <p:nvPr>
            <p:ph type="body" sz="quarter" idx="18"/>
          </p:nvPr>
        </p:nvSpPr>
        <p:spPr>
          <a:xfrm>
            <a:off x="503238" y="774000"/>
            <a:ext cx="8136762" cy="360000"/>
          </a:xfrm>
        </p:spPr>
        <p:txBody>
          <a:bodyPr/>
          <a:lstStyle/>
          <a:p>
            <a:pPr>
              <a:defRPr sz="1200">
                <a:latin typeface="Nexa Bold (Headings)"/>
              </a:defRPr>
            </a:pPr>
            <a:r>
              <a:t>BB Mineral | Price Elasticity | Walmart | Assumes no other products are changing prices</a:t>
            </a:r>
          </a:p>
        </p:txBody>
      </p:sp>
      <p:sp>
        <p:nvSpPr>
          <p:cNvPr id="18" name="Title 17">
            <a:extLst>
              <a:ext uri="{FF2B5EF4-FFF2-40B4-BE49-F238E27FC236}">
                <a16:creationId xmlns:a16="http://schemas.microsoft.com/office/drawing/2014/main" id="{002D31E9-39EC-48DB-477B-E6DBB460C9A8}"/>
              </a:ext>
            </a:extLst>
          </p:cNvPr>
          <p:cNvSpPr>
            <a:spLocks noGrp="1"/>
          </p:cNvSpPr>
          <p:nvPr>
            <p:ph type="title"/>
          </p:nvPr>
        </p:nvSpPr>
        <p:spPr>
          <a:xfrm>
            <a:off x="504000" y="-1"/>
            <a:ext cx="8136000" cy="771525"/>
          </a:xfrm>
        </p:spPr>
        <p:txBody>
          <a:bodyPr/>
          <a:lstStyle/>
          <a:p>
            <a:pPr>
              <a:defRPr sz="1600">
                <a:latin typeface="Nexa Bold (Headings)"/>
              </a:defRPr>
            </a:pPr>
            <a:r>
              <a:rPr lang="fr-CH" dirty="0">
                <a:highlight>
                  <a:srgbClr val="FFFF00"/>
                </a:highlight>
              </a:rPr>
              <a:t>Price </a:t>
            </a:r>
            <a:r>
              <a:rPr lang="fr-CH" dirty="0" err="1">
                <a:highlight>
                  <a:srgbClr val="FFFF00"/>
                </a:highlight>
              </a:rPr>
              <a:t>Elasticity</a:t>
            </a:r>
            <a:r>
              <a:rPr lang="fr-CH" dirty="0">
                <a:highlight>
                  <a:srgbClr val="FFFF00"/>
                </a:highlight>
              </a:rPr>
              <a:t> </a:t>
            </a:r>
            <a:r>
              <a:rPr lang="fr-CH" dirty="0" err="1">
                <a:highlight>
                  <a:srgbClr val="FFFF00"/>
                </a:highlight>
              </a:rPr>
              <a:t>Curve</a:t>
            </a:r>
            <a:r>
              <a:rPr lang="en-US" dirty="0">
                <a:highlight>
                  <a:srgbClr val="FFFF00"/>
                </a:highlight>
              </a:rPr>
              <a:t> </a:t>
            </a:r>
            <a:r>
              <a:rPr lang="en-US" dirty="0">
                <a:solidFill>
                  <a:schemeClr val="bg2">
                    <a:lumMod val="90000"/>
                  </a:schemeClr>
                </a:solidFill>
                <a:highlight>
                  <a:srgbClr val="FFFF00"/>
                </a:highlight>
              </a:rPr>
              <a:t>(Replace with SO WHAT)</a:t>
            </a:r>
          </a:p>
        </p:txBody>
      </p:sp>
      <p:graphicFrame>
        <p:nvGraphicFramePr>
          <p:cNvPr id="34" name="T1">
            <a:extLst>
              <a:ext uri="{FF2B5EF4-FFF2-40B4-BE49-F238E27FC236}">
                <a16:creationId xmlns:a16="http://schemas.microsoft.com/office/drawing/2014/main" id="{D86A3D02-DC34-AED8-1E72-48809B0BF360}"/>
              </a:ext>
            </a:extLst>
          </p:cNvPr>
          <p:cNvGraphicFramePr>
            <a:graphicFrameLocks/>
          </p:cNvGraphicFramePr>
          <p:nvPr/>
        </p:nvGraphicFramePr>
        <p:xfrm>
          <a:off x="4579258" y="1141495"/>
          <a:ext cx="4057904" cy="997268"/>
        </p:xfrm>
        <a:graphic>
          <a:graphicData uri="http://schemas.openxmlformats.org/drawingml/2006/table">
            <a:tbl>
              <a:tblPr bandRow="1"/>
              <a:tblGrid>
                <a:gridCol w="162560">
                  <a:extLst>
                    <a:ext uri="{9D8B030D-6E8A-4147-A177-3AD203B41FA5}">
                      <a16:colId xmlns:a16="http://schemas.microsoft.com/office/drawing/2014/main" val="20000"/>
                    </a:ext>
                  </a:extLst>
                </a:gridCol>
                <a:gridCol w="1982932">
                  <a:extLst>
                    <a:ext uri="{9D8B030D-6E8A-4147-A177-3AD203B41FA5}">
                      <a16:colId xmlns:a16="http://schemas.microsoft.com/office/drawing/2014/main" val="20001"/>
                    </a:ext>
                  </a:extLst>
                </a:gridCol>
                <a:gridCol w="478103">
                  <a:extLst>
                    <a:ext uri="{9D8B030D-6E8A-4147-A177-3AD203B41FA5}">
                      <a16:colId xmlns:a16="http://schemas.microsoft.com/office/drawing/2014/main" val="20002"/>
                    </a:ext>
                  </a:extLst>
                </a:gridCol>
                <a:gridCol w="478103">
                  <a:extLst>
                    <a:ext uri="{9D8B030D-6E8A-4147-A177-3AD203B41FA5}">
                      <a16:colId xmlns:a16="http://schemas.microsoft.com/office/drawing/2014/main" val="20003"/>
                    </a:ext>
                  </a:extLst>
                </a:gridCol>
                <a:gridCol w="478103">
                  <a:extLst>
                    <a:ext uri="{9D8B030D-6E8A-4147-A177-3AD203B41FA5}">
                      <a16:colId xmlns:a16="http://schemas.microsoft.com/office/drawing/2014/main" val="1774582163"/>
                    </a:ext>
                  </a:extLst>
                </a:gridCol>
                <a:gridCol w="478103">
                  <a:extLst>
                    <a:ext uri="{9D8B030D-6E8A-4147-A177-3AD203B41FA5}">
                      <a16:colId xmlns:a16="http://schemas.microsoft.com/office/drawing/2014/main" val="506562406"/>
                    </a:ext>
                  </a:extLst>
                </a:gridCol>
              </a:tblGrid>
              <a:tr h="38862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GB" sz="800" b="1" i="0">
                        <a:solidFill>
                          <a:schemeClr val="tx2"/>
                        </a:solidFill>
                        <a:latin typeface="+mj-lt"/>
                        <a:ea typeface="Open Sans" panose="020B0606030504020204" pitchFamily="34" charset="0"/>
                        <a:cs typeface="Open Sans" panose="020B0606030504020204" pitchFamily="34" charset="0"/>
                      </a:endParaRPr>
                    </a:p>
                  </a:txBody>
                  <a:tcPr marL="68580" marR="68580" marT="34290" marB="34290">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Price Elasticity</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Down-Pricing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Up-Pricing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P12M </a:t>
                      </a:r>
                      <a:r>
                        <a:rPr lang="fr-CH" sz="700" b="1" i="0" err="1">
                          <a:solidFill>
                            <a:schemeClr val="tx2"/>
                          </a:solidFill>
                          <a:latin typeface="Nexa Bold" panose="00000800000000000000" pitchFamily="2" charset="0"/>
                          <a:ea typeface="Open Sans" panose="020B0606030504020204" pitchFamily="34" charset="0"/>
                          <a:cs typeface="Open Sans" panose="020B0606030504020204" pitchFamily="34" charset="0"/>
                        </a:rPr>
                        <a:t>Weight</a:t>
                      </a: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 of Business</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P12M Gross </a:t>
                      </a:r>
                      <a:r>
                        <a:rPr lang="fr-CH" sz="700" b="1" i="0" dirty="0" err="1">
                          <a:solidFill>
                            <a:schemeClr val="tx2"/>
                          </a:solidFill>
                          <a:latin typeface="Nexa Bold" panose="00000800000000000000" pitchFamily="2" charset="0"/>
                          <a:ea typeface="Open Sans" panose="020B0606030504020204" pitchFamily="34" charset="0"/>
                          <a:cs typeface="Open Sans" panose="020B0606030504020204" pitchFamily="34" charset="0"/>
                        </a:rPr>
                        <a:t>Margin</a:t>
                      </a: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a:t>
                      </a:r>
                      <a:endParaRPr lang="en-GB" sz="700" b="1" i="0" dirty="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1"/>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A097"/>
                    </a:solidFill>
                  </a:tcPr>
                </a:tc>
                <a:tc>
                  <a:txBody>
                    <a:bodyPr/>
                    <a:lstStyle/>
                    <a:p>
                      <a:pPr algn="l">
                        <a:defRPr sz="800">
                          <a:latin typeface="Nexa Book"/>
                        </a:defRPr>
                      </a:pPr>
                      <a:r>
                        <a:rPr sz="800">
                          <a:latin typeface="Nexa Book"/>
                        </a:rPr>
                        <a:t>Banana Boat Mineral Sensitive Lotion FPS50 180ml</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-3.7</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-1.3</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r>
                        <a:rPr sz="800">
                          <a:latin typeface="Nexa Book"/>
                        </a:rPr>
                        <a:t>1.6%</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59.0%</a:t>
                      </a: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20723459"/>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l">
                        <a:defRPr sz="800">
                          <a:latin typeface="Nexa Book"/>
                        </a:defRPr>
                      </a:pPr>
                      <a:r>
                        <a:rPr sz="800">
                          <a:latin typeface="Nexa Book"/>
                        </a:rPr>
                        <a:t>Banana Boat Mineral Kids Lotion FPS50 180ml</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-2.4</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-1.0</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1.3%</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58.2%</a:t>
                      </a: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85359843"/>
                  </a:ext>
                </a:extLst>
              </a:tr>
            </a:tbl>
          </a:graphicData>
        </a:graphic>
      </p:graphicFrame>
      <p:graphicFrame>
        <p:nvGraphicFramePr>
          <p:cNvPr id="8" name="C1">
            <a:extLst>
              <a:ext uri="{FF2B5EF4-FFF2-40B4-BE49-F238E27FC236}">
                <a16:creationId xmlns:a16="http://schemas.microsoft.com/office/drawing/2014/main" id="{72D56ADE-014B-BC32-E47B-A30BC0828C9F}"/>
              </a:ext>
            </a:extLst>
          </p:cNvPr>
          <p:cNvGraphicFramePr>
            <a:graphicFrameLocks/>
          </p:cNvGraphicFramePr>
          <p:nvPr/>
        </p:nvGraphicFramePr>
        <p:xfrm>
          <a:off x="539749" y="1152000"/>
          <a:ext cx="4112080" cy="3620027"/>
        </p:xfrm>
        <a:graphic>
          <a:graphicData uri="http://schemas.openxmlformats.org/drawingml/2006/chart">
            <c:chart xmlns:c="http://schemas.openxmlformats.org/drawingml/2006/chart" xmlns:r="http://schemas.openxmlformats.org/officeDocument/2006/relationships" r:id="rId2"/>
          </a:graphicData>
        </a:graphic>
      </p:graphicFrame>
      <p:sp>
        <p:nvSpPr>
          <p:cNvPr id="2" name="Date Placeholder 1">
            <a:extLst>
              <a:ext uri="{FF2B5EF4-FFF2-40B4-BE49-F238E27FC236}">
                <a16:creationId xmlns:a16="http://schemas.microsoft.com/office/drawing/2014/main" id="{5D5C1C07-1622-32BF-3AF7-CCD2770925C6}"/>
              </a:ext>
            </a:extLst>
          </p:cNvPr>
          <p:cNvSpPr>
            <a:spLocks noGrp="1"/>
          </p:cNvSpPr>
          <p:nvPr>
            <p:ph type="dt" sz="half" idx="14"/>
          </p:nvPr>
        </p:nvSpPr>
        <p:spPr/>
        <p:txBody>
          <a:bodyPr/>
          <a:lstStyle/>
          <a:p>
            <a:fld id="{C2150E0F-65BF-4754-A874-587658C88696}" type="datetime1">
              <a:rPr lang="en-US" smtClean="0"/>
              <a:t>7/25/2025</a:t>
            </a:fld>
            <a:endParaRPr lang="en-US"/>
          </a:p>
        </p:txBody>
      </p:sp>
      <p:sp>
        <p:nvSpPr>
          <p:cNvPr id="4" name="Slide Number Placeholder 3">
            <a:extLst>
              <a:ext uri="{FF2B5EF4-FFF2-40B4-BE49-F238E27FC236}">
                <a16:creationId xmlns:a16="http://schemas.microsoft.com/office/drawing/2014/main" id="{24C1B653-9503-8098-9B6A-09DBFA8AFBDC}"/>
              </a:ext>
            </a:extLst>
          </p:cNvPr>
          <p:cNvSpPr>
            <a:spLocks noGrp="1"/>
          </p:cNvSpPr>
          <p:nvPr>
            <p:ph type="sldNum" sz="quarter" idx="16"/>
          </p:nvPr>
        </p:nvSpPr>
        <p:spPr/>
        <p:txBody>
          <a:bodyPr/>
          <a:lstStyle/>
          <a:p>
            <a:fld id="{7B1F438D-4EAF-094E-9162-80CF3EF77236}" type="slidenum">
              <a:rPr lang="en-US" smtClean="0"/>
              <a:pPr/>
              <a:t>127</a:t>
            </a:fld>
            <a:endParaRPr lang="en-US"/>
          </a:p>
        </p:txBody>
      </p:sp>
      <p:sp>
        <p:nvSpPr>
          <p:cNvPr id="3" name="TextBox Y">
            <a:extLst>
              <a:ext uri="{FF2B5EF4-FFF2-40B4-BE49-F238E27FC236}">
                <a16:creationId xmlns:a16="http://schemas.microsoft.com/office/drawing/2014/main" id="{7C3EB394-3320-4502-9F01-4F11F7696FE6}"/>
              </a:ext>
            </a:extLst>
          </p:cNvPr>
          <p:cNvSpPr txBox="1"/>
          <p:nvPr/>
        </p:nvSpPr>
        <p:spPr>
          <a:xfrm>
            <a:off x="517719" y="1098243"/>
            <a:ext cx="564369" cy="4238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marL="0" marR="0" lvl="0" indent="0" defTabSz="685783"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2"/>
                </a:solidFill>
                <a:effectLst/>
                <a:uLnTx/>
                <a:uFillTx/>
                <a:latin typeface="Nexa Bold"/>
                <a:ea typeface="+mn-ea"/>
                <a:cs typeface="+mn-cs"/>
              </a:rPr>
              <a:t>% change In volume share</a:t>
            </a:r>
            <a:endParaRPr kumimoji="0" sz="800" b="0" i="0" u="none" strike="noStrike" kern="1200" cap="none" spc="0" normalizeH="0" baseline="0" noProof="0" dirty="0">
              <a:ln>
                <a:noFill/>
              </a:ln>
              <a:solidFill>
                <a:schemeClr val="tx2"/>
              </a:solidFill>
              <a:effectLst/>
              <a:uLnTx/>
              <a:uFillTx/>
              <a:latin typeface="Nexa Bold"/>
              <a:ea typeface="+mn-ea"/>
              <a:cs typeface="+mn-cs"/>
            </a:endParaRPr>
          </a:p>
        </p:txBody>
      </p:sp>
    </p:spTree>
    <p:extLst>
      <p:ext uri="{BB962C8B-B14F-4D97-AF65-F5344CB8AC3E}">
        <p14:creationId xmlns:p14="http://schemas.microsoft.com/office/powerpoint/2010/main" val="654961440"/>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3E6A42-8927-80FB-8433-20935FFB4426}"/>
            </a:ext>
          </a:extLst>
        </p:cNvPr>
        <p:cNvGrpSpPr/>
        <p:nvPr/>
      </p:nvGrpSpPr>
      <p:grpSpPr>
        <a:xfrm>
          <a:off x="0" y="0"/>
          <a:ext cx="0" cy="0"/>
          <a:chOff x="0" y="0"/>
          <a:chExt cx="0" cy="0"/>
        </a:xfrm>
      </p:grpSpPr>
      <p:sp>
        <p:nvSpPr>
          <p:cNvPr id="6" name="Footer Placeholder 5">
            <a:extLst>
              <a:ext uri="{FF2B5EF4-FFF2-40B4-BE49-F238E27FC236}">
                <a16:creationId xmlns:a16="http://schemas.microsoft.com/office/drawing/2014/main" id="{295C09DA-88FE-81C7-9ADD-A2BB602F4ECB}"/>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3960F60A-8062-C285-9968-1488B38F5E04}"/>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4" name="Head">
            <a:extLst>
              <a:ext uri="{FF2B5EF4-FFF2-40B4-BE49-F238E27FC236}">
                <a16:creationId xmlns:a16="http://schemas.microsoft.com/office/drawing/2014/main" id="{48C44870-AEAD-6DE2-6EAB-D60D3584818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Banana Boat Mineral Sensitive Lotion FPS50 180ml | Walmart | Assuming no other products are changing prices</a:t>
            </a:r>
          </a:p>
        </p:txBody>
      </p:sp>
      <p:sp>
        <p:nvSpPr>
          <p:cNvPr id="10" name="Title 9">
            <a:extLst>
              <a:ext uri="{FF2B5EF4-FFF2-40B4-BE49-F238E27FC236}">
                <a16:creationId xmlns:a16="http://schemas.microsoft.com/office/drawing/2014/main" id="{6DB0E34D-D1CE-917D-D594-E3DFE5D5FC67}"/>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38460C04-58B9-3A6D-1DF4-501B61D624B9}"/>
              </a:ext>
            </a:extLst>
          </p:cNvPr>
          <p:cNvGraphicFramePr/>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2418483E-745B-E1EB-C619-A8D928926B9A}"/>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ADD05ED0-78FA-F793-0EF0-0AA87F66BB59}"/>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B93FE312-60EE-DC8C-04DC-2B5B4B4360E7}"/>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735096B3-78BA-A704-29A5-6012FE8B893F}"/>
              </a:ext>
            </a:extLst>
          </p:cNvPr>
          <p:cNvSpPr>
            <a:spLocks noGrp="1"/>
          </p:cNvSpPr>
          <p:nvPr>
            <p:ph type="dt" sz="half" idx="14"/>
          </p:nvPr>
        </p:nvSpPr>
        <p:spPr/>
        <p:txBody>
          <a:bodyPr/>
          <a:lstStyle/>
          <a:p>
            <a:fld id="{7FE604EA-FBB6-4FDB-AFE2-9A23405DCB69}" type="datetime1">
              <a:rPr lang="en-US" smtClean="0"/>
              <a:t>7/25/2025</a:t>
            </a:fld>
            <a:endParaRPr lang="en-US"/>
          </a:p>
        </p:txBody>
      </p:sp>
      <p:sp>
        <p:nvSpPr>
          <p:cNvPr id="7" name="Slide Number Placeholder 6">
            <a:extLst>
              <a:ext uri="{FF2B5EF4-FFF2-40B4-BE49-F238E27FC236}">
                <a16:creationId xmlns:a16="http://schemas.microsoft.com/office/drawing/2014/main" id="{19952957-65E9-AAC7-8151-8317B1C50FEC}"/>
              </a:ext>
            </a:extLst>
          </p:cNvPr>
          <p:cNvSpPr>
            <a:spLocks noGrp="1"/>
          </p:cNvSpPr>
          <p:nvPr>
            <p:ph type="sldNum" sz="quarter" idx="16"/>
          </p:nvPr>
        </p:nvSpPr>
        <p:spPr/>
        <p:txBody>
          <a:bodyPr/>
          <a:lstStyle/>
          <a:p>
            <a:fld id="{7B1F438D-4EAF-094E-9162-80CF3EF77236}" type="slidenum">
              <a:rPr lang="en-US" smtClean="0"/>
              <a:pPr/>
              <a:t>128</a:t>
            </a:fld>
            <a:endParaRPr lang="en-US"/>
          </a:p>
        </p:txBody>
      </p:sp>
      <p:sp>
        <p:nvSpPr>
          <p:cNvPr id="22" name="Rectangle 21">
            <a:extLst>
              <a:ext uri="{FF2B5EF4-FFF2-40B4-BE49-F238E27FC236}">
                <a16:creationId xmlns:a16="http://schemas.microsoft.com/office/drawing/2014/main" id="{B63BF604-8E51-A840-F43A-1A8CCEC0ADAB}"/>
              </a:ext>
            </a:extLst>
          </p:cNvPr>
          <p:cNvSpPr/>
          <p:nvPr/>
        </p:nvSpPr>
        <p:spPr>
          <a:xfrm>
            <a:off x="972000" y="1458000"/>
            <a:ext cx="67824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3" name="Rectangle 22">
            <a:extLst>
              <a:ext uri="{FF2B5EF4-FFF2-40B4-BE49-F238E27FC236}">
                <a16:creationId xmlns:a16="http://schemas.microsoft.com/office/drawing/2014/main" id="{28234705-532C-D3AF-760B-4D6182AD2833}"/>
              </a:ext>
            </a:extLst>
          </p:cNvPr>
          <p:cNvSpPr/>
          <p:nvPr/>
        </p:nvSpPr>
        <p:spPr>
          <a:xfrm>
            <a:off x="1650240" y="1458000"/>
            <a:ext cx="45216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Increase &amp; Profit Dilution</a:t>
            </a:r>
          </a:p>
        </p:txBody>
      </p:sp>
      <p:sp>
        <p:nvSpPr>
          <p:cNvPr id="24" name="Rectangle 23">
            <a:extLst>
              <a:ext uri="{FF2B5EF4-FFF2-40B4-BE49-F238E27FC236}">
                <a16:creationId xmlns:a16="http://schemas.microsoft.com/office/drawing/2014/main" id="{647E7F09-5424-3F2F-23BC-960DD5BE6086}"/>
              </a:ext>
            </a:extLst>
          </p:cNvPr>
          <p:cNvSpPr/>
          <p:nvPr/>
        </p:nvSpPr>
        <p:spPr>
          <a:xfrm>
            <a:off x="2102400" y="1458000"/>
            <a:ext cx="90432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5" name="Rectangle 24">
            <a:extLst>
              <a:ext uri="{FF2B5EF4-FFF2-40B4-BE49-F238E27FC236}">
                <a16:creationId xmlns:a16="http://schemas.microsoft.com/office/drawing/2014/main" id="{DC9C63C6-E193-240E-8E72-874F41A11771}"/>
              </a:ext>
            </a:extLst>
          </p:cNvPr>
          <p:cNvSpPr/>
          <p:nvPr/>
        </p:nvSpPr>
        <p:spPr>
          <a:xfrm>
            <a:off x="3006720" y="1458000"/>
            <a:ext cx="226080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Dilution &amp; Profit Increase</a:t>
            </a:r>
          </a:p>
        </p:txBody>
      </p:sp>
      <p:sp>
        <p:nvSpPr>
          <p:cNvPr id="26" name="Rectangle 25">
            <a:extLst>
              <a:ext uri="{FF2B5EF4-FFF2-40B4-BE49-F238E27FC236}">
                <a16:creationId xmlns:a16="http://schemas.microsoft.com/office/drawing/2014/main" id="{A43A0D77-E736-A986-2EF5-E1D817DBA34C}"/>
              </a:ext>
            </a:extLst>
          </p:cNvPr>
          <p:cNvSpPr/>
          <p:nvPr/>
        </p:nvSpPr>
        <p:spPr>
          <a:xfrm>
            <a:off x="5267520" y="1458000"/>
            <a:ext cx="135648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Tree>
    <p:extLst>
      <p:ext uri="{BB962C8B-B14F-4D97-AF65-F5344CB8AC3E}">
        <p14:creationId xmlns:p14="http://schemas.microsoft.com/office/powerpoint/2010/main" val="346839071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D18C94-7C69-D349-EBA4-478D51386BBE}"/>
            </a:ext>
          </a:extLst>
        </p:cNvPr>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8FEBFB9E-7496-8D34-1187-96E5964A8531}"/>
              </a:ext>
            </a:extLst>
          </p:cNvPr>
          <p:cNvGraphicFramePr>
            <a:graphicFrameLocks noGrp="1"/>
          </p:cNvGraphicFramePr>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b="1">
                          <a:latin typeface="Nexa Bold"/>
                        </a:defRPr>
                      </a:pPr>
                      <a:r>
                        <a:rPr sz="800">
                          <a:latin typeface="Nexa Bold"/>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b="1">
                          <a:latin typeface="Nexa Bold"/>
                        </a:defRPr>
                      </a:pPr>
                      <a:r>
                        <a:rPr sz="800">
                          <a:latin typeface="Nexa Bold"/>
                        </a:rPr>
                        <a:t>1.8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Advanced Protection Lotion FPS50+ 240ml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b="1">
                          <a:latin typeface="Nexa Bold"/>
                        </a:defRPr>
                      </a:pPr>
                      <a:r>
                        <a:rPr sz="800">
                          <a:latin typeface="Nexa Bold"/>
                        </a:rPr>
                        <a:t>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Aqua Protect Cream FPS50+ 236ml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Aqua Protect Sport Lotion FPS50+ 236ml (3.1%)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F45EEFCD-11D2-453F-73E0-29368829B187}"/>
              </a:ext>
            </a:extLst>
          </p:cNvPr>
          <p:cNvGraphicFramePr>
            <a:graphicFrameLocks noGrp="1"/>
          </p:cNvGraphicFramePr>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Banana Boat Advanced Protection Lotion FPS50+ 240ml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Banana Boat Aqua Protect Cream FPS50+ 236ml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Banana Boat Aqua Protect Sport Lotion FPS50+ 236ml (3.1%)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91737CEA-B54F-74D8-57D1-4146240E9A8A}"/>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52AAF2C3-225C-0EA0-34B0-7ADC8DBD29D3}"/>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6" name="Head">
            <a:extLst>
              <a:ext uri="{FF2B5EF4-FFF2-40B4-BE49-F238E27FC236}">
                <a16:creationId xmlns:a16="http://schemas.microsoft.com/office/drawing/2014/main" id="{56FC4087-065C-F737-4E26-5887CE8A1FB8}"/>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Banana Boat Mineral Sensitive Lotion FPS50 180ml (0.4%) | Up &amp; Down Pricing | Walmart | Assumes no other are changing prices</a:t>
            </a:r>
          </a:p>
        </p:txBody>
      </p:sp>
      <p:sp>
        <p:nvSpPr>
          <p:cNvPr id="4" name="Title1">
            <a:extLst>
              <a:ext uri="{FF2B5EF4-FFF2-40B4-BE49-F238E27FC236}">
                <a16:creationId xmlns:a16="http://schemas.microsoft.com/office/drawing/2014/main" id="{13F08F0D-C86E-7E2D-B0FE-730D0CA1AF02}"/>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BD59F4EA-1CC8-081D-B50C-1C90E4196494}"/>
              </a:ext>
            </a:extLst>
          </p:cNvPr>
          <p:cNvGraphicFramePr>
            <a:graphicFrameLocks noGrp="1"/>
          </p:cNvGraphicFramePr>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BFE4C4A5-98CA-FA04-B3B3-C550FE2DDA7D}"/>
              </a:ext>
            </a:extLst>
          </p:cNvPr>
          <p:cNvGraphicFramePr>
            <a:graphicFrameLocks noGrp="1"/>
          </p:cNvGraphicFramePr>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86F5694D-7932-0614-767B-1665CE2E8C60}"/>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104F9492-44FE-F3CA-95FE-AC585FEB7D42}"/>
              </a:ext>
            </a:extLst>
          </p:cNvPr>
          <p:cNvSpPr>
            <a:spLocks noGrp="1"/>
          </p:cNvSpPr>
          <p:nvPr>
            <p:ph type="dt" sz="half" idx="14"/>
          </p:nvPr>
        </p:nvSpPr>
        <p:spPr/>
        <p:txBody>
          <a:bodyPr/>
          <a:lstStyle/>
          <a:p>
            <a:fld id="{1D008078-2C21-4DCA-B855-87E98C20A404}" type="datetime1">
              <a:rPr lang="en-US" smtClean="0"/>
              <a:t>7/25/2025</a:t>
            </a:fld>
            <a:endParaRPr lang="en-US"/>
          </a:p>
        </p:txBody>
      </p:sp>
      <p:sp>
        <p:nvSpPr>
          <p:cNvPr id="3" name="Slide Number Placeholder 2">
            <a:extLst>
              <a:ext uri="{FF2B5EF4-FFF2-40B4-BE49-F238E27FC236}">
                <a16:creationId xmlns:a16="http://schemas.microsoft.com/office/drawing/2014/main" id="{2699F253-6C91-09F5-3A02-FDB5D0DA72E7}"/>
              </a:ext>
            </a:extLst>
          </p:cNvPr>
          <p:cNvSpPr>
            <a:spLocks noGrp="1"/>
          </p:cNvSpPr>
          <p:nvPr>
            <p:ph type="sldNum" sz="quarter" idx="16"/>
          </p:nvPr>
        </p:nvSpPr>
        <p:spPr/>
        <p:txBody>
          <a:bodyPr/>
          <a:lstStyle/>
          <a:p>
            <a:fld id="{7B1F438D-4EAF-094E-9162-80CF3EF77236}" type="slidenum">
              <a:rPr lang="en-US" smtClean="0"/>
              <a:pPr/>
              <a:t>129</a:t>
            </a:fld>
            <a:endParaRPr lang="en-US"/>
          </a:p>
        </p:txBody>
      </p:sp>
    </p:spTree>
    <p:extLst>
      <p:ext uri="{BB962C8B-B14F-4D97-AF65-F5344CB8AC3E}">
        <p14:creationId xmlns:p14="http://schemas.microsoft.com/office/powerpoint/2010/main" val="25620867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C4E777-4BB0-D6FF-C43D-F71C6E516E86}"/>
            </a:ext>
          </a:extLst>
        </p:cNvPr>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7EBC84C1-6EFB-7B5C-F6F3-B63EEBCA3FAD}"/>
              </a:ext>
            </a:extLst>
          </p:cNvPr>
          <p:cNvGraphicFramePr>
            <a:graphicFrameLocks noGrp="1"/>
          </p:cNvGraphicFramePr>
          <p:nvPr/>
        </p:nvGraphicFramePr>
        <p:xfrm>
          <a:off x="537316" y="1146130"/>
          <a:ext cx="4014351" cy="3587977"/>
        </p:xfrm>
        <a:graphic>
          <a:graphicData uri="http://schemas.openxmlformats.org/drawingml/2006/table">
            <a:tbl>
              <a:tblPr firstRow="1" bandRow="1">
                <a:tableStyleId>{2D5ABB26-0587-4C30-8999-92F81FD0307C}</a:tableStyleId>
              </a:tblPr>
              <a:tblGrid>
                <a:gridCol w="889145">
                  <a:extLst>
                    <a:ext uri="{9D8B030D-6E8A-4147-A177-3AD203B41FA5}">
                      <a16:colId xmlns:a16="http://schemas.microsoft.com/office/drawing/2014/main" val="2188046369"/>
                    </a:ext>
                  </a:extLst>
                </a:gridCol>
                <a:gridCol w="1143883">
                  <a:extLst>
                    <a:ext uri="{9D8B030D-6E8A-4147-A177-3AD203B41FA5}">
                      <a16:colId xmlns:a16="http://schemas.microsoft.com/office/drawing/2014/main" val="2235849951"/>
                    </a:ext>
                  </a:extLst>
                </a:gridCol>
                <a:gridCol w="1981323">
                  <a:extLst>
                    <a:ext uri="{9D8B030D-6E8A-4147-A177-3AD203B41FA5}">
                      <a16:colId xmlns:a16="http://schemas.microsoft.com/office/drawing/2014/main" val="233123412"/>
                    </a:ext>
                  </a:extLst>
                </a:gridCol>
              </a:tblGrid>
              <a:tr h="413997">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  </a:t>
                      </a:r>
                      <a:endParaRPr lang="en-CH" sz="90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7398">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(38.0%)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398">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(19.3%)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398">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(15.9%)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398">
                <a:tc>
                  <a:txBody>
                    <a:bodyPr/>
                    <a:lstStyle/>
                    <a:p>
                      <a:pPr algn="ctr">
                        <a:defRPr sz="800" b="1">
                          <a:latin typeface="Nexa Bold"/>
                        </a:defRPr>
                      </a:pPr>
                      <a:r>
                        <a:rPr sz="800">
                          <a:latin typeface="Nexa Bold"/>
                        </a:rPr>
                        <a:t>2.4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Neutrogena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398">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(6.3%)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398">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Caribbean Beach (6.6%)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398">
                <a:tc>
                  <a:txBody>
                    <a:bodyPr/>
                    <a:lstStyle/>
                    <a:p>
                      <a:pPr algn="ctr">
                        <a:defRPr sz="800" b="1">
                          <a:latin typeface="Nexa Bold"/>
                        </a:defRPr>
                      </a:pPr>
                      <a:r>
                        <a:rPr sz="800">
                          <a:latin typeface="Nexa Bold"/>
                        </a:rPr>
                        <a:t>2.4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Garnier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398">
                <a:tc>
                  <a:txBody>
                    <a:bodyPr/>
                    <a:lstStyle/>
                    <a:p>
                      <a:pPr algn="ctr">
                        <a:defRPr sz="800">
                          <a:latin typeface="Nexa Book"/>
                        </a:defRPr>
                      </a:pPr>
                      <a:r>
                        <a:rPr sz="800">
                          <a:latin typeface="Nexa Book"/>
                        </a:rPr>
                        <a:t>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La Roche-Posay (1.9%)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398">
                <a:tc>
                  <a:txBody>
                    <a:bodyPr/>
                    <a:lstStyle/>
                    <a:p>
                      <a:pPr algn="ctr">
                        <a:defRPr sz="800" b="1">
                          <a:latin typeface="Nexa Bold"/>
                        </a:defRPr>
                      </a:pPr>
                      <a:r>
                        <a:rPr sz="800">
                          <a:latin typeface="Nexa Bold"/>
                        </a:rPr>
                        <a:t>2.4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L'Oreal Paris (0.9%)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398">
                <a:tc>
                  <a:txBody>
                    <a:bodyPr/>
                    <a:lstStyle/>
                    <a:p>
                      <a:pPr algn="ctr">
                        <a:defRPr sz="800">
                          <a:latin typeface="Nexa Book"/>
                        </a:defRPr>
                      </a:pPr>
                      <a:r>
                        <a:rPr sz="800">
                          <a:latin typeface="Nexa Book"/>
                        </a:rPr>
                        <a:t>1.8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Eucerin (1.1%)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7A9C1F51-1422-32F1-FE29-F1809FC2F13F}"/>
              </a:ext>
            </a:extLst>
          </p:cNvPr>
          <p:cNvGraphicFramePr>
            <a:graphicFrameLocks noGrp="1"/>
          </p:cNvGraphicFramePr>
          <p:nvPr/>
        </p:nvGraphicFramePr>
        <p:xfrm>
          <a:off x="4639070" y="1146130"/>
          <a:ext cx="4023000" cy="3586203"/>
        </p:xfrm>
        <a:graphic>
          <a:graphicData uri="http://schemas.openxmlformats.org/drawingml/2006/table">
            <a:tbl>
              <a:tblPr firstRow="1" bandRow="1">
                <a:tableStyleId>{2D5ABB26-0587-4C30-8999-92F81FD0307C}</a:tableStyleId>
              </a:tblPr>
              <a:tblGrid>
                <a:gridCol w="1984500">
                  <a:extLst>
                    <a:ext uri="{9D8B030D-6E8A-4147-A177-3AD203B41FA5}">
                      <a16:colId xmlns:a16="http://schemas.microsoft.com/office/drawing/2014/main" val="1447071671"/>
                    </a:ext>
                  </a:extLst>
                </a:gridCol>
                <a:gridCol w="1147500">
                  <a:extLst>
                    <a:ext uri="{9D8B030D-6E8A-4147-A177-3AD203B41FA5}">
                      <a16:colId xmlns:a16="http://schemas.microsoft.com/office/drawing/2014/main" val="2737317522"/>
                    </a:ext>
                  </a:extLst>
                </a:gridCol>
                <a:gridCol w="891000">
                  <a:extLst>
                    <a:ext uri="{9D8B030D-6E8A-4147-A177-3AD203B41FA5}">
                      <a16:colId xmlns:a16="http://schemas.microsoft.com/office/drawing/2014/main" val="2188046369"/>
                    </a:ext>
                  </a:extLst>
                </a:gridCol>
              </a:tblGrid>
              <a:tr h="413793">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7241">
                <a:tc>
                  <a:txBody>
                    <a:bodyPr/>
                    <a:lstStyle/>
                    <a:p>
                      <a:pPr algn="ctr">
                        <a:defRPr sz="800">
                          <a:latin typeface="Nexa Bold"/>
                        </a:defRPr>
                      </a:pPr>
                      <a:r>
                        <a:rPr sz="800">
                          <a:latin typeface="Nexa Bold"/>
                        </a:rPr>
                        <a:t>Nivea (38.0%)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241">
                <a:tc>
                  <a:txBody>
                    <a:bodyPr/>
                    <a:lstStyle/>
                    <a:p>
                      <a:pPr algn="ctr">
                        <a:defRPr sz="800">
                          <a:latin typeface="Nexa Bold"/>
                        </a:defRPr>
                      </a:pPr>
                      <a:r>
                        <a:rPr sz="800">
                          <a:latin typeface="Nexa Bold"/>
                        </a:rPr>
                        <a:t>Hawaiian Tropic (19.3%)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241">
                <a:tc>
                  <a:txBody>
                    <a:bodyPr/>
                    <a:lstStyle/>
                    <a:p>
                      <a:pPr algn="ctr">
                        <a:defRPr sz="800">
                          <a:latin typeface="Nexa Bold"/>
                        </a:defRPr>
                      </a:pPr>
                      <a:r>
                        <a:rPr sz="800">
                          <a:latin typeface="Nexa Bold"/>
                        </a:rPr>
                        <a:t>Banana Boat (15.9%)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241">
                <a:tc>
                  <a:txBody>
                    <a:bodyPr/>
                    <a:lstStyle/>
                    <a:p>
                      <a:pPr algn="ctr">
                        <a:defRPr sz="800">
                          <a:latin typeface="Nexa Bold"/>
                        </a:defRPr>
                      </a:pPr>
                      <a:r>
                        <a:rPr sz="800">
                          <a:latin typeface="Nexa Bold"/>
                        </a:rPr>
                        <a:t>Neutrogena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241">
                <a:tc>
                  <a:txBody>
                    <a:bodyPr/>
                    <a:lstStyle/>
                    <a:p>
                      <a:pPr algn="ctr">
                        <a:defRPr sz="800">
                          <a:latin typeface="Nexa Bold"/>
                        </a:defRPr>
                      </a:pPr>
                      <a:r>
                        <a:rPr sz="800">
                          <a:latin typeface="Nexa Bold"/>
                        </a:rPr>
                        <a:t>La Roche-Posay (1.9%)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2.6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241">
                <a:tc>
                  <a:txBody>
                    <a:bodyPr/>
                    <a:lstStyle/>
                    <a:p>
                      <a:pPr algn="ctr">
                        <a:defRPr sz="800">
                          <a:latin typeface="Nexa Bold"/>
                        </a:defRPr>
                      </a:pPr>
                      <a:r>
                        <a:rPr sz="800">
                          <a:latin typeface="Nexa Bold"/>
                        </a:rPr>
                        <a:t>EQUATE (6.3%)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241">
                <a:tc>
                  <a:txBody>
                    <a:bodyPr/>
                    <a:lstStyle/>
                    <a:p>
                      <a:pPr algn="ctr">
                        <a:defRPr sz="800">
                          <a:latin typeface="Nexa Bold"/>
                        </a:defRPr>
                      </a:pPr>
                      <a:r>
                        <a:rPr sz="800">
                          <a:latin typeface="Nexa Bold"/>
                        </a:rPr>
                        <a:t>Garnier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241">
                <a:tc>
                  <a:txBody>
                    <a:bodyPr/>
                    <a:lstStyle/>
                    <a:p>
                      <a:pPr algn="ctr">
                        <a:defRPr sz="800">
                          <a:latin typeface="Nexa Bold"/>
                        </a:defRPr>
                      </a:pPr>
                      <a:r>
                        <a:rPr sz="800">
                          <a:latin typeface="Nexa Bold"/>
                        </a:rPr>
                        <a:t>Eucerin (1.1%)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3.0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241">
                <a:tc>
                  <a:txBody>
                    <a:bodyPr/>
                    <a:lstStyle/>
                    <a:p>
                      <a:pPr algn="ctr">
                        <a:defRPr sz="800">
                          <a:latin typeface="Nexa Bold"/>
                        </a:defRPr>
                      </a:pPr>
                      <a:r>
                        <a:rPr sz="800">
                          <a:latin typeface="Nexa Bold"/>
                        </a:rPr>
                        <a:t>Caribbean Beach (6.6%)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241">
                <a:tc>
                  <a:txBody>
                    <a:bodyPr/>
                    <a:lstStyle/>
                    <a:p>
                      <a:pPr algn="ctr">
                        <a:defRPr sz="800">
                          <a:latin typeface="Nexa Bold"/>
                        </a:defRPr>
                      </a:pPr>
                      <a:r>
                        <a:rPr sz="800">
                          <a:latin typeface="Nexa Bold"/>
                        </a:rPr>
                        <a:t>L'Oreal Paris (0.9%)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6DF2FAD6-37C8-F6C3-7809-4F6D7D624612}"/>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1954271E-EFDC-36C7-5127-711C82FC2623}"/>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6" name="Head">
            <a:extLst>
              <a:ext uri="{FF2B5EF4-FFF2-40B4-BE49-F238E27FC236}">
                <a16:creationId xmlns:a16="http://schemas.microsoft.com/office/drawing/2014/main" id="{34F48838-CBF3-35B6-74E3-96E81DF237C9}"/>
              </a:ext>
            </a:extLst>
          </p:cNvPr>
          <p:cNvSpPr>
            <a:spLocks noGrp="1"/>
          </p:cNvSpPr>
          <p:nvPr>
            <p:ph type="body" sz="quarter" idx="18"/>
          </p:nvPr>
        </p:nvSpPr>
        <p:spPr>
          <a:xfrm>
            <a:off x="503238" y="774000"/>
            <a:ext cx="8136762" cy="360000"/>
          </a:xfrm>
        </p:spPr>
        <p:txBody>
          <a:bodyPr/>
          <a:lstStyle/>
          <a:p>
            <a:pPr>
              <a:defRPr sz="1200">
                <a:latin typeface="Nexa Bold (Headings)"/>
              </a:defRPr>
            </a:pPr>
            <a:r>
              <a:t>Sourcing Analysis | Isdin (1.8%) | Up &amp; Down Pricing | Walmart | Assumes no other are changing prices</a:t>
            </a:r>
          </a:p>
        </p:txBody>
      </p:sp>
      <p:sp>
        <p:nvSpPr>
          <p:cNvPr id="4" name="Title1">
            <a:extLst>
              <a:ext uri="{FF2B5EF4-FFF2-40B4-BE49-F238E27FC236}">
                <a16:creationId xmlns:a16="http://schemas.microsoft.com/office/drawing/2014/main" id="{208289E5-BBA3-3A39-0FBB-A08D072DF398}"/>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Brand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E637D645-8734-4A6A-2D5A-021C22BFB6B9}"/>
              </a:ext>
            </a:extLst>
          </p:cNvPr>
          <p:cNvGraphicFramePr>
            <a:graphicFrameLocks noGrp="1"/>
          </p:cNvGraphicFramePr>
          <p:nvPr/>
        </p:nvGraphicFramePr>
        <p:xfrm>
          <a:off x="1434606" y="1549987"/>
          <a:ext cx="1121270" cy="3182346"/>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1E08959A-0D2F-8FC7-13A9-08C3B8740A1A}"/>
              </a:ext>
            </a:extLst>
          </p:cNvPr>
          <p:cNvGraphicFramePr>
            <a:graphicFrameLocks noGrp="1"/>
          </p:cNvGraphicFramePr>
          <p:nvPr/>
        </p:nvGraphicFramePr>
        <p:xfrm>
          <a:off x="6643132" y="1544552"/>
          <a:ext cx="1130884" cy="3187781"/>
        </p:xfrm>
        <a:graphic>
          <a:graphicData uri="http://schemas.openxmlformats.org/drawingml/2006/chart">
            <c:chart xmlns:c="http://schemas.openxmlformats.org/drawingml/2006/chart" xmlns:r="http://schemas.openxmlformats.org/officeDocument/2006/relationships" r:id="rId3"/>
          </a:graphicData>
        </a:graphic>
      </p:graphicFrame>
      <p:sp>
        <p:nvSpPr>
          <p:cNvPr id="2" name="Date Placeholder 1">
            <a:extLst>
              <a:ext uri="{FF2B5EF4-FFF2-40B4-BE49-F238E27FC236}">
                <a16:creationId xmlns:a16="http://schemas.microsoft.com/office/drawing/2014/main" id="{C279D531-0957-62C1-AD5C-7AE49C1C5905}"/>
              </a:ext>
            </a:extLst>
          </p:cNvPr>
          <p:cNvSpPr>
            <a:spLocks noGrp="1"/>
          </p:cNvSpPr>
          <p:nvPr>
            <p:ph type="dt" sz="half" idx="14"/>
          </p:nvPr>
        </p:nvSpPr>
        <p:spPr/>
        <p:txBody>
          <a:bodyPr/>
          <a:lstStyle/>
          <a:p>
            <a:fld id="{53486936-A927-4261-B0C8-39E31EFDDAC0}" type="datetime1">
              <a:rPr lang="en-US" smtClean="0"/>
              <a:t>7/25/2025</a:t>
            </a:fld>
            <a:endParaRPr lang="en-US"/>
          </a:p>
        </p:txBody>
      </p:sp>
      <p:sp>
        <p:nvSpPr>
          <p:cNvPr id="3" name="Slide Number Placeholder 2">
            <a:extLst>
              <a:ext uri="{FF2B5EF4-FFF2-40B4-BE49-F238E27FC236}">
                <a16:creationId xmlns:a16="http://schemas.microsoft.com/office/drawing/2014/main" id="{D7B42B4F-2017-E550-24AD-F27DBCDD5FD7}"/>
              </a:ext>
            </a:extLst>
          </p:cNvPr>
          <p:cNvSpPr>
            <a:spLocks noGrp="1"/>
          </p:cNvSpPr>
          <p:nvPr>
            <p:ph type="sldNum" sz="quarter" idx="16"/>
          </p:nvPr>
        </p:nvSpPr>
        <p:spPr/>
        <p:txBody>
          <a:bodyPr/>
          <a:lstStyle/>
          <a:p>
            <a:fld id="{7B1F438D-4EAF-094E-9162-80CF3EF77236}" type="slidenum">
              <a:rPr lang="en-US" smtClean="0"/>
              <a:pPr/>
              <a:t>13</a:t>
            </a:fld>
            <a:endParaRPr lang="en-US"/>
          </a:p>
        </p:txBody>
      </p:sp>
    </p:spTree>
    <p:extLst>
      <p:ext uri="{BB962C8B-B14F-4D97-AF65-F5344CB8AC3E}">
        <p14:creationId xmlns:p14="http://schemas.microsoft.com/office/powerpoint/2010/main" val="1373912552"/>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6361FA-4039-1680-5666-E0AB95896AB6}"/>
            </a:ext>
          </a:extLst>
        </p:cNvPr>
        <p:cNvGrpSpPr/>
        <p:nvPr/>
      </p:nvGrpSpPr>
      <p:grpSpPr>
        <a:xfrm>
          <a:off x="0" y="0"/>
          <a:ext cx="0" cy="0"/>
          <a:chOff x="0" y="0"/>
          <a:chExt cx="0" cy="0"/>
        </a:xfrm>
      </p:grpSpPr>
      <p:sp>
        <p:nvSpPr>
          <p:cNvPr id="6" name="Footer Placeholder 5">
            <a:extLst>
              <a:ext uri="{FF2B5EF4-FFF2-40B4-BE49-F238E27FC236}">
                <a16:creationId xmlns:a16="http://schemas.microsoft.com/office/drawing/2014/main" id="{0205F2AD-7749-C34E-B5C5-F02D3656A1C7}"/>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DD0E5D5B-925A-4D9A-1930-2799C9835982}"/>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4" name="Head">
            <a:extLst>
              <a:ext uri="{FF2B5EF4-FFF2-40B4-BE49-F238E27FC236}">
                <a16:creationId xmlns:a16="http://schemas.microsoft.com/office/drawing/2014/main" id="{7CDEBBE1-06EB-0C1A-D828-047B54352DAA}"/>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Banana Boat Mineral Kids Lotion FPS50 180ml | Walmart | Assuming no other products are changing prices</a:t>
            </a:r>
          </a:p>
        </p:txBody>
      </p:sp>
      <p:sp>
        <p:nvSpPr>
          <p:cNvPr id="10" name="Title 9">
            <a:extLst>
              <a:ext uri="{FF2B5EF4-FFF2-40B4-BE49-F238E27FC236}">
                <a16:creationId xmlns:a16="http://schemas.microsoft.com/office/drawing/2014/main" id="{E50A4A9D-2116-25B6-FCC7-1ACC66899BEF}"/>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079A8CDD-63DD-5D46-2F85-5869C437BF72}"/>
              </a:ext>
            </a:extLst>
          </p:cNvPr>
          <p:cNvGraphicFramePr/>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701213B1-D426-1A13-20B8-37A597816000}"/>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9EEFB743-D0F9-1F59-DF01-A6D292816A25}"/>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26D338C0-6F52-A0B4-3293-7C69E44D1076}"/>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F1ED8CBB-3513-C13B-7831-87952872F5EC}"/>
              </a:ext>
            </a:extLst>
          </p:cNvPr>
          <p:cNvSpPr>
            <a:spLocks noGrp="1"/>
          </p:cNvSpPr>
          <p:nvPr>
            <p:ph type="dt" sz="half" idx="14"/>
          </p:nvPr>
        </p:nvSpPr>
        <p:spPr/>
        <p:txBody>
          <a:bodyPr/>
          <a:lstStyle/>
          <a:p>
            <a:fld id="{7FE604EA-FBB6-4FDB-AFE2-9A23405DCB69}" type="datetime1">
              <a:rPr lang="en-US" smtClean="0"/>
              <a:t>7/25/2025</a:t>
            </a:fld>
            <a:endParaRPr lang="en-US"/>
          </a:p>
        </p:txBody>
      </p:sp>
      <p:sp>
        <p:nvSpPr>
          <p:cNvPr id="7" name="Slide Number Placeholder 6">
            <a:extLst>
              <a:ext uri="{FF2B5EF4-FFF2-40B4-BE49-F238E27FC236}">
                <a16:creationId xmlns:a16="http://schemas.microsoft.com/office/drawing/2014/main" id="{75AA7586-91A3-15CA-7470-32B47E3E7705}"/>
              </a:ext>
            </a:extLst>
          </p:cNvPr>
          <p:cNvSpPr>
            <a:spLocks noGrp="1"/>
          </p:cNvSpPr>
          <p:nvPr>
            <p:ph type="sldNum" sz="quarter" idx="16"/>
          </p:nvPr>
        </p:nvSpPr>
        <p:spPr/>
        <p:txBody>
          <a:bodyPr/>
          <a:lstStyle/>
          <a:p>
            <a:fld id="{7B1F438D-4EAF-094E-9162-80CF3EF77236}" type="slidenum">
              <a:rPr lang="en-US" smtClean="0"/>
              <a:pPr/>
              <a:t>130</a:t>
            </a:fld>
            <a:endParaRPr lang="en-US"/>
          </a:p>
        </p:txBody>
      </p:sp>
      <p:sp>
        <p:nvSpPr>
          <p:cNvPr id="22" name="Rectangle 21">
            <a:extLst>
              <a:ext uri="{FF2B5EF4-FFF2-40B4-BE49-F238E27FC236}">
                <a16:creationId xmlns:a16="http://schemas.microsoft.com/office/drawing/2014/main" id="{F978B2A1-0E19-8C4A-C213-5A28AB1FB93F}"/>
              </a:ext>
            </a:extLst>
          </p:cNvPr>
          <p:cNvSpPr/>
          <p:nvPr/>
        </p:nvSpPr>
        <p:spPr>
          <a:xfrm>
            <a:off x="972000" y="1458000"/>
            <a:ext cx="45216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3" name="Rectangle 22">
            <a:extLst>
              <a:ext uri="{FF2B5EF4-FFF2-40B4-BE49-F238E27FC236}">
                <a16:creationId xmlns:a16="http://schemas.microsoft.com/office/drawing/2014/main" id="{7568715C-7AC4-556F-93BC-71636F48D253}"/>
              </a:ext>
            </a:extLst>
          </p:cNvPr>
          <p:cNvSpPr/>
          <p:nvPr/>
        </p:nvSpPr>
        <p:spPr>
          <a:xfrm>
            <a:off x="1424160" y="1458000"/>
            <a:ext cx="67824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Increase &amp; Profit Dilution</a:t>
            </a:r>
          </a:p>
        </p:txBody>
      </p:sp>
      <p:sp>
        <p:nvSpPr>
          <p:cNvPr id="24" name="Rectangle 23">
            <a:extLst>
              <a:ext uri="{FF2B5EF4-FFF2-40B4-BE49-F238E27FC236}">
                <a16:creationId xmlns:a16="http://schemas.microsoft.com/office/drawing/2014/main" id="{E6D27127-5685-2F01-8DE2-911508D4A026}"/>
              </a:ext>
            </a:extLst>
          </p:cNvPr>
          <p:cNvSpPr/>
          <p:nvPr/>
        </p:nvSpPr>
        <p:spPr>
          <a:xfrm>
            <a:off x="2102400" y="1458000"/>
            <a:ext cx="90432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5" name="Rectangle 24">
            <a:extLst>
              <a:ext uri="{FF2B5EF4-FFF2-40B4-BE49-F238E27FC236}">
                <a16:creationId xmlns:a16="http://schemas.microsoft.com/office/drawing/2014/main" id="{C232E3E3-EB96-1ED9-33CF-35BD99961B26}"/>
              </a:ext>
            </a:extLst>
          </p:cNvPr>
          <p:cNvSpPr/>
          <p:nvPr/>
        </p:nvSpPr>
        <p:spPr>
          <a:xfrm>
            <a:off x="3006720" y="1458000"/>
            <a:ext cx="226080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Profit &amp; Revenue Increase</a:t>
            </a:r>
          </a:p>
        </p:txBody>
      </p:sp>
      <p:sp>
        <p:nvSpPr>
          <p:cNvPr id="26" name="Rectangle 25">
            <a:extLst>
              <a:ext uri="{FF2B5EF4-FFF2-40B4-BE49-F238E27FC236}">
                <a16:creationId xmlns:a16="http://schemas.microsoft.com/office/drawing/2014/main" id="{106B2B16-3FC8-C245-B9EE-6991CF659FF1}"/>
              </a:ext>
            </a:extLst>
          </p:cNvPr>
          <p:cNvSpPr/>
          <p:nvPr/>
        </p:nvSpPr>
        <p:spPr>
          <a:xfrm>
            <a:off x="5267520" y="1458000"/>
            <a:ext cx="135648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Tree>
    <p:extLst>
      <p:ext uri="{BB962C8B-B14F-4D97-AF65-F5344CB8AC3E}">
        <p14:creationId xmlns:p14="http://schemas.microsoft.com/office/powerpoint/2010/main" val="2083988019"/>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994672-AF66-097F-B373-D3281866207C}"/>
            </a:ext>
          </a:extLst>
        </p:cNvPr>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9F4FBA-83CF-F8A6-F0DC-F97D07703445}"/>
              </a:ext>
            </a:extLst>
          </p:cNvPr>
          <p:cNvGraphicFramePr>
            <a:graphicFrameLocks noGrp="1"/>
          </p:cNvGraphicFramePr>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b="1">
                          <a:latin typeface="Nexa Bold"/>
                        </a:defRPr>
                      </a:pPr>
                      <a:r>
                        <a:rPr sz="800">
                          <a:latin typeface="Nexa Bold"/>
                        </a:rPr>
                        <a:t>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Aqua Protect Sport Lotion FPS50+ 236ml (3.1%)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b="1">
                          <a:latin typeface="Nexa Bold"/>
                        </a:defRPr>
                      </a:pPr>
                      <a:r>
                        <a:rPr sz="800">
                          <a:latin typeface="Nexa Bold"/>
                        </a:rPr>
                        <a:t>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Aqua Protect Cream FPS50+ 236ml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b="1">
                          <a:latin typeface="Nexa Bold"/>
                        </a:defRPr>
                      </a:pPr>
                      <a:r>
                        <a:rPr sz="800">
                          <a:latin typeface="Nexa Bold"/>
                        </a:rPr>
                        <a:t>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Sport Lotion FPS30 237ml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427F6B39-C1C0-696B-A780-DA5EE23895C7}"/>
              </a:ext>
            </a:extLst>
          </p:cNvPr>
          <p:cNvGraphicFramePr>
            <a:graphicFrameLocks noGrp="1"/>
          </p:cNvGraphicFramePr>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Banana Boat Aqua Protect Sport Lotion FPS50+ 236ml (3.1%)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Banana Boat Aqua Protect Cream FPS50+ 236ml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Banana Boat Aqua Protect Kids Cream FPS50+ 236ml (1.9%)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6E8DE717-3DF7-83E8-AF19-4AEC995F1892}"/>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813CEC9B-550B-248B-E183-CF997734841F}"/>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6" name="Head">
            <a:extLst>
              <a:ext uri="{FF2B5EF4-FFF2-40B4-BE49-F238E27FC236}">
                <a16:creationId xmlns:a16="http://schemas.microsoft.com/office/drawing/2014/main" id="{BA2D38C1-772C-C4AC-C5A3-9966F4F53E7C}"/>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Banana Boat Mineral Kids Lotion FPS50 180ml (0.3%) | Up &amp; Down Pricing | Walmart | Assumes no other are changing prices</a:t>
            </a:r>
          </a:p>
        </p:txBody>
      </p:sp>
      <p:sp>
        <p:nvSpPr>
          <p:cNvPr id="4" name="Title1">
            <a:extLst>
              <a:ext uri="{FF2B5EF4-FFF2-40B4-BE49-F238E27FC236}">
                <a16:creationId xmlns:a16="http://schemas.microsoft.com/office/drawing/2014/main" id="{83971AF9-39DB-2413-09C7-F0985486461B}"/>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A35B2453-9921-2069-14B5-98269BCE9713}"/>
              </a:ext>
            </a:extLst>
          </p:cNvPr>
          <p:cNvGraphicFramePr>
            <a:graphicFrameLocks noGrp="1"/>
          </p:cNvGraphicFramePr>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0D88CFAD-D793-11E3-CDD8-4B1627B8AEE4}"/>
              </a:ext>
            </a:extLst>
          </p:cNvPr>
          <p:cNvGraphicFramePr>
            <a:graphicFrameLocks noGrp="1"/>
          </p:cNvGraphicFramePr>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FDD3148C-4A53-BA15-AF13-F94702995F67}"/>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149D1791-1CBA-2F63-080C-6E1A76D5FFA4}"/>
              </a:ext>
            </a:extLst>
          </p:cNvPr>
          <p:cNvSpPr>
            <a:spLocks noGrp="1"/>
          </p:cNvSpPr>
          <p:nvPr>
            <p:ph type="dt" sz="half" idx="14"/>
          </p:nvPr>
        </p:nvSpPr>
        <p:spPr/>
        <p:txBody>
          <a:bodyPr/>
          <a:lstStyle/>
          <a:p>
            <a:fld id="{1D008078-2C21-4DCA-B855-87E98C20A404}" type="datetime1">
              <a:rPr lang="en-US" smtClean="0"/>
              <a:t>7/25/2025</a:t>
            </a:fld>
            <a:endParaRPr lang="en-US"/>
          </a:p>
        </p:txBody>
      </p:sp>
      <p:sp>
        <p:nvSpPr>
          <p:cNvPr id="3" name="Slide Number Placeholder 2">
            <a:extLst>
              <a:ext uri="{FF2B5EF4-FFF2-40B4-BE49-F238E27FC236}">
                <a16:creationId xmlns:a16="http://schemas.microsoft.com/office/drawing/2014/main" id="{B9C6E35F-50C9-BF95-6E41-8DA2BF466F7C}"/>
              </a:ext>
            </a:extLst>
          </p:cNvPr>
          <p:cNvSpPr>
            <a:spLocks noGrp="1"/>
          </p:cNvSpPr>
          <p:nvPr>
            <p:ph type="sldNum" sz="quarter" idx="16"/>
          </p:nvPr>
        </p:nvSpPr>
        <p:spPr/>
        <p:txBody>
          <a:bodyPr/>
          <a:lstStyle/>
          <a:p>
            <a:fld id="{7B1F438D-4EAF-094E-9162-80CF3EF77236}" type="slidenum">
              <a:rPr lang="en-US" smtClean="0"/>
              <a:pPr/>
              <a:t>131</a:t>
            </a:fld>
            <a:endParaRPr lang="en-US"/>
          </a:p>
        </p:txBody>
      </p:sp>
    </p:spTree>
    <p:extLst>
      <p:ext uri="{BB962C8B-B14F-4D97-AF65-F5344CB8AC3E}">
        <p14:creationId xmlns:p14="http://schemas.microsoft.com/office/powerpoint/2010/main" val="155587510"/>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9D1F22-A9A1-D358-2BE9-96BFEE23B0D0}"/>
            </a:ext>
          </a:extLst>
        </p:cNvPr>
        <p:cNvGrpSpPr/>
        <p:nvPr/>
      </p:nvGrpSpPr>
      <p:grpSpPr>
        <a:xfrm>
          <a:off x="0" y="0"/>
          <a:ext cx="0" cy="0"/>
          <a:chOff x="0" y="0"/>
          <a:chExt cx="0" cy="0"/>
        </a:xfrm>
      </p:grpSpPr>
      <p:sp>
        <p:nvSpPr>
          <p:cNvPr id="6" name="Footer Placeholder 5">
            <a:extLst>
              <a:ext uri="{FF2B5EF4-FFF2-40B4-BE49-F238E27FC236}">
                <a16:creationId xmlns:a16="http://schemas.microsoft.com/office/drawing/2014/main" id="{F7F15359-6A10-4479-2707-421595ECC6FA}"/>
              </a:ext>
            </a:extLst>
          </p:cNvPr>
          <p:cNvSpPr>
            <a:spLocks noGrp="1"/>
          </p:cNvSpPr>
          <p:nvPr>
            <p:ph type="ftr" sz="quarter" idx="15"/>
          </p:nvPr>
        </p:nvSpPr>
        <p:spPr>
          <a:xfrm>
            <a:off x="546969" y="4970700"/>
            <a:ext cx="6451742" cy="174151"/>
          </a:xfrm>
        </p:spPr>
        <p:txBody>
          <a:bodyPr/>
          <a:lstStyle/>
          <a:p>
            <a:endParaRPr lang="en-CH"/>
          </a:p>
        </p:txBody>
      </p:sp>
      <p:sp>
        <p:nvSpPr>
          <p:cNvPr id="19" name="Source">
            <a:extLst>
              <a:ext uri="{FF2B5EF4-FFF2-40B4-BE49-F238E27FC236}">
                <a16:creationId xmlns:a16="http://schemas.microsoft.com/office/drawing/2014/main" id="{55BD065E-2DF5-4BE9-F09E-7D8B1D82BDB7}"/>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20" name="Head">
            <a:extLst>
              <a:ext uri="{FF2B5EF4-FFF2-40B4-BE49-F238E27FC236}">
                <a16:creationId xmlns:a16="http://schemas.microsoft.com/office/drawing/2014/main" id="{9F9F09F0-A68E-2D10-3BE1-11562111A014}"/>
              </a:ext>
            </a:extLst>
          </p:cNvPr>
          <p:cNvSpPr>
            <a:spLocks noGrp="1"/>
          </p:cNvSpPr>
          <p:nvPr>
            <p:ph type="body" sz="quarter" idx="18"/>
          </p:nvPr>
        </p:nvSpPr>
        <p:spPr>
          <a:xfrm>
            <a:off x="503238" y="774000"/>
            <a:ext cx="8136762" cy="360000"/>
          </a:xfrm>
        </p:spPr>
        <p:txBody>
          <a:bodyPr/>
          <a:lstStyle/>
          <a:p>
            <a:pPr>
              <a:defRPr sz="1200">
                <a:latin typeface="Nexa Bold (Headings)"/>
              </a:defRPr>
            </a:pPr>
            <a:r>
              <a:t>BB Kids | Price Elasticity | Walmart | Assumes no other products are changing prices</a:t>
            </a:r>
          </a:p>
        </p:txBody>
      </p:sp>
      <p:sp>
        <p:nvSpPr>
          <p:cNvPr id="18" name="Title 17">
            <a:extLst>
              <a:ext uri="{FF2B5EF4-FFF2-40B4-BE49-F238E27FC236}">
                <a16:creationId xmlns:a16="http://schemas.microsoft.com/office/drawing/2014/main" id="{5B6FBB7E-4A9F-2B7C-359E-01525E103B73}"/>
              </a:ext>
            </a:extLst>
          </p:cNvPr>
          <p:cNvSpPr>
            <a:spLocks noGrp="1"/>
          </p:cNvSpPr>
          <p:nvPr>
            <p:ph type="title"/>
          </p:nvPr>
        </p:nvSpPr>
        <p:spPr>
          <a:xfrm>
            <a:off x="504000" y="-1"/>
            <a:ext cx="8136000" cy="771525"/>
          </a:xfrm>
        </p:spPr>
        <p:txBody>
          <a:bodyPr/>
          <a:lstStyle/>
          <a:p>
            <a:pPr>
              <a:defRPr sz="1600">
                <a:latin typeface="Nexa Bold (Headings)"/>
              </a:defRPr>
            </a:pPr>
            <a:r>
              <a:rPr lang="fr-CH" dirty="0">
                <a:highlight>
                  <a:srgbClr val="FFFF00"/>
                </a:highlight>
              </a:rPr>
              <a:t>Price </a:t>
            </a:r>
            <a:r>
              <a:rPr lang="fr-CH" dirty="0" err="1">
                <a:highlight>
                  <a:srgbClr val="FFFF00"/>
                </a:highlight>
              </a:rPr>
              <a:t>Elasticity</a:t>
            </a:r>
            <a:r>
              <a:rPr lang="fr-CH" dirty="0">
                <a:highlight>
                  <a:srgbClr val="FFFF00"/>
                </a:highlight>
              </a:rPr>
              <a:t> </a:t>
            </a:r>
            <a:r>
              <a:rPr lang="fr-CH" dirty="0" err="1">
                <a:highlight>
                  <a:srgbClr val="FFFF00"/>
                </a:highlight>
              </a:rPr>
              <a:t>Curve</a:t>
            </a:r>
            <a:r>
              <a:rPr lang="en-US" dirty="0">
                <a:highlight>
                  <a:srgbClr val="FFFF00"/>
                </a:highlight>
              </a:rPr>
              <a:t> </a:t>
            </a:r>
            <a:r>
              <a:rPr lang="en-US" dirty="0">
                <a:solidFill>
                  <a:schemeClr val="bg2">
                    <a:lumMod val="90000"/>
                  </a:schemeClr>
                </a:solidFill>
                <a:highlight>
                  <a:srgbClr val="FFFF00"/>
                </a:highlight>
              </a:rPr>
              <a:t>(Replace with SO WHAT)</a:t>
            </a:r>
          </a:p>
        </p:txBody>
      </p:sp>
      <p:graphicFrame>
        <p:nvGraphicFramePr>
          <p:cNvPr id="34" name="T1">
            <a:extLst>
              <a:ext uri="{FF2B5EF4-FFF2-40B4-BE49-F238E27FC236}">
                <a16:creationId xmlns:a16="http://schemas.microsoft.com/office/drawing/2014/main" id="{683B02EA-E1AA-19CA-1FB6-D067A2F9C2E9}"/>
              </a:ext>
            </a:extLst>
          </p:cNvPr>
          <p:cNvGraphicFramePr>
            <a:graphicFrameLocks/>
          </p:cNvGraphicFramePr>
          <p:nvPr/>
        </p:nvGraphicFramePr>
        <p:xfrm>
          <a:off x="4579258" y="1141495"/>
          <a:ext cx="4057904" cy="1248252"/>
        </p:xfrm>
        <a:graphic>
          <a:graphicData uri="http://schemas.openxmlformats.org/drawingml/2006/table">
            <a:tbl>
              <a:tblPr bandRow="1"/>
              <a:tblGrid>
                <a:gridCol w="162560">
                  <a:extLst>
                    <a:ext uri="{9D8B030D-6E8A-4147-A177-3AD203B41FA5}">
                      <a16:colId xmlns:a16="http://schemas.microsoft.com/office/drawing/2014/main" val="20000"/>
                    </a:ext>
                  </a:extLst>
                </a:gridCol>
                <a:gridCol w="1982932">
                  <a:extLst>
                    <a:ext uri="{9D8B030D-6E8A-4147-A177-3AD203B41FA5}">
                      <a16:colId xmlns:a16="http://schemas.microsoft.com/office/drawing/2014/main" val="20001"/>
                    </a:ext>
                  </a:extLst>
                </a:gridCol>
                <a:gridCol w="478103">
                  <a:extLst>
                    <a:ext uri="{9D8B030D-6E8A-4147-A177-3AD203B41FA5}">
                      <a16:colId xmlns:a16="http://schemas.microsoft.com/office/drawing/2014/main" val="20002"/>
                    </a:ext>
                  </a:extLst>
                </a:gridCol>
                <a:gridCol w="478103">
                  <a:extLst>
                    <a:ext uri="{9D8B030D-6E8A-4147-A177-3AD203B41FA5}">
                      <a16:colId xmlns:a16="http://schemas.microsoft.com/office/drawing/2014/main" val="20003"/>
                    </a:ext>
                  </a:extLst>
                </a:gridCol>
                <a:gridCol w="478103">
                  <a:extLst>
                    <a:ext uri="{9D8B030D-6E8A-4147-A177-3AD203B41FA5}">
                      <a16:colId xmlns:a16="http://schemas.microsoft.com/office/drawing/2014/main" val="1774582163"/>
                    </a:ext>
                  </a:extLst>
                </a:gridCol>
                <a:gridCol w="478103">
                  <a:extLst>
                    <a:ext uri="{9D8B030D-6E8A-4147-A177-3AD203B41FA5}">
                      <a16:colId xmlns:a16="http://schemas.microsoft.com/office/drawing/2014/main" val="506562406"/>
                    </a:ext>
                  </a:extLst>
                </a:gridCol>
              </a:tblGrid>
              <a:tr h="38862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GB" sz="800" b="1" i="0">
                        <a:solidFill>
                          <a:schemeClr val="tx2"/>
                        </a:solidFill>
                        <a:latin typeface="+mj-lt"/>
                        <a:ea typeface="Open Sans" panose="020B0606030504020204" pitchFamily="34" charset="0"/>
                        <a:cs typeface="Open Sans" panose="020B0606030504020204" pitchFamily="34" charset="0"/>
                      </a:endParaRPr>
                    </a:p>
                  </a:txBody>
                  <a:tcPr marL="68580" marR="68580" marT="34290" marB="34290">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Price Elasticity</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Down-Pricing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Up-Pricing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P12M </a:t>
                      </a:r>
                      <a:r>
                        <a:rPr lang="fr-CH" sz="700" b="1" i="0" err="1">
                          <a:solidFill>
                            <a:schemeClr val="tx2"/>
                          </a:solidFill>
                          <a:latin typeface="Nexa Bold" panose="00000800000000000000" pitchFamily="2" charset="0"/>
                          <a:ea typeface="Open Sans" panose="020B0606030504020204" pitchFamily="34" charset="0"/>
                          <a:cs typeface="Open Sans" panose="020B0606030504020204" pitchFamily="34" charset="0"/>
                        </a:rPr>
                        <a:t>Weight</a:t>
                      </a: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 of Business</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P12M Gross </a:t>
                      </a:r>
                      <a:r>
                        <a:rPr lang="fr-CH" sz="700" b="1" i="0" dirty="0" err="1">
                          <a:solidFill>
                            <a:schemeClr val="tx2"/>
                          </a:solidFill>
                          <a:latin typeface="Nexa Bold" panose="00000800000000000000" pitchFamily="2" charset="0"/>
                          <a:ea typeface="Open Sans" panose="020B0606030504020204" pitchFamily="34" charset="0"/>
                          <a:cs typeface="Open Sans" panose="020B0606030504020204" pitchFamily="34" charset="0"/>
                        </a:rPr>
                        <a:t>Margin</a:t>
                      </a: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a:t>
                      </a:r>
                      <a:endParaRPr lang="en-GB" sz="700" b="1" i="0" dirty="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1"/>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A097"/>
                    </a:solidFill>
                  </a:tcPr>
                </a:tc>
                <a:tc>
                  <a:txBody>
                    <a:bodyPr/>
                    <a:lstStyle/>
                    <a:p>
                      <a:pPr algn="l">
                        <a:defRPr sz="800">
                          <a:latin typeface="Nexa Book"/>
                        </a:defRPr>
                      </a:pPr>
                      <a:r>
                        <a:rPr sz="800">
                          <a:latin typeface="Nexa Book"/>
                        </a:rPr>
                        <a:t>Banana Boat Kids Sport Lotion FPS50 180ml</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-2.7</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-1.2</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r>
                        <a:rPr sz="800">
                          <a:latin typeface="Nexa Book"/>
                        </a:rPr>
                        <a:t>1.7%</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57.1%</a:t>
                      </a: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46696720"/>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l">
                        <a:defRPr sz="800">
                          <a:latin typeface="Nexa Book"/>
                        </a:defRPr>
                      </a:pPr>
                      <a:r>
                        <a:rPr sz="800">
                          <a:latin typeface="Nexa Book"/>
                        </a:rPr>
                        <a:t>Banana Boat Kids Sport Roll-on FPS50+ 75ml</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-2.5</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-1.0</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r>
                        <a:rPr sz="800">
                          <a:latin typeface="Nexa Book"/>
                        </a:rPr>
                        <a:t>0.6%</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55.7%</a:t>
                      </a: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20723459"/>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6C6D"/>
                    </a:solidFill>
                  </a:tcPr>
                </a:tc>
                <a:tc>
                  <a:txBody>
                    <a:bodyPr/>
                    <a:lstStyle/>
                    <a:p>
                      <a:pPr algn="l">
                        <a:defRPr sz="800">
                          <a:latin typeface="Nexa Book"/>
                        </a:defRPr>
                      </a:pPr>
                      <a:r>
                        <a:rPr sz="800">
                          <a:latin typeface="Nexa Book"/>
                        </a:rPr>
                        <a:t>Banana Boat Kids Sport Spray FPS50 170g</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-1.3</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-1.1</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r>
                        <a:rPr sz="800">
                          <a:latin typeface="Nexa Book"/>
                        </a:rPr>
                        <a:t>1.2%</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44.3%</a:t>
                      </a: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85359843"/>
                  </a:ext>
                </a:extLst>
              </a:tr>
            </a:tbl>
          </a:graphicData>
        </a:graphic>
      </p:graphicFrame>
      <p:graphicFrame>
        <p:nvGraphicFramePr>
          <p:cNvPr id="8" name="C1">
            <a:extLst>
              <a:ext uri="{FF2B5EF4-FFF2-40B4-BE49-F238E27FC236}">
                <a16:creationId xmlns:a16="http://schemas.microsoft.com/office/drawing/2014/main" id="{46B80276-0799-05D9-416D-DB3895BA595F}"/>
              </a:ext>
            </a:extLst>
          </p:cNvPr>
          <p:cNvGraphicFramePr>
            <a:graphicFrameLocks/>
          </p:cNvGraphicFramePr>
          <p:nvPr/>
        </p:nvGraphicFramePr>
        <p:xfrm>
          <a:off x="539749" y="1152000"/>
          <a:ext cx="4112080" cy="3620027"/>
        </p:xfrm>
        <a:graphic>
          <a:graphicData uri="http://schemas.openxmlformats.org/drawingml/2006/chart">
            <c:chart xmlns:c="http://schemas.openxmlformats.org/drawingml/2006/chart" xmlns:r="http://schemas.openxmlformats.org/officeDocument/2006/relationships" r:id="rId2"/>
          </a:graphicData>
        </a:graphic>
      </p:graphicFrame>
      <p:sp>
        <p:nvSpPr>
          <p:cNvPr id="2" name="Date Placeholder 1">
            <a:extLst>
              <a:ext uri="{FF2B5EF4-FFF2-40B4-BE49-F238E27FC236}">
                <a16:creationId xmlns:a16="http://schemas.microsoft.com/office/drawing/2014/main" id="{842535A0-05F2-B55C-3DF6-9CDA714D3A32}"/>
              </a:ext>
            </a:extLst>
          </p:cNvPr>
          <p:cNvSpPr>
            <a:spLocks noGrp="1"/>
          </p:cNvSpPr>
          <p:nvPr>
            <p:ph type="dt" sz="half" idx="14"/>
          </p:nvPr>
        </p:nvSpPr>
        <p:spPr/>
        <p:txBody>
          <a:bodyPr/>
          <a:lstStyle/>
          <a:p>
            <a:fld id="{C2150E0F-65BF-4754-A874-587658C88696}" type="datetime1">
              <a:rPr lang="en-US" smtClean="0"/>
              <a:t>7/25/2025</a:t>
            </a:fld>
            <a:endParaRPr lang="en-US"/>
          </a:p>
        </p:txBody>
      </p:sp>
      <p:sp>
        <p:nvSpPr>
          <p:cNvPr id="4" name="Slide Number Placeholder 3">
            <a:extLst>
              <a:ext uri="{FF2B5EF4-FFF2-40B4-BE49-F238E27FC236}">
                <a16:creationId xmlns:a16="http://schemas.microsoft.com/office/drawing/2014/main" id="{9D7D23EA-081F-2D79-1E64-5988891C7532}"/>
              </a:ext>
            </a:extLst>
          </p:cNvPr>
          <p:cNvSpPr>
            <a:spLocks noGrp="1"/>
          </p:cNvSpPr>
          <p:nvPr>
            <p:ph type="sldNum" sz="quarter" idx="16"/>
          </p:nvPr>
        </p:nvSpPr>
        <p:spPr/>
        <p:txBody>
          <a:bodyPr/>
          <a:lstStyle/>
          <a:p>
            <a:fld id="{7B1F438D-4EAF-094E-9162-80CF3EF77236}" type="slidenum">
              <a:rPr lang="en-US" smtClean="0"/>
              <a:pPr/>
              <a:t>132</a:t>
            </a:fld>
            <a:endParaRPr lang="en-US"/>
          </a:p>
        </p:txBody>
      </p:sp>
      <p:sp>
        <p:nvSpPr>
          <p:cNvPr id="3" name="TextBox Y">
            <a:extLst>
              <a:ext uri="{FF2B5EF4-FFF2-40B4-BE49-F238E27FC236}">
                <a16:creationId xmlns:a16="http://schemas.microsoft.com/office/drawing/2014/main" id="{2E795FEA-BE1F-8459-8F78-34815B6EE455}"/>
              </a:ext>
            </a:extLst>
          </p:cNvPr>
          <p:cNvSpPr txBox="1"/>
          <p:nvPr/>
        </p:nvSpPr>
        <p:spPr>
          <a:xfrm>
            <a:off x="517719" y="1098243"/>
            <a:ext cx="564369" cy="4238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marL="0" marR="0" lvl="0" indent="0" defTabSz="685783"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2"/>
                </a:solidFill>
                <a:effectLst/>
                <a:uLnTx/>
                <a:uFillTx/>
                <a:latin typeface="Nexa Bold"/>
                <a:ea typeface="+mn-ea"/>
                <a:cs typeface="+mn-cs"/>
              </a:rPr>
              <a:t>% change In volume share</a:t>
            </a:r>
            <a:endParaRPr kumimoji="0" sz="800" b="0" i="0" u="none" strike="noStrike" kern="1200" cap="none" spc="0" normalizeH="0" baseline="0" noProof="0" dirty="0">
              <a:ln>
                <a:noFill/>
              </a:ln>
              <a:solidFill>
                <a:schemeClr val="tx2"/>
              </a:solidFill>
              <a:effectLst/>
              <a:uLnTx/>
              <a:uFillTx/>
              <a:latin typeface="Nexa Bold"/>
              <a:ea typeface="+mn-ea"/>
              <a:cs typeface="+mn-cs"/>
            </a:endParaRPr>
          </a:p>
        </p:txBody>
      </p:sp>
    </p:spTree>
    <p:extLst>
      <p:ext uri="{BB962C8B-B14F-4D97-AF65-F5344CB8AC3E}">
        <p14:creationId xmlns:p14="http://schemas.microsoft.com/office/powerpoint/2010/main" val="1398463268"/>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12B0B1-02C2-794F-CBAC-6B6A7D20C688}"/>
            </a:ext>
          </a:extLst>
        </p:cNvPr>
        <p:cNvGrpSpPr/>
        <p:nvPr/>
      </p:nvGrpSpPr>
      <p:grpSpPr>
        <a:xfrm>
          <a:off x="0" y="0"/>
          <a:ext cx="0" cy="0"/>
          <a:chOff x="0" y="0"/>
          <a:chExt cx="0" cy="0"/>
        </a:xfrm>
      </p:grpSpPr>
      <p:sp>
        <p:nvSpPr>
          <p:cNvPr id="6" name="Footer Placeholder 5">
            <a:extLst>
              <a:ext uri="{FF2B5EF4-FFF2-40B4-BE49-F238E27FC236}">
                <a16:creationId xmlns:a16="http://schemas.microsoft.com/office/drawing/2014/main" id="{A9C00628-F17A-DA2B-0DFF-AD8259BFD7BD}"/>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98E6A0F8-2619-6C7F-C40C-9E6E71FAB465}"/>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4" name="Head">
            <a:extLst>
              <a:ext uri="{FF2B5EF4-FFF2-40B4-BE49-F238E27FC236}">
                <a16:creationId xmlns:a16="http://schemas.microsoft.com/office/drawing/2014/main" id="{D20FDE49-1AB9-8396-D613-426BE14342F6}"/>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Banana Boat Kids Sport Lotion FPS50 180ml | Walmart | Assuming no other products are changing prices</a:t>
            </a:r>
          </a:p>
        </p:txBody>
      </p:sp>
      <p:sp>
        <p:nvSpPr>
          <p:cNvPr id="10" name="Title 9">
            <a:extLst>
              <a:ext uri="{FF2B5EF4-FFF2-40B4-BE49-F238E27FC236}">
                <a16:creationId xmlns:a16="http://schemas.microsoft.com/office/drawing/2014/main" id="{0042C97C-11C7-EF94-1F2C-9305108F871A}"/>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0E8CA0E0-BF82-8807-0A09-4F35050A05A8}"/>
              </a:ext>
            </a:extLst>
          </p:cNvPr>
          <p:cNvGraphicFramePr/>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F37729DD-829E-F60D-AAFF-40DF0CFF5AC3}"/>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6E94B903-601E-6FE3-4E56-D9D6771B989C}"/>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68FA4BCA-14F5-86F0-E13E-874A6672BD1C}"/>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2DB01269-7EB3-B556-9983-5494CCD3B7BD}"/>
              </a:ext>
            </a:extLst>
          </p:cNvPr>
          <p:cNvSpPr>
            <a:spLocks noGrp="1"/>
          </p:cNvSpPr>
          <p:nvPr>
            <p:ph type="dt" sz="half" idx="14"/>
          </p:nvPr>
        </p:nvSpPr>
        <p:spPr/>
        <p:txBody>
          <a:bodyPr/>
          <a:lstStyle/>
          <a:p>
            <a:fld id="{7FE604EA-FBB6-4FDB-AFE2-9A23405DCB69}" type="datetime1">
              <a:rPr lang="en-US" smtClean="0"/>
              <a:t>7/25/2025</a:t>
            </a:fld>
            <a:endParaRPr lang="en-US"/>
          </a:p>
        </p:txBody>
      </p:sp>
      <p:sp>
        <p:nvSpPr>
          <p:cNvPr id="7" name="Slide Number Placeholder 6">
            <a:extLst>
              <a:ext uri="{FF2B5EF4-FFF2-40B4-BE49-F238E27FC236}">
                <a16:creationId xmlns:a16="http://schemas.microsoft.com/office/drawing/2014/main" id="{F4D09240-E201-3F8B-5DD2-33D413CE69D5}"/>
              </a:ext>
            </a:extLst>
          </p:cNvPr>
          <p:cNvSpPr>
            <a:spLocks noGrp="1"/>
          </p:cNvSpPr>
          <p:nvPr>
            <p:ph type="sldNum" sz="quarter" idx="16"/>
          </p:nvPr>
        </p:nvSpPr>
        <p:spPr/>
        <p:txBody>
          <a:bodyPr/>
          <a:lstStyle/>
          <a:p>
            <a:fld id="{7B1F438D-4EAF-094E-9162-80CF3EF77236}" type="slidenum">
              <a:rPr lang="en-US" smtClean="0"/>
              <a:pPr/>
              <a:t>133</a:t>
            </a:fld>
            <a:endParaRPr lang="en-US"/>
          </a:p>
        </p:txBody>
      </p:sp>
      <p:sp>
        <p:nvSpPr>
          <p:cNvPr id="22" name="Rectangle 21">
            <a:extLst>
              <a:ext uri="{FF2B5EF4-FFF2-40B4-BE49-F238E27FC236}">
                <a16:creationId xmlns:a16="http://schemas.microsoft.com/office/drawing/2014/main" id="{E4740950-A1BF-0274-4983-1D2BE9CBC882}"/>
              </a:ext>
            </a:extLst>
          </p:cNvPr>
          <p:cNvSpPr/>
          <p:nvPr/>
        </p:nvSpPr>
        <p:spPr>
          <a:xfrm>
            <a:off x="972000" y="1458000"/>
            <a:ext cx="79128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3" name="Rectangle 22">
            <a:extLst>
              <a:ext uri="{FF2B5EF4-FFF2-40B4-BE49-F238E27FC236}">
                <a16:creationId xmlns:a16="http://schemas.microsoft.com/office/drawing/2014/main" id="{A615E68D-7122-D353-F412-2A4EFF116737}"/>
              </a:ext>
            </a:extLst>
          </p:cNvPr>
          <p:cNvSpPr/>
          <p:nvPr/>
        </p:nvSpPr>
        <p:spPr>
          <a:xfrm>
            <a:off x="1763280" y="1458000"/>
            <a:ext cx="73476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4" name="Rectangle 23">
            <a:extLst>
              <a:ext uri="{FF2B5EF4-FFF2-40B4-BE49-F238E27FC236}">
                <a16:creationId xmlns:a16="http://schemas.microsoft.com/office/drawing/2014/main" id="{E90A23A4-6F84-245F-4876-2B2B5170821F}"/>
              </a:ext>
            </a:extLst>
          </p:cNvPr>
          <p:cNvSpPr/>
          <p:nvPr/>
        </p:nvSpPr>
        <p:spPr>
          <a:xfrm>
            <a:off x="2498040" y="1458000"/>
            <a:ext cx="50868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5" name="Rectangle 24">
            <a:extLst>
              <a:ext uri="{FF2B5EF4-FFF2-40B4-BE49-F238E27FC236}">
                <a16:creationId xmlns:a16="http://schemas.microsoft.com/office/drawing/2014/main" id="{F5AED7DB-AB42-7912-EF6E-892C0E9A586A}"/>
              </a:ext>
            </a:extLst>
          </p:cNvPr>
          <p:cNvSpPr/>
          <p:nvPr/>
        </p:nvSpPr>
        <p:spPr>
          <a:xfrm>
            <a:off x="3006720" y="1458000"/>
            <a:ext cx="28260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Increase &amp; Profit Dilution</a:t>
            </a:r>
          </a:p>
        </p:txBody>
      </p:sp>
      <p:sp>
        <p:nvSpPr>
          <p:cNvPr id="26" name="Rectangle 25">
            <a:extLst>
              <a:ext uri="{FF2B5EF4-FFF2-40B4-BE49-F238E27FC236}">
                <a16:creationId xmlns:a16="http://schemas.microsoft.com/office/drawing/2014/main" id="{714D047B-5493-B5D3-462C-6555D73BC767}"/>
              </a:ext>
            </a:extLst>
          </p:cNvPr>
          <p:cNvSpPr/>
          <p:nvPr/>
        </p:nvSpPr>
        <p:spPr>
          <a:xfrm>
            <a:off x="3289320" y="1458000"/>
            <a:ext cx="50868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7" name="Rectangle 26">
            <a:extLst>
              <a:ext uri="{FF2B5EF4-FFF2-40B4-BE49-F238E27FC236}">
                <a16:creationId xmlns:a16="http://schemas.microsoft.com/office/drawing/2014/main" id="{7922D67C-F7ED-AA1C-342C-FA3897E504C3}"/>
              </a:ext>
            </a:extLst>
          </p:cNvPr>
          <p:cNvSpPr/>
          <p:nvPr/>
        </p:nvSpPr>
        <p:spPr>
          <a:xfrm>
            <a:off x="3798000" y="1458000"/>
            <a:ext cx="101736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8" name="Rectangle 27">
            <a:extLst>
              <a:ext uri="{FF2B5EF4-FFF2-40B4-BE49-F238E27FC236}">
                <a16:creationId xmlns:a16="http://schemas.microsoft.com/office/drawing/2014/main" id="{B74D1D9C-E4CB-2BFF-6210-6C23402FBF67}"/>
              </a:ext>
            </a:extLst>
          </p:cNvPr>
          <p:cNvSpPr/>
          <p:nvPr/>
        </p:nvSpPr>
        <p:spPr>
          <a:xfrm>
            <a:off x="4815360" y="1458000"/>
            <a:ext cx="180864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Dilution &amp; Profit Increase</a:t>
            </a:r>
          </a:p>
        </p:txBody>
      </p:sp>
    </p:spTree>
    <p:extLst>
      <p:ext uri="{BB962C8B-B14F-4D97-AF65-F5344CB8AC3E}">
        <p14:creationId xmlns:p14="http://schemas.microsoft.com/office/powerpoint/2010/main" val="3917561238"/>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B2FCC3-9EBB-6D16-81E9-27BA880B304B}"/>
            </a:ext>
          </a:extLst>
        </p:cNvPr>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C00DFB0E-62AF-630A-0342-692386585AD4}"/>
              </a:ext>
            </a:extLst>
          </p:cNvPr>
          <p:cNvGraphicFramePr>
            <a:graphicFrameLocks noGrp="1"/>
          </p:cNvGraphicFramePr>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a:latin typeface="Nexa Book"/>
                        </a:defRPr>
                      </a:pPr>
                      <a:r>
                        <a:rPr sz="800">
                          <a:latin typeface="Nexa Book"/>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b="1">
                          <a:latin typeface="Nexa Bold"/>
                        </a:defRPr>
                      </a:pPr>
                      <a:r>
                        <a:rPr sz="800">
                          <a:latin typeface="Nexa Bold"/>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b="1">
                          <a:latin typeface="Nexa Bold"/>
                        </a:defRPr>
                      </a:pPr>
                      <a:r>
                        <a:rPr sz="800">
                          <a:latin typeface="Nexa Bold"/>
                        </a:rPr>
                        <a:t>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Aqua Protect Cream FPS50+ 236ml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b="1">
                          <a:latin typeface="Nexa Bold"/>
                        </a:defRPr>
                      </a:pPr>
                      <a:r>
                        <a:rPr sz="800">
                          <a:latin typeface="Nexa Bold"/>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Advanced Protection Lotion FPS50+ 240ml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Aqua Protect Sport Lotion FPS50+ 236ml (3.1%)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AB74330C-5632-6080-D672-15F55FC58545}"/>
              </a:ext>
            </a:extLst>
          </p:cNvPr>
          <p:cNvGraphicFramePr>
            <a:graphicFrameLocks noGrp="1"/>
          </p:cNvGraphicFramePr>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Banana Boat Aqua Protect Sport Lotion FPS50+ 236ml (3.1%)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Banana Boat Aqua Protect Cream FPS50+ 236ml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Banana Boat Advanced Protection Lotion FPS50+ 240ml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Banana Boat Aqua Protect Kids Cream FPS50+ 236ml (1.9%)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A6D0EB73-3E60-190D-E47E-A9EB74A3CBEA}"/>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2113661B-86EB-C733-FF5C-C5A2B98A39C3}"/>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6" name="Head">
            <a:extLst>
              <a:ext uri="{FF2B5EF4-FFF2-40B4-BE49-F238E27FC236}">
                <a16:creationId xmlns:a16="http://schemas.microsoft.com/office/drawing/2014/main" id="{778C208B-E391-71A5-3154-58115FA38908}"/>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Banana Boat Kids Sport Lotion FPS50 180ml (0.6%) | Up &amp; Down Pricing | Walmart | Assumes no other are changing prices</a:t>
            </a:r>
          </a:p>
        </p:txBody>
      </p:sp>
      <p:sp>
        <p:nvSpPr>
          <p:cNvPr id="4" name="Title1">
            <a:extLst>
              <a:ext uri="{FF2B5EF4-FFF2-40B4-BE49-F238E27FC236}">
                <a16:creationId xmlns:a16="http://schemas.microsoft.com/office/drawing/2014/main" id="{4CC82706-4877-D83B-776E-3B7533F36A6A}"/>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A136B9B3-F652-B523-6FD9-9BAA8D37A7CB}"/>
              </a:ext>
            </a:extLst>
          </p:cNvPr>
          <p:cNvGraphicFramePr>
            <a:graphicFrameLocks noGrp="1"/>
          </p:cNvGraphicFramePr>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619DF59-D7CD-417F-6051-885B3B581F58}"/>
              </a:ext>
            </a:extLst>
          </p:cNvPr>
          <p:cNvGraphicFramePr>
            <a:graphicFrameLocks noGrp="1"/>
          </p:cNvGraphicFramePr>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8B919EA3-8813-4609-26A8-D32979E130CA}"/>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94027CF7-8E63-6381-AF95-02717008FE11}"/>
              </a:ext>
            </a:extLst>
          </p:cNvPr>
          <p:cNvSpPr>
            <a:spLocks noGrp="1"/>
          </p:cNvSpPr>
          <p:nvPr>
            <p:ph type="dt" sz="half" idx="14"/>
          </p:nvPr>
        </p:nvSpPr>
        <p:spPr/>
        <p:txBody>
          <a:bodyPr/>
          <a:lstStyle/>
          <a:p>
            <a:fld id="{1D008078-2C21-4DCA-B855-87E98C20A404}" type="datetime1">
              <a:rPr lang="en-US" smtClean="0"/>
              <a:t>7/25/2025</a:t>
            </a:fld>
            <a:endParaRPr lang="en-US"/>
          </a:p>
        </p:txBody>
      </p:sp>
      <p:sp>
        <p:nvSpPr>
          <p:cNvPr id="3" name="Slide Number Placeholder 2">
            <a:extLst>
              <a:ext uri="{FF2B5EF4-FFF2-40B4-BE49-F238E27FC236}">
                <a16:creationId xmlns:a16="http://schemas.microsoft.com/office/drawing/2014/main" id="{1F63C93D-77B2-0C03-A85B-600D21BF6A98}"/>
              </a:ext>
            </a:extLst>
          </p:cNvPr>
          <p:cNvSpPr>
            <a:spLocks noGrp="1"/>
          </p:cNvSpPr>
          <p:nvPr>
            <p:ph type="sldNum" sz="quarter" idx="16"/>
          </p:nvPr>
        </p:nvSpPr>
        <p:spPr/>
        <p:txBody>
          <a:bodyPr/>
          <a:lstStyle/>
          <a:p>
            <a:fld id="{7B1F438D-4EAF-094E-9162-80CF3EF77236}" type="slidenum">
              <a:rPr lang="en-US" smtClean="0"/>
              <a:pPr/>
              <a:t>134</a:t>
            </a:fld>
            <a:endParaRPr lang="en-US"/>
          </a:p>
        </p:txBody>
      </p:sp>
    </p:spTree>
    <p:extLst>
      <p:ext uri="{BB962C8B-B14F-4D97-AF65-F5344CB8AC3E}">
        <p14:creationId xmlns:p14="http://schemas.microsoft.com/office/powerpoint/2010/main" val="1792443548"/>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AF6831-E756-FECA-CB07-377633D147D5}"/>
            </a:ext>
          </a:extLst>
        </p:cNvPr>
        <p:cNvGrpSpPr/>
        <p:nvPr/>
      </p:nvGrpSpPr>
      <p:grpSpPr>
        <a:xfrm>
          <a:off x="0" y="0"/>
          <a:ext cx="0" cy="0"/>
          <a:chOff x="0" y="0"/>
          <a:chExt cx="0" cy="0"/>
        </a:xfrm>
      </p:grpSpPr>
      <p:sp>
        <p:nvSpPr>
          <p:cNvPr id="6" name="Footer Placeholder 5">
            <a:extLst>
              <a:ext uri="{FF2B5EF4-FFF2-40B4-BE49-F238E27FC236}">
                <a16:creationId xmlns:a16="http://schemas.microsoft.com/office/drawing/2014/main" id="{2E83EAD2-5424-A08B-A857-21916CA11390}"/>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E3EC60A0-119B-C28A-143B-808AF6A49865}"/>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4" name="Head">
            <a:extLst>
              <a:ext uri="{FF2B5EF4-FFF2-40B4-BE49-F238E27FC236}">
                <a16:creationId xmlns:a16="http://schemas.microsoft.com/office/drawing/2014/main" id="{0E61B8F3-E81A-1430-D12B-60D70BA27C14}"/>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Banana Boat Kids Sport Roll-on FPS50+ 75ml | Walmart | Assuming no other products are changing prices</a:t>
            </a:r>
          </a:p>
        </p:txBody>
      </p:sp>
      <p:sp>
        <p:nvSpPr>
          <p:cNvPr id="10" name="Title 9">
            <a:extLst>
              <a:ext uri="{FF2B5EF4-FFF2-40B4-BE49-F238E27FC236}">
                <a16:creationId xmlns:a16="http://schemas.microsoft.com/office/drawing/2014/main" id="{F6A98527-62C1-09DB-1F4C-E3A6C4106721}"/>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BD374C1D-CEA7-494E-4052-F0DE49934BAC}"/>
              </a:ext>
            </a:extLst>
          </p:cNvPr>
          <p:cNvGraphicFramePr/>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D5E7637B-1736-5C5A-C4E1-BED5424D3122}"/>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7AA4DB71-E84C-C57F-D710-D91FCE34084B}"/>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32865354-2535-1658-656C-B5CF050C0ADB}"/>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53C98FEC-DBC7-9FDB-5866-1F737BF8EC1A}"/>
              </a:ext>
            </a:extLst>
          </p:cNvPr>
          <p:cNvSpPr>
            <a:spLocks noGrp="1"/>
          </p:cNvSpPr>
          <p:nvPr>
            <p:ph type="dt" sz="half" idx="14"/>
          </p:nvPr>
        </p:nvSpPr>
        <p:spPr/>
        <p:txBody>
          <a:bodyPr/>
          <a:lstStyle/>
          <a:p>
            <a:fld id="{7FE604EA-FBB6-4FDB-AFE2-9A23405DCB69}" type="datetime1">
              <a:rPr lang="en-US" smtClean="0"/>
              <a:t>7/25/2025</a:t>
            </a:fld>
            <a:endParaRPr lang="en-US"/>
          </a:p>
        </p:txBody>
      </p:sp>
      <p:sp>
        <p:nvSpPr>
          <p:cNvPr id="7" name="Slide Number Placeholder 6">
            <a:extLst>
              <a:ext uri="{FF2B5EF4-FFF2-40B4-BE49-F238E27FC236}">
                <a16:creationId xmlns:a16="http://schemas.microsoft.com/office/drawing/2014/main" id="{28F38557-3DF3-EF39-1402-0F360D69779C}"/>
              </a:ext>
            </a:extLst>
          </p:cNvPr>
          <p:cNvSpPr>
            <a:spLocks noGrp="1"/>
          </p:cNvSpPr>
          <p:nvPr>
            <p:ph type="sldNum" sz="quarter" idx="16"/>
          </p:nvPr>
        </p:nvSpPr>
        <p:spPr/>
        <p:txBody>
          <a:bodyPr/>
          <a:lstStyle/>
          <a:p>
            <a:fld id="{7B1F438D-4EAF-094E-9162-80CF3EF77236}" type="slidenum">
              <a:rPr lang="en-US" smtClean="0"/>
              <a:pPr/>
              <a:t>135</a:t>
            </a:fld>
            <a:endParaRPr lang="en-US"/>
          </a:p>
        </p:txBody>
      </p:sp>
      <p:sp>
        <p:nvSpPr>
          <p:cNvPr id="22" name="Rectangle 21">
            <a:extLst>
              <a:ext uri="{FF2B5EF4-FFF2-40B4-BE49-F238E27FC236}">
                <a16:creationId xmlns:a16="http://schemas.microsoft.com/office/drawing/2014/main" id="{371054ED-5FC5-88B3-5382-16448C73851E}"/>
              </a:ext>
            </a:extLst>
          </p:cNvPr>
          <p:cNvSpPr/>
          <p:nvPr/>
        </p:nvSpPr>
        <p:spPr>
          <a:xfrm>
            <a:off x="972000" y="1458000"/>
            <a:ext cx="158256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3" name="Rectangle 22">
            <a:extLst>
              <a:ext uri="{FF2B5EF4-FFF2-40B4-BE49-F238E27FC236}">
                <a16:creationId xmlns:a16="http://schemas.microsoft.com/office/drawing/2014/main" id="{FE6A6A7F-3FFB-46D1-4CFA-A5A89E868D95}"/>
              </a:ext>
            </a:extLst>
          </p:cNvPr>
          <p:cNvSpPr/>
          <p:nvPr/>
        </p:nvSpPr>
        <p:spPr>
          <a:xfrm>
            <a:off x="2554560" y="1458000"/>
            <a:ext cx="367380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Profit &amp; Revenue Increase</a:t>
            </a:r>
          </a:p>
        </p:txBody>
      </p:sp>
      <p:sp>
        <p:nvSpPr>
          <p:cNvPr id="24" name="Rectangle 23">
            <a:extLst>
              <a:ext uri="{FF2B5EF4-FFF2-40B4-BE49-F238E27FC236}">
                <a16:creationId xmlns:a16="http://schemas.microsoft.com/office/drawing/2014/main" id="{A8308F46-E99E-DA58-5712-9EB6A7C11061}"/>
              </a:ext>
            </a:extLst>
          </p:cNvPr>
          <p:cNvSpPr/>
          <p:nvPr/>
        </p:nvSpPr>
        <p:spPr>
          <a:xfrm>
            <a:off x="6228360" y="1458000"/>
            <a:ext cx="39564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Tree>
    <p:extLst>
      <p:ext uri="{BB962C8B-B14F-4D97-AF65-F5344CB8AC3E}">
        <p14:creationId xmlns:p14="http://schemas.microsoft.com/office/powerpoint/2010/main" val="2691080087"/>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002B5-57A7-2FF8-92BD-875EA2ACD5F0}"/>
            </a:ext>
          </a:extLst>
        </p:cNvPr>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4BDE0FFE-F74D-0B41-9DBC-D0C9B9524DBC}"/>
              </a:ext>
            </a:extLst>
          </p:cNvPr>
          <p:cNvGraphicFramePr>
            <a:graphicFrameLocks noGrp="1"/>
          </p:cNvGraphicFramePr>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a:latin typeface="Nexa Book"/>
                        </a:defRPr>
                      </a:pPr>
                      <a:r>
                        <a:rPr sz="800">
                          <a:latin typeface="Nexa Book"/>
                        </a:rPr>
                        <a:t>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b="1">
                          <a:latin typeface="Nexa Bold"/>
                        </a:defRPr>
                      </a:pPr>
                      <a:r>
                        <a:rPr sz="800">
                          <a:latin typeface="Nexa Bold"/>
                        </a:rPr>
                        <a:t>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Advanced Protection Lotion FPS50+ 240ml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b="1">
                          <a:latin typeface="Nexa Bold"/>
                        </a:defRPr>
                      </a:pPr>
                      <a:r>
                        <a:rPr sz="800">
                          <a:latin typeface="Nexa Bold"/>
                        </a:rPr>
                        <a:t>2.1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Sport Lotion FPS30 237ml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a:latin typeface="Nexa Book"/>
                        </a:defRPr>
                      </a:pPr>
                      <a:r>
                        <a:rPr sz="800">
                          <a:latin typeface="Nexa Book"/>
                        </a:rPr>
                        <a:t>0.5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b="1">
                          <a:latin typeface="Nexa Bold"/>
                        </a:defRPr>
                      </a:pPr>
                      <a:r>
                        <a:rPr sz="800">
                          <a:latin typeface="Nexa Bold"/>
                        </a:rPr>
                        <a:t>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Ultra Spray FPS50 156g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9FC777AC-A5D6-DF88-6C45-5A9A76C0AC73}"/>
              </a:ext>
            </a:extLst>
          </p:cNvPr>
          <p:cNvGraphicFramePr>
            <a:graphicFrameLocks noGrp="1"/>
          </p:cNvGraphicFramePr>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Equate Sport Lotion FPS30 237ml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Equate Ultra Spray FPS50 156g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Equate Kids Lotion FPS50 237ml (1.4%)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Nivea Sun Protect &amp; Refresh Sport Spray FPS50 200ml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Banana Boat Aqua Protect Sport Lotion FPS50+ 236ml (3.1%)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4033E8EC-DEB6-2F52-880F-CD6BD79AAF7D}"/>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E667D498-102D-070C-FA88-6FB07873A593}"/>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6" name="Head">
            <a:extLst>
              <a:ext uri="{FF2B5EF4-FFF2-40B4-BE49-F238E27FC236}">
                <a16:creationId xmlns:a16="http://schemas.microsoft.com/office/drawing/2014/main" id="{791EB34E-061C-4094-7EA6-AC18CE2C184F}"/>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Banana Boat Kids Sport Roll-on FPS50+ 75ml (0.1%) | Up &amp; Down Pricing | Walmart | Assumes no other are changing prices</a:t>
            </a:r>
          </a:p>
        </p:txBody>
      </p:sp>
      <p:sp>
        <p:nvSpPr>
          <p:cNvPr id="4" name="Title1">
            <a:extLst>
              <a:ext uri="{FF2B5EF4-FFF2-40B4-BE49-F238E27FC236}">
                <a16:creationId xmlns:a16="http://schemas.microsoft.com/office/drawing/2014/main" id="{1EDEED79-39C9-D7FC-B9E6-50C4273BC822}"/>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71829FF9-8C02-DEC8-FA81-A58261B52717}"/>
              </a:ext>
            </a:extLst>
          </p:cNvPr>
          <p:cNvGraphicFramePr>
            <a:graphicFrameLocks noGrp="1"/>
          </p:cNvGraphicFramePr>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00D544D1-8B9B-376A-DD92-C1DCFB998517}"/>
              </a:ext>
            </a:extLst>
          </p:cNvPr>
          <p:cNvGraphicFramePr>
            <a:graphicFrameLocks noGrp="1"/>
          </p:cNvGraphicFramePr>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58F8C6F7-2DB3-CE76-17CB-E3DDEF9D2347}"/>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6CE50189-750A-BE18-D05C-C5C8B8877204}"/>
              </a:ext>
            </a:extLst>
          </p:cNvPr>
          <p:cNvSpPr>
            <a:spLocks noGrp="1"/>
          </p:cNvSpPr>
          <p:nvPr>
            <p:ph type="dt" sz="half" idx="14"/>
          </p:nvPr>
        </p:nvSpPr>
        <p:spPr/>
        <p:txBody>
          <a:bodyPr/>
          <a:lstStyle/>
          <a:p>
            <a:fld id="{1D008078-2C21-4DCA-B855-87E98C20A404}" type="datetime1">
              <a:rPr lang="en-US" smtClean="0"/>
              <a:t>7/25/2025</a:t>
            </a:fld>
            <a:endParaRPr lang="en-US"/>
          </a:p>
        </p:txBody>
      </p:sp>
      <p:sp>
        <p:nvSpPr>
          <p:cNvPr id="3" name="Slide Number Placeholder 2">
            <a:extLst>
              <a:ext uri="{FF2B5EF4-FFF2-40B4-BE49-F238E27FC236}">
                <a16:creationId xmlns:a16="http://schemas.microsoft.com/office/drawing/2014/main" id="{3BDEA7DB-C734-1A4D-E58F-657246BAE113}"/>
              </a:ext>
            </a:extLst>
          </p:cNvPr>
          <p:cNvSpPr>
            <a:spLocks noGrp="1"/>
          </p:cNvSpPr>
          <p:nvPr>
            <p:ph type="sldNum" sz="quarter" idx="16"/>
          </p:nvPr>
        </p:nvSpPr>
        <p:spPr/>
        <p:txBody>
          <a:bodyPr/>
          <a:lstStyle/>
          <a:p>
            <a:fld id="{7B1F438D-4EAF-094E-9162-80CF3EF77236}" type="slidenum">
              <a:rPr lang="en-US" smtClean="0"/>
              <a:pPr/>
              <a:t>136</a:t>
            </a:fld>
            <a:endParaRPr lang="en-US"/>
          </a:p>
        </p:txBody>
      </p:sp>
    </p:spTree>
    <p:extLst>
      <p:ext uri="{BB962C8B-B14F-4D97-AF65-F5344CB8AC3E}">
        <p14:creationId xmlns:p14="http://schemas.microsoft.com/office/powerpoint/2010/main" val="104769245"/>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94BD13-E510-CB3C-E05B-D8526003BA0D}"/>
            </a:ext>
          </a:extLst>
        </p:cNvPr>
        <p:cNvGrpSpPr/>
        <p:nvPr/>
      </p:nvGrpSpPr>
      <p:grpSpPr>
        <a:xfrm>
          <a:off x="0" y="0"/>
          <a:ext cx="0" cy="0"/>
          <a:chOff x="0" y="0"/>
          <a:chExt cx="0" cy="0"/>
        </a:xfrm>
      </p:grpSpPr>
      <p:sp>
        <p:nvSpPr>
          <p:cNvPr id="6" name="Footer Placeholder 5">
            <a:extLst>
              <a:ext uri="{FF2B5EF4-FFF2-40B4-BE49-F238E27FC236}">
                <a16:creationId xmlns:a16="http://schemas.microsoft.com/office/drawing/2014/main" id="{7CD9FEB7-A058-83BF-A36E-09F9EF4B1712}"/>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1CCDF996-FC63-0630-188A-EC1583FA9736}"/>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4" name="Head">
            <a:extLst>
              <a:ext uri="{FF2B5EF4-FFF2-40B4-BE49-F238E27FC236}">
                <a16:creationId xmlns:a16="http://schemas.microsoft.com/office/drawing/2014/main" id="{D1F47D81-2FDF-E500-F79A-D08232C648F1}"/>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Banana Boat Kids Sport Spray FPS50 170g | Walmart | Assuming no other products are changing prices</a:t>
            </a:r>
          </a:p>
        </p:txBody>
      </p:sp>
      <p:sp>
        <p:nvSpPr>
          <p:cNvPr id="10" name="Title 9">
            <a:extLst>
              <a:ext uri="{FF2B5EF4-FFF2-40B4-BE49-F238E27FC236}">
                <a16:creationId xmlns:a16="http://schemas.microsoft.com/office/drawing/2014/main" id="{F0E8C39D-5743-BA33-3EE0-B3416B583A9A}"/>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A15D7415-1B03-63D7-8895-00565CDD9137}"/>
              </a:ext>
            </a:extLst>
          </p:cNvPr>
          <p:cNvGraphicFramePr/>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F03E0679-CD49-3EA5-499C-5568300B3F57}"/>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9A7A4FDE-D851-1674-8BFE-BDAB5BCA0323}"/>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0FC175DA-885F-A584-C664-4EE57197A837}"/>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3B4A30D8-F3CD-7E17-82B1-833C0434ED34}"/>
              </a:ext>
            </a:extLst>
          </p:cNvPr>
          <p:cNvSpPr>
            <a:spLocks noGrp="1"/>
          </p:cNvSpPr>
          <p:nvPr>
            <p:ph type="dt" sz="half" idx="14"/>
          </p:nvPr>
        </p:nvSpPr>
        <p:spPr/>
        <p:txBody>
          <a:bodyPr/>
          <a:lstStyle/>
          <a:p>
            <a:fld id="{7FE604EA-FBB6-4FDB-AFE2-9A23405DCB69}" type="datetime1">
              <a:rPr lang="en-US" smtClean="0"/>
              <a:t>7/25/2025</a:t>
            </a:fld>
            <a:endParaRPr lang="en-US"/>
          </a:p>
        </p:txBody>
      </p:sp>
      <p:sp>
        <p:nvSpPr>
          <p:cNvPr id="7" name="Slide Number Placeholder 6">
            <a:extLst>
              <a:ext uri="{FF2B5EF4-FFF2-40B4-BE49-F238E27FC236}">
                <a16:creationId xmlns:a16="http://schemas.microsoft.com/office/drawing/2014/main" id="{87F5DE7C-3297-116B-DC66-5B4022657819}"/>
              </a:ext>
            </a:extLst>
          </p:cNvPr>
          <p:cNvSpPr>
            <a:spLocks noGrp="1"/>
          </p:cNvSpPr>
          <p:nvPr>
            <p:ph type="sldNum" sz="quarter" idx="16"/>
          </p:nvPr>
        </p:nvSpPr>
        <p:spPr/>
        <p:txBody>
          <a:bodyPr/>
          <a:lstStyle/>
          <a:p>
            <a:fld id="{7B1F438D-4EAF-094E-9162-80CF3EF77236}" type="slidenum">
              <a:rPr lang="en-US" smtClean="0"/>
              <a:pPr/>
              <a:t>137</a:t>
            </a:fld>
            <a:endParaRPr lang="en-US"/>
          </a:p>
        </p:txBody>
      </p:sp>
      <p:sp>
        <p:nvSpPr>
          <p:cNvPr id="22" name="Rectangle 21">
            <a:extLst>
              <a:ext uri="{FF2B5EF4-FFF2-40B4-BE49-F238E27FC236}">
                <a16:creationId xmlns:a16="http://schemas.microsoft.com/office/drawing/2014/main" id="{D881D01D-4088-A6D7-411D-06B33D6B88BA}"/>
              </a:ext>
            </a:extLst>
          </p:cNvPr>
          <p:cNvSpPr/>
          <p:nvPr/>
        </p:nvSpPr>
        <p:spPr>
          <a:xfrm>
            <a:off x="972000" y="1458000"/>
            <a:ext cx="565200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Dilution &amp; Profit Increase</a:t>
            </a:r>
          </a:p>
        </p:txBody>
      </p:sp>
    </p:spTree>
    <p:extLst>
      <p:ext uri="{BB962C8B-B14F-4D97-AF65-F5344CB8AC3E}">
        <p14:creationId xmlns:p14="http://schemas.microsoft.com/office/powerpoint/2010/main" val="1758863534"/>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2F609B-9486-D539-DE10-586DF5FE03EB}"/>
            </a:ext>
          </a:extLst>
        </p:cNvPr>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3FAE37F1-B151-C99C-2ACE-D9C0227983B3}"/>
              </a:ext>
            </a:extLst>
          </p:cNvPr>
          <p:cNvGraphicFramePr>
            <a:graphicFrameLocks noGrp="1"/>
          </p:cNvGraphicFramePr>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b="1">
                          <a:latin typeface="Nexa Bold"/>
                        </a:defRPr>
                      </a:pPr>
                      <a:r>
                        <a:rPr sz="800">
                          <a:latin typeface="Nexa Bold"/>
                        </a:rPr>
                        <a:t>2.1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Aqua Protect Sport Lotion FPS50+ 236ml (3.1%)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b="1">
                          <a:latin typeface="Nexa Bold"/>
                        </a:defRPr>
                      </a:pPr>
                      <a:r>
                        <a:rPr sz="800">
                          <a:latin typeface="Nexa Bold"/>
                        </a:rPr>
                        <a:t>1.8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Aqua Protect Cream FPS50+ 236ml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b="1">
                          <a:latin typeface="Nexa Bold"/>
                        </a:defRPr>
                      </a:pPr>
                      <a:r>
                        <a:rPr sz="800">
                          <a:latin typeface="Nexa Bold"/>
                        </a:rPr>
                        <a:t>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Aqua Protect Kids Cream FPS50+ 236ml (1.9%)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0A5448A1-38C5-A4AC-29C3-71BD31BF0E29}"/>
              </a:ext>
            </a:extLst>
          </p:cNvPr>
          <p:cNvGraphicFramePr>
            <a:graphicFrameLocks noGrp="1"/>
          </p:cNvGraphicFramePr>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Banana Boat Aqua Protect Sport Lotion FPS50+ 236ml (3.1%)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Banana Boat Aqua Protect Cream FPS50+ 236ml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Banana Boat Advanced Protection Lotion FPS50+ 240ml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F893472C-CAAD-C7E5-C53F-9058DDA186EB}"/>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A5E56E2D-40D6-6096-F626-92341D97F020}"/>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6" name="Head">
            <a:extLst>
              <a:ext uri="{FF2B5EF4-FFF2-40B4-BE49-F238E27FC236}">
                <a16:creationId xmlns:a16="http://schemas.microsoft.com/office/drawing/2014/main" id="{4AF5F825-CC97-B603-544A-8B56183D6279}"/>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Banana Boat Kids Sport Spray FPS50 170g (0.4%) | Up &amp; Down Pricing | Walmart | Assumes no other are changing prices</a:t>
            </a:r>
          </a:p>
        </p:txBody>
      </p:sp>
      <p:sp>
        <p:nvSpPr>
          <p:cNvPr id="4" name="Title1">
            <a:extLst>
              <a:ext uri="{FF2B5EF4-FFF2-40B4-BE49-F238E27FC236}">
                <a16:creationId xmlns:a16="http://schemas.microsoft.com/office/drawing/2014/main" id="{E09154DD-346E-AA8A-1FA9-EF1C2C375275}"/>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B8DCC970-FDAA-697E-E66D-FF2E8FBBF6B9}"/>
              </a:ext>
            </a:extLst>
          </p:cNvPr>
          <p:cNvGraphicFramePr>
            <a:graphicFrameLocks noGrp="1"/>
          </p:cNvGraphicFramePr>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054F82CA-0562-36C1-A1AE-6223A86B5967}"/>
              </a:ext>
            </a:extLst>
          </p:cNvPr>
          <p:cNvGraphicFramePr>
            <a:graphicFrameLocks noGrp="1"/>
          </p:cNvGraphicFramePr>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919DF906-E62B-F4C9-3C87-274821CC12D8}"/>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9A9EC794-BB61-6BA8-41CD-E1B20BE9F440}"/>
              </a:ext>
            </a:extLst>
          </p:cNvPr>
          <p:cNvSpPr>
            <a:spLocks noGrp="1"/>
          </p:cNvSpPr>
          <p:nvPr>
            <p:ph type="dt" sz="half" idx="14"/>
          </p:nvPr>
        </p:nvSpPr>
        <p:spPr/>
        <p:txBody>
          <a:bodyPr/>
          <a:lstStyle/>
          <a:p>
            <a:fld id="{1D008078-2C21-4DCA-B855-87E98C20A404}" type="datetime1">
              <a:rPr lang="en-US" smtClean="0"/>
              <a:t>7/25/2025</a:t>
            </a:fld>
            <a:endParaRPr lang="en-US"/>
          </a:p>
        </p:txBody>
      </p:sp>
      <p:sp>
        <p:nvSpPr>
          <p:cNvPr id="3" name="Slide Number Placeholder 2">
            <a:extLst>
              <a:ext uri="{FF2B5EF4-FFF2-40B4-BE49-F238E27FC236}">
                <a16:creationId xmlns:a16="http://schemas.microsoft.com/office/drawing/2014/main" id="{CE846287-3BEA-8B1F-9417-916F08402E46}"/>
              </a:ext>
            </a:extLst>
          </p:cNvPr>
          <p:cNvSpPr>
            <a:spLocks noGrp="1"/>
          </p:cNvSpPr>
          <p:nvPr>
            <p:ph type="sldNum" sz="quarter" idx="16"/>
          </p:nvPr>
        </p:nvSpPr>
        <p:spPr/>
        <p:txBody>
          <a:bodyPr/>
          <a:lstStyle/>
          <a:p>
            <a:fld id="{7B1F438D-4EAF-094E-9162-80CF3EF77236}" type="slidenum">
              <a:rPr lang="en-US" smtClean="0"/>
              <a:pPr/>
              <a:t>138</a:t>
            </a:fld>
            <a:endParaRPr lang="en-US"/>
          </a:p>
        </p:txBody>
      </p:sp>
    </p:spTree>
    <p:extLst>
      <p:ext uri="{BB962C8B-B14F-4D97-AF65-F5344CB8AC3E}">
        <p14:creationId xmlns:p14="http://schemas.microsoft.com/office/powerpoint/2010/main" val="574959336"/>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ED4910-AC07-1D72-E859-FD9337EEC89B}"/>
            </a:ext>
          </a:extLst>
        </p:cNvPr>
        <p:cNvGrpSpPr/>
        <p:nvPr/>
      </p:nvGrpSpPr>
      <p:grpSpPr>
        <a:xfrm>
          <a:off x="0" y="0"/>
          <a:ext cx="0" cy="0"/>
          <a:chOff x="0" y="0"/>
          <a:chExt cx="0" cy="0"/>
        </a:xfrm>
      </p:grpSpPr>
      <p:sp>
        <p:nvSpPr>
          <p:cNvPr id="6" name="Footer Placeholder 5">
            <a:extLst>
              <a:ext uri="{FF2B5EF4-FFF2-40B4-BE49-F238E27FC236}">
                <a16:creationId xmlns:a16="http://schemas.microsoft.com/office/drawing/2014/main" id="{F632FFB0-1B25-BE26-D020-08B978DCDEEB}"/>
              </a:ext>
            </a:extLst>
          </p:cNvPr>
          <p:cNvSpPr>
            <a:spLocks noGrp="1"/>
          </p:cNvSpPr>
          <p:nvPr>
            <p:ph type="ftr" sz="quarter" idx="15"/>
          </p:nvPr>
        </p:nvSpPr>
        <p:spPr>
          <a:xfrm>
            <a:off x="546969" y="4970700"/>
            <a:ext cx="6451742" cy="174151"/>
          </a:xfrm>
        </p:spPr>
        <p:txBody>
          <a:bodyPr/>
          <a:lstStyle/>
          <a:p>
            <a:endParaRPr lang="en-CH"/>
          </a:p>
        </p:txBody>
      </p:sp>
      <p:sp>
        <p:nvSpPr>
          <p:cNvPr id="19" name="Source">
            <a:extLst>
              <a:ext uri="{FF2B5EF4-FFF2-40B4-BE49-F238E27FC236}">
                <a16:creationId xmlns:a16="http://schemas.microsoft.com/office/drawing/2014/main" id="{2E7D3D6E-28C0-8533-9549-05551F9E86B9}"/>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20" name="Head">
            <a:extLst>
              <a:ext uri="{FF2B5EF4-FFF2-40B4-BE49-F238E27FC236}">
                <a16:creationId xmlns:a16="http://schemas.microsoft.com/office/drawing/2014/main" id="{441FF6AA-6CF0-8D6C-17FA-AF6B1EFA7990}"/>
              </a:ext>
            </a:extLst>
          </p:cNvPr>
          <p:cNvSpPr>
            <a:spLocks noGrp="1"/>
          </p:cNvSpPr>
          <p:nvPr>
            <p:ph type="body" sz="quarter" idx="18"/>
          </p:nvPr>
        </p:nvSpPr>
        <p:spPr>
          <a:xfrm>
            <a:off x="503238" y="774000"/>
            <a:ext cx="8136762" cy="360000"/>
          </a:xfrm>
        </p:spPr>
        <p:txBody>
          <a:bodyPr/>
          <a:lstStyle/>
          <a:p>
            <a:pPr>
              <a:defRPr sz="1200">
                <a:latin typeface="Nexa Bold (Headings)"/>
              </a:defRPr>
            </a:pPr>
            <a:r>
              <a:t>BB Kids Innovation | Price Elasticity | Walmart | Assumes no other products are changing prices</a:t>
            </a:r>
          </a:p>
        </p:txBody>
      </p:sp>
      <p:sp>
        <p:nvSpPr>
          <p:cNvPr id="18" name="Title 17">
            <a:extLst>
              <a:ext uri="{FF2B5EF4-FFF2-40B4-BE49-F238E27FC236}">
                <a16:creationId xmlns:a16="http://schemas.microsoft.com/office/drawing/2014/main" id="{64BDCED4-9745-7F0E-1F94-B817E31DEF44}"/>
              </a:ext>
            </a:extLst>
          </p:cNvPr>
          <p:cNvSpPr>
            <a:spLocks noGrp="1"/>
          </p:cNvSpPr>
          <p:nvPr>
            <p:ph type="title"/>
          </p:nvPr>
        </p:nvSpPr>
        <p:spPr>
          <a:xfrm>
            <a:off x="504000" y="-1"/>
            <a:ext cx="8136000" cy="771525"/>
          </a:xfrm>
        </p:spPr>
        <p:txBody>
          <a:bodyPr/>
          <a:lstStyle/>
          <a:p>
            <a:pPr>
              <a:defRPr sz="1600">
                <a:latin typeface="Nexa Bold (Headings)"/>
              </a:defRPr>
            </a:pPr>
            <a:r>
              <a:rPr lang="fr-CH" dirty="0">
                <a:highlight>
                  <a:srgbClr val="FFFF00"/>
                </a:highlight>
              </a:rPr>
              <a:t>Price </a:t>
            </a:r>
            <a:r>
              <a:rPr lang="fr-CH" dirty="0" err="1">
                <a:highlight>
                  <a:srgbClr val="FFFF00"/>
                </a:highlight>
              </a:rPr>
              <a:t>Elasticity</a:t>
            </a:r>
            <a:r>
              <a:rPr lang="fr-CH" dirty="0">
                <a:highlight>
                  <a:srgbClr val="FFFF00"/>
                </a:highlight>
              </a:rPr>
              <a:t> </a:t>
            </a:r>
            <a:r>
              <a:rPr lang="fr-CH" dirty="0" err="1">
                <a:highlight>
                  <a:srgbClr val="FFFF00"/>
                </a:highlight>
              </a:rPr>
              <a:t>Curve</a:t>
            </a:r>
            <a:r>
              <a:rPr lang="en-US" dirty="0">
                <a:highlight>
                  <a:srgbClr val="FFFF00"/>
                </a:highlight>
              </a:rPr>
              <a:t> </a:t>
            </a:r>
            <a:r>
              <a:rPr lang="en-US" dirty="0">
                <a:solidFill>
                  <a:schemeClr val="bg2">
                    <a:lumMod val="90000"/>
                  </a:schemeClr>
                </a:solidFill>
                <a:highlight>
                  <a:srgbClr val="FFFF00"/>
                </a:highlight>
              </a:rPr>
              <a:t>(Replace with SO WHAT)</a:t>
            </a:r>
          </a:p>
        </p:txBody>
      </p:sp>
      <p:graphicFrame>
        <p:nvGraphicFramePr>
          <p:cNvPr id="34" name="T1">
            <a:extLst>
              <a:ext uri="{FF2B5EF4-FFF2-40B4-BE49-F238E27FC236}">
                <a16:creationId xmlns:a16="http://schemas.microsoft.com/office/drawing/2014/main" id="{427D28A3-9EB7-F840-64DD-D7D111EF1146}"/>
              </a:ext>
            </a:extLst>
          </p:cNvPr>
          <p:cNvGraphicFramePr>
            <a:graphicFrameLocks/>
          </p:cNvGraphicFramePr>
          <p:nvPr/>
        </p:nvGraphicFramePr>
        <p:xfrm>
          <a:off x="4579258" y="1141495"/>
          <a:ext cx="4057904" cy="746284"/>
        </p:xfrm>
        <a:graphic>
          <a:graphicData uri="http://schemas.openxmlformats.org/drawingml/2006/table">
            <a:tbl>
              <a:tblPr bandRow="1"/>
              <a:tblGrid>
                <a:gridCol w="162560">
                  <a:extLst>
                    <a:ext uri="{9D8B030D-6E8A-4147-A177-3AD203B41FA5}">
                      <a16:colId xmlns:a16="http://schemas.microsoft.com/office/drawing/2014/main" val="20000"/>
                    </a:ext>
                  </a:extLst>
                </a:gridCol>
                <a:gridCol w="1982932">
                  <a:extLst>
                    <a:ext uri="{9D8B030D-6E8A-4147-A177-3AD203B41FA5}">
                      <a16:colId xmlns:a16="http://schemas.microsoft.com/office/drawing/2014/main" val="20001"/>
                    </a:ext>
                  </a:extLst>
                </a:gridCol>
                <a:gridCol w="478103">
                  <a:extLst>
                    <a:ext uri="{9D8B030D-6E8A-4147-A177-3AD203B41FA5}">
                      <a16:colId xmlns:a16="http://schemas.microsoft.com/office/drawing/2014/main" val="20002"/>
                    </a:ext>
                  </a:extLst>
                </a:gridCol>
                <a:gridCol w="478103">
                  <a:extLst>
                    <a:ext uri="{9D8B030D-6E8A-4147-A177-3AD203B41FA5}">
                      <a16:colId xmlns:a16="http://schemas.microsoft.com/office/drawing/2014/main" val="20003"/>
                    </a:ext>
                  </a:extLst>
                </a:gridCol>
                <a:gridCol w="478103">
                  <a:extLst>
                    <a:ext uri="{9D8B030D-6E8A-4147-A177-3AD203B41FA5}">
                      <a16:colId xmlns:a16="http://schemas.microsoft.com/office/drawing/2014/main" val="1774582163"/>
                    </a:ext>
                  </a:extLst>
                </a:gridCol>
                <a:gridCol w="478103">
                  <a:extLst>
                    <a:ext uri="{9D8B030D-6E8A-4147-A177-3AD203B41FA5}">
                      <a16:colId xmlns:a16="http://schemas.microsoft.com/office/drawing/2014/main" val="506562406"/>
                    </a:ext>
                  </a:extLst>
                </a:gridCol>
              </a:tblGrid>
              <a:tr h="38862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GB" sz="800" b="1" i="0">
                        <a:solidFill>
                          <a:schemeClr val="tx2"/>
                        </a:solidFill>
                        <a:latin typeface="+mj-lt"/>
                        <a:ea typeface="Open Sans" panose="020B0606030504020204" pitchFamily="34" charset="0"/>
                        <a:cs typeface="Open Sans" panose="020B0606030504020204" pitchFamily="34" charset="0"/>
                      </a:endParaRPr>
                    </a:p>
                  </a:txBody>
                  <a:tcPr marL="68580" marR="68580" marT="34290" marB="34290">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Price Elasticity</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Down-Pricing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Up-Pricing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P12M </a:t>
                      </a:r>
                      <a:r>
                        <a:rPr lang="fr-CH" sz="700" b="1" i="0" err="1">
                          <a:solidFill>
                            <a:schemeClr val="tx2"/>
                          </a:solidFill>
                          <a:latin typeface="Nexa Bold" panose="00000800000000000000" pitchFamily="2" charset="0"/>
                          <a:ea typeface="Open Sans" panose="020B0606030504020204" pitchFamily="34" charset="0"/>
                          <a:cs typeface="Open Sans" panose="020B0606030504020204" pitchFamily="34" charset="0"/>
                        </a:rPr>
                        <a:t>Weight</a:t>
                      </a: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 of Business</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P12M Gross </a:t>
                      </a:r>
                      <a:r>
                        <a:rPr lang="fr-CH" sz="700" b="1" i="0" dirty="0" err="1">
                          <a:solidFill>
                            <a:schemeClr val="tx2"/>
                          </a:solidFill>
                          <a:latin typeface="Nexa Bold" panose="00000800000000000000" pitchFamily="2" charset="0"/>
                          <a:ea typeface="Open Sans" panose="020B0606030504020204" pitchFamily="34" charset="0"/>
                          <a:cs typeface="Open Sans" panose="020B0606030504020204" pitchFamily="34" charset="0"/>
                        </a:rPr>
                        <a:t>Margin</a:t>
                      </a: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a:t>
                      </a:r>
                      <a:endParaRPr lang="en-GB" sz="700" b="1" i="0" dirty="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1"/>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A097"/>
                    </a:solidFill>
                  </a:tcPr>
                </a:tc>
                <a:tc>
                  <a:txBody>
                    <a:bodyPr/>
                    <a:lstStyle/>
                    <a:p>
                      <a:pPr algn="l">
                        <a:defRPr sz="800">
                          <a:latin typeface="Nexa Book"/>
                        </a:defRPr>
                      </a:pPr>
                      <a:r>
                        <a:rPr sz="800">
                          <a:latin typeface="Nexa Book"/>
                        </a:rPr>
                        <a:t>Banana Boat Kids Sport Spray FPS50+ 240ml</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-1.1</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-0.7</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endParaR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85359843"/>
                  </a:ext>
                </a:extLst>
              </a:tr>
            </a:tbl>
          </a:graphicData>
        </a:graphic>
      </p:graphicFrame>
      <p:graphicFrame>
        <p:nvGraphicFramePr>
          <p:cNvPr id="8" name="C1">
            <a:extLst>
              <a:ext uri="{FF2B5EF4-FFF2-40B4-BE49-F238E27FC236}">
                <a16:creationId xmlns:a16="http://schemas.microsoft.com/office/drawing/2014/main" id="{43621EB7-8543-BABA-8936-4C4FA4DB0670}"/>
              </a:ext>
            </a:extLst>
          </p:cNvPr>
          <p:cNvGraphicFramePr>
            <a:graphicFrameLocks/>
          </p:cNvGraphicFramePr>
          <p:nvPr/>
        </p:nvGraphicFramePr>
        <p:xfrm>
          <a:off x="539749" y="1152000"/>
          <a:ext cx="4112080" cy="3620027"/>
        </p:xfrm>
        <a:graphic>
          <a:graphicData uri="http://schemas.openxmlformats.org/drawingml/2006/chart">
            <c:chart xmlns:c="http://schemas.openxmlformats.org/drawingml/2006/chart" xmlns:r="http://schemas.openxmlformats.org/officeDocument/2006/relationships" r:id="rId2"/>
          </a:graphicData>
        </a:graphic>
      </p:graphicFrame>
      <p:sp>
        <p:nvSpPr>
          <p:cNvPr id="2" name="Date Placeholder 1">
            <a:extLst>
              <a:ext uri="{FF2B5EF4-FFF2-40B4-BE49-F238E27FC236}">
                <a16:creationId xmlns:a16="http://schemas.microsoft.com/office/drawing/2014/main" id="{40F9C8E2-4F7F-459F-EEAF-D29E515818D6}"/>
              </a:ext>
            </a:extLst>
          </p:cNvPr>
          <p:cNvSpPr>
            <a:spLocks noGrp="1"/>
          </p:cNvSpPr>
          <p:nvPr>
            <p:ph type="dt" sz="half" idx="14"/>
          </p:nvPr>
        </p:nvSpPr>
        <p:spPr/>
        <p:txBody>
          <a:bodyPr/>
          <a:lstStyle/>
          <a:p>
            <a:fld id="{C2150E0F-65BF-4754-A874-587658C88696}" type="datetime1">
              <a:rPr lang="en-US" smtClean="0"/>
              <a:t>7/25/2025</a:t>
            </a:fld>
            <a:endParaRPr lang="en-US"/>
          </a:p>
        </p:txBody>
      </p:sp>
      <p:sp>
        <p:nvSpPr>
          <p:cNvPr id="4" name="Slide Number Placeholder 3">
            <a:extLst>
              <a:ext uri="{FF2B5EF4-FFF2-40B4-BE49-F238E27FC236}">
                <a16:creationId xmlns:a16="http://schemas.microsoft.com/office/drawing/2014/main" id="{BE61590E-5871-6AA1-19B1-5021B2723B7F}"/>
              </a:ext>
            </a:extLst>
          </p:cNvPr>
          <p:cNvSpPr>
            <a:spLocks noGrp="1"/>
          </p:cNvSpPr>
          <p:nvPr>
            <p:ph type="sldNum" sz="quarter" idx="16"/>
          </p:nvPr>
        </p:nvSpPr>
        <p:spPr/>
        <p:txBody>
          <a:bodyPr/>
          <a:lstStyle/>
          <a:p>
            <a:fld id="{7B1F438D-4EAF-094E-9162-80CF3EF77236}" type="slidenum">
              <a:rPr lang="en-US" smtClean="0"/>
              <a:pPr/>
              <a:t>139</a:t>
            </a:fld>
            <a:endParaRPr lang="en-US"/>
          </a:p>
        </p:txBody>
      </p:sp>
      <p:sp>
        <p:nvSpPr>
          <p:cNvPr id="3" name="TextBox Y">
            <a:extLst>
              <a:ext uri="{FF2B5EF4-FFF2-40B4-BE49-F238E27FC236}">
                <a16:creationId xmlns:a16="http://schemas.microsoft.com/office/drawing/2014/main" id="{10FE5A7A-56E0-A641-138B-B994CF98A362}"/>
              </a:ext>
            </a:extLst>
          </p:cNvPr>
          <p:cNvSpPr txBox="1"/>
          <p:nvPr/>
        </p:nvSpPr>
        <p:spPr>
          <a:xfrm>
            <a:off x="517719" y="1098243"/>
            <a:ext cx="564369" cy="4238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marL="0" marR="0" lvl="0" indent="0" defTabSz="685783"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2"/>
                </a:solidFill>
                <a:effectLst/>
                <a:uLnTx/>
                <a:uFillTx/>
                <a:latin typeface="Nexa Bold"/>
                <a:ea typeface="+mn-ea"/>
                <a:cs typeface="+mn-cs"/>
              </a:rPr>
              <a:t>% change In volume share</a:t>
            </a:r>
            <a:endParaRPr kumimoji="0" sz="800" b="0" i="0" u="none" strike="noStrike" kern="1200" cap="none" spc="0" normalizeH="0" baseline="0" noProof="0" dirty="0">
              <a:ln>
                <a:noFill/>
              </a:ln>
              <a:solidFill>
                <a:schemeClr val="tx2"/>
              </a:solidFill>
              <a:effectLst/>
              <a:uLnTx/>
              <a:uFillTx/>
              <a:latin typeface="Nexa Bold"/>
              <a:ea typeface="+mn-ea"/>
              <a:cs typeface="+mn-cs"/>
            </a:endParaRPr>
          </a:p>
        </p:txBody>
      </p:sp>
    </p:spTree>
    <p:extLst>
      <p:ext uri="{BB962C8B-B14F-4D97-AF65-F5344CB8AC3E}">
        <p14:creationId xmlns:p14="http://schemas.microsoft.com/office/powerpoint/2010/main" val="40379430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C53908-4CB3-057B-52D1-CF7098874D65}"/>
            </a:ext>
          </a:extLst>
        </p:cNvPr>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6E23805E-E5F6-7410-D239-78A398C7EFE6}"/>
              </a:ext>
            </a:extLst>
          </p:cNvPr>
          <p:cNvGraphicFramePr>
            <a:graphicFrameLocks noGrp="1"/>
          </p:cNvGraphicFramePr>
          <p:nvPr/>
        </p:nvGraphicFramePr>
        <p:xfrm>
          <a:off x="537316" y="1146130"/>
          <a:ext cx="4014351" cy="3587977"/>
        </p:xfrm>
        <a:graphic>
          <a:graphicData uri="http://schemas.openxmlformats.org/drawingml/2006/table">
            <a:tbl>
              <a:tblPr firstRow="1" bandRow="1">
                <a:tableStyleId>{2D5ABB26-0587-4C30-8999-92F81FD0307C}</a:tableStyleId>
              </a:tblPr>
              <a:tblGrid>
                <a:gridCol w="889145">
                  <a:extLst>
                    <a:ext uri="{9D8B030D-6E8A-4147-A177-3AD203B41FA5}">
                      <a16:colId xmlns:a16="http://schemas.microsoft.com/office/drawing/2014/main" val="2188046369"/>
                    </a:ext>
                  </a:extLst>
                </a:gridCol>
                <a:gridCol w="1143883">
                  <a:extLst>
                    <a:ext uri="{9D8B030D-6E8A-4147-A177-3AD203B41FA5}">
                      <a16:colId xmlns:a16="http://schemas.microsoft.com/office/drawing/2014/main" val="2235849951"/>
                    </a:ext>
                  </a:extLst>
                </a:gridCol>
                <a:gridCol w="1981323">
                  <a:extLst>
                    <a:ext uri="{9D8B030D-6E8A-4147-A177-3AD203B41FA5}">
                      <a16:colId xmlns:a16="http://schemas.microsoft.com/office/drawing/2014/main" val="233123412"/>
                    </a:ext>
                  </a:extLst>
                </a:gridCol>
              </a:tblGrid>
              <a:tr h="413997">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  </a:t>
                      </a:r>
                      <a:endParaRPr lang="en-CH" sz="90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7398">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(38.0%)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398">
                <a:tc>
                  <a:txBody>
                    <a:bodyPr/>
                    <a:lstStyle/>
                    <a:p>
                      <a:pPr algn="ctr">
                        <a:defRPr sz="800" b="1">
                          <a:latin typeface="Nexa Bold"/>
                        </a:defRPr>
                      </a:pPr>
                      <a:r>
                        <a:rPr sz="800">
                          <a:latin typeface="Nexa Bold"/>
                        </a:rPr>
                        <a:t>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(6.3%)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398">
                <a:tc>
                  <a:txBody>
                    <a:bodyPr/>
                    <a:lstStyle/>
                    <a:p>
                      <a:pPr algn="ctr">
                        <a:defRPr sz="800" b="1">
                          <a:latin typeface="Nexa Bold"/>
                        </a:defRPr>
                      </a:pPr>
                      <a:r>
                        <a:rPr sz="800">
                          <a:latin typeface="Nexa Bold"/>
                        </a:rPr>
                        <a:t>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Caribbean Beach (6.6%)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398">
                <a:tc>
                  <a:txBody>
                    <a:bodyPr/>
                    <a:lstStyle/>
                    <a:p>
                      <a:pPr algn="ctr">
                        <a:defRPr sz="800">
                          <a:latin typeface="Nexa Book"/>
                        </a:defRPr>
                      </a:pPr>
                      <a:r>
                        <a:rPr sz="800">
                          <a:latin typeface="Nexa Book"/>
                        </a:rPr>
                        <a:t>0.5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(19.3%)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398">
                <a:tc>
                  <a:txBody>
                    <a:bodyPr/>
                    <a:lstStyle/>
                    <a:p>
                      <a:pPr algn="ctr">
                        <a:defRPr sz="800" b="1">
                          <a:latin typeface="Nexa Bold"/>
                        </a:defRPr>
                      </a:pPr>
                      <a:r>
                        <a:rPr sz="800">
                          <a:latin typeface="Nexa Bold"/>
                        </a:rPr>
                        <a:t>3.3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Nuvel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398">
                <a:tc>
                  <a:txBody>
                    <a:bodyPr/>
                    <a:lstStyle/>
                    <a:p>
                      <a:pPr algn="ctr">
                        <a:defRPr sz="800">
                          <a:latin typeface="Nexa Book"/>
                        </a:defRPr>
                      </a:pPr>
                      <a:r>
                        <a:rPr sz="800">
                          <a:latin typeface="Nexa Book"/>
                        </a:rPr>
                        <a:t>0.3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(15.9%)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398">
                <a:tc>
                  <a:txBody>
                    <a:bodyPr/>
                    <a:lstStyle/>
                    <a:p>
                      <a:pPr algn="ctr">
                        <a:defRPr sz="800">
                          <a:latin typeface="Nexa Book"/>
                        </a:defRPr>
                      </a:pPr>
                      <a:r>
                        <a:rPr sz="800">
                          <a:latin typeface="Nexa Book"/>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Neutrogena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398">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Isdin (1.8%)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398">
                <a:tc>
                  <a:txBody>
                    <a:bodyPr/>
                    <a:lstStyle/>
                    <a:p>
                      <a:pPr algn="ctr">
                        <a:defRPr sz="800">
                          <a:latin typeface="Nexa Book"/>
                        </a:defRPr>
                      </a:pPr>
                      <a:r>
                        <a:rPr sz="800">
                          <a:latin typeface="Nexa Book"/>
                        </a:rPr>
                        <a:t>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L'Oreal Paris (0.9%)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398">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Eucerin (1.1%)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A54E5F1C-F40C-7918-C2A0-F9B36FBECCEF}"/>
              </a:ext>
            </a:extLst>
          </p:cNvPr>
          <p:cNvGraphicFramePr>
            <a:graphicFrameLocks noGrp="1"/>
          </p:cNvGraphicFramePr>
          <p:nvPr/>
        </p:nvGraphicFramePr>
        <p:xfrm>
          <a:off x="4639070" y="1146130"/>
          <a:ext cx="4023000" cy="3586203"/>
        </p:xfrm>
        <a:graphic>
          <a:graphicData uri="http://schemas.openxmlformats.org/drawingml/2006/table">
            <a:tbl>
              <a:tblPr firstRow="1" bandRow="1">
                <a:tableStyleId>{2D5ABB26-0587-4C30-8999-92F81FD0307C}</a:tableStyleId>
              </a:tblPr>
              <a:tblGrid>
                <a:gridCol w="1984500">
                  <a:extLst>
                    <a:ext uri="{9D8B030D-6E8A-4147-A177-3AD203B41FA5}">
                      <a16:colId xmlns:a16="http://schemas.microsoft.com/office/drawing/2014/main" val="1447071671"/>
                    </a:ext>
                  </a:extLst>
                </a:gridCol>
                <a:gridCol w="1147500">
                  <a:extLst>
                    <a:ext uri="{9D8B030D-6E8A-4147-A177-3AD203B41FA5}">
                      <a16:colId xmlns:a16="http://schemas.microsoft.com/office/drawing/2014/main" val="2737317522"/>
                    </a:ext>
                  </a:extLst>
                </a:gridCol>
                <a:gridCol w="891000">
                  <a:extLst>
                    <a:ext uri="{9D8B030D-6E8A-4147-A177-3AD203B41FA5}">
                      <a16:colId xmlns:a16="http://schemas.microsoft.com/office/drawing/2014/main" val="2188046369"/>
                    </a:ext>
                  </a:extLst>
                </a:gridCol>
              </a:tblGrid>
              <a:tr h="413793">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7241">
                <a:tc>
                  <a:txBody>
                    <a:bodyPr/>
                    <a:lstStyle/>
                    <a:p>
                      <a:pPr algn="ctr">
                        <a:defRPr sz="800">
                          <a:latin typeface="Nexa Bold"/>
                        </a:defRPr>
                      </a:pPr>
                      <a:r>
                        <a:rPr sz="800">
                          <a:latin typeface="Nexa Bold"/>
                        </a:rPr>
                        <a:t>Nivea (38.0%)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241">
                <a:tc>
                  <a:txBody>
                    <a:bodyPr/>
                    <a:lstStyle/>
                    <a:p>
                      <a:pPr algn="ctr">
                        <a:defRPr sz="800">
                          <a:latin typeface="Nexa Bold"/>
                        </a:defRPr>
                      </a:pPr>
                      <a:r>
                        <a:rPr sz="800">
                          <a:latin typeface="Nexa Bold"/>
                        </a:rPr>
                        <a:t>Hawaiian Tropic (19.3%)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241">
                <a:tc>
                  <a:txBody>
                    <a:bodyPr/>
                    <a:lstStyle/>
                    <a:p>
                      <a:pPr algn="ctr">
                        <a:defRPr sz="800">
                          <a:latin typeface="Nexa Bold"/>
                        </a:defRPr>
                      </a:pPr>
                      <a:r>
                        <a:rPr sz="800">
                          <a:latin typeface="Nexa Bold"/>
                        </a:rPr>
                        <a:t>Caribbean Beach (6.6%)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241">
                <a:tc>
                  <a:txBody>
                    <a:bodyPr/>
                    <a:lstStyle/>
                    <a:p>
                      <a:pPr algn="ctr">
                        <a:defRPr sz="800">
                          <a:latin typeface="Nexa Bold"/>
                        </a:defRPr>
                      </a:pPr>
                      <a:r>
                        <a:rPr sz="800">
                          <a:latin typeface="Nexa Bold"/>
                        </a:rPr>
                        <a:t>EQUATE (6.3%)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241">
                <a:tc>
                  <a:txBody>
                    <a:bodyPr/>
                    <a:lstStyle/>
                    <a:p>
                      <a:pPr algn="ctr">
                        <a:defRPr sz="800">
                          <a:latin typeface="Nexa Bold"/>
                        </a:defRPr>
                      </a:pPr>
                      <a:r>
                        <a:rPr sz="800">
                          <a:latin typeface="Nexa Bold"/>
                        </a:rPr>
                        <a:t>Banana Boat (15.9%)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241">
                <a:tc>
                  <a:txBody>
                    <a:bodyPr/>
                    <a:lstStyle/>
                    <a:p>
                      <a:pPr algn="ctr">
                        <a:defRPr sz="800">
                          <a:latin typeface="Nexa Bold"/>
                        </a:defRPr>
                      </a:pPr>
                      <a:r>
                        <a:rPr sz="800">
                          <a:latin typeface="Nexa Bold"/>
                        </a:rPr>
                        <a:t>Nuvel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241">
                <a:tc>
                  <a:txBody>
                    <a:bodyPr/>
                    <a:lstStyle/>
                    <a:p>
                      <a:pPr algn="ctr">
                        <a:defRPr sz="800">
                          <a:latin typeface="Nexa Bold"/>
                        </a:defRPr>
                      </a:pPr>
                      <a:r>
                        <a:rPr sz="800">
                          <a:latin typeface="Nexa Bold"/>
                        </a:rPr>
                        <a:t>Neutrogena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241">
                <a:tc>
                  <a:txBody>
                    <a:bodyPr/>
                    <a:lstStyle/>
                    <a:p>
                      <a:pPr algn="ctr">
                        <a:defRPr sz="800">
                          <a:latin typeface="Nexa Bold"/>
                        </a:defRPr>
                      </a:pPr>
                      <a:r>
                        <a:rPr sz="800">
                          <a:latin typeface="Nexa Bold"/>
                        </a:rPr>
                        <a:t>L'Oreal Paris (0.9%)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241">
                <a:tc>
                  <a:txBody>
                    <a:bodyPr/>
                    <a:lstStyle/>
                    <a:p>
                      <a:pPr algn="ctr">
                        <a:defRPr sz="800">
                          <a:latin typeface="Nexa Bold"/>
                        </a:defRPr>
                      </a:pPr>
                      <a:r>
                        <a:rPr sz="800">
                          <a:latin typeface="Nexa Bold"/>
                        </a:rPr>
                        <a:t>Isdin (1.8%)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241">
                <a:tc>
                  <a:txBody>
                    <a:bodyPr/>
                    <a:lstStyle/>
                    <a:p>
                      <a:pPr algn="ctr">
                        <a:defRPr sz="800">
                          <a:latin typeface="Nexa Bold"/>
                        </a:defRPr>
                      </a:pPr>
                      <a:r>
                        <a:rPr sz="800">
                          <a:latin typeface="Nexa Bold"/>
                        </a:rPr>
                        <a:t>La Roche-Posay (1.9%)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9220DF59-0DFE-412D-FF3F-03DF348ED8FC}"/>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8D9D5173-0BCB-599D-669E-5A5FBBD6C987}"/>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6" name="Head">
            <a:extLst>
              <a:ext uri="{FF2B5EF4-FFF2-40B4-BE49-F238E27FC236}">
                <a16:creationId xmlns:a16="http://schemas.microsoft.com/office/drawing/2014/main" id="{F0B15C0A-01F6-4E1E-FA95-64AC20B4FD36}"/>
              </a:ext>
            </a:extLst>
          </p:cNvPr>
          <p:cNvSpPr>
            <a:spLocks noGrp="1"/>
          </p:cNvSpPr>
          <p:nvPr>
            <p:ph type="body" sz="quarter" idx="18"/>
          </p:nvPr>
        </p:nvSpPr>
        <p:spPr>
          <a:xfrm>
            <a:off x="503238" y="774000"/>
            <a:ext cx="8136762" cy="360000"/>
          </a:xfrm>
        </p:spPr>
        <p:txBody>
          <a:bodyPr/>
          <a:lstStyle/>
          <a:p>
            <a:pPr>
              <a:defRPr sz="1200">
                <a:latin typeface="Nexa Bold (Headings)"/>
              </a:defRPr>
            </a:pPr>
            <a:r>
              <a:t>Sourcing Analysis | Garnier (1.7%) | Up &amp; Down Pricing | Walmart | Assumes no other are changing prices</a:t>
            </a:r>
          </a:p>
        </p:txBody>
      </p:sp>
      <p:sp>
        <p:nvSpPr>
          <p:cNvPr id="4" name="Title1">
            <a:extLst>
              <a:ext uri="{FF2B5EF4-FFF2-40B4-BE49-F238E27FC236}">
                <a16:creationId xmlns:a16="http://schemas.microsoft.com/office/drawing/2014/main" id="{25ACBE0B-A99C-F485-036F-FB0B14305E38}"/>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Brand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0570F99A-C109-DD01-2073-4C1606A030F7}"/>
              </a:ext>
            </a:extLst>
          </p:cNvPr>
          <p:cNvGraphicFramePr>
            <a:graphicFrameLocks noGrp="1"/>
          </p:cNvGraphicFramePr>
          <p:nvPr/>
        </p:nvGraphicFramePr>
        <p:xfrm>
          <a:off x="1434606" y="1549987"/>
          <a:ext cx="1121270" cy="3182346"/>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D3ABC489-E2CB-6E4F-F6B0-0382FDFAEB29}"/>
              </a:ext>
            </a:extLst>
          </p:cNvPr>
          <p:cNvGraphicFramePr>
            <a:graphicFrameLocks noGrp="1"/>
          </p:cNvGraphicFramePr>
          <p:nvPr/>
        </p:nvGraphicFramePr>
        <p:xfrm>
          <a:off x="6643132" y="1544552"/>
          <a:ext cx="1130884" cy="3187781"/>
        </p:xfrm>
        <a:graphic>
          <a:graphicData uri="http://schemas.openxmlformats.org/drawingml/2006/chart">
            <c:chart xmlns:c="http://schemas.openxmlformats.org/drawingml/2006/chart" xmlns:r="http://schemas.openxmlformats.org/officeDocument/2006/relationships" r:id="rId3"/>
          </a:graphicData>
        </a:graphic>
      </p:graphicFrame>
      <p:sp>
        <p:nvSpPr>
          <p:cNvPr id="2" name="Date Placeholder 1">
            <a:extLst>
              <a:ext uri="{FF2B5EF4-FFF2-40B4-BE49-F238E27FC236}">
                <a16:creationId xmlns:a16="http://schemas.microsoft.com/office/drawing/2014/main" id="{24096014-8389-DD4E-C2D3-7B4C7E09BA59}"/>
              </a:ext>
            </a:extLst>
          </p:cNvPr>
          <p:cNvSpPr>
            <a:spLocks noGrp="1"/>
          </p:cNvSpPr>
          <p:nvPr>
            <p:ph type="dt" sz="half" idx="14"/>
          </p:nvPr>
        </p:nvSpPr>
        <p:spPr/>
        <p:txBody>
          <a:bodyPr/>
          <a:lstStyle/>
          <a:p>
            <a:fld id="{53486936-A927-4261-B0C8-39E31EFDDAC0}" type="datetime1">
              <a:rPr lang="en-US" smtClean="0"/>
              <a:t>7/25/2025</a:t>
            </a:fld>
            <a:endParaRPr lang="en-US"/>
          </a:p>
        </p:txBody>
      </p:sp>
      <p:sp>
        <p:nvSpPr>
          <p:cNvPr id="3" name="Slide Number Placeholder 2">
            <a:extLst>
              <a:ext uri="{FF2B5EF4-FFF2-40B4-BE49-F238E27FC236}">
                <a16:creationId xmlns:a16="http://schemas.microsoft.com/office/drawing/2014/main" id="{AA256327-6B41-2A23-04F5-1CA3DA56BD88}"/>
              </a:ext>
            </a:extLst>
          </p:cNvPr>
          <p:cNvSpPr>
            <a:spLocks noGrp="1"/>
          </p:cNvSpPr>
          <p:nvPr>
            <p:ph type="sldNum" sz="quarter" idx="16"/>
          </p:nvPr>
        </p:nvSpPr>
        <p:spPr/>
        <p:txBody>
          <a:bodyPr/>
          <a:lstStyle/>
          <a:p>
            <a:fld id="{7B1F438D-4EAF-094E-9162-80CF3EF77236}" type="slidenum">
              <a:rPr lang="en-US" smtClean="0"/>
              <a:pPr/>
              <a:t>14</a:t>
            </a:fld>
            <a:endParaRPr lang="en-US"/>
          </a:p>
        </p:txBody>
      </p:sp>
    </p:spTree>
    <p:extLst>
      <p:ext uri="{BB962C8B-B14F-4D97-AF65-F5344CB8AC3E}">
        <p14:creationId xmlns:p14="http://schemas.microsoft.com/office/powerpoint/2010/main" val="3249003433"/>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89F0D5-AA4A-DDFA-DAEB-3F9B7BC8D300}"/>
            </a:ext>
          </a:extLst>
        </p:cNvPr>
        <p:cNvGrpSpPr/>
        <p:nvPr/>
      </p:nvGrpSpPr>
      <p:grpSpPr>
        <a:xfrm>
          <a:off x="0" y="0"/>
          <a:ext cx="0" cy="0"/>
          <a:chOff x="0" y="0"/>
          <a:chExt cx="0" cy="0"/>
        </a:xfrm>
      </p:grpSpPr>
      <p:sp>
        <p:nvSpPr>
          <p:cNvPr id="6" name="Footer Placeholder 5">
            <a:extLst>
              <a:ext uri="{FF2B5EF4-FFF2-40B4-BE49-F238E27FC236}">
                <a16:creationId xmlns:a16="http://schemas.microsoft.com/office/drawing/2014/main" id="{46ACA008-A03A-7242-920D-7F8BE0A48078}"/>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C1923638-4C4E-06AD-E0FA-79CDFDEDBB3E}"/>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4" name="Head">
            <a:extLst>
              <a:ext uri="{FF2B5EF4-FFF2-40B4-BE49-F238E27FC236}">
                <a16:creationId xmlns:a16="http://schemas.microsoft.com/office/drawing/2014/main" id="{ABA2BD16-04C7-7E6C-ECB3-9DE5879B1A0E}"/>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Banana Boat Kids Sport Spray FPS50+ 240ml | Walmart | Assuming no other products are changing prices</a:t>
            </a:r>
          </a:p>
        </p:txBody>
      </p:sp>
      <p:sp>
        <p:nvSpPr>
          <p:cNvPr id="10" name="Title 9">
            <a:extLst>
              <a:ext uri="{FF2B5EF4-FFF2-40B4-BE49-F238E27FC236}">
                <a16:creationId xmlns:a16="http://schemas.microsoft.com/office/drawing/2014/main" id="{4E735E88-16F5-12F0-4971-A64DE6E3AF66}"/>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FA0210BD-970E-71CF-CED6-E635BF768EC8}"/>
              </a:ext>
            </a:extLst>
          </p:cNvPr>
          <p:cNvGraphicFramePr/>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9DDB7AB6-38D2-A380-8AB2-3961A5E5F9D7}"/>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B7C62773-98BD-862F-802C-DCAF0369373D}"/>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934B2889-0019-436B-60F9-93A819DD4989}"/>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3D4FD2E6-B291-9A57-2384-DD4310B6E1AB}"/>
              </a:ext>
            </a:extLst>
          </p:cNvPr>
          <p:cNvSpPr>
            <a:spLocks noGrp="1"/>
          </p:cNvSpPr>
          <p:nvPr>
            <p:ph type="dt" sz="half" idx="14"/>
          </p:nvPr>
        </p:nvSpPr>
        <p:spPr/>
        <p:txBody>
          <a:bodyPr/>
          <a:lstStyle/>
          <a:p>
            <a:fld id="{7FE604EA-FBB6-4FDB-AFE2-9A23405DCB69}" type="datetime1">
              <a:rPr lang="en-US" smtClean="0"/>
              <a:t>7/25/2025</a:t>
            </a:fld>
            <a:endParaRPr lang="en-US"/>
          </a:p>
        </p:txBody>
      </p:sp>
      <p:sp>
        <p:nvSpPr>
          <p:cNvPr id="7" name="Slide Number Placeholder 6">
            <a:extLst>
              <a:ext uri="{FF2B5EF4-FFF2-40B4-BE49-F238E27FC236}">
                <a16:creationId xmlns:a16="http://schemas.microsoft.com/office/drawing/2014/main" id="{8A021755-15EB-8950-F04A-E7C675832416}"/>
              </a:ext>
            </a:extLst>
          </p:cNvPr>
          <p:cNvSpPr>
            <a:spLocks noGrp="1"/>
          </p:cNvSpPr>
          <p:nvPr>
            <p:ph type="sldNum" sz="quarter" idx="16"/>
          </p:nvPr>
        </p:nvSpPr>
        <p:spPr/>
        <p:txBody>
          <a:bodyPr/>
          <a:lstStyle/>
          <a:p>
            <a:fld id="{7B1F438D-4EAF-094E-9162-80CF3EF77236}" type="slidenum">
              <a:rPr lang="en-US" smtClean="0"/>
              <a:pPr/>
              <a:t>140</a:t>
            </a:fld>
            <a:endParaRPr lang="en-US"/>
          </a:p>
        </p:txBody>
      </p:sp>
      <p:sp>
        <p:nvSpPr>
          <p:cNvPr id="22" name="Rectangle 21">
            <a:extLst>
              <a:ext uri="{FF2B5EF4-FFF2-40B4-BE49-F238E27FC236}">
                <a16:creationId xmlns:a16="http://schemas.microsoft.com/office/drawing/2014/main" id="{50310AB9-4948-F5C3-F168-8F3308AEE7A6}"/>
              </a:ext>
            </a:extLst>
          </p:cNvPr>
          <p:cNvSpPr/>
          <p:nvPr/>
        </p:nvSpPr>
        <p:spPr>
          <a:xfrm>
            <a:off x="972000" y="1458000"/>
            <a:ext cx="22608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3" name="Rectangle 22">
            <a:extLst>
              <a:ext uri="{FF2B5EF4-FFF2-40B4-BE49-F238E27FC236}">
                <a16:creationId xmlns:a16="http://schemas.microsoft.com/office/drawing/2014/main" id="{29B9F6FC-F784-8B71-ADCD-F64127F430B4}"/>
              </a:ext>
            </a:extLst>
          </p:cNvPr>
          <p:cNvSpPr/>
          <p:nvPr/>
        </p:nvSpPr>
        <p:spPr>
          <a:xfrm>
            <a:off x="1198080" y="1458000"/>
            <a:ext cx="96084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Increase &amp; Profit Dilution</a:t>
            </a:r>
          </a:p>
        </p:txBody>
      </p:sp>
      <p:sp>
        <p:nvSpPr>
          <p:cNvPr id="24" name="Rectangle 23">
            <a:extLst>
              <a:ext uri="{FF2B5EF4-FFF2-40B4-BE49-F238E27FC236}">
                <a16:creationId xmlns:a16="http://schemas.microsoft.com/office/drawing/2014/main" id="{0D7BBF7A-AAFB-789E-78EE-37A36C0ECD94}"/>
              </a:ext>
            </a:extLst>
          </p:cNvPr>
          <p:cNvSpPr/>
          <p:nvPr/>
        </p:nvSpPr>
        <p:spPr>
          <a:xfrm>
            <a:off x="2158920" y="1458000"/>
            <a:ext cx="118692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5" name="Rectangle 24">
            <a:extLst>
              <a:ext uri="{FF2B5EF4-FFF2-40B4-BE49-F238E27FC236}">
                <a16:creationId xmlns:a16="http://schemas.microsoft.com/office/drawing/2014/main" id="{2F0CAF6D-BDFC-404D-9ED3-202555FEB26F}"/>
              </a:ext>
            </a:extLst>
          </p:cNvPr>
          <p:cNvSpPr/>
          <p:nvPr/>
        </p:nvSpPr>
        <p:spPr>
          <a:xfrm>
            <a:off x="3345840" y="1458000"/>
            <a:ext cx="113040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6" name="Rectangle 25">
            <a:extLst>
              <a:ext uri="{FF2B5EF4-FFF2-40B4-BE49-F238E27FC236}">
                <a16:creationId xmlns:a16="http://schemas.microsoft.com/office/drawing/2014/main" id="{F6D19DDB-E939-F386-5043-2DB45E301433}"/>
              </a:ext>
            </a:extLst>
          </p:cNvPr>
          <p:cNvSpPr/>
          <p:nvPr/>
        </p:nvSpPr>
        <p:spPr>
          <a:xfrm>
            <a:off x="4476240" y="1458000"/>
            <a:ext cx="50868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Dilution &amp; Profit Increase</a:t>
            </a:r>
          </a:p>
        </p:txBody>
      </p:sp>
      <p:sp>
        <p:nvSpPr>
          <p:cNvPr id="27" name="Rectangle 26">
            <a:extLst>
              <a:ext uri="{FF2B5EF4-FFF2-40B4-BE49-F238E27FC236}">
                <a16:creationId xmlns:a16="http://schemas.microsoft.com/office/drawing/2014/main" id="{EBEFE11E-E3B4-0D41-2AC2-46422CEC2E85}"/>
              </a:ext>
            </a:extLst>
          </p:cNvPr>
          <p:cNvSpPr/>
          <p:nvPr/>
        </p:nvSpPr>
        <p:spPr>
          <a:xfrm>
            <a:off x="4984920" y="1458000"/>
            <a:ext cx="163908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Tree>
    <p:extLst>
      <p:ext uri="{BB962C8B-B14F-4D97-AF65-F5344CB8AC3E}">
        <p14:creationId xmlns:p14="http://schemas.microsoft.com/office/powerpoint/2010/main" val="788999438"/>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034834-2A1E-3E1F-1254-6F3B2151B70D}"/>
            </a:ext>
          </a:extLst>
        </p:cNvPr>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8158E324-4D62-826A-B93A-7EE980933307}"/>
              </a:ext>
            </a:extLst>
          </p:cNvPr>
          <p:cNvGraphicFramePr>
            <a:graphicFrameLocks noGrp="1"/>
          </p:cNvGraphicFramePr>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b="1">
                          <a:latin typeface="Nexa Bold"/>
                        </a:defRPr>
                      </a:pPr>
                      <a:r>
                        <a:rPr sz="800">
                          <a:latin typeface="Nexa Bold"/>
                        </a:rPr>
                        <a:t>2.4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Aqua Protect Sport Lotion FPS50+ 236ml (3.1%)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b="1">
                          <a:latin typeface="Nexa Bold"/>
                        </a:defRPr>
                      </a:pPr>
                      <a:r>
                        <a:rPr sz="800">
                          <a:latin typeface="Nexa Bold"/>
                        </a:rPr>
                        <a:t>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Aqua Protect Cream FPS50+ 236ml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b="1">
                          <a:latin typeface="Nexa Bold"/>
                        </a:defRPr>
                      </a:pPr>
                      <a:r>
                        <a:rPr sz="800">
                          <a:latin typeface="Nexa Bold"/>
                        </a:rPr>
                        <a:t>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Aqua Protect Kids Cream FPS50+ 236ml (1.9%)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9B0A4FB8-34A1-951D-6EC4-B7D74C31027F}"/>
              </a:ext>
            </a:extLst>
          </p:cNvPr>
          <p:cNvGraphicFramePr>
            <a:graphicFrameLocks noGrp="1"/>
          </p:cNvGraphicFramePr>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Banana Boat Aqua Protect Sport Lotion FPS50+ 236ml (3.1%)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Banana Boat Aqua Protect Cream FPS50+ 236ml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Banana Boat Aqua Protect Kids Cream FPS50+ 236ml (1.9%)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Banana Boat Advanced Protection Lotion FPS50+ 240ml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30DAB998-33A3-EEBA-267F-B2210E0EF51E}"/>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1090B295-F286-9173-1B1F-59FE3C8C657E}"/>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6" name="Head">
            <a:extLst>
              <a:ext uri="{FF2B5EF4-FFF2-40B4-BE49-F238E27FC236}">
                <a16:creationId xmlns:a16="http://schemas.microsoft.com/office/drawing/2014/main" id="{D71D847E-0C7A-B7CE-3883-D758E3E09DBE}"/>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Banana Boat Kids Sport Spray FPS50+ 240ml (0.0%) | Up &amp; Down Pricing | Walmart | Assumes no other are changing prices</a:t>
            </a:r>
          </a:p>
        </p:txBody>
      </p:sp>
      <p:sp>
        <p:nvSpPr>
          <p:cNvPr id="4" name="Title1">
            <a:extLst>
              <a:ext uri="{FF2B5EF4-FFF2-40B4-BE49-F238E27FC236}">
                <a16:creationId xmlns:a16="http://schemas.microsoft.com/office/drawing/2014/main" id="{E5B5EBDF-F422-8BD8-18E1-73AEF7559AEE}"/>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7A2A9401-7517-5786-D141-BBFEBF1F1E74}"/>
              </a:ext>
            </a:extLst>
          </p:cNvPr>
          <p:cNvGraphicFramePr>
            <a:graphicFrameLocks noGrp="1"/>
          </p:cNvGraphicFramePr>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594DCB26-0FFE-48DA-3C3D-E6A3DA964A90}"/>
              </a:ext>
            </a:extLst>
          </p:cNvPr>
          <p:cNvGraphicFramePr>
            <a:graphicFrameLocks noGrp="1"/>
          </p:cNvGraphicFramePr>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D6497807-5251-0EED-C27D-A828B4B6F4B7}"/>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721D98E8-9F86-609E-0A75-98B9531729ED}"/>
              </a:ext>
            </a:extLst>
          </p:cNvPr>
          <p:cNvSpPr>
            <a:spLocks noGrp="1"/>
          </p:cNvSpPr>
          <p:nvPr>
            <p:ph type="dt" sz="half" idx="14"/>
          </p:nvPr>
        </p:nvSpPr>
        <p:spPr/>
        <p:txBody>
          <a:bodyPr/>
          <a:lstStyle/>
          <a:p>
            <a:fld id="{1D008078-2C21-4DCA-B855-87E98C20A404}" type="datetime1">
              <a:rPr lang="en-US" smtClean="0"/>
              <a:t>7/25/2025</a:t>
            </a:fld>
            <a:endParaRPr lang="en-US"/>
          </a:p>
        </p:txBody>
      </p:sp>
      <p:sp>
        <p:nvSpPr>
          <p:cNvPr id="3" name="Slide Number Placeholder 2">
            <a:extLst>
              <a:ext uri="{FF2B5EF4-FFF2-40B4-BE49-F238E27FC236}">
                <a16:creationId xmlns:a16="http://schemas.microsoft.com/office/drawing/2014/main" id="{2A3DEAA9-E035-8FF3-D014-30378D5F9CF9}"/>
              </a:ext>
            </a:extLst>
          </p:cNvPr>
          <p:cNvSpPr>
            <a:spLocks noGrp="1"/>
          </p:cNvSpPr>
          <p:nvPr>
            <p:ph type="sldNum" sz="quarter" idx="16"/>
          </p:nvPr>
        </p:nvSpPr>
        <p:spPr/>
        <p:txBody>
          <a:bodyPr/>
          <a:lstStyle/>
          <a:p>
            <a:fld id="{7B1F438D-4EAF-094E-9162-80CF3EF77236}" type="slidenum">
              <a:rPr lang="en-US" smtClean="0"/>
              <a:pPr/>
              <a:t>141</a:t>
            </a:fld>
            <a:endParaRPr lang="en-US"/>
          </a:p>
        </p:txBody>
      </p:sp>
    </p:spTree>
    <p:extLst>
      <p:ext uri="{BB962C8B-B14F-4D97-AF65-F5344CB8AC3E}">
        <p14:creationId xmlns:p14="http://schemas.microsoft.com/office/powerpoint/2010/main" val="3596654723"/>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06545-39B4-85E4-993A-5295E49D41C4}"/>
            </a:ext>
          </a:extLst>
        </p:cNvPr>
        <p:cNvGrpSpPr/>
        <p:nvPr/>
      </p:nvGrpSpPr>
      <p:grpSpPr>
        <a:xfrm>
          <a:off x="0" y="0"/>
          <a:ext cx="0" cy="0"/>
          <a:chOff x="0" y="0"/>
          <a:chExt cx="0" cy="0"/>
        </a:xfrm>
      </p:grpSpPr>
      <p:sp>
        <p:nvSpPr>
          <p:cNvPr id="6" name="Footer Placeholder 5">
            <a:extLst>
              <a:ext uri="{FF2B5EF4-FFF2-40B4-BE49-F238E27FC236}">
                <a16:creationId xmlns:a16="http://schemas.microsoft.com/office/drawing/2014/main" id="{33875C58-6BA2-9E4C-E55D-B1B823BEBD19}"/>
              </a:ext>
            </a:extLst>
          </p:cNvPr>
          <p:cNvSpPr>
            <a:spLocks noGrp="1"/>
          </p:cNvSpPr>
          <p:nvPr>
            <p:ph type="ftr" sz="quarter" idx="15"/>
          </p:nvPr>
        </p:nvSpPr>
        <p:spPr>
          <a:xfrm>
            <a:off x="546969" y="4970700"/>
            <a:ext cx="6451742" cy="174151"/>
          </a:xfrm>
        </p:spPr>
        <p:txBody>
          <a:bodyPr/>
          <a:lstStyle/>
          <a:p>
            <a:endParaRPr lang="en-CH"/>
          </a:p>
        </p:txBody>
      </p:sp>
      <p:sp>
        <p:nvSpPr>
          <p:cNvPr id="19" name="Source">
            <a:extLst>
              <a:ext uri="{FF2B5EF4-FFF2-40B4-BE49-F238E27FC236}">
                <a16:creationId xmlns:a16="http://schemas.microsoft.com/office/drawing/2014/main" id="{441559F6-A233-B088-4464-2A472AE6A65E}"/>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20" name="Head">
            <a:extLst>
              <a:ext uri="{FF2B5EF4-FFF2-40B4-BE49-F238E27FC236}">
                <a16:creationId xmlns:a16="http://schemas.microsoft.com/office/drawing/2014/main" id="{CAFBDC71-F774-D251-213A-70A975BA4FD0}"/>
              </a:ext>
            </a:extLst>
          </p:cNvPr>
          <p:cNvSpPr>
            <a:spLocks noGrp="1"/>
          </p:cNvSpPr>
          <p:nvPr>
            <p:ph type="body" sz="quarter" idx="18"/>
          </p:nvPr>
        </p:nvSpPr>
        <p:spPr>
          <a:xfrm>
            <a:off x="503238" y="774000"/>
            <a:ext cx="8136762" cy="360000"/>
          </a:xfrm>
        </p:spPr>
        <p:txBody>
          <a:bodyPr/>
          <a:lstStyle/>
          <a:p>
            <a:pPr>
              <a:defRPr sz="1200">
                <a:latin typeface="Nexa Bold (Headings)"/>
              </a:defRPr>
            </a:pPr>
            <a:r>
              <a:t>BB Baby Innovation | Price Elasticity | Walmart | Assumes no other products are changing prices</a:t>
            </a:r>
          </a:p>
        </p:txBody>
      </p:sp>
      <p:sp>
        <p:nvSpPr>
          <p:cNvPr id="18" name="Title 17">
            <a:extLst>
              <a:ext uri="{FF2B5EF4-FFF2-40B4-BE49-F238E27FC236}">
                <a16:creationId xmlns:a16="http://schemas.microsoft.com/office/drawing/2014/main" id="{B57BBBEC-D630-A6F4-7446-B7570FFDBE18}"/>
              </a:ext>
            </a:extLst>
          </p:cNvPr>
          <p:cNvSpPr>
            <a:spLocks noGrp="1"/>
          </p:cNvSpPr>
          <p:nvPr>
            <p:ph type="title"/>
          </p:nvPr>
        </p:nvSpPr>
        <p:spPr>
          <a:xfrm>
            <a:off x="504000" y="-1"/>
            <a:ext cx="8136000" cy="771525"/>
          </a:xfrm>
        </p:spPr>
        <p:txBody>
          <a:bodyPr/>
          <a:lstStyle/>
          <a:p>
            <a:pPr>
              <a:defRPr sz="1600">
                <a:latin typeface="Nexa Bold (Headings)"/>
              </a:defRPr>
            </a:pPr>
            <a:r>
              <a:rPr lang="fr-CH" dirty="0">
                <a:highlight>
                  <a:srgbClr val="FFFF00"/>
                </a:highlight>
              </a:rPr>
              <a:t>Price </a:t>
            </a:r>
            <a:r>
              <a:rPr lang="fr-CH" dirty="0" err="1">
                <a:highlight>
                  <a:srgbClr val="FFFF00"/>
                </a:highlight>
              </a:rPr>
              <a:t>Elasticity</a:t>
            </a:r>
            <a:r>
              <a:rPr lang="fr-CH" dirty="0">
                <a:highlight>
                  <a:srgbClr val="FFFF00"/>
                </a:highlight>
              </a:rPr>
              <a:t> </a:t>
            </a:r>
            <a:r>
              <a:rPr lang="fr-CH" dirty="0" err="1">
                <a:highlight>
                  <a:srgbClr val="FFFF00"/>
                </a:highlight>
              </a:rPr>
              <a:t>Curve</a:t>
            </a:r>
            <a:r>
              <a:rPr lang="en-US" dirty="0">
                <a:highlight>
                  <a:srgbClr val="FFFF00"/>
                </a:highlight>
              </a:rPr>
              <a:t> </a:t>
            </a:r>
            <a:r>
              <a:rPr lang="en-US" dirty="0">
                <a:solidFill>
                  <a:schemeClr val="bg2">
                    <a:lumMod val="90000"/>
                  </a:schemeClr>
                </a:solidFill>
                <a:highlight>
                  <a:srgbClr val="FFFF00"/>
                </a:highlight>
              </a:rPr>
              <a:t>(Replace with SO WHAT)</a:t>
            </a:r>
          </a:p>
        </p:txBody>
      </p:sp>
      <p:graphicFrame>
        <p:nvGraphicFramePr>
          <p:cNvPr id="34" name="T1">
            <a:extLst>
              <a:ext uri="{FF2B5EF4-FFF2-40B4-BE49-F238E27FC236}">
                <a16:creationId xmlns:a16="http://schemas.microsoft.com/office/drawing/2014/main" id="{C2C65362-6899-B519-FE06-26CB8E82DD44}"/>
              </a:ext>
            </a:extLst>
          </p:cNvPr>
          <p:cNvGraphicFramePr>
            <a:graphicFrameLocks/>
          </p:cNvGraphicFramePr>
          <p:nvPr/>
        </p:nvGraphicFramePr>
        <p:xfrm>
          <a:off x="4579258" y="1141495"/>
          <a:ext cx="4057904" cy="746284"/>
        </p:xfrm>
        <a:graphic>
          <a:graphicData uri="http://schemas.openxmlformats.org/drawingml/2006/table">
            <a:tbl>
              <a:tblPr bandRow="1"/>
              <a:tblGrid>
                <a:gridCol w="162560">
                  <a:extLst>
                    <a:ext uri="{9D8B030D-6E8A-4147-A177-3AD203B41FA5}">
                      <a16:colId xmlns:a16="http://schemas.microsoft.com/office/drawing/2014/main" val="20000"/>
                    </a:ext>
                  </a:extLst>
                </a:gridCol>
                <a:gridCol w="1982932">
                  <a:extLst>
                    <a:ext uri="{9D8B030D-6E8A-4147-A177-3AD203B41FA5}">
                      <a16:colId xmlns:a16="http://schemas.microsoft.com/office/drawing/2014/main" val="20001"/>
                    </a:ext>
                  </a:extLst>
                </a:gridCol>
                <a:gridCol w="478103">
                  <a:extLst>
                    <a:ext uri="{9D8B030D-6E8A-4147-A177-3AD203B41FA5}">
                      <a16:colId xmlns:a16="http://schemas.microsoft.com/office/drawing/2014/main" val="20002"/>
                    </a:ext>
                  </a:extLst>
                </a:gridCol>
                <a:gridCol w="478103">
                  <a:extLst>
                    <a:ext uri="{9D8B030D-6E8A-4147-A177-3AD203B41FA5}">
                      <a16:colId xmlns:a16="http://schemas.microsoft.com/office/drawing/2014/main" val="20003"/>
                    </a:ext>
                  </a:extLst>
                </a:gridCol>
                <a:gridCol w="478103">
                  <a:extLst>
                    <a:ext uri="{9D8B030D-6E8A-4147-A177-3AD203B41FA5}">
                      <a16:colId xmlns:a16="http://schemas.microsoft.com/office/drawing/2014/main" val="1774582163"/>
                    </a:ext>
                  </a:extLst>
                </a:gridCol>
                <a:gridCol w="478103">
                  <a:extLst>
                    <a:ext uri="{9D8B030D-6E8A-4147-A177-3AD203B41FA5}">
                      <a16:colId xmlns:a16="http://schemas.microsoft.com/office/drawing/2014/main" val="506562406"/>
                    </a:ext>
                  </a:extLst>
                </a:gridCol>
              </a:tblGrid>
              <a:tr h="38862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GB" sz="800" b="1" i="0">
                        <a:solidFill>
                          <a:schemeClr val="tx2"/>
                        </a:solidFill>
                        <a:latin typeface="+mj-lt"/>
                        <a:ea typeface="Open Sans" panose="020B0606030504020204" pitchFamily="34" charset="0"/>
                        <a:cs typeface="Open Sans" panose="020B0606030504020204" pitchFamily="34" charset="0"/>
                      </a:endParaRPr>
                    </a:p>
                  </a:txBody>
                  <a:tcPr marL="68580" marR="68580" marT="34290" marB="34290">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Price Elasticity</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Down-Pricing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Up-Pricing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P12M </a:t>
                      </a:r>
                      <a:r>
                        <a:rPr lang="fr-CH" sz="700" b="1" i="0" err="1">
                          <a:solidFill>
                            <a:schemeClr val="tx2"/>
                          </a:solidFill>
                          <a:latin typeface="Nexa Bold" panose="00000800000000000000" pitchFamily="2" charset="0"/>
                          <a:ea typeface="Open Sans" panose="020B0606030504020204" pitchFamily="34" charset="0"/>
                          <a:cs typeface="Open Sans" panose="020B0606030504020204" pitchFamily="34" charset="0"/>
                        </a:rPr>
                        <a:t>Weight</a:t>
                      </a: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 of Business</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P12M Gross </a:t>
                      </a:r>
                      <a:r>
                        <a:rPr lang="fr-CH" sz="700" b="1" i="0" dirty="0" err="1">
                          <a:solidFill>
                            <a:schemeClr val="tx2"/>
                          </a:solidFill>
                          <a:latin typeface="Nexa Bold" panose="00000800000000000000" pitchFamily="2" charset="0"/>
                          <a:ea typeface="Open Sans" panose="020B0606030504020204" pitchFamily="34" charset="0"/>
                          <a:cs typeface="Open Sans" panose="020B0606030504020204" pitchFamily="34" charset="0"/>
                        </a:rPr>
                        <a:t>Margin</a:t>
                      </a: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a:t>
                      </a:r>
                      <a:endParaRPr lang="en-GB" sz="700" b="1" i="0" dirty="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1"/>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A097"/>
                    </a:solidFill>
                  </a:tcPr>
                </a:tc>
                <a:tc>
                  <a:txBody>
                    <a:bodyPr/>
                    <a:lstStyle/>
                    <a:p>
                      <a:pPr algn="l">
                        <a:defRPr sz="800">
                          <a:latin typeface="Nexa Book"/>
                        </a:defRPr>
                      </a:pPr>
                      <a:r>
                        <a:rPr sz="800">
                          <a:latin typeface="Nexa Book"/>
                        </a:rPr>
                        <a:t>Banana Boat Baby Lotion FPS50+ 177ml</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-2.6</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-1.0</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endParaR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85359843"/>
                  </a:ext>
                </a:extLst>
              </a:tr>
            </a:tbl>
          </a:graphicData>
        </a:graphic>
      </p:graphicFrame>
      <p:graphicFrame>
        <p:nvGraphicFramePr>
          <p:cNvPr id="8" name="C1">
            <a:extLst>
              <a:ext uri="{FF2B5EF4-FFF2-40B4-BE49-F238E27FC236}">
                <a16:creationId xmlns:a16="http://schemas.microsoft.com/office/drawing/2014/main" id="{FCF9AB57-092B-3B57-1093-2B3B07156D55}"/>
              </a:ext>
            </a:extLst>
          </p:cNvPr>
          <p:cNvGraphicFramePr>
            <a:graphicFrameLocks/>
          </p:cNvGraphicFramePr>
          <p:nvPr/>
        </p:nvGraphicFramePr>
        <p:xfrm>
          <a:off x="539749" y="1152000"/>
          <a:ext cx="4112080" cy="3620027"/>
        </p:xfrm>
        <a:graphic>
          <a:graphicData uri="http://schemas.openxmlformats.org/drawingml/2006/chart">
            <c:chart xmlns:c="http://schemas.openxmlformats.org/drawingml/2006/chart" xmlns:r="http://schemas.openxmlformats.org/officeDocument/2006/relationships" r:id="rId2"/>
          </a:graphicData>
        </a:graphic>
      </p:graphicFrame>
      <p:sp>
        <p:nvSpPr>
          <p:cNvPr id="2" name="Date Placeholder 1">
            <a:extLst>
              <a:ext uri="{FF2B5EF4-FFF2-40B4-BE49-F238E27FC236}">
                <a16:creationId xmlns:a16="http://schemas.microsoft.com/office/drawing/2014/main" id="{6DF5E493-18D4-6B45-E9C9-4FC28300DA42}"/>
              </a:ext>
            </a:extLst>
          </p:cNvPr>
          <p:cNvSpPr>
            <a:spLocks noGrp="1"/>
          </p:cNvSpPr>
          <p:nvPr>
            <p:ph type="dt" sz="half" idx="14"/>
          </p:nvPr>
        </p:nvSpPr>
        <p:spPr/>
        <p:txBody>
          <a:bodyPr/>
          <a:lstStyle/>
          <a:p>
            <a:fld id="{C2150E0F-65BF-4754-A874-587658C88696}" type="datetime1">
              <a:rPr lang="en-US" smtClean="0"/>
              <a:t>7/25/2025</a:t>
            </a:fld>
            <a:endParaRPr lang="en-US"/>
          </a:p>
        </p:txBody>
      </p:sp>
      <p:sp>
        <p:nvSpPr>
          <p:cNvPr id="4" name="Slide Number Placeholder 3">
            <a:extLst>
              <a:ext uri="{FF2B5EF4-FFF2-40B4-BE49-F238E27FC236}">
                <a16:creationId xmlns:a16="http://schemas.microsoft.com/office/drawing/2014/main" id="{E9BEB5B6-9A86-5518-865B-94F62E9BDDDF}"/>
              </a:ext>
            </a:extLst>
          </p:cNvPr>
          <p:cNvSpPr>
            <a:spLocks noGrp="1"/>
          </p:cNvSpPr>
          <p:nvPr>
            <p:ph type="sldNum" sz="quarter" idx="16"/>
          </p:nvPr>
        </p:nvSpPr>
        <p:spPr/>
        <p:txBody>
          <a:bodyPr/>
          <a:lstStyle/>
          <a:p>
            <a:fld id="{7B1F438D-4EAF-094E-9162-80CF3EF77236}" type="slidenum">
              <a:rPr lang="en-US" smtClean="0"/>
              <a:pPr/>
              <a:t>142</a:t>
            </a:fld>
            <a:endParaRPr lang="en-US"/>
          </a:p>
        </p:txBody>
      </p:sp>
      <p:sp>
        <p:nvSpPr>
          <p:cNvPr id="3" name="TextBox Y">
            <a:extLst>
              <a:ext uri="{FF2B5EF4-FFF2-40B4-BE49-F238E27FC236}">
                <a16:creationId xmlns:a16="http://schemas.microsoft.com/office/drawing/2014/main" id="{A0991DCA-3522-E636-88CF-C7319877F501}"/>
              </a:ext>
            </a:extLst>
          </p:cNvPr>
          <p:cNvSpPr txBox="1"/>
          <p:nvPr/>
        </p:nvSpPr>
        <p:spPr>
          <a:xfrm>
            <a:off x="517719" y="1098243"/>
            <a:ext cx="564369" cy="4238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marL="0" marR="0" lvl="0" indent="0" defTabSz="685783"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2"/>
                </a:solidFill>
                <a:effectLst/>
                <a:uLnTx/>
                <a:uFillTx/>
                <a:latin typeface="Nexa Bold"/>
                <a:ea typeface="+mn-ea"/>
                <a:cs typeface="+mn-cs"/>
              </a:rPr>
              <a:t>% change In volume share</a:t>
            </a:r>
            <a:endParaRPr kumimoji="0" sz="800" b="0" i="0" u="none" strike="noStrike" kern="1200" cap="none" spc="0" normalizeH="0" baseline="0" noProof="0" dirty="0">
              <a:ln>
                <a:noFill/>
              </a:ln>
              <a:solidFill>
                <a:schemeClr val="tx2"/>
              </a:solidFill>
              <a:effectLst/>
              <a:uLnTx/>
              <a:uFillTx/>
              <a:latin typeface="Nexa Bold"/>
              <a:ea typeface="+mn-ea"/>
              <a:cs typeface="+mn-cs"/>
            </a:endParaRPr>
          </a:p>
        </p:txBody>
      </p:sp>
    </p:spTree>
    <p:extLst>
      <p:ext uri="{BB962C8B-B14F-4D97-AF65-F5344CB8AC3E}">
        <p14:creationId xmlns:p14="http://schemas.microsoft.com/office/powerpoint/2010/main" val="19020826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F95E21-B3F9-EE7C-652D-BEFA2B94AA80}"/>
            </a:ext>
          </a:extLst>
        </p:cNvPr>
        <p:cNvGrpSpPr/>
        <p:nvPr/>
      </p:nvGrpSpPr>
      <p:grpSpPr>
        <a:xfrm>
          <a:off x="0" y="0"/>
          <a:ext cx="0" cy="0"/>
          <a:chOff x="0" y="0"/>
          <a:chExt cx="0" cy="0"/>
        </a:xfrm>
      </p:grpSpPr>
      <p:sp>
        <p:nvSpPr>
          <p:cNvPr id="6" name="Footer Placeholder 5">
            <a:extLst>
              <a:ext uri="{FF2B5EF4-FFF2-40B4-BE49-F238E27FC236}">
                <a16:creationId xmlns:a16="http://schemas.microsoft.com/office/drawing/2014/main" id="{C47F3C35-C85A-9BAB-227A-4C3C05D7A25E}"/>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1CD1EA92-D22F-333D-B667-47A8F08B1768}"/>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4" name="Head">
            <a:extLst>
              <a:ext uri="{FF2B5EF4-FFF2-40B4-BE49-F238E27FC236}">
                <a16:creationId xmlns:a16="http://schemas.microsoft.com/office/drawing/2014/main" id="{395E9124-89CF-B6C4-9391-8DA60C331018}"/>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Banana Boat Baby Lotion FPS50+ 177ml | Walmart | Assuming no other products are changing prices</a:t>
            </a:r>
          </a:p>
        </p:txBody>
      </p:sp>
      <p:sp>
        <p:nvSpPr>
          <p:cNvPr id="10" name="Title 9">
            <a:extLst>
              <a:ext uri="{FF2B5EF4-FFF2-40B4-BE49-F238E27FC236}">
                <a16:creationId xmlns:a16="http://schemas.microsoft.com/office/drawing/2014/main" id="{47C89807-6802-2B8D-517D-A42276DE237E}"/>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F237F100-C7CD-00FE-7BF0-058EE5385AB7}"/>
              </a:ext>
            </a:extLst>
          </p:cNvPr>
          <p:cNvGraphicFramePr/>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5BCEEDDE-C979-6D83-3EE8-80682766CD34}"/>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2E8D42AC-2986-A6F6-C51B-2ADCAEC8EA67}"/>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299AD774-A2BE-318C-BA93-1BF2A9637D56}"/>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5E9CAEA2-A814-76F6-8457-15958029738B}"/>
              </a:ext>
            </a:extLst>
          </p:cNvPr>
          <p:cNvSpPr>
            <a:spLocks noGrp="1"/>
          </p:cNvSpPr>
          <p:nvPr>
            <p:ph type="dt" sz="half" idx="14"/>
          </p:nvPr>
        </p:nvSpPr>
        <p:spPr/>
        <p:txBody>
          <a:bodyPr/>
          <a:lstStyle/>
          <a:p>
            <a:fld id="{7FE604EA-FBB6-4FDB-AFE2-9A23405DCB69}" type="datetime1">
              <a:rPr lang="en-US" smtClean="0"/>
              <a:t>7/25/2025</a:t>
            </a:fld>
            <a:endParaRPr lang="en-US"/>
          </a:p>
        </p:txBody>
      </p:sp>
      <p:sp>
        <p:nvSpPr>
          <p:cNvPr id="7" name="Slide Number Placeholder 6">
            <a:extLst>
              <a:ext uri="{FF2B5EF4-FFF2-40B4-BE49-F238E27FC236}">
                <a16:creationId xmlns:a16="http://schemas.microsoft.com/office/drawing/2014/main" id="{1A4CC36D-692E-4435-CF33-24605D7A8CE7}"/>
              </a:ext>
            </a:extLst>
          </p:cNvPr>
          <p:cNvSpPr>
            <a:spLocks noGrp="1"/>
          </p:cNvSpPr>
          <p:nvPr>
            <p:ph type="sldNum" sz="quarter" idx="16"/>
          </p:nvPr>
        </p:nvSpPr>
        <p:spPr/>
        <p:txBody>
          <a:bodyPr/>
          <a:lstStyle/>
          <a:p>
            <a:fld id="{7B1F438D-4EAF-094E-9162-80CF3EF77236}" type="slidenum">
              <a:rPr lang="en-US" smtClean="0"/>
              <a:pPr/>
              <a:t>143</a:t>
            </a:fld>
            <a:endParaRPr lang="en-US"/>
          </a:p>
        </p:txBody>
      </p:sp>
      <p:sp>
        <p:nvSpPr>
          <p:cNvPr id="22" name="Rectangle 21">
            <a:extLst>
              <a:ext uri="{FF2B5EF4-FFF2-40B4-BE49-F238E27FC236}">
                <a16:creationId xmlns:a16="http://schemas.microsoft.com/office/drawing/2014/main" id="{C53BCB58-B842-9259-0F92-42388BBEC9CC}"/>
              </a:ext>
            </a:extLst>
          </p:cNvPr>
          <p:cNvSpPr/>
          <p:nvPr/>
        </p:nvSpPr>
        <p:spPr>
          <a:xfrm>
            <a:off x="972000" y="1458000"/>
            <a:ext cx="84780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3" name="Rectangle 22">
            <a:extLst>
              <a:ext uri="{FF2B5EF4-FFF2-40B4-BE49-F238E27FC236}">
                <a16:creationId xmlns:a16="http://schemas.microsoft.com/office/drawing/2014/main" id="{05D3C911-309B-9691-F7D2-E17237A60F41}"/>
              </a:ext>
            </a:extLst>
          </p:cNvPr>
          <p:cNvSpPr/>
          <p:nvPr/>
        </p:nvSpPr>
        <p:spPr>
          <a:xfrm>
            <a:off x="1819800" y="1458000"/>
            <a:ext cx="84780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4" name="Rectangle 23">
            <a:extLst>
              <a:ext uri="{FF2B5EF4-FFF2-40B4-BE49-F238E27FC236}">
                <a16:creationId xmlns:a16="http://schemas.microsoft.com/office/drawing/2014/main" id="{323C14B8-B805-C532-0502-99E598FF904E}"/>
              </a:ext>
            </a:extLst>
          </p:cNvPr>
          <p:cNvSpPr/>
          <p:nvPr/>
        </p:nvSpPr>
        <p:spPr>
          <a:xfrm>
            <a:off x="2667600" y="1458000"/>
            <a:ext cx="28260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5" name="Rectangle 24">
            <a:extLst>
              <a:ext uri="{FF2B5EF4-FFF2-40B4-BE49-F238E27FC236}">
                <a16:creationId xmlns:a16="http://schemas.microsoft.com/office/drawing/2014/main" id="{54CEB8FB-E8D4-951F-8128-2E50684D5E66}"/>
              </a:ext>
            </a:extLst>
          </p:cNvPr>
          <p:cNvSpPr/>
          <p:nvPr/>
        </p:nvSpPr>
        <p:spPr>
          <a:xfrm>
            <a:off x="2950200" y="1458000"/>
            <a:ext cx="84780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Profit &amp; Revenue Increase</a:t>
            </a:r>
          </a:p>
        </p:txBody>
      </p:sp>
      <p:sp>
        <p:nvSpPr>
          <p:cNvPr id="26" name="Rectangle 25">
            <a:extLst>
              <a:ext uri="{FF2B5EF4-FFF2-40B4-BE49-F238E27FC236}">
                <a16:creationId xmlns:a16="http://schemas.microsoft.com/office/drawing/2014/main" id="{26A6D4F4-651F-AAD6-A5F4-5D076378CB14}"/>
              </a:ext>
            </a:extLst>
          </p:cNvPr>
          <p:cNvSpPr/>
          <p:nvPr/>
        </p:nvSpPr>
        <p:spPr>
          <a:xfrm>
            <a:off x="3798000" y="1458000"/>
            <a:ext cx="28260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7" name="Rectangle 26">
            <a:extLst>
              <a:ext uri="{FF2B5EF4-FFF2-40B4-BE49-F238E27FC236}">
                <a16:creationId xmlns:a16="http://schemas.microsoft.com/office/drawing/2014/main" id="{A6A1AE6A-8882-D926-FBDD-623D00EDE57E}"/>
              </a:ext>
            </a:extLst>
          </p:cNvPr>
          <p:cNvSpPr/>
          <p:nvPr/>
        </p:nvSpPr>
        <p:spPr>
          <a:xfrm>
            <a:off x="4080600" y="1458000"/>
            <a:ext cx="56520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8" name="Rectangle 27">
            <a:extLst>
              <a:ext uri="{FF2B5EF4-FFF2-40B4-BE49-F238E27FC236}">
                <a16:creationId xmlns:a16="http://schemas.microsoft.com/office/drawing/2014/main" id="{44AF173A-BCDA-FFE1-541A-5734823EFD8C}"/>
              </a:ext>
            </a:extLst>
          </p:cNvPr>
          <p:cNvSpPr/>
          <p:nvPr/>
        </p:nvSpPr>
        <p:spPr>
          <a:xfrm>
            <a:off x="4645800" y="1458000"/>
            <a:ext cx="1978199"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Profit &amp; Revenue Increase</a:t>
            </a:r>
          </a:p>
        </p:txBody>
      </p:sp>
    </p:spTree>
    <p:extLst>
      <p:ext uri="{BB962C8B-B14F-4D97-AF65-F5344CB8AC3E}">
        <p14:creationId xmlns:p14="http://schemas.microsoft.com/office/powerpoint/2010/main" val="3964508213"/>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3BE6B5-5443-8723-E767-0481B5795A12}"/>
            </a:ext>
          </a:extLst>
        </p:cNvPr>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E8468456-E386-E004-324C-7E5E356762AF}"/>
              </a:ext>
            </a:extLst>
          </p:cNvPr>
          <p:cNvGraphicFramePr>
            <a:graphicFrameLocks noGrp="1"/>
          </p:cNvGraphicFramePr>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b="1">
                          <a:latin typeface="Nexa Bold"/>
                        </a:defRPr>
                      </a:pPr>
                      <a:r>
                        <a:rPr sz="800">
                          <a:latin typeface="Nexa Bold"/>
                        </a:rPr>
                        <a:t>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Aqua Protect Sport Lotion FPS50+ 236ml (3.1%)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b="1">
                          <a:latin typeface="Nexa Bold"/>
                        </a:defRPr>
                      </a:pPr>
                      <a:r>
                        <a:rPr sz="800">
                          <a:latin typeface="Nexa Bold"/>
                        </a:rPr>
                        <a:t>1.6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Advanced Protection Lotion FPS50+ 240ml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b="1">
                          <a:latin typeface="Nexa Bold"/>
                        </a:defRPr>
                      </a:pPr>
                      <a:r>
                        <a:rPr sz="800">
                          <a:latin typeface="Nexa Bold"/>
                        </a:rPr>
                        <a:t>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Aqua Protect Cream FPS50+ 236ml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40C1F9CC-3E28-8CD2-3E4F-1647F3A7EED7}"/>
              </a:ext>
            </a:extLst>
          </p:cNvPr>
          <p:cNvGraphicFramePr>
            <a:graphicFrameLocks noGrp="1"/>
          </p:cNvGraphicFramePr>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Banana Boat Aqua Protect Sport Lotion FPS50+ 236ml (3.1%)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Banana Boat Aqua Protect Cream FPS50+ 236ml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Banana Boat Advanced Protection Lotion FPS50+ 240ml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Equate Sport Lotion FPS30 237ml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F5E856E6-B8C8-4A07-1225-10ACFC6AB4F1}"/>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4D9E3617-81D3-C5FB-D5F5-B702881C94A7}"/>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6" name="Head">
            <a:extLst>
              <a:ext uri="{FF2B5EF4-FFF2-40B4-BE49-F238E27FC236}">
                <a16:creationId xmlns:a16="http://schemas.microsoft.com/office/drawing/2014/main" id="{9462B80C-D1BF-9352-17F7-EDD747823E15}"/>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Banana Boat Baby Lotion FPS50+ 177ml (0.0%) | Up &amp; Down Pricing | Walmart | Assumes no other are changing prices</a:t>
            </a:r>
          </a:p>
        </p:txBody>
      </p:sp>
      <p:sp>
        <p:nvSpPr>
          <p:cNvPr id="4" name="Title1">
            <a:extLst>
              <a:ext uri="{FF2B5EF4-FFF2-40B4-BE49-F238E27FC236}">
                <a16:creationId xmlns:a16="http://schemas.microsoft.com/office/drawing/2014/main" id="{924B91FF-B179-6C50-EEEC-5E8258F92E96}"/>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556EE3D2-3E5D-5A82-C4C4-8188ECABA505}"/>
              </a:ext>
            </a:extLst>
          </p:cNvPr>
          <p:cNvGraphicFramePr>
            <a:graphicFrameLocks noGrp="1"/>
          </p:cNvGraphicFramePr>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E5A86B6F-D808-C033-5B23-38C1E0FB4054}"/>
              </a:ext>
            </a:extLst>
          </p:cNvPr>
          <p:cNvGraphicFramePr>
            <a:graphicFrameLocks noGrp="1"/>
          </p:cNvGraphicFramePr>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2E7EA594-DBA0-2063-A9C6-803A4ED39089}"/>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5DBB8197-5E87-6DE9-6E7C-5673DBED7F7F}"/>
              </a:ext>
            </a:extLst>
          </p:cNvPr>
          <p:cNvSpPr>
            <a:spLocks noGrp="1"/>
          </p:cNvSpPr>
          <p:nvPr>
            <p:ph type="dt" sz="half" idx="14"/>
          </p:nvPr>
        </p:nvSpPr>
        <p:spPr/>
        <p:txBody>
          <a:bodyPr/>
          <a:lstStyle/>
          <a:p>
            <a:fld id="{1D008078-2C21-4DCA-B855-87E98C20A404}" type="datetime1">
              <a:rPr lang="en-US" smtClean="0"/>
              <a:t>7/25/2025</a:t>
            </a:fld>
            <a:endParaRPr lang="en-US"/>
          </a:p>
        </p:txBody>
      </p:sp>
      <p:sp>
        <p:nvSpPr>
          <p:cNvPr id="3" name="Slide Number Placeholder 2">
            <a:extLst>
              <a:ext uri="{FF2B5EF4-FFF2-40B4-BE49-F238E27FC236}">
                <a16:creationId xmlns:a16="http://schemas.microsoft.com/office/drawing/2014/main" id="{F2CE22A0-AF20-35EB-3538-6E7F708E4D1F}"/>
              </a:ext>
            </a:extLst>
          </p:cNvPr>
          <p:cNvSpPr>
            <a:spLocks noGrp="1"/>
          </p:cNvSpPr>
          <p:nvPr>
            <p:ph type="sldNum" sz="quarter" idx="16"/>
          </p:nvPr>
        </p:nvSpPr>
        <p:spPr/>
        <p:txBody>
          <a:bodyPr/>
          <a:lstStyle/>
          <a:p>
            <a:fld id="{7B1F438D-4EAF-094E-9162-80CF3EF77236}" type="slidenum">
              <a:rPr lang="en-US" smtClean="0"/>
              <a:pPr/>
              <a:t>144</a:t>
            </a:fld>
            <a:endParaRPr lang="en-US"/>
          </a:p>
        </p:txBody>
      </p:sp>
    </p:spTree>
    <p:extLst>
      <p:ext uri="{BB962C8B-B14F-4D97-AF65-F5344CB8AC3E}">
        <p14:creationId xmlns:p14="http://schemas.microsoft.com/office/powerpoint/2010/main" val="34017518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B74C3F-189D-1684-04AE-FE7C49E28E0E}"/>
            </a:ext>
          </a:extLst>
        </p:cNvPr>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BB40EA9C-2E22-6564-4327-36C0A1CDF7F9}"/>
              </a:ext>
            </a:extLst>
          </p:cNvPr>
          <p:cNvGraphicFramePr>
            <a:graphicFrameLocks noGrp="1"/>
          </p:cNvGraphicFramePr>
          <p:nvPr/>
        </p:nvGraphicFramePr>
        <p:xfrm>
          <a:off x="537316" y="1146130"/>
          <a:ext cx="4014351" cy="3587977"/>
        </p:xfrm>
        <a:graphic>
          <a:graphicData uri="http://schemas.openxmlformats.org/drawingml/2006/table">
            <a:tbl>
              <a:tblPr firstRow="1" bandRow="1">
                <a:tableStyleId>{2D5ABB26-0587-4C30-8999-92F81FD0307C}</a:tableStyleId>
              </a:tblPr>
              <a:tblGrid>
                <a:gridCol w="889145">
                  <a:extLst>
                    <a:ext uri="{9D8B030D-6E8A-4147-A177-3AD203B41FA5}">
                      <a16:colId xmlns:a16="http://schemas.microsoft.com/office/drawing/2014/main" val="2188046369"/>
                    </a:ext>
                  </a:extLst>
                </a:gridCol>
                <a:gridCol w="1143883">
                  <a:extLst>
                    <a:ext uri="{9D8B030D-6E8A-4147-A177-3AD203B41FA5}">
                      <a16:colId xmlns:a16="http://schemas.microsoft.com/office/drawing/2014/main" val="2235849951"/>
                    </a:ext>
                  </a:extLst>
                </a:gridCol>
                <a:gridCol w="1981323">
                  <a:extLst>
                    <a:ext uri="{9D8B030D-6E8A-4147-A177-3AD203B41FA5}">
                      <a16:colId xmlns:a16="http://schemas.microsoft.com/office/drawing/2014/main" val="233123412"/>
                    </a:ext>
                  </a:extLst>
                </a:gridCol>
              </a:tblGrid>
              <a:tr h="413997">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  </a:t>
                      </a:r>
                      <a:endParaRPr lang="en-CH" sz="90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7398">
                <a:tc>
                  <a:txBody>
                    <a:bodyPr/>
                    <a:lstStyle/>
                    <a:p>
                      <a:pPr algn="ctr">
                        <a:defRPr sz="800" b="1">
                          <a:latin typeface="Nexa Bold"/>
                        </a:defRPr>
                      </a:pPr>
                      <a:r>
                        <a:rPr sz="800">
                          <a:latin typeface="Nexa Bold"/>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(38.0%)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398">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(19.3%)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398">
                <a:tc>
                  <a:txBody>
                    <a:bodyPr/>
                    <a:lstStyle/>
                    <a:p>
                      <a:pPr algn="ctr">
                        <a:defRPr sz="800">
                          <a:latin typeface="Nexa Book"/>
                        </a:defRPr>
                      </a:pPr>
                      <a:r>
                        <a:rPr sz="800">
                          <a:latin typeface="Nexa Book"/>
                        </a:rPr>
                        <a:t>0.5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(15.9%)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398">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Caribbean Beach (6.6%)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398">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(6.3%)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398">
                <a:tc>
                  <a:txBody>
                    <a:bodyPr/>
                    <a:lstStyle/>
                    <a:p>
                      <a:pPr algn="ctr">
                        <a:defRPr sz="800" b="1">
                          <a:latin typeface="Nexa Bold"/>
                        </a:defRPr>
                      </a:pPr>
                      <a:r>
                        <a:rPr sz="800">
                          <a:latin typeface="Nexa Bold"/>
                        </a:rPr>
                        <a:t>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Garnier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398">
                <a:tc>
                  <a:txBody>
                    <a:bodyPr/>
                    <a:lstStyle/>
                    <a:p>
                      <a:pPr algn="ctr">
                        <a:defRPr sz="800" b="1">
                          <a:latin typeface="Nexa Bold"/>
                        </a:defRPr>
                      </a:pPr>
                      <a:r>
                        <a:rPr sz="800">
                          <a:latin typeface="Nexa Bold"/>
                        </a:rPr>
                        <a:t>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Neutrogena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398">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Nuvel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398">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Isdin (1.8%)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398">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La Roche-Posay (1.9%)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F6FB052B-9C17-2B99-D21B-FFAEC841F8A6}"/>
              </a:ext>
            </a:extLst>
          </p:cNvPr>
          <p:cNvGraphicFramePr>
            <a:graphicFrameLocks noGrp="1"/>
          </p:cNvGraphicFramePr>
          <p:nvPr/>
        </p:nvGraphicFramePr>
        <p:xfrm>
          <a:off x="4639070" y="1146130"/>
          <a:ext cx="4023000" cy="3586203"/>
        </p:xfrm>
        <a:graphic>
          <a:graphicData uri="http://schemas.openxmlformats.org/drawingml/2006/table">
            <a:tbl>
              <a:tblPr firstRow="1" bandRow="1">
                <a:tableStyleId>{2D5ABB26-0587-4C30-8999-92F81FD0307C}</a:tableStyleId>
              </a:tblPr>
              <a:tblGrid>
                <a:gridCol w="1984500">
                  <a:extLst>
                    <a:ext uri="{9D8B030D-6E8A-4147-A177-3AD203B41FA5}">
                      <a16:colId xmlns:a16="http://schemas.microsoft.com/office/drawing/2014/main" val="1447071671"/>
                    </a:ext>
                  </a:extLst>
                </a:gridCol>
                <a:gridCol w="1147500">
                  <a:extLst>
                    <a:ext uri="{9D8B030D-6E8A-4147-A177-3AD203B41FA5}">
                      <a16:colId xmlns:a16="http://schemas.microsoft.com/office/drawing/2014/main" val="2737317522"/>
                    </a:ext>
                  </a:extLst>
                </a:gridCol>
                <a:gridCol w="891000">
                  <a:extLst>
                    <a:ext uri="{9D8B030D-6E8A-4147-A177-3AD203B41FA5}">
                      <a16:colId xmlns:a16="http://schemas.microsoft.com/office/drawing/2014/main" val="2188046369"/>
                    </a:ext>
                  </a:extLst>
                </a:gridCol>
              </a:tblGrid>
              <a:tr h="413793">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7241">
                <a:tc>
                  <a:txBody>
                    <a:bodyPr/>
                    <a:lstStyle/>
                    <a:p>
                      <a:pPr algn="ctr">
                        <a:defRPr sz="800">
                          <a:latin typeface="Nexa Bold"/>
                        </a:defRPr>
                      </a:pPr>
                      <a:r>
                        <a:rPr sz="800">
                          <a:latin typeface="Nexa Bold"/>
                        </a:rPr>
                        <a:t>Nivea (38.0%)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241">
                <a:tc>
                  <a:txBody>
                    <a:bodyPr/>
                    <a:lstStyle/>
                    <a:p>
                      <a:pPr algn="ctr">
                        <a:defRPr sz="800">
                          <a:latin typeface="Nexa Bold"/>
                        </a:defRPr>
                      </a:pPr>
                      <a:r>
                        <a:rPr sz="800">
                          <a:latin typeface="Nexa Bold"/>
                        </a:rPr>
                        <a:t>Hawaiian Tropic (19.3%)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241">
                <a:tc>
                  <a:txBody>
                    <a:bodyPr/>
                    <a:lstStyle/>
                    <a:p>
                      <a:pPr algn="ctr">
                        <a:defRPr sz="800">
                          <a:latin typeface="Nexa Bold"/>
                        </a:defRPr>
                      </a:pPr>
                      <a:r>
                        <a:rPr sz="800">
                          <a:latin typeface="Nexa Bold"/>
                        </a:rPr>
                        <a:t>Banana Boat (15.9%)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241">
                <a:tc>
                  <a:txBody>
                    <a:bodyPr/>
                    <a:lstStyle/>
                    <a:p>
                      <a:pPr algn="ctr">
                        <a:defRPr sz="800">
                          <a:latin typeface="Nexa Bold"/>
                        </a:defRPr>
                      </a:pPr>
                      <a:r>
                        <a:rPr sz="800">
                          <a:latin typeface="Nexa Bold"/>
                        </a:rPr>
                        <a:t>Neutrogena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241">
                <a:tc>
                  <a:txBody>
                    <a:bodyPr/>
                    <a:lstStyle/>
                    <a:p>
                      <a:pPr algn="ctr">
                        <a:defRPr sz="800">
                          <a:latin typeface="Nexa Bold"/>
                        </a:defRPr>
                      </a:pPr>
                      <a:r>
                        <a:rPr sz="800">
                          <a:latin typeface="Nexa Bold"/>
                        </a:rPr>
                        <a:t>EQUATE (6.3%)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241">
                <a:tc>
                  <a:txBody>
                    <a:bodyPr/>
                    <a:lstStyle/>
                    <a:p>
                      <a:pPr algn="ctr">
                        <a:defRPr sz="800">
                          <a:latin typeface="Nexa Bold"/>
                        </a:defRPr>
                      </a:pPr>
                      <a:r>
                        <a:rPr sz="800">
                          <a:latin typeface="Nexa Bold"/>
                        </a:rPr>
                        <a:t>Garnier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241">
                <a:tc>
                  <a:txBody>
                    <a:bodyPr/>
                    <a:lstStyle/>
                    <a:p>
                      <a:pPr algn="ctr">
                        <a:defRPr sz="800">
                          <a:latin typeface="Nexa Bold"/>
                        </a:defRPr>
                      </a:pPr>
                      <a:r>
                        <a:rPr sz="800">
                          <a:latin typeface="Nexa Bold"/>
                        </a:rPr>
                        <a:t>Caribbean Beach (6.6%)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241">
                <a:tc>
                  <a:txBody>
                    <a:bodyPr/>
                    <a:lstStyle/>
                    <a:p>
                      <a:pPr algn="ctr">
                        <a:defRPr sz="800">
                          <a:latin typeface="Nexa Bold"/>
                        </a:defRPr>
                      </a:pPr>
                      <a:r>
                        <a:rPr sz="800">
                          <a:latin typeface="Nexa Bold"/>
                        </a:rPr>
                        <a:t>Isdin (1.8%)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241">
                <a:tc>
                  <a:txBody>
                    <a:bodyPr/>
                    <a:lstStyle/>
                    <a:p>
                      <a:pPr algn="ctr">
                        <a:defRPr sz="800">
                          <a:latin typeface="Nexa Bold"/>
                        </a:defRPr>
                      </a:pPr>
                      <a:r>
                        <a:rPr sz="800">
                          <a:latin typeface="Nexa Bold"/>
                        </a:rPr>
                        <a:t>La Roche-Posay (1.9%)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241">
                <a:tc>
                  <a:txBody>
                    <a:bodyPr/>
                    <a:lstStyle/>
                    <a:p>
                      <a:pPr algn="ctr">
                        <a:defRPr sz="800">
                          <a:latin typeface="Nexa Bold"/>
                        </a:defRPr>
                      </a:pPr>
                      <a:r>
                        <a:rPr sz="800">
                          <a:latin typeface="Nexa Bold"/>
                        </a:rPr>
                        <a:t>Eucerin (1.1%)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1AFFCD16-126D-F735-53B7-F80CBB2E7F5F}"/>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CF4E1321-8070-2A27-4646-02F0B12B6B72}"/>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6" name="Head">
            <a:extLst>
              <a:ext uri="{FF2B5EF4-FFF2-40B4-BE49-F238E27FC236}">
                <a16:creationId xmlns:a16="http://schemas.microsoft.com/office/drawing/2014/main" id="{4BF29356-333D-5A11-3BC3-DCEF9CEA1830}"/>
              </a:ext>
            </a:extLst>
          </p:cNvPr>
          <p:cNvSpPr>
            <a:spLocks noGrp="1"/>
          </p:cNvSpPr>
          <p:nvPr>
            <p:ph type="body" sz="quarter" idx="18"/>
          </p:nvPr>
        </p:nvSpPr>
        <p:spPr>
          <a:xfrm>
            <a:off x="503238" y="774000"/>
            <a:ext cx="8136762" cy="360000"/>
          </a:xfrm>
        </p:spPr>
        <p:txBody>
          <a:bodyPr/>
          <a:lstStyle/>
          <a:p>
            <a:pPr>
              <a:defRPr sz="1200">
                <a:latin typeface="Nexa Bold (Headings)"/>
              </a:defRPr>
            </a:pPr>
            <a:r>
              <a:t>Sourcing Analysis | L'Oreal Paris (0.9%) | Up &amp; Down Pricing | Walmart | Assumes no other are changing prices</a:t>
            </a:r>
          </a:p>
        </p:txBody>
      </p:sp>
      <p:sp>
        <p:nvSpPr>
          <p:cNvPr id="4" name="Title1">
            <a:extLst>
              <a:ext uri="{FF2B5EF4-FFF2-40B4-BE49-F238E27FC236}">
                <a16:creationId xmlns:a16="http://schemas.microsoft.com/office/drawing/2014/main" id="{5ACC2B24-BA3E-BB84-2847-E8D684EEF8D2}"/>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Brand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1875ECFF-10F0-F97A-C742-3109292A4EAD}"/>
              </a:ext>
            </a:extLst>
          </p:cNvPr>
          <p:cNvGraphicFramePr>
            <a:graphicFrameLocks noGrp="1"/>
          </p:cNvGraphicFramePr>
          <p:nvPr/>
        </p:nvGraphicFramePr>
        <p:xfrm>
          <a:off x="1434606" y="1549987"/>
          <a:ext cx="1121270" cy="3182346"/>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27A2C425-4350-6082-E199-1990C0D6FB61}"/>
              </a:ext>
            </a:extLst>
          </p:cNvPr>
          <p:cNvGraphicFramePr>
            <a:graphicFrameLocks noGrp="1"/>
          </p:cNvGraphicFramePr>
          <p:nvPr/>
        </p:nvGraphicFramePr>
        <p:xfrm>
          <a:off x="6643132" y="1544552"/>
          <a:ext cx="1130884" cy="3187781"/>
        </p:xfrm>
        <a:graphic>
          <a:graphicData uri="http://schemas.openxmlformats.org/drawingml/2006/chart">
            <c:chart xmlns:c="http://schemas.openxmlformats.org/drawingml/2006/chart" xmlns:r="http://schemas.openxmlformats.org/officeDocument/2006/relationships" r:id="rId3"/>
          </a:graphicData>
        </a:graphic>
      </p:graphicFrame>
      <p:sp>
        <p:nvSpPr>
          <p:cNvPr id="2" name="Date Placeholder 1">
            <a:extLst>
              <a:ext uri="{FF2B5EF4-FFF2-40B4-BE49-F238E27FC236}">
                <a16:creationId xmlns:a16="http://schemas.microsoft.com/office/drawing/2014/main" id="{963A4E97-EBE6-5C27-95F2-CC39C4C24F08}"/>
              </a:ext>
            </a:extLst>
          </p:cNvPr>
          <p:cNvSpPr>
            <a:spLocks noGrp="1"/>
          </p:cNvSpPr>
          <p:nvPr>
            <p:ph type="dt" sz="half" idx="14"/>
          </p:nvPr>
        </p:nvSpPr>
        <p:spPr/>
        <p:txBody>
          <a:bodyPr/>
          <a:lstStyle/>
          <a:p>
            <a:fld id="{53486936-A927-4261-B0C8-39E31EFDDAC0}" type="datetime1">
              <a:rPr lang="en-US" smtClean="0"/>
              <a:t>7/25/2025</a:t>
            </a:fld>
            <a:endParaRPr lang="en-US"/>
          </a:p>
        </p:txBody>
      </p:sp>
      <p:sp>
        <p:nvSpPr>
          <p:cNvPr id="3" name="Slide Number Placeholder 2">
            <a:extLst>
              <a:ext uri="{FF2B5EF4-FFF2-40B4-BE49-F238E27FC236}">
                <a16:creationId xmlns:a16="http://schemas.microsoft.com/office/drawing/2014/main" id="{D794E220-9D75-2C88-10BB-2EDFCE393945}"/>
              </a:ext>
            </a:extLst>
          </p:cNvPr>
          <p:cNvSpPr>
            <a:spLocks noGrp="1"/>
          </p:cNvSpPr>
          <p:nvPr>
            <p:ph type="sldNum" sz="quarter" idx="16"/>
          </p:nvPr>
        </p:nvSpPr>
        <p:spPr/>
        <p:txBody>
          <a:bodyPr/>
          <a:lstStyle/>
          <a:p>
            <a:fld id="{7B1F438D-4EAF-094E-9162-80CF3EF77236}" type="slidenum">
              <a:rPr lang="en-US" smtClean="0"/>
              <a:pPr/>
              <a:t>15</a:t>
            </a:fld>
            <a:endParaRPr lang="en-US"/>
          </a:p>
        </p:txBody>
      </p:sp>
    </p:spTree>
    <p:extLst>
      <p:ext uri="{BB962C8B-B14F-4D97-AF65-F5344CB8AC3E}">
        <p14:creationId xmlns:p14="http://schemas.microsoft.com/office/powerpoint/2010/main" val="41166243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374064-E256-60D9-5F65-2028D5A2C620}"/>
            </a:ext>
          </a:extLst>
        </p:cNvPr>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33CFF266-867E-6548-F868-67DE03A8A076}"/>
              </a:ext>
            </a:extLst>
          </p:cNvPr>
          <p:cNvGraphicFramePr>
            <a:graphicFrameLocks noGrp="1"/>
          </p:cNvGraphicFramePr>
          <p:nvPr/>
        </p:nvGraphicFramePr>
        <p:xfrm>
          <a:off x="537316" y="1146130"/>
          <a:ext cx="4014351" cy="3587977"/>
        </p:xfrm>
        <a:graphic>
          <a:graphicData uri="http://schemas.openxmlformats.org/drawingml/2006/table">
            <a:tbl>
              <a:tblPr firstRow="1" bandRow="1">
                <a:tableStyleId>{2D5ABB26-0587-4C30-8999-92F81FD0307C}</a:tableStyleId>
              </a:tblPr>
              <a:tblGrid>
                <a:gridCol w="889145">
                  <a:extLst>
                    <a:ext uri="{9D8B030D-6E8A-4147-A177-3AD203B41FA5}">
                      <a16:colId xmlns:a16="http://schemas.microsoft.com/office/drawing/2014/main" val="2188046369"/>
                    </a:ext>
                  </a:extLst>
                </a:gridCol>
                <a:gridCol w="1143883">
                  <a:extLst>
                    <a:ext uri="{9D8B030D-6E8A-4147-A177-3AD203B41FA5}">
                      <a16:colId xmlns:a16="http://schemas.microsoft.com/office/drawing/2014/main" val="2235849951"/>
                    </a:ext>
                  </a:extLst>
                </a:gridCol>
                <a:gridCol w="1981323">
                  <a:extLst>
                    <a:ext uri="{9D8B030D-6E8A-4147-A177-3AD203B41FA5}">
                      <a16:colId xmlns:a16="http://schemas.microsoft.com/office/drawing/2014/main" val="233123412"/>
                    </a:ext>
                  </a:extLst>
                </a:gridCol>
              </a:tblGrid>
              <a:tr h="413997">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  </a:t>
                      </a:r>
                      <a:endParaRPr lang="en-CH" sz="90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7398">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(38.0%)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398">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(15.9%)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398">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(19.3%)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398">
                <a:tc>
                  <a:txBody>
                    <a:bodyPr/>
                    <a:lstStyle/>
                    <a:p>
                      <a:pPr algn="ctr">
                        <a:defRPr sz="800" b="1">
                          <a:latin typeface="Nexa Bold"/>
                        </a:defRPr>
                      </a:pPr>
                      <a:r>
                        <a:rPr sz="800">
                          <a:latin typeface="Nexa Bold"/>
                        </a:rPr>
                        <a:t>3.4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La Roche-Posay (1.9%)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398">
                <a:tc>
                  <a:txBody>
                    <a:bodyPr/>
                    <a:lstStyle/>
                    <a:p>
                      <a:pPr algn="ctr">
                        <a:defRPr sz="800">
                          <a:latin typeface="Nexa Book"/>
                        </a:defRPr>
                      </a:pPr>
                      <a:r>
                        <a:rPr sz="800">
                          <a:latin typeface="Nexa Book"/>
                        </a:rPr>
                        <a:t>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Neutrogena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398">
                <a:tc>
                  <a:txBody>
                    <a:bodyPr/>
                    <a:lstStyle/>
                    <a:p>
                      <a:pPr algn="ctr">
                        <a:defRPr sz="800" b="1">
                          <a:latin typeface="Nexa Bold"/>
                        </a:defRPr>
                      </a:pPr>
                      <a:r>
                        <a:rPr sz="800">
                          <a:latin typeface="Nexa Bold"/>
                        </a:rPr>
                        <a:t>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Isdin (1.8%)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398">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(6.3%)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398">
                <a:tc>
                  <a:txBody>
                    <a:bodyPr/>
                    <a:lstStyle/>
                    <a:p>
                      <a:pPr algn="ctr">
                        <a:defRPr sz="800" b="1">
                          <a:latin typeface="Nexa Bold"/>
                        </a:defRPr>
                      </a:pPr>
                      <a:r>
                        <a:rPr sz="800">
                          <a:latin typeface="Nexa Bold"/>
                        </a:rPr>
                        <a:t>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Eucerin (1.1%)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398">
                <a:tc>
                  <a:txBody>
                    <a:bodyPr/>
                    <a:lstStyle/>
                    <a:p>
                      <a:pPr algn="ctr">
                        <a:defRPr sz="800">
                          <a:latin typeface="Nexa Book"/>
                        </a:defRPr>
                      </a:pPr>
                      <a:r>
                        <a:rPr sz="800">
                          <a:latin typeface="Nexa Book"/>
                        </a:rPr>
                        <a:t>0.4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Caribbean Beach (6.6%)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398">
                <a:tc>
                  <a:txBody>
                    <a:bodyPr/>
                    <a:lstStyle/>
                    <a:p>
                      <a:pPr algn="ctr">
                        <a:defRPr sz="800">
                          <a:latin typeface="Nexa Book"/>
                        </a:defRPr>
                      </a:pPr>
                      <a:r>
                        <a:rPr sz="800">
                          <a:latin typeface="Nexa Book"/>
                        </a:rPr>
                        <a:t>1.6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Garnier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AD509FF4-9806-ABB4-5D65-FCD587FD88A0}"/>
              </a:ext>
            </a:extLst>
          </p:cNvPr>
          <p:cNvGraphicFramePr>
            <a:graphicFrameLocks noGrp="1"/>
          </p:cNvGraphicFramePr>
          <p:nvPr/>
        </p:nvGraphicFramePr>
        <p:xfrm>
          <a:off x="4639070" y="1146130"/>
          <a:ext cx="4023000" cy="3586203"/>
        </p:xfrm>
        <a:graphic>
          <a:graphicData uri="http://schemas.openxmlformats.org/drawingml/2006/table">
            <a:tbl>
              <a:tblPr firstRow="1" bandRow="1">
                <a:tableStyleId>{2D5ABB26-0587-4C30-8999-92F81FD0307C}</a:tableStyleId>
              </a:tblPr>
              <a:tblGrid>
                <a:gridCol w="1984500">
                  <a:extLst>
                    <a:ext uri="{9D8B030D-6E8A-4147-A177-3AD203B41FA5}">
                      <a16:colId xmlns:a16="http://schemas.microsoft.com/office/drawing/2014/main" val="1447071671"/>
                    </a:ext>
                  </a:extLst>
                </a:gridCol>
                <a:gridCol w="1147500">
                  <a:extLst>
                    <a:ext uri="{9D8B030D-6E8A-4147-A177-3AD203B41FA5}">
                      <a16:colId xmlns:a16="http://schemas.microsoft.com/office/drawing/2014/main" val="2737317522"/>
                    </a:ext>
                  </a:extLst>
                </a:gridCol>
                <a:gridCol w="891000">
                  <a:extLst>
                    <a:ext uri="{9D8B030D-6E8A-4147-A177-3AD203B41FA5}">
                      <a16:colId xmlns:a16="http://schemas.microsoft.com/office/drawing/2014/main" val="2188046369"/>
                    </a:ext>
                  </a:extLst>
                </a:gridCol>
              </a:tblGrid>
              <a:tr h="413793">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7241">
                <a:tc>
                  <a:txBody>
                    <a:bodyPr/>
                    <a:lstStyle/>
                    <a:p>
                      <a:pPr algn="ctr">
                        <a:defRPr sz="800">
                          <a:latin typeface="Nexa Bold"/>
                        </a:defRPr>
                      </a:pPr>
                      <a:r>
                        <a:rPr sz="800">
                          <a:latin typeface="Nexa Bold"/>
                        </a:rPr>
                        <a:t>Nivea (38.0%)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241">
                <a:tc>
                  <a:txBody>
                    <a:bodyPr/>
                    <a:lstStyle/>
                    <a:p>
                      <a:pPr algn="ctr">
                        <a:defRPr sz="800">
                          <a:latin typeface="Nexa Bold"/>
                        </a:defRPr>
                      </a:pPr>
                      <a:r>
                        <a:rPr sz="800">
                          <a:latin typeface="Nexa Bold"/>
                        </a:rPr>
                        <a:t>Banana Boat (15.9%)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241">
                <a:tc>
                  <a:txBody>
                    <a:bodyPr/>
                    <a:lstStyle/>
                    <a:p>
                      <a:pPr algn="ctr">
                        <a:defRPr sz="800">
                          <a:latin typeface="Nexa Bold"/>
                        </a:defRPr>
                      </a:pPr>
                      <a:r>
                        <a:rPr sz="800">
                          <a:latin typeface="Nexa Bold"/>
                        </a:rPr>
                        <a:t>Hawaiian Tropic (19.3%)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241">
                <a:tc>
                  <a:txBody>
                    <a:bodyPr/>
                    <a:lstStyle/>
                    <a:p>
                      <a:pPr algn="ctr">
                        <a:defRPr sz="800">
                          <a:latin typeface="Nexa Bold"/>
                        </a:defRPr>
                      </a:pPr>
                      <a:r>
                        <a:rPr sz="800">
                          <a:latin typeface="Nexa Bold"/>
                        </a:rPr>
                        <a:t>La Roche-Posay (1.9%)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3.5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241">
                <a:tc>
                  <a:txBody>
                    <a:bodyPr/>
                    <a:lstStyle/>
                    <a:p>
                      <a:pPr algn="ctr">
                        <a:defRPr sz="800">
                          <a:latin typeface="Nexa Bold"/>
                        </a:defRPr>
                      </a:pPr>
                      <a:r>
                        <a:rPr sz="800">
                          <a:latin typeface="Nexa Bold"/>
                        </a:rPr>
                        <a:t>Neutrogena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2.4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241">
                <a:tc>
                  <a:txBody>
                    <a:bodyPr/>
                    <a:lstStyle/>
                    <a:p>
                      <a:pPr algn="ctr">
                        <a:defRPr sz="800">
                          <a:latin typeface="Nexa Bold"/>
                        </a:defRPr>
                      </a:pPr>
                      <a:r>
                        <a:rPr sz="800">
                          <a:latin typeface="Nexa Bold"/>
                        </a:rPr>
                        <a:t>Isdin (1.8%)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3.0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241">
                <a:tc>
                  <a:txBody>
                    <a:bodyPr/>
                    <a:lstStyle/>
                    <a:p>
                      <a:pPr algn="ctr">
                        <a:defRPr sz="800">
                          <a:latin typeface="Nexa Bold"/>
                        </a:defRPr>
                      </a:pPr>
                      <a:r>
                        <a:rPr sz="800">
                          <a:latin typeface="Nexa Bold"/>
                        </a:rPr>
                        <a:t>EQUATE (6.3%)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241">
                <a:tc>
                  <a:txBody>
                    <a:bodyPr/>
                    <a:lstStyle/>
                    <a:p>
                      <a:pPr algn="ctr">
                        <a:defRPr sz="800">
                          <a:latin typeface="Nexa Bold"/>
                        </a:defRPr>
                      </a:pPr>
                      <a:r>
                        <a:rPr sz="800">
                          <a:latin typeface="Nexa Bold"/>
                        </a:rPr>
                        <a:t>Garnier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241">
                <a:tc>
                  <a:txBody>
                    <a:bodyPr/>
                    <a:lstStyle/>
                    <a:p>
                      <a:pPr algn="ctr">
                        <a:defRPr sz="800">
                          <a:latin typeface="Nexa Bold"/>
                        </a:defRPr>
                      </a:pPr>
                      <a:r>
                        <a:rPr sz="800">
                          <a:latin typeface="Nexa Bold"/>
                        </a:rPr>
                        <a:t>Caribbean Beach (6.6%)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241">
                <a:tc>
                  <a:txBody>
                    <a:bodyPr/>
                    <a:lstStyle/>
                    <a:p>
                      <a:pPr algn="ctr">
                        <a:defRPr sz="800">
                          <a:latin typeface="Nexa Bold"/>
                        </a:defRPr>
                      </a:pPr>
                      <a:r>
                        <a:rPr sz="800">
                          <a:latin typeface="Nexa Bold"/>
                        </a:rPr>
                        <a:t>Eucerin (1.1%)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2C6AD2A-35FE-47C8-1445-137CDF047DBB}"/>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A078D5B0-E077-02F8-C667-52EFE12645C9}"/>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6" name="Head">
            <a:extLst>
              <a:ext uri="{FF2B5EF4-FFF2-40B4-BE49-F238E27FC236}">
                <a16:creationId xmlns:a16="http://schemas.microsoft.com/office/drawing/2014/main" id="{9941FE97-0BCD-96EF-A097-938E87F09BE5}"/>
              </a:ext>
            </a:extLst>
          </p:cNvPr>
          <p:cNvSpPr>
            <a:spLocks noGrp="1"/>
          </p:cNvSpPr>
          <p:nvPr>
            <p:ph type="body" sz="quarter" idx="18"/>
          </p:nvPr>
        </p:nvSpPr>
        <p:spPr>
          <a:xfrm>
            <a:off x="503238" y="774000"/>
            <a:ext cx="8136762" cy="360000"/>
          </a:xfrm>
        </p:spPr>
        <p:txBody>
          <a:bodyPr/>
          <a:lstStyle/>
          <a:p>
            <a:pPr>
              <a:defRPr sz="1200">
                <a:latin typeface="Nexa Bold (Headings)"/>
              </a:defRPr>
            </a:pPr>
            <a:r>
              <a:t>Sourcing Analysis | Avene (0.5%) | Up &amp; Down Pricing | Walmart | Assumes no other are changing prices</a:t>
            </a:r>
          </a:p>
        </p:txBody>
      </p:sp>
      <p:sp>
        <p:nvSpPr>
          <p:cNvPr id="4" name="Title1">
            <a:extLst>
              <a:ext uri="{FF2B5EF4-FFF2-40B4-BE49-F238E27FC236}">
                <a16:creationId xmlns:a16="http://schemas.microsoft.com/office/drawing/2014/main" id="{497CBA75-754C-F2E9-C8AC-8D888F380B12}"/>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Brand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83338240-5790-B498-B92D-BC4622C01431}"/>
              </a:ext>
            </a:extLst>
          </p:cNvPr>
          <p:cNvGraphicFramePr>
            <a:graphicFrameLocks noGrp="1"/>
          </p:cNvGraphicFramePr>
          <p:nvPr/>
        </p:nvGraphicFramePr>
        <p:xfrm>
          <a:off x="1434606" y="1549987"/>
          <a:ext cx="1121270" cy="3182346"/>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6E2CF8A7-F01A-BB84-CB9D-32BF3BADD786}"/>
              </a:ext>
            </a:extLst>
          </p:cNvPr>
          <p:cNvGraphicFramePr>
            <a:graphicFrameLocks noGrp="1"/>
          </p:cNvGraphicFramePr>
          <p:nvPr/>
        </p:nvGraphicFramePr>
        <p:xfrm>
          <a:off x="6643132" y="1544552"/>
          <a:ext cx="1130884" cy="3187781"/>
        </p:xfrm>
        <a:graphic>
          <a:graphicData uri="http://schemas.openxmlformats.org/drawingml/2006/chart">
            <c:chart xmlns:c="http://schemas.openxmlformats.org/drawingml/2006/chart" xmlns:r="http://schemas.openxmlformats.org/officeDocument/2006/relationships" r:id="rId3"/>
          </a:graphicData>
        </a:graphic>
      </p:graphicFrame>
      <p:sp>
        <p:nvSpPr>
          <p:cNvPr id="2" name="Date Placeholder 1">
            <a:extLst>
              <a:ext uri="{FF2B5EF4-FFF2-40B4-BE49-F238E27FC236}">
                <a16:creationId xmlns:a16="http://schemas.microsoft.com/office/drawing/2014/main" id="{61C63318-DEC1-803C-1EA9-7A6DFFE48F26}"/>
              </a:ext>
            </a:extLst>
          </p:cNvPr>
          <p:cNvSpPr>
            <a:spLocks noGrp="1"/>
          </p:cNvSpPr>
          <p:nvPr>
            <p:ph type="dt" sz="half" idx="14"/>
          </p:nvPr>
        </p:nvSpPr>
        <p:spPr/>
        <p:txBody>
          <a:bodyPr/>
          <a:lstStyle/>
          <a:p>
            <a:fld id="{53486936-A927-4261-B0C8-39E31EFDDAC0}" type="datetime1">
              <a:rPr lang="en-US" smtClean="0"/>
              <a:t>7/25/2025</a:t>
            </a:fld>
            <a:endParaRPr lang="en-US"/>
          </a:p>
        </p:txBody>
      </p:sp>
      <p:sp>
        <p:nvSpPr>
          <p:cNvPr id="3" name="Slide Number Placeholder 2">
            <a:extLst>
              <a:ext uri="{FF2B5EF4-FFF2-40B4-BE49-F238E27FC236}">
                <a16:creationId xmlns:a16="http://schemas.microsoft.com/office/drawing/2014/main" id="{FFDFA858-8E6B-9C05-0331-F990E5DA4B0B}"/>
              </a:ext>
            </a:extLst>
          </p:cNvPr>
          <p:cNvSpPr>
            <a:spLocks noGrp="1"/>
          </p:cNvSpPr>
          <p:nvPr>
            <p:ph type="sldNum" sz="quarter" idx="16"/>
          </p:nvPr>
        </p:nvSpPr>
        <p:spPr/>
        <p:txBody>
          <a:bodyPr/>
          <a:lstStyle/>
          <a:p>
            <a:fld id="{7B1F438D-4EAF-094E-9162-80CF3EF77236}" type="slidenum">
              <a:rPr lang="en-US" smtClean="0"/>
              <a:pPr/>
              <a:t>16</a:t>
            </a:fld>
            <a:endParaRPr lang="en-US"/>
          </a:p>
        </p:txBody>
      </p:sp>
    </p:spTree>
    <p:extLst>
      <p:ext uri="{BB962C8B-B14F-4D97-AF65-F5344CB8AC3E}">
        <p14:creationId xmlns:p14="http://schemas.microsoft.com/office/powerpoint/2010/main" val="33379327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21E5E6-A079-9678-56FD-A77A7218B5E9}"/>
            </a:ext>
          </a:extLst>
        </p:cNvPr>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341BF200-8E71-36A4-7F3C-79D74010B565}"/>
              </a:ext>
            </a:extLst>
          </p:cNvPr>
          <p:cNvGraphicFramePr>
            <a:graphicFrameLocks noGrp="1"/>
          </p:cNvGraphicFramePr>
          <p:nvPr/>
        </p:nvGraphicFramePr>
        <p:xfrm>
          <a:off x="537316" y="1146130"/>
          <a:ext cx="4014351" cy="3587977"/>
        </p:xfrm>
        <a:graphic>
          <a:graphicData uri="http://schemas.openxmlformats.org/drawingml/2006/table">
            <a:tbl>
              <a:tblPr firstRow="1" bandRow="1">
                <a:tableStyleId>{2D5ABB26-0587-4C30-8999-92F81FD0307C}</a:tableStyleId>
              </a:tblPr>
              <a:tblGrid>
                <a:gridCol w="889145">
                  <a:extLst>
                    <a:ext uri="{9D8B030D-6E8A-4147-A177-3AD203B41FA5}">
                      <a16:colId xmlns:a16="http://schemas.microsoft.com/office/drawing/2014/main" val="2188046369"/>
                    </a:ext>
                  </a:extLst>
                </a:gridCol>
                <a:gridCol w="1143883">
                  <a:extLst>
                    <a:ext uri="{9D8B030D-6E8A-4147-A177-3AD203B41FA5}">
                      <a16:colId xmlns:a16="http://schemas.microsoft.com/office/drawing/2014/main" val="2235849951"/>
                    </a:ext>
                  </a:extLst>
                </a:gridCol>
                <a:gridCol w="1981323">
                  <a:extLst>
                    <a:ext uri="{9D8B030D-6E8A-4147-A177-3AD203B41FA5}">
                      <a16:colId xmlns:a16="http://schemas.microsoft.com/office/drawing/2014/main" val="233123412"/>
                    </a:ext>
                  </a:extLst>
                </a:gridCol>
              </a:tblGrid>
              <a:tr h="413997">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  </a:t>
                      </a:r>
                      <a:endParaRPr lang="en-CH" sz="90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7398">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(38.0%)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398">
                <a:tc>
                  <a:txBody>
                    <a:bodyPr/>
                    <a:lstStyle/>
                    <a:p>
                      <a:pPr algn="ctr">
                        <a:defRPr sz="800" b="1">
                          <a:latin typeface="Nexa Bold"/>
                        </a:defRPr>
                      </a:pPr>
                      <a:r>
                        <a:rPr sz="800">
                          <a:latin typeface="Nexa Bold"/>
                        </a:rPr>
                        <a:t>2.9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(6.3%)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398">
                <a:tc>
                  <a:txBody>
                    <a:bodyPr/>
                    <a:lstStyle/>
                    <a:p>
                      <a:pPr algn="ctr">
                        <a:defRPr sz="800" b="1">
                          <a:latin typeface="Nexa Bold"/>
                        </a:defRPr>
                      </a:pPr>
                      <a:r>
                        <a:rPr sz="800">
                          <a:latin typeface="Nexa Bold"/>
                        </a:rPr>
                        <a:t>2.6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Caribbean Beach (6.6%)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398">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(19.3%)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398">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(15.9%)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398">
                <a:tc>
                  <a:txBody>
                    <a:bodyPr/>
                    <a:lstStyle/>
                    <a:p>
                      <a:pPr algn="ctr">
                        <a:defRPr sz="800" b="1">
                          <a:latin typeface="Nexa Bold"/>
                        </a:defRPr>
                      </a:pPr>
                      <a:r>
                        <a:rPr sz="800">
                          <a:latin typeface="Nexa Bold"/>
                        </a:rPr>
                        <a:t>1.8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Garnier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398">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Neutrogena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398">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Isdin (1.8%)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398">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Eucerin (1.1%)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398">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L'Oreal Paris (0.9%)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14E8E195-23D6-5737-E28F-5BB4E7C861DC}"/>
              </a:ext>
            </a:extLst>
          </p:cNvPr>
          <p:cNvGraphicFramePr>
            <a:graphicFrameLocks noGrp="1"/>
          </p:cNvGraphicFramePr>
          <p:nvPr/>
        </p:nvGraphicFramePr>
        <p:xfrm>
          <a:off x="4639070" y="1146130"/>
          <a:ext cx="4023000" cy="3586203"/>
        </p:xfrm>
        <a:graphic>
          <a:graphicData uri="http://schemas.openxmlformats.org/drawingml/2006/table">
            <a:tbl>
              <a:tblPr firstRow="1" bandRow="1">
                <a:tableStyleId>{2D5ABB26-0587-4C30-8999-92F81FD0307C}</a:tableStyleId>
              </a:tblPr>
              <a:tblGrid>
                <a:gridCol w="1984500">
                  <a:extLst>
                    <a:ext uri="{9D8B030D-6E8A-4147-A177-3AD203B41FA5}">
                      <a16:colId xmlns:a16="http://schemas.microsoft.com/office/drawing/2014/main" val="1447071671"/>
                    </a:ext>
                  </a:extLst>
                </a:gridCol>
                <a:gridCol w="1147500">
                  <a:extLst>
                    <a:ext uri="{9D8B030D-6E8A-4147-A177-3AD203B41FA5}">
                      <a16:colId xmlns:a16="http://schemas.microsoft.com/office/drawing/2014/main" val="2737317522"/>
                    </a:ext>
                  </a:extLst>
                </a:gridCol>
                <a:gridCol w="891000">
                  <a:extLst>
                    <a:ext uri="{9D8B030D-6E8A-4147-A177-3AD203B41FA5}">
                      <a16:colId xmlns:a16="http://schemas.microsoft.com/office/drawing/2014/main" val="2188046369"/>
                    </a:ext>
                  </a:extLst>
                </a:gridCol>
              </a:tblGrid>
              <a:tr h="413793">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7241">
                <a:tc>
                  <a:txBody>
                    <a:bodyPr/>
                    <a:lstStyle/>
                    <a:p>
                      <a:pPr algn="ctr">
                        <a:defRPr sz="800">
                          <a:latin typeface="Nexa Bold"/>
                        </a:defRPr>
                      </a:pPr>
                      <a:r>
                        <a:rPr sz="800">
                          <a:latin typeface="Nexa Bold"/>
                        </a:rPr>
                        <a:t>Nivea (38.0%)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241">
                <a:tc>
                  <a:txBody>
                    <a:bodyPr/>
                    <a:lstStyle/>
                    <a:p>
                      <a:pPr algn="ctr">
                        <a:defRPr sz="800">
                          <a:latin typeface="Nexa Bold"/>
                        </a:defRPr>
                      </a:pPr>
                      <a:r>
                        <a:rPr sz="800">
                          <a:latin typeface="Nexa Bold"/>
                        </a:rPr>
                        <a:t>EQUATE (6.3%)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3.4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241">
                <a:tc>
                  <a:txBody>
                    <a:bodyPr/>
                    <a:lstStyle/>
                    <a:p>
                      <a:pPr algn="ctr">
                        <a:defRPr sz="800">
                          <a:latin typeface="Nexa Bold"/>
                        </a:defRPr>
                      </a:pPr>
                      <a:r>
                        <a:rPr sz="800">
                          <a:latin typeface="Nexa Bold"/>
                        </a:rPr>
                        <a:t>Caribbean Beach (6.6%)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3.0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241">
                <a:tc>
                  <a:txBody>
                    <a:bodyPr/>
                    <a:lstStyle/>
                    <a:p>
                      <a:pPr algn="ctr">
                        <a:defRPr sz="800">
                          <a:latin typeface="Nexa Bold"/>
                        </a:defRPr>
                      </a:pPr>
                      <a:r>
                        <a:rPr sz="800">
                          <a:latin typeface="Nexa Bold"/>
                        </a:rPr>
                        <a:t>Hawaiian Tropic (19.3%)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241">
                <a:tc>
                  <a:txBody>
                    <a:bodyPr/>
                    <a:lstStyle/>
                    <a:p>
                      <a:pPr algn="ctr">
                        <a:defRPr sz="800">
                          <a:latin typeface="Nexa Bold"/>
                        </a:defRPr>
                      </a:pPr>
                      <a:r>
                        <a:rPr sz="800">
                          <a:latin typeface="Nexa Bold"/>
                        </a:rPr>
                        <a:t>Banana Boat (15.9%)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241">
                <a:tc>
                  <a:txBody>
                    <a:bodyPr/>
                    <a:lstStyle/>
                    <a:p>
                      <a:pPr algn="ctr">
                        <a:defRPr sz="800">
                          <a:latin typeface="Nexa Bold"/>
                        </a:defRPr>
                      </a:pPr>
                      <a:r>
                        <a:rPr sz="800">
                          <a:latin typeface="Nexa Bold"/>
                        </a:rPr>
                        <a:t>Garnier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241">
                <a:tc>
                  <a:txBody>
                    <a:bodyPr/>
                    <a:lstStyle/>
                    <a:p>
                      <a:pPr algn="ctr">
                        <a:defRPr sz="800">
                          <a:latin typeface="Nexa Bold"/>
                        </a:defRPr>
                      </a:pPr>
                      <a:r>
                        <a:rPr sz="800">
                          <a:latin typeface="Nexa Bold"/>
                        </a:rPr>
                        <a:t>Neutrogena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241">
                <a:tc>
                  <a:txBody>
                    <a:bodyPr/>
                    <a:lstStyle/>
                    <a:p>
                      <a:pPr algn="ctr">
                        <a:defRPr sz="800">
                          <a:latin typeface="Nexa Bold"/>
                        </a:defRPr>
                      </a:pPr>
                      <a:r>
                        <a:rPr sz="800">
                          <a:latin typeface="Nexa Bold"/>
                        </a:rPr>
                        <a:t>Isdin (1.8%)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241">
                <a:tc>
                  <a:txBody>
                    <a:bodyPr/>
                    <a:lstStyle/>
                    <a:p>
                      <a:pPr algn="ctr">
                        <a:defRPr sz="800">
                          <a:latin typeface="Nexa Bold"/>
                        </a:defRPr>
                      </a:pPr>
                      <a:r>
                        <a:rPr sz="800">
                          <a:latin typeface="Nexa Bold"/>
                        </a:rPr>
                        <a:t>Eucerin (1.1%)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241">
                <a:tc>
                  <a:txBody>
                    <a:bodyPr/>
                    <a:lstStyle/>
                    <a:p>
                      <a:pPr algn="ctr">
                        <a:defRPr sz="800">
                          <a:latin typeface="Nexa Bold"/>
                        </a:defRPr>
                      </a:pPr>
                      <a:r>
                        <a:rPr sz="800">
                          <a:latin typeface="Nexa Bold"/>
                        </a:rPr>
                        <a:t>L'Oreal Paris (0.9%)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078F76B6-BC81-32BD-9993-471CDA2CE90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EF957424-077A-DF35-5293-24BED6F3CD23}"/>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6" name="Head">
            <a:extLst>
              <a:ext uri="{FF2B5EF4-FFF2-40B4-BE49-F238E27FC236}">
                <a16:creationId xmlns:a16="http://schemas.microsoft.com/office/drawing/2014/main" id="{F45E8FDC-5BF6-2322-CB1B-E116DAF5268F}"/>
              </a:ext>
            </a:extLst>
          </p:cNvPr>
          <p:cNvSpPr>
            <a:spLocks noGrp="1"/>
          </p:cNvSpPr>
          <p:nvPr>
            <p:ph type="body" sz="quarter" idx="18"/>
          </p:nvPr>
        </p:nvSpPr>
        <p:spPr>
          <a:xfrm>
            <a:off x="503238" y="774000"/>
            <a:ext cx="8136762" cy="360000"/>
          </a:xfrm>
        </p:spPr>
        <p:txBody>
          <a:bodyPr/>
          <a:lstStyle/>
          <a:p>
            <a:pPr>
              <a:defRPr sz="1200">
                <a:latin typeface="Nexa Bold (Headings)"/>
              </a:defRPr>
            </a:pPr>
            <a:r>
              <a:t>Sourcing Analysis | Nuvel (2.3%) | Up &amp; Down Pricing | Walmart | Assumes no other are changing prices</a:t>
            </a:r>
          </a:p>
        </p:txBody>
      </p:sp>
      <p:sp>
        <p:nvSpPr>
          <p:cNvPr id="4" name="Title1">
            <a:extLst>
              <a:ext uri="{FF2B5EF4-FFF2-40B4-BE49-F238E27FC236}">
                <a16:creationId xmlns:a16="http://schemas.microsoft.com/office/drawing/2014/main" id="{BCED1674-BDED-ED6E-3671-06673A3E05B1}"/>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Brand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5013279B-871D-047D-F403-CA3739E26584}"/>
              </a:ext>
            </a:extLst>
          </p:cNvPr>
          <p:cNvGraphicFramePr>
            <a:graphicFrameLocks noGrp="1"/>
          </p:cNvGraphicFramePr>
          <p:nvPr/>
        </p:nvGraphicFramePr>
        <p:xfrm>
          <a:off x="1434606" y="1549987"/>
          <a:ext cx="1121270" cy="3182346"/>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D89D0CC2-790A-BA56-2B5E-19021DD095EB}"/>
              </a:ext>
            </a:extLst>
          </p:cNvPr>
          <p:cNvGraphicFramePr>
            <a:graphicFrameLocks noGrp="1"/>
          </p:cNvGraphicFramePr>
          <p:nvPr/>
        </p:nvGraphicFramePr>
        <p:xfrm>
          <a:off x="6643132" y="1544552"/>
          <a:ext cx="1130884" cy="3187781"/>
        </p:xfrm>
        <a:graphic>
          <a:graphicData uri="http://schemas.openxmlformats.org/drawingml/2006/chart">
            <c:chart xmlns:c="http://schemas.openxmlformats.org/drawingml/2006/chart" xmlns:r="http://schemas.openxmlformats.org/officeDocument/2006/relationships" r:id="rId3"/>
          </a:graphicData>
        </a:graphic>
      </p:graphicFrame>
      <p:sp>
        <p:nvSpPr>
          <p:cNvPr id="2" name="Date Placeholder 1">
            <a:extLst>
              <a:ext uri="{FF2B5EF4-FFF2-40B4-BE49-F238E27FC236}">
                <a16:creationId xmlns:a16="http://schemas.microsoft.com/office/drawing/2014/main" id="{73559904-C01C-AB6A-0286-1E6C65DB6A59}"/>
              </a:ext>
            </a:extLst>
          </p:cNvPr>
          <p:cNvSpPr>
            <a:spLocks noGrp="1"/>
          </p:cNvSpPr>
          <p:nvPr>
            <p:ph type="dt" sz="half" idx="14"/>
          </p:nvPr>
        </p:nvSpPr>
        <p:spPr/>
        <p:txBody>
          <a:bodyPr/>
          <a:lstStyle/>
          <a:p>
            <a:fld id="{53486936-A927-4261-B0C8-39E31EFDDAC0}" type="datetime1">
              <a:rPr lang="en-US" smtClean="0"/>
              <a:t>7/25/2025</a:t>
            </a:fld>
            <a:endParaRPr lang="en-US"/>
          </a:p>
        </p:txBody>
      </p:sp>
      <p:sp>
        <p:nvSpPr>
          <p:cNvPr id="3" name="Slide Number Placeholder 2">
            <a:extLst>
              <a:ext uri="{FF2B5EF4-FFF2-40B4-BE49-F238E27FC236}">
                <a16:creationId xmlns:a16="http://schemas.microsoft.com/office/drawing/2014/main" id="{457E527A-C70B-8C34-08E4-CE440160DCA0}"/>
              </a:ext>
            </a:extLst>
          </p:cNvPr>
          <p:cNvSpPr>
            <a:spLocks noGrp="1"/>
          </p:cNvSpPr>
          <p:nvPr>
            <p:ph type="sldNum" sz="quarter" idx="16"/>
          </p:nvPr>
        </p:nvSpPr>
        <p:spPr/>
        <p:txBody>
          <a:bodyPr/>
          <a:lstStyle/>
          <a:p>
            <a:fld id="{7B1F438D-4EAF-094E-9162-80CF3EF77236}" type="slidenum">
              <a:rPr lang="en-US" smtClean="0"/>
              <a:pPr/>
              <a:t>17</a:t>
            </a:fld>
            <a:endParaRPr lang="en-US"/>
          </a:p>
        </p:txBody>
      </p:sp>
    </p:spTree>
    <p:extLst>
      <p:ext uri="{BB962C8B-B14F-4D97-AF65-F5344CB8AC3E}">
        <p14:creationId xmlns:p14="http://schemas.microsoft.com/office/powerpoint/2010/main" val="19255326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DA60F2-1E3C-19B0-D4BB-E5D576230248}"/>
            </a:ext>
          </a:extLst>
        </p:cNvPr>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37C3A50B-A190-72BE-105C-707D01BD0583}"/>
              </a:ext>
            </a:extLst>
          </p:cNvPr>
          <p:cNvGraphicFramePr>
            <a:graphicFrameLocks noGrp="1"/>
          </p:cNvGraphicFramePr>
          <p:nvPr/>
        </p:nvGraphicFramePr>
        <p:xfrm>
          <a:off x="537316" y="1146130"/>
          <a:ext cx="4014351" cy="3587977"/>
        </p:xfrm>
        <a:graphic>
          <a:graphicData uri="http://schemas.openxmlformats.org/drawingml/2006/table">
            <a:tbl>
              <a:tblPr firstRow="1" bandRow="1">
                <a:tableStyleId>{2D5ABB26-0587-4C30-8999-92F81FD0307C}</a:tableStyleId>
              </a:tblPr>
              <a:tblGrid>
                <a:gridCol w="889145">
                  <a:extLst>
                    <a:ext uri="{9D8B030D-6E8A-4147-A177-3AD203B41FA5}">
                      <a16:colId xmlns:a16="http://schemas.microsoft.com/office/drawing/2014/main" val="2188046369"/>
                    </a:ext>
                  </a:extLst>
                </a:gridCol>
                <a:gridCol w="1143883">
                  <a:extLst>
                    <a:ext uri="{9D8B030D-6E8A-4147-A177-3AD203B41FA5}">
                      <a16:colId xmlns:a16="http://schemas.microsoft.com/office/drawing/2014/main" val="2235849951"/>
                    </a:ext>
                  </a:extLst>
                </a:gridCol>
                <a:gridCol w="1981323">
                  <a:extLst>
                    <a:ext uri="{9D8B030D-6E8A-4147-A177-3AD203B41FA5}">
                      <a16:colId xmlns:a16="http://schemas.microsoft.com/office/drawing/2014/main" val="233123412"/>
                    </a:ext>
                  </a:extLst>
                </a:gridCol>
              </a:tblGrid>
              <a:tr h="413997">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  </a:t>
                      </a:r>
                      <a:endParaRPr lang="en-CH" sz="90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7398">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(38.0%)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398">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(19.3%)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398">
                <a:tc>
                  <a:txBody>
                    <a:bodyPr/>
                    <a:lstStyle/>
                    <a:p>
                      <a:pPr algn="ctr">
                        <a:defRPr sz="800" b="1">
                          <a:latin typeface="Nexa Bold"/>
                        </a:defRPr>
                      </a:pPr>
                      <a:r>
                        <a:rPr sz="800">
                          <a:latin typeface="Nexa Bold"/>
                        </a:rPr>
                        <a:t>2.5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(6.3%)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398">
                <a:tc>
                  <a:txBody>
                    <a:bodyPr/>
                    <a:lstStyle/>
                    <a:p>
                      <a:pPr algn="ctr">
                        <a:defRPr sz="800" b="1">
                          <a:latin typeface="Nexa Bold"/>
                        </a:defRPr>
                      </a:pPr>
                      <a:r>
                        <a:rPr sz="800">
                          <a:latin typeface="Nexa Bold"/>
                        </a:rPr>
                        <a:t>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Caribbean Beach (6.6%)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398">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(15.9%)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398">
                <a:tc>
                  <a:txBody>
                    <a:bodyPr/>
                    <a:lstStyle/>
                    <a:p>
                      <a:pPr algn="ctr">
                        <a:defRPr sz="800" b="1">
                          <a:latin typeface="Nexa Bold"/>
                        </a:defRPr>
                      </a:pPr>
                      <a:r>
                        <a:rPr sz="800">
                          <a:latin typeface="Nexa Bold"/>
                        </a:rPr>
                        <a:t>2.1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Nuvel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398">
                <a:tc>
                  <a:txBody>
                    <a:bodyPr/>
                    <a:lstStyle/>
                    <a:p>
                      <a:pPr algn="ctr">
                        <a:defRPr sz="800">
                          <a:latin typeface="Nexa Book"/>
                        </a:defRPr>
                      </a:pPr>
                      <a:r>
                        <a:rPr sz="800">
                          <a:latin typeface="Nexa Book"/>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Garnier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398">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Neutrogena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398">
                <a:tc>
                  <a:txBody>
                    <a:bodyPr/>
                    <a:lstStyle/>
                    <a:p>
                      <a:pPr algn="ctr">
                        <a:defRPr sz="800">
                          <a:latin typeface="Nexa Book"/>
                        </a:defRPr>
                      </a:pPr>
                      <a:r>
                        <a:rPr sz="800">
                          <a:latin typeface="Nexa Book"/>
                        </a:rPr>
                        <a:t>0.5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Isdin (1.8%)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398">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L'Oreal Paris (0.9%)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B96B4AB-9B5F-D048-C613-6F59E0B4AF0D}"/>
              </a:ext>
            </a:extLst>
          </p:cNvPr>
          <p:cNvGraphicFramePr>
            <a:graphicFrameLocks noGrp="1"/>
          </p:cNvGraphicFramePr>
          <p:nvPr/>
        </p:nvGraphicFramePr>
        <p:xfrm>
          <a:off x="4639070" y="1146130"/>
          <a:ext cx="4023000" cy="3586203"/>
        </p:xfrm>
        <a:graphic>
          <a:graphicData uri="http://schemas.openxmlformats.org/drawingml/2006/table">
            <a:tbl>
              <a:tblPr firstRow="1" bandRow="1">
                <a:tableStyleId>{2D5ABB26-0587-4C30-8999-92F81FD0307C}</a:tableStyleId>
              </a:tblPr>
              <a:tblGrid>
                <a:gridCol w="1984500">
                  <a:extLst>
                    <a:ext uri="{9D8B030D-6E8A-4147-A177-3AD203B41FA5}">
                      <a16:colId xmlns:a16="http://schemas.microsoft.com/office/drawing/2014/main" val="1447071671"/>
                    </a:ext>
                  </a:extLst>
                </a:gridCol>
                <a:gridCol w="1147500">
                  <a:extLst>
                    <a:ext uri="{9D8B030D-6E8A-4147-A177-3AD203B41FA5}">
                      <a16:colId xmlns:a16="http://schemas.microsoft.com/office/drawing/2014/main" val="2737317522"/>
                    </a:ext>
                  </a:extLst>
                </a:gridCol>
                <a:gridCol w="891000">
                  <a:extLst>
                    <a:ext uri="{9D8B030D-6E8A-4147-A177-3AD203B41FA5}">
                      <a16:colId xmlns:a16="http://schemas.microsoft.com/office/drawing/2014/main" val="2188046369"/>
                    </a:ext>
                  </a:extLst>
                </a:gridCol>
              </a:tblGrid>
              <a:tr h="413793">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7241">
                <a:tc>
                  <a:txBody>
                    <a:bodyPr/>
                    <a:lstStyle/>
                    <a:p>
                      <a:pPr algn="ctr">
                        <a:defRPr sz="800">
                          <a:latin typeface="Nexa Bold"/>
                        </a:defRPr>
                      </a:pPr>
                      <a:r>
                        <a:rPr sz="800">
                          <a:latin typeface="Nexa Bold"/>
                        </a:rPr>
                        <a:t>Nivea (38.0%)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241">
                <a:tc>
                  <a:txBody>
                    <a:bodyPr/>
                    <a:lstStyle/>
                    <a:p>
                      <a:pPr algn="ctr">
                        <a:defRPr sz="800">
                          <a:latin typeface="Nexa Bold"/>
                        </a:defRPr>
                      </a:pPr>
                      <a:r>
                        <a:rPr sz="800">
                          <a:latin typeface="Nexa Bold"/>
                        </a:rPr>
                        <a:t>Hawaiian Tropic (19.3%)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241">
                <a:tc>
                  <a:txBody>
                    <a:bodyPr/>
                    <a:lstStyle/>
                    <a:p>
                      <a:pPr algn="ctr">
                        <a:defRPr sz="800">
                          <a:latin typeface="Nexa Bold"/>
                        </a:defRPr>
                      </a:pPr>
                      <a:r>
                        <a:rPr sz="800">
                          <a:latin typeface="Nexa Bold"/>
                        </a:rPr>
                        <a:t>Banana Boat (15.9%)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241">
                <a:tc>
                  <a:txBody>
                    <a:bodyPr/>
                    <a:lstStyle/>
                    <a:p>
                      <a:pPr algn="ctr">
                        <a:defRPr sz="800">
                          <a:latin typeface="Nexa Bold"/>
                        </a:defRPr>
                      </a:pPr>
                      <a:r>
                        <a:rPr sz="800">
                          <a:latin typeface="Nexa Bold"/>
                        </a:rPr>
                        <a:t>EQUATE (6.3%)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241">
                <a:tc>
                  <a:txBody>
                    <a:bodyPr/>
                    <a:lstStyle/>
                    <a:p>
                      <a:pPr algn="ctr">
                        <a:defRPr sz="800">
                          <a:latin typeface="Nexa Bold"/>
                        </a:defRPr>
                      </a:pPr>
                      <a:r>
                        <a:rPr sz="800">
                          <a:latin typeface="Nexa Bold"/>
                        </a:rPr>
                        <a:t>Caribbean Beach (6.6%)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241">
                <a:tc>
                  <a:txBody>
                    <a:bodyPr/>
                    <a:lstStyle/>
                    <a:p>
                      <a:pPr algn="ctr">
                        <a:defRPr sz="800">
                          <a:latin typeface="Nexa Bold"/>
                        </a:defRPr>
                      </a:pPr>
                      <a:r>
                        <a:rPr sz="800">
                          <a:latin typeface="Nexa Bold"/>
                        </a:rPr>
                        <a:t>Nuvel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241">
                <a:tc>
                  <a:txBody>
                    <a:bodyPr/>
                    <a:lstStyle/>
                    <a:p>
                      <a:pPr algn="ctr">
                        <a:defRPr sz="800">
                          <a:latin typeface="Nexa Bold"/>
                        </a:defRPr>
                      </a:pPr>
                      <a:r>
                        <a:rPr sz="800">
                          <a:latin typeface="Nexa Bold"/>
                        </a:rPr>
                        <a:t>Neutrogena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241">
                <a:tc>
                  <a:txBody>
                    <a:bodyPr/>
                    <a:lstStyle/>
                    <a:p>
                      <a:pPr algn="ctr">
                        <a:defRPr sz="800">
                          <a:latin typeface="Nexa Bold"/>
                        </a:defRPr>
                      </a:pPr>
                      <a:r>
                        <a:rPr sz="800">
                          <a:latin typeface="Nexa Bold"/>
                        </a:rPr>
                        <a:t>Garnier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241">
                <a:tc>
                  <a:txBody>
                    <a:bodyPr/>
                    <a:lstStyle/>
                    <a:p>
                      <a:pPr algn="ctr">
                        <a:defRPr sz="800">
                          <a:latin typeface="Nexa Bold"/>
                        </a:defRPr>
                      </a:pPr>
                      <a:r>
                        <a:rPr sz="800">
                          <a:latin typeface="Nexa Bold"/>
                        </a:rPr>
                        <a:t>Isdin (1.8%)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241">
                <a:tc>
                  <a:txBody>
                    <a:bodyPr/>
                    <a:lstStyle/>
                    <a:p>
                      <a:pPr algn="ctr">
                        <a:defRPr sz="800">
                          <a:latin typeface="Nexa Bold"/>
                        </a:defRPr>
                      </a:pPr>
                      <a:r>
                        <a:rPr sz="800">
                          <a:latin typeface="Nexa Bold"/>
                        </a:rPr>
                        <a:t>La Roche-Posay (1.9%)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99ECFF21-9C8D-5D81-5896-947516D26210}"/>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C49B062D-C429-FF32-773F-D00C08BC2589}"/>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6" name="Head">
            <a:extLst>
              <a:ext uri="{FF2B5EF4-FFF2-40B4-BE49-F238E27FC236}">
                <a16:creationId xmlns:a16="http://schemas.microsoft.com/office/drawing/2014/main" id="{0E406CC0-FB2D-95C9-601D-0CAECE521EA9}"/>
              </a:ext>
            </a:extLst>
          </p:cNvPr>
          <p:cNvSpPr>
            <a:spLocks noGrp="1"/>
          </p:cNvSpPr>
          <p:nvPr>
            <p:ph type="body" sz="quarter" idx="18"/>
          </p:nvPr>
        </p:nvSpPr>
        <p:spPr>
          <a:xfrm>
            <a:off x="503238" y="774000"/>
            <a:ext cx="8136762" cy="360000"/>
          </a:xfrm>
        </p:spPr>
        <p:txBody>
          <a:bodyPr/>
          <a:lstStyle/>
          <a:p>
            <a:pPr>
              <a:defRPr sz="1200">
                <a:latin typeface="Nexa Bold (Headings)"/>
              </a:defRPr>
            </a:pPr>
            <a:r>
              <a:t>Sourcing Analysis | Ocean Potion (0.1%) | Up &amp; Down Pricing | Walmart | Assumes no other are changing prices</a:t>
            </a:r>
          </a:p>
        </p:txBody>
      </p:sp>
      <p:sp>
        <p:nvSpPr>
          <p:cNvPr id="4" name="Title1">
            <a:extLst>
              <a:ext uri="{FF2B5EF4-FFF2-40B4-BE49-F238E27FC236}">
                <a16:creationId xmlns:a16="http://schemas.microsoft.com/office/drawing/2014/main" id="{9FB3A683-FD64-0EA9-566E-73B4C68FF6D9}"/>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Brand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4BDBB05D-46C0-346A-299E-B235D0ED2163}"/>
              </a:ext>
            </a:extLst>
          </p:cNvPr>
          <p:cNvGraphicFramePr>
            <a:graphicFrameLocks noGrp="1"/>
          </p:cNvGraphicFramePr>
          <p:nvPr/>
        </p:nvGraphicFramePr>
        <p:xfrm>
          <a:off x="1434606" y="1549987"/>
          <a:ext cx="1121270" cy="3182346"/>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94896C93-2267-017D-DC62-CF40C234828E}"/>
              </a:ext>
            </a:extLst>
          </p:cNvPr>
          <p:cNvGraphicFramePr>
            <a:graphicFrameLocks noGrp="1"/>
          </p:cNvGraphicFramePr>
          <p:nvPr/>
        </p:nvGraphicFramePr>
        <p:xfrm>
          <a:off x="6643132" y="1544552"/>
          <a:ext cx="1130884" cy="3187781"/>
        </p:xfrm>
        <a:graphic>
          <a:graphicData uri="http://schemas.openxmlformats.org/drawingml/2006/chart">
            <c:chart xmlns:c="http://schemas.openxmlformats.org/drawingml/2006/chart" xmlns:r="http://schemas.openxmlformats.org/officeDocument/2006/relationships" r:id="rId3"/>
          </a:graphicData>
        </a:graphic>
      </p:graphicFrame>
      <p:sp>
        <p:nvSpPr>
          <p:cNvPr id="2" name="Date Placeholder 1">
            <a:extLst>
              <a:ext uri="{FF2B5EF4-FFF2-40B4-BE49-F238E27FC236}">
                <a16:creationId xmlns:a16="http://schemas.microsoft.com/office/drawing/2014/main" id="{57D0CD3B-9BBF-402E-189C-EE5CB2B87EDB}"/>
              </a:ext>
            </a:extLst>
          </p:cNvPr>
          <p:cNvSpPr>
            <a:spLocks noGrp="1"/>
          </p:cNvSpPr>
          <p:nvPr>
            <p:ph type="dt" sz="half" idx="14"/>
          </p:nvPr>
        </p:nvSpPr>
        <p:spPr/>
        <p:txBody>
          <a:bodyPr/>
          <a:lstStyle/>
          <a:p>
            <a:fld id="{53486936-A927-4261-B0C8-39E31EFDDAC0}" type="datetime1">
              <a:rPr lang="en-US" smtClean="0"/>
              <a:t>7/25/2025</a:t>
            </a:fld>
            <a:endParaRPr lang="en-US"/>
          </a:p>
        </p:txBody>
      </p:sp>
      <p:sp>
        <p:nvSpPr>
          <p:cNvPr id="3" name="Slide Number Placeholder 2">
            <a:extLst>
              <a:ext uri="{FF2B5EF4-FFF2-40B4-BE49-F238E27FC236}">
                <a16:creationId xmlns:a16="http://schemas.microsoft.com/office/drawing/2014/main" id="{B545D80A-1A6B-9E25-792D-326FBB27C2E7}"/>
              </a:ext>
            </a:extLst>
          </p:cNvPr>
          <p:cNvSpPr>
            <a:spLocks noGrp="1"/>
          </p:cNvSpPr>
          <p:nvPr>
            <p:ph type="sldNum" sz="quarter" idx="16"/>
          </p:nvPr>
        </p:nvSpPr>
        <p:spPr/>
        <p:txBody>
          <a:bodyPr/>
          <a:lstStyle/>
          <a:p>
            <a:fld id="{7B1F438D-4EAF-094E-9162-80CF3EF77236}" type="slidenum">
              <a:rPr lang="en-US" smtClean="0"/>
              <a:pPr/>
              <a:t>18</a:t>
            </a:fld>
            <a:endParaRPr lang="en-US"/>
          </a:p>
        </p:txBody>
      </p:sp>
    </p:spTree>
    <p:extLst>
      <p:ext uri="{BB962C8B-B14F-4D97-AF65-F5344CB8AC3E}">
        <p14:creationId xmlns:p14="http://schemas.microsoft.com/office/powerpoint/2010/main" val="26060014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BB1F12-62B0-7408-27E1-A37E7007564F}"/>
            </a:ext>
          </a:extLst>
        </p:cNvPr>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49BD09D-013A-F086-09BF-5AFB2C93B33C}"/>
              </a:ext>
            </a:extLst>
          </p:cNvPr>
          <p:cNvGraphicFramePr>
            <a:graphicFrameLocks noGrp="1"/>
          </p:cNvGraphicFramePr>
          <p:nvPr/>
        </p:nvGraphicFramePr>
        <p:xfrm>
          <a:off x="537316" y="1146130"/>
          <a:ext cx="4014351" cy="3587977"/>
        </p:xfrm>
        <a:graphic>
          <a:graphicData uri="http://schemas.openxmlformats.org/drawingml/2006/table">
            <a:tbl>
              <a:tblPr firstRow="1" bandRow="1">
                <a:tableStyleId>{2D5ABB26-0587-4C30-8999-92F81FD0307C}</a:tableStyleId>
              </a:tblPr>
              <a:tblGrid>
                <a:gridCol w="889145">
                  <a:extLst>
                    <a:ext uri="{9D8B030D-6E8A-4147-A177-3AD203B41FA5}">
                      <a16:colId xmlns:a16="http://schemas.microsoft.com/office/drawing/2014/main" val="2188046369"/>
                    </a:ext>
                  </a:extLst>
                </a:gridCol>
                <a:gridCol w="1143883">
                  <a:extLst>
                    <a:ext uri="{9D8B030D-6E8A-4147-A177-3AD203B41FA5}">
                      <a16:colId xmlns:a16="http://schemas.microsoft.com/office/drawing/2014/main" val="2235849951"/>
                    </a:ext>
                  </a:extLst>
                </a:gridCol>
                <a:gridCol w="1981323">
                  <a:extLst>
                    <a:ext uri="{9D8B030D-6E8A-4147-A177-3AD203B41FA5}">
                      <a16:colId xmlns:a16="http://schemas.microsoft.com/office/drawing/2014/main" val="233123412"/>
                    </a:ext>
                  </a:extLst>
                </a:gridCol>
              </a:tblGrid>
              <a:tr h="413997">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  </a:t>
                      </a:r>
                      <a:endParaRPr lang="en-CH" sz="90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7398">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(38.0%)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398">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(19.3%)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398">
                <a:tc>
                  <a:txBody>
                    <a:bodyPr/>
                    <a:lstStyle/>
                    <a:p>
                      <a:pPr algn="ctr">
                        <a:defRPr sz="800">
                          <a:latin typeface="Nexa Book"/>
                        </a:defRPr>
                      </a:pPr>
                      <a:r>
                        <a:rPr sz="800">
                          <a:latin typeface="Nexa Book"/>
                        </a:rPr>
                        <a:t>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Caribbean Beach (6.6%)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398">
                <a:tc>
                  <a:txBody>
                    <a:bodyPr/>
                    <a:lstStyle/>
                    <a:p>
                      <a:pPr algn="ctr">
                        <a:defRPr sz="800">
                          <a:latin typeface="Nexa Book"/>
                        </a:defRPr>
                      </a:pPr>
                      <a:r>
                        <a:rPr sz="800">
                          <a:latin typeface="Nexa Book"/>
                        </a:rPr>
                        <a:t>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(6.3%)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398">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(15.9%)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398">
                <a:tc>
                  <a:txBody>
                    <a:bodyPr/>
                    <a:lstStyle/>
                    <a:p>
                      <a:pPr algn="ctr">
                        <a:defRPr sz="800" b="1">
                          <a:latin typeface="Nexa Bold"/>
                        </a:defRPr>
                      </a:pPr>
                      <a:r>
                        <a:rPr sz="800">
                          <a:latin typeface="Nexa Bold"/>
                        </a:rPr>
                        <a:t>1.6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Neutrogena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398">
                <a:tc>
                  <a:txBody>
                    <a:bodyPr/>
                    <a:lstStyle/>
                    <a:p>
                      <a:pPr algn="ctr">
                        <a:defRPr sz="800" b="1">
                          <a:latin typeface="Nexa Bold"/>
                        </a:defRPr>
                      </a:pPr>
                      <a:r>
                        <a:rPr sz="800">
                          <a:latin typeface="Nexa Bold"/>
                        </a:rPr>
                        <a:t>2.1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Garnier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398">
                <a:tc>
                  <a:txBody>
                    <a:bodyPr/>
                    <a:lstStyle/>
                    <a:p>
                      <a:pPr algn="ctr">
                        <a:defRPr sz="800">
                          <a:latin typeface="Nexa Book"/>
                        </a:defRPr>
                      </a:pPr>
                      <a:r>
                        <a:rPr sz="800">
                          <a:latin typeface="Nexa Book"/>
                        </a:rPr>
                        <a:t>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Nuvel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398">
                <a:tc>
                  <a:txBody>
                    <a:bodyPr/>
                    <a:lstStyle/>
                    <a:p>
                      <a:pPr algn="ctr">
                        <a:defRPr sz="800">
                          <a:latin typeface="Nexa Book"/>
                        </a:defRPr>
                      </a:pPr>
                      <a:r>
                        <a:rPr sz="800">
                          <a:latin typeface="Nexa Book"/>
                        </a:rPr>
                        <a:t>1.6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Isdin (1.8%)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398">
                <a:tc>
                  <a:txBody>
                    <a:bodyPr/>
                    <a:lstStyle/>
                    <a:p>
                      <a:pPr algn="ctr">
                        <a:defRPr sz="800" b="1">
                          <a:latin typeface="Nexa Bold"/>
                        </a:defRPr>
                      </a:pPr>
                      <a:r>
                        <a:rPr sz="800">
                          <a:latin typeface="Nexa Bold"/>
                        </a:rPr>
                        <a:t>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L'Oreal Paris (0.9%)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CE41D7AB-76AC-1100-24C7-95B12D40619D}"/>
              </a:ext>
            </a:extLst>
          </p:cNvPr>
          <p:cNvGraphicFramePr>
            <a:graphicFrameLocks noGrp="1"/>
          </p:cNvGraphicFramePr>
          <p:nvPr/>
        </p:nvGraphicFramePr>
        <p:xfrm>
          <a:off x="4639070" y="1146130"/>
          <a:ext cx="4023000" cy="3586203"/>
        </p:xfrm>
        <a:graphic>
          <a:graphicData uri="http://schemas.openxmlformats.org/drawingml/2006/table">
            <a:tbl>
              <a:tblPr firstRow="1" bandRow="1">
                <a:tableStyleId>{2D5ABB26-0587-4C30-8999-92F81FD0307C}</a:tableStyleId>
              </a:tblPr>
              <a:tblGrid>
                <a:gridCol w="1984500">
                  <a:extLst>
                    <a:ext uri="{9D8B030D-6E8A-4147-A177-3AD203B41FA5}">
                      <a16:colId xmlns:a16="http://schemas.microsoft.com/office/drawing/2014/main" val="1447071671"/>
                    </a:ext>
                  </a:extLst>
                </a:gridCol>
                <a:gridCol w="1147500">
                  <a:extLst>
                    <a:ext uri="{9D8B030D-6E8A-4147-A177-3AD203B41FA5}">
                      <a16:colId xmlns:a16="http://schemas.microsoft.com/office/drawing/2014/main" val="2737317522"/>
                    </a:ext>
                  </a:extLst>
                </a:gridCol>
                <a:gridCol w="891000">
                  <a:extLst>
                    <a:ext uri="{9D8B030D-6E8A-4147-A177-3AD203B41FA5}">
                      <a16:colId xmlns:a16="http://schemas.microsoft.com/office/drawing/2014/main" val="2188046369"/>
                    </a:ext>
                  </a:extLst>
                </a:gridCol>
              </a:tblGrid>
              <a:tr h="413793">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7241">
                <a:tc>
                  <a:txBody>
                    <a:bodyPr/>
                    <a:lstStyle/>
                    <a:p>
                      <a:pPr algn="ctr">
                        <a:defRPr sz="800">
                          <a:latin typeface="Nexa Bold"/>
                        </a:defRPr>
                      </a:pPr>
                      <a:r>
                        <a:rPr sz="800">
                          <a:latin typeface="Nexa Bold"/>
                        </a:rPr>
                        <a:t>Nivea (38.0%)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241">
                <a:tc>
                  <a:txBody>
                    <a:bodyPr/>
                    <a:lstStyle/>
                    <a:p>
                      <a:pPr algn="ctr">
                        <a:defRPr sz="800">
                          <a:latin typeface="Nexa Bold"/>
                        </a:defRPr>
                      </a:pPr>
                      <a:r>
                        <a:rPr sz="800">
                          <a:latin typeface="Nexa Bold"/>
                        </a:rPr>
                        <a:t>Hawaiian Tropic (19.3%)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241">
                <a:tc>
                  <a:txBody>
                    <a:bodyPr/>
                    <a:lstStyle/>
                    <a:p>
                      <a:pPr algn="ctr">
                        <a:defRPr sz="800">
                          <a:latin typeface="Nexa Bold"/>
                        </a:defRPr>
                      </a:pPr>
                      <a:r>
                        <a:rPr sz="800">
                          <a:latin typeface="Nexa Bold"/>
                        </a:rPr>
                        <a:t>Banana Boat (15.9%)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241">
                <a:tc>
                  <a:txBody>
                    <a:bodyPr/>
                    <a:lstStyle/>
                    <a:p>
                      <a:pPr algn="ctr">
                        <a:defRPr sz="800">
                          <a:latin typeface="Nexa Bold"/>
                        </a:defRPr>
                      </a:pPr>
                      <a:r>
                        <a:rPr sz="800">
                          <a:latin typeface="Nexa Bold"/>
                        </a:rPr>
                        <a:t>EQUATE (6.3%)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241">
                <a:tc>
                  <a:txBody>
                    <a:bodyPr/>
                    <a:lstStyle/>
                    <a:p>
                      <a:pPr algn="ctr">
                        <a:defRPr sz="800">
                          <a:latin typeface="Nexa Bold"/>
                        </a:defRPr>
                      </a:pPr>
                      <a:r>
                        <a:rPr sz="800">
                          <a:latin typeface="Nexa Bold"/>
                        </a:rPr>
                        <a:t>Caribbean Beach (6.6%)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241">
                <a:tc>
                  <a:txBody>
                    <a:bodyPr/>
                    <a:lstStyle/>
                    <a:p>
                      <a:pPr algn="ctr">
                        <a:defRPr sz="800">
                          <a:latin typeface="Nexa Bold"/>
                        </a:defRPr>
                      </a:pPr>
                      <a:r>
                        <a:rPr sz="800">
                          <a:latin typeface="Nexa Bold"/>
                        </a:rPr>
                        <a:t>Neutrogena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241">
                <a:tc>
                  <a:txBody>
                    <a:bodyPr/>
                    <a:lstStyle/>
                    <a:p>
                      <a:pPr algn="ctr">
                        <a:defRPr sz="800">
                          <a:latin typeface="Nexa Bold"/>
                        </a:defRPr>
                      </a:pPr>
                      <a:r>
                        <a:rPr sz="800">
                          <a:latin typeface="Nexa Bold"/>
                        </a:rPr>
                        <a:t>Garnier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241">
                <a:tc>
                  <a:txBody>
                    <a:bodyPr/>
                    <a:lstStyle/>
                    <a:p>
                      <a:pPr algn="ctr">
                        <a:defRPr sz="800">
                          <a:latin typeface="Nexa Bold"/>
                        </a:defRPr>
                      </a:pPr>
                      <a:r>
                        <a:rPr sz="800">
                          <a:latin typeface="Nexa Bold"/>
                        </a:rPr>
                        <a:t>Nuvel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241">
                <a:tc>
                  <a:txBody>
                    <a:bodyPr/>
                    <a:lstStyle/>
                    <a:p>
                      <a:pPr algn="ctr">
                        <a:defRPr sz="800">
                          <a:latin typeface="Nexa Bold"/>
                        </a:defRPr>
                      </a:pPr>
                      <a:r>
                        <a:rPr sz="800">
                          <a:latin typeface="Nexa Bold"/>
                        </a:rPr>
                        <a:t>Isdin (1.8%)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241">
                <a:tc>
                  <a:txBody>
                    <a:bodyPr/>
                    <a:lstStyle/>
                    <a:p>
                      <a:pPr algn="ctr">
                        <a:defRPr sz="800">
                          <a:latin typeface="Nexa Bold"/>
                        </a:defRPr>
                      </a:pPr>
                      <a:r>
                        <a:rPr sz="800">
                          <a:latin typeface="Nexa Bold"/>
                        </a:rPr>
                        <a:t>La Roche-Posay (1.9%)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F71FED8F-4173-F8F5-4E07-460531711656}"/>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B89E9FF9-2AC0-33C4-43E4-CF4FF7734991}"/>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6" name="Head">
            <a:extLst>
              <a:ext uri="{FF2B5EF4-FFF2-40B4-BE49-F238E27FC236}">
                <a16:creationId xmlns:a16="http://schemas.microsoft.com/office/drawing/2014/main" id="{38C0DE40-43DA-8C8F-F689-8CCB60C9F1F2}"/>
              </a:ext>
            </a:extLst>
          </p:cNvPr>
          <p:cNvSpPr>
            <a:spLocks noGrp="1"/>
          </p:cNvSpPr>
          <p:nvPr>
            <p:ph type="body" sz="quarter" idx="18"/>
          </p:nvPr>
        </p:nvSpPr>
        <p:spPr>
          <a:xfrm>
            <a:off x="503238" y="774000"/>
            <a:ext cx="8136762" cy="360000"/>
          </a:xfrm>
        </p:spPr>
        <p:txBody>
          <a:bodyPr/>
          <a:lstStyle/>
          <a:p>
            <a:pPr>
              <a:defRPr sz="1200">
                <a:latin typeface="Nexa Bold (Headings)"/>
              </a:defRPr>
            </a:pPr>
            <a:r>
              <a:t>Sourcing Analysis | Vaseline (0.4%) | Up &amp; Down Pricing | Walmart | Assumes no other are changing prices</a:t>
            </a:r>
          </a:p>
        </p:txBody>
      </p:sp>
      <p:sp>
        <p:nvSpPr>
          <p:cNvPr id="4" name="Title1">
            <a:extLst>
              <a:ext uri="{FF2B5EF4-FFF2-40B4-BE49-F238E27FC236}">
                <a16:creationId xmlns:a16="http://schemas.microsoft.com/office/drawing/2014/main" id="{11404176-49F5-8932-A050-6263D4073692}"/>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Brand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9D91AE91-E739-F4E4-C303-4E1DF9A9E02E}"/>
              </a:ext>
            </a:extLst>
          </p:cNvPr>
          <p:cNvGraphicFramePr>
            <a:graphicFrameLocks noGrp="1"/>
          </p:cNvGraphicFramePr>
          <p:nvPr/>
        </p:nvGraphicFramePr>
        <p:xfrm>
          <a:off x="1434606" y="1549987"/>
          <a:ext cx="1121270" cy="3182346"/>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823218AE-11B9-8703-8BDC-B4FDD095879A}"/>
              </a:ext>
            </a:extLst>
          </p:cNvPr>
          <p:cNvGraphicFramePr>
            <a:graphicFrameLocks noGrp="1"/>
          </p:cNvGraphicFramePr>
          <p:nvPr/>
        </p:nvGraphicFramePr>
        <p:xfrm>
          <a:off x="6643132" y="1544552"/>
          <a:ext cx="1130884" cy="3187781"/>
        </p:xfrm>
        <a:graphic>
          <a:graphicData uri="http://schemas.openxmlformats.org/drawingml/2006/chart">
            <c:chart xmlns:c="http://schemas.openxmlformats.org/drawingml/2006/chart" xmlns:r="http://schemas.openxmlformats.org/officeDocument/2006/relationships" r:id="rId3"/>
          </a:graphicData>
        </a:graphic>
      </p:graphicFrame>
      <p:sp>
        <p:nvSpPr>
          <p:cNvPr id="2" name="Date Placeholder 1">
            <a:extLst>
              <a:ext uri="{FF2B5EF4-FFF2-40B4-BE49-F238E27FC236}">
                <a16:creationId xmlns:a16="http://schemas.microsoft.com/office/drawing/2014/main" id="{67068B97-B579-9440-3337-59D600333D2B}"/>
              </a:ext>
            </a:extLst>
          </p:cNvPr>
          <p:cNvSpPr>
            <a:spLocks noGrp="1"/>
          </p:cNvSpPr>
          <p:nvPr>
            <p:ph type="dt" sz="half" idx="14"/>
          </p:nvPr>
        </p:nvSpPr>
        <p:spPr/>
        <p:txBody>
          <a:bodyPr/>
          <a:lstStyle/>
          <a:p>
            <a:fld id="{53486936-A927-4261-B0C8-39E31EFDDAC0}" type="datetime1">
              <a:rPr lang="en-US" smtClean="0"/>
              <a:t>7/25/2025</a:t>
            </a:fld>
            <a:endParaRPr lang="en-US"/>
          </a:p>
        </p:txBody>
      </p:sp>
      <p:sp>
        <p:nvSpPr>
          <p:cNvPr id="3" name="Slide Number Placeholder 2">
            <a:extLst>
              <a:ext uri="{FF2B5EF4-FFF2-40B4-BE49-F238E27FC236}">
                <a16:creationId xmlns:a16="http://schemas.microsoft.com/office/drawing/2014/main" id="{6EEA499B-D179-05B2-5DC1-887D4FAA95BE}"/>
              </a:ext>
            </a:extLst>
          </p:cNvPr>
          <p:cNvSpPr>
            <a:spLocks noGrp="1"/>
          </p:cNvSpPr>
          <p:nvPr>
            <p:ph type="sldNum" sz="quarter" idx="16"/>
          </p:nvPr>
        </p:nvSpPr>
        <p:spPr/>
        <p:txBody>
          <a:bodyPr/>
          <a:lstStyle/>
          <a:p>
            <a:fld id="{7B1F438D-4EAF-094E-9162-80CF3EF77236}" type="slidenum">
              <a:rPr lang="en-US" smtClean="0"/>
              <a:pPr/>
              <a:t>19</a:t>
            </a:fld>
            <a:endParaRPr lang="en-US"/>
          </a:p>
        </p:txBody>
      </p:sp>
    </p:spTree>
    <p:extLst>
      <p:ext uri="{BB962C8B-B14F-4D97-AF65-F5344CB8AC3E}">
        <p14:creationId xmlns:p14="http://schemas.microsoft.com/office/powerpoint/2010/main" val="26047951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61B41D-A3E0-82A3-444E-3D2592E6D37B}"/>
            </a:ext>
          </a:extLst>
        </p:cNvPr>
        <p:cNvGrpSpPr/>
        <p:nvPr/>
      </p:nvGrpSpPr>
      <p:grpSpPr>
        <a:xfrm>
          <a:off x="0" y="0"/>
          <a:ext cx="0" cy="0"/>
          <a:chOff x="0" y="0"/>
          <a:chExt cx="0" cy="0"/>
        </a:xfrm>
      </p:grpSpPr>
      <p:sp>
        <p:nvSpPr>
          <p:cNvPr id="5" name="Footer Placeholder 4">
            <a:extLst>
              <a:ext uri="{FF2B5EF4-FFF2-40B4-BE49-F238E27FC236}">
                <a16:creationId xmlns:a16="http://schemas.microsoft.com/office/drawing/2014/main" id="{A4C977F6-94EE-E3E9-E8B4-7BFF716B221B}"/>
              </a:ext>
            </a:extLst>
          </p:cNvPr>
          <p:cNvSpPr>
            <a:spLocks noGrp="1"/>
          </p:cNvSpPr>
          <p:nvPr>
            <p:ph type="ftr" sz="quarter" idx="15"/>
          </p:nvPr>
        </p:nvSpPr>
        <p:spPr>
          <a:xfrm>
            <a:off x="546969" y="4970700"/>
            <a:ext cx="6451742" cy="174151"/>
          </a:xfrm>
        </p:spPr>
        <p:txBody>
          <a:bodyPr/>
          <a:lstStyle/>
          <a:p>
            <a:pPr lvl="0"/>
            <a:endParaRPr lang="en-US" noProof="0"/>
          </a:p>
        </p:txBody>
      </p:sp>
      <p:sp>
        <p:nvSpPr>
          <p:cNvPr id="23" name="Source">
            <a:extLst>
              <a:ext uri="{FF2B5EF4-FFF2-40B4-BE49-F238E27FC236}">
                <a16:creationId xmlns:a16="http://schemas.microsoft.com/office/drawing/2014/main" id="{EE1501BB-4561-5AAA-65FA-B61B898116A4}"/>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12" name="Head">
            <a:extLst>
              <a:ext uri="{FF2B5EF4-FFF2-40B4-BE49-F238E27FC236}">
                <a16:creationId xmlns:a16="http://schemas.microsoft.com/office/drawing/2014/main" id="{B18F46E5-7853-C5BF-C963-ACDE21B58C49}"/>
              </a:ext>
            </a:extLst>
          </p:cNvPr>
          <p:cNvSpPr>
            <a:spLocks noGrp="1"/>
          </p:cNvSpPr>
          <p:nvPr>
            <p:ph type="body" sz="quarter" idx="18"/>
          </p:nvPr>
        </p:nvSpPr>
        <p:spPr>
          <a:xfrm>
            <a:off x="503238" y="774000"/>
            <a:ext cx="8136762" cy="360000"/>
          </a:xfrm>
        </p:spPr>
        <p:txBody>
          <a:bodyPr/>
          <a:lstStyle/>
          <a:p>
            <a:pPr>
              <a:defRPr sz="1200"/>
            </a:pPr>
            <a:r>
              <a:t>Based on price change | by Brand | Sunscreen Adults | Walmart</a:t>
            </a:r>
          </a:p>
        </p:txBody>
      </p:sp>
      <p:sp>
        <p:nvSpPr>
          <p:cNvPr id="3" name="Title 2">
            <a:extLst>
              <a:ext uri="{FF2B5EF4-FFF2-40B4-BE49-F238E27FC236}">
                <a16:creationId xmlns:a16="http://schemas.microsoft.com/office/drawing/2014/main" id="{8A77E320-1B62-EFAF-2C39-A589E5D43ED5}"/>
              </a:ext>
            </a:extLst>
          </p:cNvPr>
          <p:cNvSpPr>
            <a:spLocks noGrp="1"/>
          </p:cNvSpPr>
          <p:nvPr>
            <p:ph type="title"/>
          </p:nvPr>
        </p:nvSpPr>
        <p:spPr>
          <a:xfrm>
            <a:off x="504000" y="-1"/>
            <a:ext cx="8136000" cy="771525"/>
          </a:xfrm>
        </p:spPr>
        <p:txBody>
          <a:bodyPr/>
          <a:lstStyle/>
          <a:p>
            <a:r>
              <a:rPr lang="en-GB" dirty="0">
                <a:highlight>
                  <a:srgbClr val="FFFF00"/>
                </a:highlight>
              </a:rPr>
              <a:t>Brand Elasticity Analysis</a:t>
            </a:r>
            <a:r>
              <a:rPr lang="en-US" dirty="0">
                <a:highlight>
                  <a:srgbClr val="FFFF00"/>
                </a:highlight>
              </a:rPr>
              <a:t> </a:t>
            </a:r>
            <a:r>
              <a:rPr lang="en-US" dirty="0">
                <a:solidFill>
                  <a:schemeClr val="bg2">
                    <a:lumMod val="90000"/>
                  </a:schemeClr>
                </a:solidFill>
                <a:highlight>
                  <a:srgbClr val="FFFF00"/>
                </a:highlight>
              </a:rPr>
              <a:t>(Replace with SO WHAT)</a:t>
            </a:r>
          </a:p>
        </p:txBody>
      </p:sp>
      <p:graphicFrame>
        <p:nvGraphicFramePr>
          <p:cNvPr id="15" name="C1">
            <a:extLst>
              <a:ext uri="{FF2B5EF4-FFF2-40B4-BE49-F238E27FC236}">
                <a16:creationId xmlns:a16="http://schemas.microsoft.com/office/drawing/2014/main" id="{90798CA2-9E8A-B44F-9C63-A116C59C3085}"/>
              </a:ext>
            </a:extLst>
          </p:cNvPr>
          <p:cNvGraphicFramePr>
            <a:graphicFrameLocks/>
          </p:cNvGraphicFramePr>
          <p:nvPr/>
        </p:nvGraphicFramePr>
        <p:xfrm>
          <a:off x="540544" y="1131888"/>
          <a:ext cx="8099822" cy="3619897"/>
        </p:xfrm>
        <a:graphic>
          <a:graphicData uri="http://schemas.openxmlformats.org/drawingml/2006/chart">
            <c:chart xmlns:c="http://schemas.openxmlformats.org/drawingml/2006/chart" xmlns:r="http://schemas.openxmlformats.org/officeDocument/2006/relationships" r:id="rId2"/>
          </a:graphicData>
        </a:graphic>
      </p:graphicFrame>
      <p:sp>
        <p:nvSpPr>
          <p:cNvPr id="13" name="Rectangle 12">
            <a:extLst>
              <a:ext uri="{FF2B5EF4-FFF2-40B4-BE49-F238E27FC236}">
                <a16:creationId xmlns:a16="http://schemas.microsoft.com/office/drawing/2014/main" id="{76D54C14-2A1E-24D6-AA08-7E93241323CB}"/>
              </a:ext>
            </a:extLst>
          </p:cNvPr>
          <p:cNvSpPr/>
          <p:nvPr/>
        </p:nvSpPr>
        <p:spPr>
          <a:xfrm>
            <a:off x="3843446" y="1130497"/>
            <a:ext cx="4797140" cy="15749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575555"/>
                </a:solidFill>
                <a:effectLst/>
                <a:uLnTx/>
                <a:uFillTx/>
                <a:latin typeface="Nexa Bold"/>
                <a:ea typeface="Open Sans" panose="020B0606030504020204" pitchFamily="34" charset="0"/>
                <a:cs typeface="Open Sans" panose="020B0606030504020204" pitchFamily="34" charset="0"/>
              </a:rPr>
              <a:t>Low retention and high appeal</a:t>
            </a:r>
            <a:endParaRPr kumimoji="0" lang="en-CH" sz="900" b="1" i="0" u="none" strike="noStrike" kern="1200" cap="none" spc="0" normalizeH="0" baseline="0" noProof="0" dirty="0">
              <a:ln>
                <a:noFill/>
              </a:ln>
              <a:solidFill>
                <a:srgbClr val="575555"/>
              </a:solidFill>
              <a:effectLst/>
              <a:uLnTx/>
              <a:uFillTx/>
              <a:latin typeface="Nexa Bold"/>
              <a:ea typeface="Open Sans" panose="020B0606030504020204" pitchFamily="34" charset="0"/>
              <a:cs typeface="Open Sans" panose="020B0606030504020204" pitchFamily="34" charset="0"/>
            </a:endParaRPr>
          </a:p>
        </p:txBody>
      </p:sp>
      <p:sp>
        <p:nvSpPr>
          <p:cNvPr id="17" name="Rectangle 16">
            <a:extLst>
              <a:ext uri="{FF2B5EF4-FFF2-40B4-BE49-F238E27FC236}">
                <a16:creationId xmlns:a16="http://schemas.microsoft.com/office/drawing/2014/main" id="{CAE43EEE-237D-88E8-3FF4-EEE25DAB39DB}"/>
              </a:ext>
            </a:extLst>
          </p:cNvPr>
          <p:cNvSpPr/>
          <p:nvPr/>
        </p:nvSpPr>
        <p:spPr>
          <a:xfrm>
            <a:off x="3835181" y="3437981"/>
            <a:ext cx="4802300" cy="10141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chemeClr val="accent3"/>
                </a:solidFill>
                <a:effectLst/>
                <a:uLnTx/>
                <a:uFillTx/>
                <a:latin typeface="Nexa Bold"/>
                <a:ea typeface="Open Sans" panose="020B0606030504020204" pitchFamily="34" charset="0"/>
                <a:cs typeface="Open Sans" panose="020B0606030504020204" pitchFamily="34" charset="0"/>
              </a:rPr>
              <a:t>High retention and high appeal</a:t>
            </a:r>
            <a:endParaRPr kumimoji="0" lang="en-CH" sz="900" b="1" i="0" u="none" strike="noStrike" kern="1200" cap="none" spc="0" normalizeH="0" baseline="0" noProof="0" dirty="0">
              <a:ln>
                <a:noFill/>
              </a:ln>
              <a:solidFill>
                <a:schemeClr val="accent3"/>
              </a:solidFill>
              <a:effectLst/>
              <a:uLnTx/>
              <a:uFillTx/>
              <a:latin typeface="Nexa Bold"/>
              <a:ea typeface="Open Sans" panose="020B0606030504020204" pitchFamily="34" charset="0"/>
              <a:cs typeface="Open Sans" panose="020B0606030504020204" pitchFamily="34" charset="0"/>
            </a:endParaRPr>
          </a:p>
        </p:txBody>
      </p:sp>
      <p:sp>
        <p:nvSpPr>
          <p:cNvPr id="16" name="Rectangle 15">
            <a:extLst>
              <a:ext uri="{FF2B5EF4-FFF2-40B4-BE49-F238E27FC236}">
                <a16:creationId xmlns:a16="http://schemas.microsoft.com/office/drawing/2014/main" id="{AFF8EC4B-04AE-692C-43CC-DD3DC38181C6}"/>
              </a:ext>
            </a:extLst>
          </p:cNvPr>
          <p:cNvSpPr/>
          <p:nvPr/>
        </p:nvSpPr>
        <p:spPr>
          <a:xfrm>
            <a:off x="1274612" y="3427905"/>
            <a:ext cx="2438180" cy="10239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l" defTabSz="685783"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575555"/>
                </a:solidFill>
                <a:effectLst/>
                <a:uLnTx/>
                <a:uFillTx/>
                <a:latin typeface="Nexa Bold"/>
                <a:ea typeface="Open Sans" panose="020B0606030504020204" pitchFamily="34" charset="0"/>
                <a:cs typeface="Open Sans" panose="020B0606030504020204" pitchFamily="34" charset="0"/>
              </a:rPr>
              <a:t>High retention and low appeal</a:t>
            </a:r>
            <a:endParaRPr kumimoji="0" lang="en-CH" sz="900" b="1" i="0" u="none" strike="noStrike" kern="1200" cap="none" spc="0" normalizeH="0" baseline="0" noProof="0" dirty="0">
              <a:ln>
                <a:noFill/>
              </a:ln>
              <a:solidFill>
                <a:srgbClr val="575555"/>
              </a:solidFill>
              <a:effectLst/>
              <a:uLnTx/>
              <a:uFillTx/>
              <a:latin typeface="Nexa Bold"/>
              <a:ea typeface="Open Sans" panose="020B0606030504020204" pitchFamily="34" charset="0"/>
              <a:cs typeface="Open Sans" panose="020B0606030504020204" pitchFamily="34" charset="0"/>
            </a:endParaRPr>
          </a:p>
        </p:txBody>
      </p:sp>
      <p:sp>
        <p:nvSpPr>
          <p:cNvPr id="14" name="Rectangle 13">
            <a:extLst>
              <a:ext uri="{FF2B5EF4-FFF2-40B4-BE49-F238E27FC236}">
                <a16:creationId xmlns:a16="http://schemas.microsoft.com/office/drawing/2014/main" id="{C339C715-D846-B7B9-8EA4-BBDE8AE1E8EF}"/>
              </a:ext>
            </a:extLst>
          </p:cNvPr>
          <p:cNvSpPr/>
          <p:nvPr/>
        </p:nvSpPr>
        <p:spPr>
          <a:xfrm>
            <a:off x="1274612" y="1131888"/>
            <a:ext cx="2436345" cy="15901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l" defTabSz="685783"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C00000"/>
                </a:solidFill>
                <a:effectLst/>
                <a:uLnTx/>
                <a:uFillTx/>
                <a:latin typeface="Nexa Bold"/>
                <a:ea typeface="Open Sans" panose="020B0606030504020204" pitchFamily="34" charset="0"/>
                <a:cs typeface="Open Sans" panose="020B0606030504020204" pitchFamily="34" charset="0"/>
              </a:rPr>
              <a:t>Low retention and low appeal</a:t>
            </a:r>
            <a:endParaRPr kumimoji="0" lang="en-CH" sz="900" b="1" i="0" u="none" strike="noStrike" kern="1200" cap="none" spc="0" normalizeH="0" baseline="0" noProof="0" dirty="0">
              <a:ln>
                <a:noFill/>
              </a:ln>
              <a:solidFill>
                <a:srgbClr val="C00000"/>
              </a:solidFill>
              <a:effectLst/>
              <a:uLnTx/>
              <a:uFillTx/>
              <a:latin typeface="Nexa Bold"/>
              <a:ea typeface="Open Sans" panose="020B0606030504020204" pitchFamily="34" charset="0"/>
              <a:cs typeface="Open Sans" panose="020B0606030504020204" pitchFamily="34" charset="0"/>
            </a:endParaRPr>
          </a:p>
        </p:txBody>
      </p:sp>
      <p:sp>
        <p:nvSpPr>
          <p:cNvPr id="7" name="TextBox X">
            <a:extLst>
              <a:ext uri="{FF2B5EF4-FFF2-40B4-BE49-F238E27FC236}">
                <a16:creationId xmlns:a16="http://schemas.microsoft.com/office/drawing/2014/main" id="{2472D62B-4164-2F0B-A9A4-3A85DDE6855F}"/>
              </a:ext>
            </a:extLst>
          </p:cNvPr>
          <p:cNvSpPr txBox="1"/>
          <p:nvPr/>
        </p:nvSpPr>
        <p:spPr>
          <a:xfrm>
            <a:off x="6944613" y="4550057"/>
            <a:ext cx="1698567" cy="21544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gn="ctr">
              <a:defRPr sz="800">
                <a:solidFill>
                  <a:srgbClr val="575555"/>
                </a:solidFill>
                <a:latin typeface="Nexa Bold"/>
              </a:defRPr>
            </a:pPr>
            <a:r>
              <a:t>Priced down by -10%</a:t>
            </a:r>
          </a:p>
        </p:txBody>
      </p:sp>
      <p:sp>
        <p:nvSpPr>
          <p:cNvPr id="6" name="TextBox Y">
            <a:extLst>
              <a:ext uri="{FF2B5EF4-FFF2-40B4-BE49-F238E27FC236}">
                <a16:creationId xmlns:a16="http://schemas.microsoft.com/office/drawing/2014/main" id="{239A774B-B049-8562-181D-867B28E7539A}"/>
              </a:ext>
            </a:extLst>
          </p:cNvPr>
          <p:cNvSpPr txBox="1"/>
          <p:nvPr/>
        </p:nvSpPr>
        <p:spPr>
          <a:xfrm>
            <a:off x="517720" y="1137015"/>
            <a:ext cx="435454" cy="4238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ctr">
              <a:defRPr sz="800">
                <a:solidFill>
                  <a:srgbClr val="575555"/>
                </a:solidFill>
                <a:latin typeface="Nexa Bold"/>
              </a:defRPr>
            </a:pPr>
            <a:r>
              <a:t>Priced up by +15%</a:t>
            </a:r>
          </a:p>
        </p:txBody>
      </p:sp>
      <p:sp>
        <p:nvSpPr>
          <p:cNvPr id="8" name="Date Placeholder 7">
            <a:extLst>
              <a:ext uri="{FF2B5EF4-FFF2-40B4-BE49-F238E27FC236}">
                <a16:creationId xmlns:a16="http://schemas.microsoft.com/office/drawing/2014/main" id="{2EFBF743-2285-1889-C325-0929418273CF}"/>
              </a:ext>
            </a:extLst>
          </p:cNvPr>
          <p:cNvSpPr>
            <a:spLocks noGrp="1"/>
          </p:cNvSpPr>
          <p:nvPr>
            <p:ph type="dt" sz="half" idx="14"/>
          </p:nvPr>
        </p:nvSpPr>
        <p:spPr/>
        <p:txBody>
          <a:bodyPr/>
          <a:lstStyle/>
          <a:p>
            <a:fld id="{AD583B17-CA9E-4798-A693-AB6BF9A9B56D}" type="datetime1">
              <a:rPr lang="en-US" smtClean="0"/>
              <a:t>7/25/2025</a:t>
            </a:fld>
            <a:endParaRPr lang="en-US"/>
          </a:p>
        </p:txBody>
      </p:sp>
      <p:sp>
        <p:nvSpPr>
          <p:cNvPr id="9" name="Slide Number Placeholder 8">
            <a:extLst>
              <a:ext uri="{FF2B5EF4-FFF2-40B4-BE49-F238E27FC236}">
                <a16:creationId xmlns:a16="http://schemas.microsoft.com/office/drawing/2014/main" id="{8553673A-5AFE-7BD5-72EB-3E3D4CFEF13E}"/>
              </a:ext>
            </a:extLst>
          </p:cNvPr>
          <p:cNvSpPr>
            <a:spLocks noGrp="1"/>
          </p:cNvSpPr>
          <p:nvPr>
            <p:ph type="sldNum" sz="quarter" idx="16"/>
          </p:nvPr>
        </p:nvSpPr>
        <p:spPr/>
        <p:txBody>
          <a:bodyPr/>
          <a:lstStyle/>
          <a:p>
            <a:fld id="{7B1F438D-4EAF-094E-9162-80CF3EF77236}" type="slidenum">
              <a:rPr lang="en-US" smtClean="0"/>
              <a:pPr/>
              <a:t>2</a:t>
            </a:fld>
            <a:endParaRPr lang="en-US"/>
          </a:p>
        </p:txBody>
      </p:sp>
    </p:spTree>
    <p:extLst>
      <p:ext uri="{BB962C8B-B14F-4D97-AF65-F5344CB8AC3E}">
        <p14:creationId xmlns:p14="http://schemas.microsoft.com/office/powerpoint/2010/main" val="12494526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2AE8D9-DF82-0D4E-7FED-7233DFECA17D}"/>
            </a:ext>
          </a:extLst>
        </p:cNvPr>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E5D74BA3-7C16-EF29-F47B-80F1F21CB528}"/>
              </a:ext>
            </a:extLst>
          </p:cNvPr>
          <p:cNvGraphicFramePr>
            <a:graphicFrameLocks noGrp="1"/>
          </p:cNvGraphicFramePr>
          <p:nvPr/>
        </p:nvGraphicFramePr>
        <p:xfrm>
          <a:off x="537316" y="1146130"/>
          <a:ext cx="4014351" cy="3587977"/>
        </p:xfrm>
        <a:graphic>
          <a:graphicData uri="http://schemas.openxmlformats.org/drawingml/2006/table">
            <a:tbl>
              <a:tblPr firstRow="1" bandRow="1">
                <a:tableStyleId>{2D5ABB26-0587-4C30-8999-92F81FD0307C}</a:tableStyleId>
              </a:tblPr>
              <a:tblGrid>
                <a:gridCol w="889145">
                  <a:extLst>
                    <a:ext uri="{9D8B030D-6E8A-4147-A177-3AD203B41FA5}">
                      <a16:colId xmlns:a16="http://schemas.microsoft.com/office/drawing/2014/main" val="2188046369"/>
                    </a:ext>
                  </a:extLst>
                </a:gridCol>
                <a:gridCol w="1143883">
                  <a:extLst>
                    <a:ext uri="{9D8B030D-6E8A-4147-A177-3AD203B41FA5}">
                      <a16:colId xmlns:a16="http://schemas.microsoft.com/office/drawing/2014/main" val="2235849951"/>
                    </a:ext>
                  </a:extLst>
                </a:gridCol>
                <a:gridCol w="1981323">
                  <a:extLst>
                    <a:ext uri="{9D8B030D-6E8A-4147-A177-3AD203B41FA5}">
                      <a16:colId xmlns:a16="http://schemas.microsoft.com/office/drawing/2014/main" val="233123412"/>
                    </a:ext>
                  </a:extLst>
                </a:gridCol>
              </a:tblGrid>
              <a:tr h="413997">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  </a:t>
                      </a:r>
                      <a:endParaRPr lang="en-CH" sz="90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7398">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(38.0%)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398">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(15.9%)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398">
                <a:tc>
                  <a:txBody>
                    <a:bodyPr/>
                    <a:lstStyle/>
                    <a:p>
                      <a:pPr algn="ctr">
                        <a:defRPr sz="800">
                          <a:latin typeface="Nexa Book"/>
                        </a:defRPr>
                      </a:pPr>
                      <a:r>
                        <a:rPr sz="800">
                          <a:latin typeface="Nexa Book"/>
                        </a:rPr>
                        <a:t>0.4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(19.3%)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398">
                <a:tc>
                  <a:txBody>
                    <a:bodyPr/>
                    <a:lstStyle/>
                    <a:p>
                      <a:pPr algn="ctr">
                        <a:defRPr sz="800" b="1">
                          <a:latin typeface="Nexa Bold"/>
                        </a:defRPr>
                      </a:pPr>
                      <a:r>
                        <a:rPr sz="800">
                          <a:latin typeface="Nexa Bold"/>
                        </a:rPr>
                        <a:t>2.9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Neutrogena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398">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(6.3%)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398">
                <a:tc>
                  <a:txBody>
                    <a:bodyPr/>
                    <a:lstStyle/>
                    <a:p>
                      <a:pPr algn="ctr">
                        <a:defRPr sz="800" b="1">
                          <a:latin typeface="Nexa Bold"/>
                        </a:defRPr>
                      </a:pPr>
                      <a:r>
                        <a:rPr sz="800">
                          <a:latin typeface="Nexa Bold"/>
                        </a:rPr>
                        <a:t>2.4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Isdin (1.8%)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398">
                <a:tc>
                  <a:txBody>
                    <a:bodyPr/>
                    <a:lstStyle/>
                    <a:p>
                      <a:pPr algn="ctr">
                        <a:defRPr sz="800" b="1">
                          <a:latin typeface="Nexa Bold"/>
                        </a:defRPr>
                      </a:pPr>
                      <a:r>
                        <a:rPr sz="800">
                          <a:latin typeface="Nexa Bold"/>
                        </a:rPr>
                        <a:t>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La Roche-Posay (1.9%)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398">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Caribbean Beach (6.6%)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398">
                <a:tc>
                  <a:txBody>
                    <a:bodyPr/>
                    <a:lstStyle/>
                    <a:p>
                      <a:pPr algn="ctr">
                        <a:defRPr sz="800">
                          <a:latin typeface="Nexa Book"/>
                        </a:defRPr>
                      </a:pPr>
                      <a:r>
                        <a:rPr sz="800">
                          <a:latin typeface="Nexa Book"/>
                        </a:rPr>
                        <a:t>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Garnier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398">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Nuvel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F62F0BD4-477F-80A6-1900-DB50C8FE1689}"/>
              </a:ext>
            </a:extLst>
          </p:cNvPr>
          <p:cNvGraphicFramePr>
            <a:graphicFrameLocks noGrp="1"/>
          </p:cNvGraphicFramePr>
          <p:nvPr/>
        </p:nvGraphicFramePr>
        <p:xfrm>
          <a:off x="4639070" y="1146130"/>
          <a:ext cx="4023000" cy="3586203"/>
        </p:xfrm>
        <a:graphic>
          <a:graphicData uri="http://schemas.openxmlformats.org/drawingml/2006/table">
            <a:tbl>
              <a:tblPr firstRow="1" bandRow="1">
                <a:tableStyleId>{2D5ABB26-0587-4C30-8999-92F81FD0307C}</a:tableStyleId>
              </a:tblPr>
              <a:tblGrid>
                <a:gridCol w="1984500">
                  <a:extLst>
                    <a:ext uri="{9D8B030D-6E8A-4147-A177-3AD203B41FA5}">
                      <a16:colId xmlns:a16="http://schemas.microsoft.com/office/drawing/2014/main" val="1447071671"/>
                    </a:ext>
                  </a:extLst>
                </a:gridCol>
                <a:gridCol w="1147500">
                  <a:extLst>
                    <a:ext uri="{9D8B030D-6E8A-4147-A177-3AD203B41FA5}">
                      <a16:colId xmlns:a16="http://schemas.microsoft.com/office/drawing/2014/main" val="2737317522"/>
                    </a:ext>
                  </a:extLst>
                </a:gridCol>
                <a:gridCol w="891000">
                  <a:extLst>
                    <a:ext uri="{9D8B030D-6E8A-4147-A177-3AD203B41FA5}">
                      <a16:colId xmlns:a16="http://schemas.microsoft.com/office/drawing/2014/main" val="2188046369"/>
                    </a:ext>
                  </a:extLst>
                </a:gridCol>
              </a:tblGrid>
              <a:tr h="413793">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7241">
                <a:tc>
                  <a:txBody>
                    <a:bodyPr/>
                    <a:lstStyle/>
                    <a:p>
                      <a:pPr algn="ctr">
                        <a:defRPr sz="800">
                          <a:latin typeface="Nexa Bold"/>
                        </a:defRPr>
                      </a:pPr>
                      <a:r>
                        <a:rPr sz="800">
                          <a:latin typeface="Nexa Bold"/>
                        </a:rPr>
                        <a:t>Nivea (38.0%)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241">
                <a:tc>
                  <a:txBody>
                    <a:bodyPr/>
                    <a:lstStyle/>
                    <a:p>
                      <a:pPr algn="ctr">
                        <a:defRPr sz="800">
                          <a:latin typeface="Nexa Bold"/>
                        </a:defRPr>
                      </a:pPr>
                      <a:r>
                        <a:rPr sz="800">
                          <a:latin typeface="Nexa Bold"/>
                        </a:rPr>
                        <a:t>Banana Boat (15.9%)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241">
                <a:tc>
                  <a:txBody>
                    <a:bodyPr/>
                    <a:lstStyle/>
                    <a:p>
                      <a:pPr algn="ctr">
                        <a:defRPr sz="800">
                          <a:latin typeface="Nexa Bold"/>
                        </a:defRPr>
                      </a:pPr>
                      <a:r>
                        <a:rPr sz="800">
                          <a:latin typeface="Nexa Bold"/>
                        </a:rPr>
                        <a:t>Neutrogena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3.2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241">
                <a:tc>
                  <a:txBody>
                    <a:bodyPr/>
                    <a:lstStyle/>
                    <a:p>
                      <a:pPr algn="ctr">
                        <a:defRPr sz="800">
                          <a:latin typeface="Nexa Bold"/>
                        </a:defRPr>
                      </a:pPr>
                      <a:r>
                        <a:rPr sz="800">
                          <a:latin typeface="Nexa Bold"/>
                        </a:rPr>
                        <a:t>Hawaiian Tropic (19.3%)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241">
                <a:tc>
                  <a:txBody>
                    <a:bodyPr/>
                    <a:lstStyle/>
                    <a:p>
                      <a:pPr algn="ctr">
                        <a:defRPr sz="800">
                          <a:latin typeface="Nexa Bold"/>
                        </a:defRPr>
                      </a:pPr>
                      <a:r>
                        <a:rPr sz="800">
                          <a:latin typeface="Nexa Bold"/>
                        </a:rPr>
                        <a:t>La Roche-Posay (1.9%)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3.0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241">
                <a:tc>
                  <a:txBody>
                    <a:bodyPr/>
                    <a:lstStyle/>
                    <a:p>
                      <a:pPr algn="ctr">
                        <a:defRPr sz="800">
                          <a:latin typeface="Nexa Bold"/>
                        </a:defRPr>
                      </a:pPr>
                      <a:r>
                        <a:rPr sz="800">
                          <a:latin typeface="Nexa Bold"/>
                        </a:rPr>
                        <a:t>EQUATE (6.3%)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241">
                <a:tc>
                  <a:txBody>
                    <a:bodyPr/>
                    <a:lstStyle/>
                    <a:p>
                      <a:pPr algn="ctr">
                        <a:defRPr sz="800">
                          <a:latin typeface="Nexa Bold"/>
                        </a:defRPr>
                      </a:pPr>
                      <a:r>
                        <a:rPr sz="800">
                          <a:latin typeface="Nexa Bold"/>
                        </a:rPr>
                        <a:t>Isdin (1.8%)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241">
                <a:tc>
                  <a:txBody>
                    <a:bodyPr/>
                    <a:lstStyle/>
                    <a:p>
                      <a:pPr algn="ctr">
                        <a:defRPr sz="800">
                          <a:latin typeface="Nexa Bold"/>
                        </a:defRPr>
                      </a:pPr>
                      <a:r>
                        <a:rPr sz="800">
                          <a:latin typeface="Nexa Bold"/>
                        </a:rPr>
                        <a:t>Caribbean Beach (6.6%)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241">
                <a:tc>
                  <a:txBody>
                    <a:bodyPr/>
                    <a:lstStyle/>
                    <a:p>
                      <a:pPr algn="ctr">
                        <a:defRPr sz="800">
                          <a:latin typeface="Nexa Bold"/>
                        </a:defRPr>
                      </a:pPr>
                      <a:r>
                        <a:rPr sz="800">
                          <a:latin typeface="Nexa Bold"/>
                        </a:rPr>
                        <a:t>Garnier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241">
                <a:tc>
                  <a:txBody>
                    <a:bodyPr/>
                    <a:lstStyle/>
                    <a:p>
                      <a:pPr algn="ctr">
                        <a:defRPr sz="800">
                          <a:latin typeface="Nexa Bold"/>
                        </a:defRPr>
                      </a:pPr>
                      <a:r>
                        <a:rPr sz="800">
                          <a:latin typeface="Nexa Bold"/>
                        </a:rPr>
                        <a:t>L'Oreal Paris (0.9%)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CCD6976B-C5E1-349E-2B9A-C56EF7010D6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91DD3AA8-D3F4-8389-ADB5-944F0D732833}"/>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6" name="Head">
            <a:extLst>
              <a:ext uri="{FF2B5EF4-FFF2-40B4-BE49-F238E27FC236}">
                <a16:creationId xmlns:a16="http://schemas.microsoft.com/office/drawing/2014/main" id="{B6CE715C-2F8E-C13B-F25F-5E48FDB88A92}"/>
              </a:ext>
            </a:extLst>
          </p:cNvPr>
          <p:cNvSpPr>
            <a:spLocks noGrp="1"/>
          </p:cNvSpPr>
          <p:nvPr>
            <p:ph type="body" sz="quarter" idx="18"/>
          </p:nvPr>
        </p:nvSpPr>
        <p:spPr>
          <a:xfrm>
            <a:off x="503238" y="774000"/>
            <a:ext cx="8136762" cy="360000"/>
          </a:xfrm>
        </p:spPr>
        <p:txBody>
          <a:bodyPr/>
          <a:lstStyle/>
          <a:p>
            <a:pPr>
              <a:defRPr sz="1200">
                <a:latin typeface="Nexa Bold (Headings)"/>
              </a:defRPr>
            </a:pPr>
            <a:r>
              <a:t>Sourcing Analysis | Eucerin (1.1%) | Up &amp; Down Pricing | Walmart | Assumes no other are changing prices</a:t>
            </a:r>
          </a:p>
        </p:txBody>
      </p:sp>
      <p:sp>
        <p:nvSpPr>
          <p:cNvPr id="4" name="Title1">
            <a:extLst>
              <a:ext uri="{FF2B5EF4-FFF2-40B4-BE49-F238E27FC236}">
                <a16:creationId xmlns:a16="http://schemas.microsoft.com/office/drawing/2014/main" id="{114F9F6D-4D65-5FCD-8E81-80E6C2AA7C27}"/>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Brand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1968C02E-317B-5BC8-8350-8909008D9319}"/>
              </a:ext>
            </a:extLst>
          </p:cNvPr>
          <p:cNvGraphicFramePr>
            <a:graphicFrameLocks noGrp="1"/>
          </p:cNvGraphicFramePr>
          <p:nvPr/>
        </p:nvGraphicFramePr>
        <p:xfrm>
          <a:off x="1434606" y="1549987"/>
          <a:ext cx="1121270" cy="3182346"/>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E967379B-7CA6-7739-CE3F-6C5622B5609E}"/>
              </a:ext>
            </a:extLst>
          </p:cNvPr>
          <p:cNvGraphicFramePr>
            <a:graphicFrameLocks noGrp="1"/>
          </p:cNvGraphicFramePr>
          <p:nvPr/>
        </p:nvGraphicFramePr>
        <p:xfrm>
          <a:off x="6643132" y="1544552"/>
          <a:ext cx="1130884" cy="3187781"/>
        </p:xfrm>
        <a:graphic>
          <a:graphicData uri="http://schemas.openxmlformats.org/drawingml/2006/chart">
            <c:chart xmlns:c="http://schemas.openxmlformats.org/drawingml/2006/chart" xmlns:r="http://schemas.openxmlformats.org/officeDocument/2006/relationships" r:id="rId3"/>
          </a:graphicData>
        </a:graphic>
      </p:graphicFrame>
      <p:sp>
        <p:nvSpPr>
          <p:cNvPr id="2" name="Date Placeholder 1">
            <a:extLst>
              <a:ext uri="{FF2B5EF4-FFF2-40B4-BE49-F238E27FC236}">
                <a16:creationId xmlns:a16="http://schemas.microsoft.com/office/drawing/2014/main" id="{64E20B76-AE24-160B-787F-F1BD81E1C970}"/>
              </a:ext>
            </a:extLst>
          </p:cNvPr>
          <p:cNvSpPr>
            <a:spLocks noGrp="1"/>
          </p:cNvSpPr>
          <p:nvPr>
            <p:ph type="dt" sz="half" idx="14"/>
          </p:nvPr>
        </p:nvSpPr>
        <p:spPr/>
        <p:txBody>
          <a:bodyPr/>
          <a:lstStyle/>
          <a:p>
            <a:fld id="{53486936-A927-4261-B0C8-39E31EFDDAC0}" type="datetime1">
              <a:rPr lang="en-US" smtClean="0"/>
              <a:t>7/25/2025</a:t>
            </a:fld>
            <a:endParaRPr lang="en-US"/>
          </a:p>
        </p:txBody>
      </p:sp>
      <p:sp>
        <p:nvSpPr>
          <p:cNvPr id="3" name="Slide Number Placeholder 2">
            <a:extLst>
              <a:ext uri="{FF2B5EF4-FFF2-40B4-BE49-F238E27FC236}">
                <a16:creationId xmlns:a16="http://schemas.microsoft.com/office/drawing/2014/main" id="{4015F046-558F-6AAA-38DE-CCBFCB02ECC5}"/>
              </a:ext>
            </a:extLst>
          </p:cNvPr>
          <p:cNvSpPr>
            <a:spLocks noGrp="1"/>
          </p:cNvSpPr>
          <p:nvPr>
            <p:ph type="sldNum" sz="quarter" idx="16"/>
          </p:nvPr>
        </p:nvSpPr>
        <p:spPr/>
        <p:txBody>
          <a:bodyPr/>
          <a:lstStyle/>
          <a:p>
            <a:fld id="{7B1F438D-4EAF-094E-9162-80CF3EF77236}" type="slidenum">
              <a:rPr lang="en-US" smtClean="0"/>
              <a:pPr/>
              <a:t>20</a:t>
            </a:fld>
            <a:endParaRPr lang="en-US"/>
          </a:p>
        </p:txBody>
      </p:sp>
    </p:spTree>
    <p:extLst>
      <p:ext uri="{BB962C8B-B14F-4D97-AF65-F5344CB8AC3E}">
        <p14:creationId xmlns:p14="http://schemas.microsoft.com/office/powerpoint/2010/main" val="15768124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64D3E7-7822-8437-4C0F-A8761B62E341}"/>
            </a:ext>
          </a:extLst>
        </p:cNvPr>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71FBBD3D-1952-F6B2-786C-AFDC45D10E09}"/>
              </a:ext>
            </a:extLst>
          </p:cNvPr>
          <p:cNvGraphicFramePr>
            <a:graphicFrameLocks noGrp="1"/>
          </p:cNvGraphicFramePr>
          <p:nvPr/>
        </p:nvGraphicFramePr>
        <p:xfrm>
          <a:off x="537316" y="1146130"/>
          <a:ext cx="4014351" cy="3587977"/>
        </p:xfrm>
        <a:graphic>
          <a:graphicData uri="http://schemas.openxmlformats.org/drawingml/2006/table">
            <a:tbl>
              <a:tblPr firstRow="1" bandRow="1">
                <a:tableStyleId>{2D5ABB26-0587-4C30-8999-92F81FD0307C}</a:tableStyleId>
              </a:tblPr>
              <a:tblGrid>
                <a:gridCol w="889145">
                  <a:extLst>
                    <a:ext uri="{9D8B030D-6E8A-4147-A177-3AD203B41FA5}">
                      <a16:colId xmlns:a16="http://schemas.microsoft.com/office/drawing/2014/main" val="2188046369"/>
                    </a:ext>
                  </a:extLst>
                </a:gridCol>
                <a:gridCol w="1143883">
                  <a:extLst>
                    <a:ext uri="{9D8B030D-6E8A-4147-A177-3AD203B41FA5}">
                      <a16:colId xmlns:a16="http://schemas.microsoft.com/office/drawing/2014/main" val="2235849951"/>
                    </a:ext>
                  </a:extLst>
                </a:gridCol>
                <a:gridCol w="1981323">
                  <a:extLst>
                    <a:ext uri="{9D8B030D-6E8A-4147-A177-3AD203B41FA5}">
                      <a16:colId xmlns:a16="http://schemas.microsoft.com/office/drawing/2014/main" val="233123412"/>
                    </a:ext>
                  </a:extLst>
                </a:gridCol>
              </a:tblGrid>
              <a:tr h="413997">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  </a:t>
                      </a:r>
                      <a:endParaRPr lang="en-CH" sz="90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7398">
                <a:tc>
                  <a:txBody>
                    <a:bodyPr/>
                    <a:lstStyle/>
                    <a:p>
                      <a:pPr algn="ctr">
                        <a:defRPr sz="800">
                          <a:latin typeface="Nexa Book"/>
                        </a:defRPr>
                      </a:pPr>
                      <a:r>
                        <a:rPr sz="800">
                          <a:latin typeface="Nexa Book"/>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(38.0%)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398">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(19.3%)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398">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(15.9%)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398">
                <a:tc>
                  <a:txBody>
                    <a:bodyPr/>
                    <a:lstStyle/>
                    <a:p>
                      <a:pPr algn="ctr">
                        <a:defRPr sz="800">
                          <a:latin typeface="Nexa Book"/>
                        </a:defRPr>
                      </a:pPr>
                      <a:r>
                        <a:rPr sz="800">
                          <a:latin typeface="Nexa Book"/>
                        </a:rPr>
                        <a:t>2.1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Neutrogena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398">
                <a:tc>
                  <a:txBody>
                    <a:bodyPr/>
                    <a:lstStyle/>
                    <a:p>
                      <a:pPr algn="ctr">
                        <a:defRPr sz="800" b="1">
                          <a:latin typeface="Nexa Bold"/>
                        </a:defRPr>
                      </a:pPr>
                      <a:r>
                        <a:rPr sz="800">
                          <a:latin typeface="Nexa Bold"/>
                        </a:rPr>
                        <a:t>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Isdin (1.8%)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398">
                <a:tc>
                  <a:txBody>
                    <a:bodyPr/>
                    <a:lstStyle/>
                    <a:p>
                      <a:pPr algn="ctr">
                        <a:defRPr sz="800" b="1">
                          <a:latin typeface="Nexa Bold"/>
                        </a:defRPr>
                      </a:pPr>
                      <a:r>
                        <a:rPr sz="800">
                          <a:latin typeface="Nexa Bold"/>
                        </a:rPr>
                        <a:t>3.0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Eucerin (1.1%)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398">
                <a:tc>
                  <a:txBody>
                    <a:bodyPr/>
                    <a:lstStyle/>
                    <a:p>
                      <a:pPr algn="ctr">
                        <a:defRPr sz="800">
                          <a:latin typeface="Nexa Book"/>
                        </a:defRPr>
                      </a:pPr>
                      <a:r>
                        <a:rPr sz="800">
                          <a:latin typeface="Nexa Book"/>
                        </a:rPr>
                        <a:t>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Garnier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398">
                <a:tc>
                  <a:txBody>
                    <a:bodyPr/>
                    <a:lstStyle/>
                    <a:p>
                      <a:pPr algn="ctr">
                        <a:defRPr sz="800">
                          <a:latin typeface="Nexa Book"/>
                        </a:defRPr>
                      </a:pPr>
                      <a:r>
                        <a:rPr sz="800">
                          <a:latin typeface="Nexa Book"/>
                        </a:rPr>
                        <a:t>0.4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(6.3%)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398">
                <a:tc>
                  <a:txBody>
                    <a:bodyPr/>
                    <a:lstStyle/>
                    <a:p>
                      <a:pPr algn="ctr">
                        <a:defRPr sz="800">
                          <a:latin typeface="Nexa Book"/>
                        </a:defRPr>
                      </a:pPr>
                      <a:r>
                        <a:rPr sz="800">
                          <a:latin typeface="Nexa Book"/>
                        </a:rPr>
                        <a:t>0.3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Caribbean Beach (6.6%)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398">
                <a:tc>
                  <a:txBody>
                    <a:bodyPr/>
                    <a:lstStyle/>
                    <a:p>
                      <a:pPr algn="ctr">
                        <a:defRPr sz="800" b="1">
                          <a:latin typeface="Nexa Bold"/>
                        </a:defRPr>
                      </a:pPr>
                      <a:r>
                        <a:rPr sz="800">
                          <a:latin typeface="Nexa Bold"/>
                        </a:rPr>
                        <a:t>2.1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L'Oreal Paris (0.9%)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168BB29E-DA97-3C7F-A9F6-BABC380F9DAC}"/>
              </a:ext>
            </a:extLst>
          </p:cNvPr>
          <p:cNvGraphicFramePr>
            <a:graphicFrameLocks noGrp="1"/>
          </p:cNvGraphicFramePr>
          <p:nvPr/>
        </p:nvGraphicFramePr>
        <p:xfrm>
          <a:off x="4639070" y="1146130"/>
          <a:ext cx="4023000" cy="3586203"/>
        </p:xfrm>
        <a:graphic>
          <a:graphicData uri="http://schemas.openxmlformats.org/drawingml/2006/table">
            <a:tbl>
              <a:tblPr firstRow="1" bandRow="1">
                <a:tableStyleId>{2D5ABB26-0587-4C30-8999-92F81FD0307C}</a:tableStyleId>
              </a:tblPr>
              <a:tblGrid>
                <a:gridCol w="1984500">
                  <a:extLst>
                    <a:ext uri="{9D8B030D-6E8A-4147-A177-3AD203B41FA5}">
                      <a16:colId xmlns:a16="http://schemas.microsoft.com/office/drawing/2014/main" val="1447071671"/>
                    </a:ext>
                  </a:extLst>
                </a:gridCol>
                <a:gridCol w="1147500">
                  <a:extLst>
                    <a:ext uri="{9D8B030D-6E8A-4147-A177-3AD203B41FA5}">
                      <a16:colId xmlns:a16="http://schemas.microsoft.com/office/drawing/2014/main" val="2737317522"/>
                    </a:ext>
                  </a:extLst>
                </a:gridCol>
                <a:gridCol w="891000">
                  <a:extLst>
                    <a:ext uri="{9D8B030D-6E8A-4147-A177-3AD203B41FA5}">
                      <a16:colId xmlns:a16="http://schemas.microsoft.com/office/drawing/2014/main" val="2188046369"/>
                    </a:ext>
                  </a:extLst>
                </a:gridCol>
              </a:tblGrid>
              <a:tr h="413793">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7241">
                <a:tc>
                  <a:txBody>
                    <a:bodyPr/>
                    <a:lstStyle/>
                    <a:p>
                      <a:pPr algn="ctr">
                        <a:defRPr sz="800">
                          <a:latin typeface="Nexa Bold"/>
                        </a:defRPr>
                      </a:pPr>
                      <a:r>
                        <a:rPr sz="800">
                          <a:latin typeface="Nexa Bold"/>
                        </a:rPr>
                        <a:t>Nivea (38.0%)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241">
                <a:tc>
                  <a:txBody>
                    <a:bodyPr/>
                    <a:lstStyle/>
                    <a:p>
                      <a:pPr algn="ctr">
                        <a:defRPr sz="800">
                          <a:latin typeface="Nexa Bold"/>
                        </a:defRPr>
                      </a:pPr>
                      <a:r>
                        <a:rPr sz="800">
                          <a:latin typeface="Nexa Bold"/>
                        </a:rPr>
                        <a:t>Banana Boat (15.9%)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241">
                <a:tc>
                  <a:txBody>
                    <a:bodyPr/>
                    <a:lstStyle/>
                    <a:p>
                      <a:pPr algn="ctr">
                        <a:defRPr sz="800">
                          <a:latin typeface="Nexa Bold"/>
                        </a:defRPr>
                      </a:pPr>
                      <a:r>
                        <a:rPr sz="800">
                          <a:latin typeface="Nexa Bold"/>
                        </a:rPr>
                        <a:t>Hawaiian Tropic (19.3%)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241">
                <a:tc>
                  <a:txBody>
                    <a:bodyPr/>
                    <a:lstStyle/>
                    <a:p>
                      <a:pPr algn="ctr">
                        <a:defRPr sz="800">
                          <a:latin typeface="Nexa Bold"/>
                        </a:defRPr>
                      </a:pPr>
                      <a:r>
                        <a:rPr sz="800">
                          <a:latin typeface="Nexa Bold"/>
                        </a:rPr>
                        <a:t>Neutrogena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241">
                <a:tc>
                  <a:txBody>
                    <a:bodyPr/>
                    <a:lstStyle/>
                    <a:p>
                      <a:pPr algn="ctr">
                        <a:defRPr sz="800">
                          <a:latin typeface="Nexa Bold"/>
                        </a:defRPr>
                      </a:pPr>
                      <a:r>
                        <a:rPr sz="800">
                          <a:latin typeface="Nexa Bold"/>
                        </a:rPr>
                        <a:t>Isdin (1.8%)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241">
                <a:tc>
                  <a:txBody>
                    <a:bodyPr/>
                    <a:lstStyle/>
                    <a:p>
                      <a:pPr algn="ctr">
                        <a:defRPr sz="800">
                          <a:latin typeface="Nexa Bold"/>
                        </a:defRPr>
                      </a:pPr>
                      <a:r>
                        <a:rPr sz="800">
                          <a:latin typeface="Nexa Bold"/>
                        </a:rPr>
                        <a:t>Eucerin (1.1%)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3.8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241">
                <a:tc>
                  <a:txBody>
                    <a:bodyPr/>
                    <a:lstStyle/>
                    <a:p>
                      <a:pPr algn="ctr">
                        <a:defRPr sz="800">
                          <a:latin typeface="Nexa Bold"/>
                        </a:defRPr>
                      </a:pPr>
                      <a:r>
                        <a:rPr sz="800">
                          <a:latin typeface="Nexa Bold"/>
                        </a:rPr>
                        <a:t>EQUATE (6.3%)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241">
                <a:tc>
                  <a:txBody>
                    <a:bodyPr/>
                    <a:lstStyle/>
                    <a:p>
                      <a:pPr algn="ctr">
                        <a:defRPr sz="800">
                          <a:latin typeface="Nexa Bold"/>
                        </a:defRPr>
                      </a:pPr>
                      <a:r>
                        <a:rPr sz="800">
                          <a:latin typeface="Nexa Bold"/>
                        </a:rPr>
                        <a:t>Garnier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241">
                <a:tc>
                  <a:txBody>
                    <a:bodyPr/>
                    <a:lstStyle/>
                    <a:p>
                      <a:pPr algn="ctr">
                        <a:defRPr sz="800">
                          <a:latin typeface="Nexa Bold"/>
                        </a:defRPr>
                      </a:pPr>
                      <a:r>
                        <a:rPr sz="800">
                          <a:latin typeface="Nexa Bold"/>
                        </a:rPr>
                        <a:t>L'Oreal Paris (0.9%)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241">
                <a:tc>
                  <a:txBody>
                    <a:bodyPr/>
                    <a:lstStyle/>
                    <a:p>
                      <a:pPr algn="ctr">
                        <a:defRPr sz="800">
                          <a:latin typeface="Nexa Bold"/>
                        </a:defRPr>
                      </a:pPr>
                      <a:r>
                        <a:rPr sz="800">
                          <a:latin typeface="Nexa Bold"/>
                        </a:rPr>
                        <a:t>Caribbean Beach (6.6%)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0A7CA33A-558F-C367-0C61-9AC12C49AED4}"/>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014AFA6F-C0AF-5B14-65C1-BD40E41136CB}"/>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6" name="Head">
            <a:extLst>
              <a:ext uri="{FF2B5EF4-FFF2-40B4-BE49-F238E27FC236}">
                <a16:creationId xmlns:a16="http://schemas.microsoft.com/office/drawing/2014/main" id="{452E0C36-F046-2377-F7E5-FEC23C48DFBA}"/>
              </a:ext>
            </a:extLst>
          </p:cNvPr>
          <p:cNvSpPr>
            <a:spLocks noGrp="1"/>
          </p:cNvSpPr>
          <p:nvPr>
            <p:ph type="body" sz="quarter" idx="18"/>
          </p:nvPr>
        </p:nvSpPr>
        <p:spPr>
          <a:xfrm>
            <a:off x="503238" y="774000"/>
            <a:ext cx="8136762" cy="360000"/>
          </a:xfrm>
        </p:spPr>
        <p:txBody>
          <a:bodyPr/>
          <a:lstStyle/>
          <a:p>
            <a:pPr>
              <a:defRPr sz="1200">
                <a:latin typeface="Nexa Bold (Headings)"/>
              </a:defRPr>
            </a:pPr>
            <a:r>
              <a:t>Sourcing Analysis | La Roche-Posay (1.9%) | Up &amp; Down Pricing | Walmart | Assumes no other are changing prices</a:t>
            </a:r>
          </a:p>
        </p:txBody>
      </p:sp>
      <p:sp>
        <p:nvSpPr>
          <p:cNvPr id="4" name="Title1">
            <a:extLst>
              <a:ext uri="{FF2B5EF4-FFF2-40B4-BE49-F238E27FC236}">
                <a16:creationId xmlns:a16="http://schemas.microsoft.com/office/drawing/2014/main" id="{8BF04E8C-21E9-1996-1649-5EEE09B898EB}"/>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Brand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788F3989-A27B-4148-DA75-E7F93B91DF18}"/>
              </a:ext>
            </a:extLst>
          </p:cNvPr>
          <p:cNvGraphicFramePr>
            <a:graphicFrameLocks noGrp="1"/>
          </p:cNvGraphicFramePr>
          <p:nvPr/>
        </p:nvGraphicFramePr>
        <p:xfrm>
          <a:off x="1434606" y="1549987"/>
          <a:ext cx="1121270" cy="3182346"/>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1AF54E43-0A92-3716-A3EE-67F7223C9824}"/>
              </a:ext>
            </a:extLst>
          </p:cNvPr>
          <p:cNvGraphicFramePr>
            <a:graphicFrameLocks noGrp="1"/>
          </p:cNvGraphicFramePr>
          <p:nvPr/>
        </p:nvGraphicFramePr>
        <p:xfrm>
          <a:off x="6643132" y="1544552"/>
          <a:ext cx="1130884" cy="3187781"/>
        </p:xfrm>
        <a:graphic>
          <a:graphicData uri="http://schemas.openxmlformats.org/drawingml/2006/chart">
            <c:chart xmlns:c="http://schemas.openxmlformats.org/drawingml/2006/chart" xmlns:r="http://schemas.openxmlformats.org/officeDocument/2006/relationships" r:id="rId3"/>
          </a:graphicData>
        </a:graphic>
      </p:graphicFrame>
      <p:sp>
        <p:nvSpPr>
          <p:cNvPr id="2" name="Date Placeholder 1">
            <a:extLst>
              <a:ext uri="{FF2B5EF4-FFF2-40B4-BE49-F238E27FC236}">
                <a16:creationId xmlns:a16="http://schemas.microsoft.com/office/drawing/2014/main" id="{935425C2-64DF-A6EA-05FE-41021608A902}"/>
              </a:ext>
            </a:extLst>
          </p:cNvPr>
          <p:cNvSpPr>
            <a:spLocks noGrp="1"/>
          </p:cNvSpPr>
          <p:nvPr>
            <p:ph type="dt" sz="half" idx="14"/>
          </p:nvPr>
        </p:nvSpPr>
        <p:spPr/>
        <p:txBody>
          <a:bodyPr/>
          <a:lstStyle/>
          <a:p>
            <a:fld id="{53486936-A927-4261-B0C8-39E31EFDDAC0}" type="datetime1">
              <a:rPr lang="en-US" smtClean="0"/>
              <a:t>7/25/2025</a:t>
            </a:fld>
            <a:endParaRPr lang="en-US"/>
          </a:p>
        </p:txBody>
      </p:sp>
      <p:sp>
        <p:nvSpPr>
          <p:cNvPr id="3" name="Slide Number Placeholder 2">
            <a:extLst>
              <a:ext uri="{FF2B5EF4-FFF2-40B4-BE49-F238E27FC236}">
                <a16:creationId xmlns:a16="http://schemas.microsoft.com/office/drawing/2014/main" id="{399E4DCC-5AB5-279B-1879-0D6622F6DE13}"/>
              </a:ext>
            </a:extLst>
          </p:cNvPr>
          <p:cNvSpPr>
            <a:spLocks noGrp="1"/>
          </p:cNvSpPr>
          <p:nvPr>
            <p:ph type="sldNum" sz="quarter" idx="16"/>
          </p:nvPr>
        </p:nvSpPr>
        <p:spPr/>
        <p:txBody>
          <a:bodyPr/>
          <a:lstStyle/>
          <a:p>
            <a:fld id="{7B1F438D-4EAF-094E-9162-80CF3EF77236}" type="slidenum">
              <a:rPr lang="en-US" smtClean="0"/>
              <a:pPr/>
              <a:t>21</a:t>
            </a:fld>
            <a:endParaRPr lang="en-US"/>
          </a:p>
        </p:txBody>
      </p:sp>
    </p:spTree>
    <p:extLst>
      <p:ext uri="{BB962C8B-B14F-4D97-AF65-F5344CB8AC3E}">
        <p14:creationId xmlns:p14="http://schemas.microsoft.com/office/powerpoint/2010/main" val="4291805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2CBE21-5F75-6349-8C84-56BBA2B79BD2}"/>
            </a:ext>
          </a:extLst>
        </p:cNvPr>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D790E4C1-9821-CA32-657C-6CEC579A8D72}"/>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8" name="think-cell data - do not delete" hidden="1">
                        <a:extLst>
                          <a:ext uri="{FF2B5EF4-FFF2-40B4-BE49-F238E27FC236}">
                            <a16:creationId xmlns:a16="http://schemas.microsoft.com/office/drawing/2014/main" id="{9D629C2B-4852-A793-BFFD-28711000BF4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1" name="Footer Placeholder 10">
            <a:extLst>
              <a:ext uri="{FF2B5EF4-FFF2-40B4-BE49-F238E27FC236}">
                <a16:creationId xmlns:a16="http://schemas.microsoft.com/office/drawing/2014/main" id="{D3A00477-7013-4DBB-07DC-009FEFBDB9DD}"/>
              </a:ext>
            </a:extLst>
          </p:cNvPr>
          <p:cNvSpPr>
            <a:spLocks noGrp="1"/>
          </p:cNvSpPr>
          <p:nvPr>
            <p:ph type="ftr" sz="quarter" idx="15"/>
          </p:nvPr>
        </p:nvSpPr>
        <p:spPr>
          <a:xfrm>
            <a:off x="546969" y="4970700"/>
            <a:ext cx="6451742" cy="174151"/>
          </a:xfrm>
        </p:spPr>
        <p:txBody>
          <a:bodyPr/>
          <a:lstStyle/>
          <a:p>
            <a:pPr lvl="0"/>
            <a:endParaRPr lang="en-US" noProof="0"/>
          </a:p>
        </p:txBody>
      </p:sp>
      <p:sp>
        <p:nvSpPr>
          <p:cNvPr id="5" name="Text Placeholder 4">
            <a:extLst>
              <a:ext uri="{FF2B5EF4-FFF2-40B4-BE49-F238E27FC236}">
                <a16:creationId xmlns:a16="http://schemas.microsoft.com/office/drawing/2014/main" id="{F6DF1D7F-6575-55E7-15B1-F808877CDFE1}"/>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6" name="Text Placeholder 5">
            <a:extLst>
              <a:ext uri="{FF2B5EF4-FFF2-40B4-BE49-F238E27FC236}">
                <a16:creationId xmlns:a16="http://schemas.microsoft.com/office/drawing/2014/main" id="{906ACD7C-A3E6-79DB-4067-CC8338A962E2}"/>
              </a:ext>
            </a:extLst>
          </p:cNvPr>
          <p:cNvSpPr>
            <a:spLocks noGrp="1"/>
          </p:cNvSpPr>
          <p:nvPr>
            <p:ph type="body" sz="quarter" idx="18"/>
          </p:nvPr>
        </p:nvSpPr>
        <p:spPr>
          <a:xfrm>
            <a:off x="503238" y="774000"/>
            <a:ext cx="8136762" cy="360000"/>
          </a:xfrm>
        </p:spPr>
        <p:txBody>
          <a:bodyPr>
            <a:normAutofit/>
          </a:bodyPr>
          <a:lstStyle/>
          <a:p>
            <a:pPr>
              <a:defRPr sz="1200">
                <a:latin typeface="Nexa Bold (Headings)"/>
              </a:defRPr>
            </a:pPr>
            <a:r>
              <a:t>Size Elasticity | Walmart | Assumes no other products are changing prices or sizes</a:t>
            </a:r>
          </a:p>
        </p:txBody>
      </p:sp>
      <p:sp>
        <p:nvSpPr>
          <p:cNvPr id="7" name="Title 6">
            <a:extLst>
              <a:ext uri="{FF2B5EF4-FFF2-40B4-BE49-F238E27FC236}">
                <a16:creationId xmlns:a16="http://schemas.microsoft.com/office/drawing/2014/main" id="{E367CCEF-A429-43A6-C465-399A48C4265C}"/>
              </a:ext>
            </a:extLst>
          </p:cNvPr>
          <p:cNvSpPr>
            <a:spLocks noGrp="1"/>
          </p:cNvSpPr>
          <p:nvPr>
            <p:ph type="title"/>
          </p:nvPr>
        </p:nvSpPr>
        <p:spPr>
          <a:xfrm>
            <a:off x="504000" y="-1"/>
            <a:ext cx="8136000" cy="771525"/>
          </a:xfrm>
          <a:noFill/>
        </p:spPr>
        <p:txBody>
          <a:bodyPr vert="horz"/>
          <a:lstStyle/>
          <a:p>
            <a:r>
              <a:rPr lang="en-GB" dirty="0">
                <a:highlight>
                  <a:srgbClr val="FFFF00"/>
                </a:highlight>
              </a:rPr>
              <a:t>SE Slide</a:t>
            </a:r>
            <a:r>
              <a:rPr lang="en-US" dirty="0">
                <a:highlight>
                  <a:srgbClr val="FFFF00"/>
                </a:highlight>
              </a:rPr>
              <a: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9" name="Table 8">
            <a:extLst>
              <a:ext uri="{FF2B5EF4-FFF2-40B4-BE49-F238E27FC236}">
                <a16:creationId xmlns:a16="http://schemas.microsoft.com/office/drawing/2014/main" id="{C521AB74-8C28-5234-2B05-4F2150F9C67B}"/>
              </a:ext>
            </a:extLst>
          </p:cNvPr>
          <p:cNvGraphicFramePr>
            <a:graphicFrameLocks noGrp="1"/>
          </p:cNvGraphicFramePr>
          <p:nvPr/>
        </p:nvGraphicFramePr>
        <p:xfrm>
          <a:off x="546970" y="1137285"/>
          <a:ext cx="8093792" cy="3464206"/>
        </p:xfrm>
        <a:graphic>
          <a:graphicData uri="http://schemas.openxmlformats.org/drawingml/2006/table">
            <a:tbl>
              <a:tblPr/>
              <a:tblGrid>
                <a:gridCol w="2259173">
                  <a:extLst>
                    <a:ext uri="{9D8B030D-6E8A-4147-A177-3AD203B41FA5}">
                      <a16:colId xmlns:a16="http://schemas.microsoft.com/office/drawing/2014/main" val="4140393679"/>
                    </a:ext>
                  </a:extLst>
                </a:gridCol>
                <a:gridCol w="648291">
                  <a:extLst>
                    <a:ext uri="{9D8B030D-6E8A-4147-A177-3AD203B41FA5}">
                      <a16:colId xmlns:a16="http://schemas.microsoft.com/office/drawing/2014/main" val="1116223135"/>
                    </a:ext>
                  </a:extLst>
                </a:gridCol>
                <a:gridCol w="648291">
                  <a:extLst>
                    <a:ext uri="{9D8B030D-6E8A-4147-A177-3AD203B41FA5}">
                      <a16:colId xmlns:a16="http://schemas.microsoft.com/office/drawing/2014/main" val="3791326800"/>
                    </a:ext>
                  </a:extLst>
                </a:gridCol>
                <a:gridCol w="648291">
                  <a:extLst>
                    <a:ext uri="{9D8B030D-6E8A-4147-A177-3AD203B41FA5}">
                      <a16:colId xmlns:a16="http://schemas.microsoft.com/office/drawing/2014/main" val="4065833276"/>
                    </a:ext>
                  </a:extLst>
                </a:gridCol>
                <a:gridCol w="648291">
                  <a:extLst>
                    <a:ext uri="{9D8B030D-6E8A-4147-A177-3AD203B41FA5}">
                      <a16:colId xmlns:a16="http://schemas.microsoft.com/office/drawing/2014/main" val="62708565"/>
                    </a:ext>
                  </a:extLst>
                </a:gridCol>
                <a:gridCol w="648291">
                  <a:extLst>
                    <a:ext uri="{9D8B030D-6E8A-4147-A177-3AD203B41FA5}">
                      <a16:colId xmlns:a16="http://schemas.microsoft.com/office/drawing/2014/main" val="31688122"/>
                    </a:ext>
                  </a:extLst>
                </a:gridCol>
                <a:gridCol w="648291">
                  <a:extLst>
                    <a:ext uri="{9D8B030D-6E8A-4147-A177-3AD203B41FA5}">
                      <a16:colId xmlns:a16="http://schemas.microsoft.com/office/drawing/2014/main" val="2454520991"/>
                    </a:ext>
                  </a:extLst>
                </a:gridCol>
                <a:gridCol w="648291">
                  <a:extLst>
                    <a:ext uri="{9D8B030D-6E8A-4147-A177-3AD203B41FA5}">
                      <a16:colId xmlns:a16="http://schemas.microsoft.com/office/drawing/2014/main" val="1148709605"/>
                    </a:ext>
                  </a:extLst>
                </a:gridCol>
                <a:gridCol w="648291">
                  <a:extLst>
                    <a:ext uri="{9D8B030D-6E8A-4147-A177-3AD203B41FA5}">
                      <a16:colId xmlns:a16="http://schemas.microsoft.com/office/drawing/2014/main" val="129273525"/>
                    </a:ext>
                  </a:extLst>
                </a:gridCol>
                <a:gridCol w="648291">
                  <a:extLst>
                    <a:ext uri="{9D8B030D-6E8A-4147-A177-3AD203B41FA5}">
                      <a16:colId xmlns:a16="http://schemas.microsoft.com/office/drawing/2014/main" val="654776367"/>
                    </a:ext>
                  </a:extLst>
                </a:gridCol>
              </a:tblGrid>
              <a:tr h="128649">
                <a:tc>
                  <a:txBody>
                    <a:bodyPr/>
                    <a:lstStyle/>
                    <a:p>
                      <a:pPr algn="l" fontAlgn="b"/>
                      <a:endParaRPr lang="en-US" sz="800" b="1" i="0" u="sng" strike="noStrike">
                        <a:solidFill>
                          <a:schemeClr val="tx1"/>
                        </a:solidFill>
                        <a:effectLst/>
                        <a:latin typeface="Nexa Bold" panose="00000800000000000000" pitchFamily="2" charset="0"/>
                      </a:endParaRPr>
                    </a:p>
                  </a:txBody>
                  <a:tcPr marL="1828" marR="1828" marT="1828" marB="0" anchor="b">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b"/>
                      <a:endParaRPr lang="en-CH" sz="800" b="0" i="0" u="none" strike="noStrike">
                        <a:solidFill>
                          <a:schemeClr val="tx1"/>
                        </a:solidFill>
                        <a:effectLst/>
                        <a:latin typeface="Nexa Bold" panose="00000800000000000000" pitchFamily="2" charset="0"/>
                      </a:endParaRPr>
                    </a:p>
                  </a:txBody>
                  <a:tcPr marL="1828" marR="1828" marT="1828" marB="0" anchor="b">
                    <a:lnL>
                      <a:noFill/>
                    </a:lnL>
                    <a:lnR w="6350" cap="flat" cmpd="sng" algn="ctr">
                      <a:no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b"/>
                      <a:endParaRPr lang="en-CH" sz="800" b="0" i="0" u="none" strike="noStrike">
                        <a:solidFill>
                          <a:schemeClr val="tx1"/>
                        </a:solidFill>
                        <a:effectLst/>
                        <a:latin typeface="Nexa Bold" panose="00000800000000000000" pitchFamily="2" charset="0"/>
                      </a:endParaRPr>
                    </a:p>
                  </a:txBody>
                  <a:tcPr marL="1828" marR="1828" marT="1828"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b"/>
                      <a:endParaRPr lang="en-CH" sz="800" b="0" i="0" u="none" strike="noStrike">
                        <a:solidFill>
                          <a:schemeClr val="tx1"/>
                        </a:solidFill>
                        <a:effectLst/>
                        <a:latin typeface="Nexa Bold" panose="00000800000000000000" pitchFamily="2" charset="0"/>
                      </a:endParaRPr>
                    </a:p>
                  </a:txBody>
                  <a:tcPr marL="1828" marR="1828" marT="1828" marB="0" anchor="b">
                    <a:lnL w="63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gridSpan="6">
                  <a:txBody>
                    <a:bodyPr/>
                    <a:lstStyle/>
                    <a:p>
                      <a:pPr algn="ctr" fontAlgn="b"/>
                      <a:r>
                        <a:rPr lang="en-US" sz="800" b="1" i="0" u="none" strike="noStrike">
                          <a:solidFill>
                            <a:schemeClr val="tx1"/>
                          </a:solidFill>
                          <a:effectLst/>
                          <a:latin typeface="Nexa Bold" panose="00000800000000000000" pitchFamily="2" charset="0"/>
                        </a:rPr>
                        <a:t>Impact at product level</a:t>
                      </a:r>
                    </a:p>
                  </a:txBody>
                  <a:tcPr marL="1828" marR="1828" marT="1828" marB="0" anchor="b">
                    <a:lnL w="12700" cap="flat" cmpd="sng" algn="ctr">
                      <a:solidFill>
                        <a:schemeClr val="bg1"/>
                      </a:solidFill>
                      <a:prstDash val="solid"/>
                      <a:round/>
                      <a:headEnd type="none" w="med" len="med"/>
                      <a:tailEnd type="none" w="med" len="med"/>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endParaRPr lang="en-CH"/>
                    </a:p>
                  </a:txBody>
                  <a:tcPr/>
                </a:tc>
                <a:tc hMerge="1">
                  <a:txBody>
                    <a:bodyPr/>
                    <a:lstStyle/>
                    <a:p>
                      <a:endParaRPr lang="en-CH"/>
                    </a:p>
                  </a:txBody>
                  <a:tcPr/>
                </a:tc>
                <a:tc hMerge="1">
                  <a:txBody>
                    <a:bodyPr/>
                    <a:lstStyle/>
                    <a:p>
                      <a:endParaRPr lang="en-AE"/>
                    </a:p>
                  </a:txBody>
                  <a:tcPr/>
                </a:tc>
                <a:tc hMerge="1">
                  <a:txBody>
                    <a:bodyPr/>
                    <a:lstStyle/>
                    <a:p>
                      <a:endParaRPr lang="en-CH"/>
                    </a:p>
                  </a:txBody>
                  <a:tcPr/>
                </a:tc>
                <a:tc hMerge="1">
                  <a:txBody>
                    <a:bodyPr/>
                    <a:lstStyle/>
                    <a:p>
                      <a:pPr algn="ctr" fontAlgn="b"/>
                      <a:r>
                        <a:rPr lang="en-CH" sz="900" b="1" i="0" u="none" strike="noStrike">
                          <a:solidFill>
                            <a:srgbClr val="000000"/>
                          </a:solidFill>
                          <a:effectLst/>
                          <a:latin typeface="+mj-lt"/>
                        </a:rPr>
                        <a:t> </a:t>
                      </a:r>
                    </a:p>
                  </a:txBody>
                  <a:tcPr marL="1828" marR="1828" marT="1828" marB="0" anchor="b">
                    <a:lnL w="6350" cap="flat" cmpd="sng" algn="ctr">
                      <a:noFill/>
                      <a:prstDash val="solid"/>
                      <a:round/>
                      <a:headEnd type="none" w="med" len="med"/>
                      <a:tailEnd type="none" w="med" len="med"/>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13974451"/>
                  </a:ext>
                </a:extLst>
              </a:tr>
              <a:tr h="255397">
                <a:tc>
                  <a:txBody>
                    <a:bodyPr/>
                    <a:lstStyle/>
                    <a:p>
                      <a:pPr algn="ctr" rtl="0" fontAlgn="ctr"/>
                      <a:r>
                        <a:rPr lang="en-US" sz="800" b="0" i="0" u="none" strike="noStrike">
                          <a:solidFill>
                            <a:srgbClr val="575555"/>
                          </a:solidFill>
                          <a:effectLst/>
                          <a:latin typeface="Nexa Bold" panose="00000800000000000000" pitchFamily="2" charset="0"/>
                        </a:rPr>
                        <a:t>Product</a:t>
                      </a:r>
                    </a:p>
                  </a:txBody>
                  <a:tcPr marL="1828" marR="1828" marT="1828" marB="0">
                    <a:lnL>
                      <a:noFill/>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Base Size</a:t>
                      </a:r>
                    </a:p>
                  </a:txBody>
                  <a:tcPr marL="1828" marR="1828" marT="1828"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New Size</a:t>
                      </a:r>
                    </a:p>
                  </a:txBody>
                  <a:tcPr marL="1828" marR="1828" marT="1828"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Size Change</a:t>
                      </a:r>
                    </a:p>
                  </a:txBody>
                  <a:tcPr marL="1828" marR="1828" marT="1828" marB="0">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Volume</a:t>
                      </a:r>
                    </a:p>
                    <a:p>
                      <a:pPr algn="ctr" rtl="0" fontAlgn="ctr"/>
                      <a:r>
                        <a:rPr lang="en-US" sz="800" b="0" i="0" u="none" strike="noStrike">
                          <a:solidFill>
                            <a:srgbClr val="575555"/>
                          </a:solidFill>
                          <a:effectLst/>
                          <a:latin typeface="Nexa Bold" panose="00000800000000000000" pitchFamily="2" charset="0"/>
                        </a:rPr>
                        <a:t>Index</a:t>
                      </a:r>
                    </a:p>
                  </a:txBody>
                  <a:tcPr marL="1828" marR="1828" marT="1828" marB="0">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Revenue</a:t>
                      </a:r>
                    </a:p>
                    <a:p>
                      <a:pPr algn="ctr" rtl="0" fontAlgn="ctr"/>
                      <a:r>
                        <a:rPr lang="en-US" sz="800" b="0" i="0" u="none" strike="noStrike">
                          <a:solidFill>
                            <a:srgbClr val="575555"/>
                          </a:solidFill>
                          <a:effectLst/>
                          <a:latin typeface="Nexa Bold" panose="00000800000000000000" pitchFamily="2" charset="0"/>
                        </a:rPr>
                        <a:t>Index</a:t>
                      </a:r>
                    </a:p>
                  </a:txBody>
                  <a:tcPr marL="1828" marR="1828" marT="1828"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Gross Profit</a:t>
                      </a:r>
                    </a:p>
                    <a:p>
                      <a:pPr algn="ctr" rtl="0" fontAlgn="ctr"/>
                      <a:r>
                        <a:rPr lang="en-US" sz="800" b="0" i="0" u="none" strike="noStrike">
                          <a:solidFill>
                            <a:srgbClr val="575555"/>
                          </a:solidFill>
                          <a:effectLst/>
                          <a:latin typeface="Nexa Bold" panose="00000800000000000000" pitchFamily="2" charset="0"/>
                        </a:rPr>
                        <a:t>Index</a:t>
                      </a:r>
                    </a:p>
                  </a:txBody>
                  <a:tcPr marL="1828" marR="1828" marT="1828"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Size </a:t>
                      </a:r>
                    </a:p>
                    <a:p>
                      <a:pPr algn="ctr" rtl="0" fontAlgn="ctr"/>
                      <a:r>
                        <a:rPr lang="en-US" sz="800" b="0" i="0" u="none" strike="noStrike">
                          <a:solidFill>
                            <a:srgbClr val="575555"/>
                          </a:solidFill>
                          <a:effectLst/>
                          <a:latin typeface="Nexa Bold" panose="00000800000000000000" pitchFamily="2" charset="0"/>
                        </a:rPr>
                        <a:t>Elasticity</a:t>
                      </a:r>
                    </a:p>
                  </a:txBody>
                  <a:tcPr marL="1828" marR="1828" marT="1828"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SCD PE</a:t>
                      </a:r>
                    </a:p>
                  </a:txBody>
                  <a:tcPr marL="1828" marR="1828" marT="1828"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685749" rtl="0" eaLnBrk="1" fontAlgn="ctr" latinLnBrk="0" hangingPunct="1">
                        <a:lnSpc>
                          <a:spcPct val="100000"/>
                        </a:lnSpc>
                        <a:spcBef>
                          <a:spcPts val="0"/>
                        </a:spcBef>
                        <a:spcAft>
                          <a:spcPts val="0"/>
                        </a:spcAft>
                        <a:buClrTx/>
                        <a:buSzTx/>
                        <a:buFontTx/>
                        <a:buNone/>
                        <a:tabLst/>
                        <a:defRPr/>
                      </a:pPr>
                      <a:r>
                        <a:rPr lang="en-US" sz="800" b="0" i="0" u="none" strike="noStrike">
                          <a:solidFill>
                            <a:srgbClr val="575555"/>
                          </a:solidFill>
                          <a:effectLst/>
                          <a:latin typeface="Nexa Bold" panose="00000800000000000000" pitchFamily="2" charset="0"/>
                        </a:rPr>
                        <a:t>PCD PE</a:t>
                      </a:r>
                    </a:p>
                  </a:txBody>
                  <a:tcPr marL="1828" marR="1828" marT="1828" marB="0">
                    <a:lnL w="19050" cap="flat" cmpd="sng" algn="ctr">
                      <a:noFill/>
                      <a:prstDash val="solid"/>
                      <a:round/>
                      <a:headEnd type="none" w="med" len="med"/>
                      <a:tailEnd type="none" w="med" len="med"/>
                    </a:lnL>
                    <a:lnR>
                      <a:noFill/>
                    </a:lnR>
                    <a:lnT w="635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15018296"/>
                  </a:ext>
                </a:extLst>
              </a:tr>
              <a:tr h="154008">
                <a:tc>
                  <a:txBody>
                    <a:bodyPr/>
                    <a:lstStyle/>
                    <a:p>
                      <a:pPr algn="l">
                        <a:defRPr sz="600" b="1">
                          <a:latin typeface="Nexa Bold"/>
                        </a:defRPr>
                      </a:pPr>
                      <a:r>
                        <a:rPr sz="600">
                          <a:latin typeface="Nexa Bold"/>
                        </a:rPr>
                        <a:t>Hawaiian Tropic Ozono Lotion FPS50+ 120ml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120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105</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-12%</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83.2</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95.0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102.3</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1.3</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-1.2</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-1.6</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25625324"/>
                  </a:ext>
                </a:extLst>
              </a:tr>
              <a:tr h="154008">
                <a:tc>
                  <a:txBody>
                    <a:bodyPr/>
                    <a:lstStyle/>
                    <a:p>
                      <a:pPr algn="l">
                        <a:defRPr sz="600" b="1">
                          <a:latin typeface="Nexa Bold"/>
                        </a:defRPr>
                      </a:pPr>
                      <a:r>
                        <a:rPr sz="600">
                          <a:latin typeface="Nexa Bold"/>
                        </a:rPr>
                        <a:t>Hawaiian Tropic Ozono Lotion FPS50+ 120ml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120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130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8%</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107.2</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99.0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93.9</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0.9</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-0.9</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-3.6</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32854860"/>
                  </a:ext>
                </a:extLst>
              </a:tr>
              <a:tr h="154008">
                <a:tc>
                  <a:txBody>
                    <a:bodyPr/>
                    <a:lstStyle/>
                    <a:p>
                      <a:pPr algn="l">
                        <a:defRPr sz="600" b="1">
                          <a:latin typeface="Nexa Bold"/>
                        </a:defRPr>
                      </a:pPr>
                      <a:r>
                        <a:rPr sz="600">
                          <a:latin typeface="Nexa Bold"/>
                        </a:rPr>
                        <a:t>Hawaiian Tropic Ozono Spray FPS50+ 180ml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180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160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-11%</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92.7</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104.2</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108.1</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0.7</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-0.6</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-1.5</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76060726"/>
                  </a:ext>
                </a:extLst>
              </a:tr>
              <a:tr h="154008">
                <a:tc>
                  <a:txBody>
                    <a:bodyPr/>
                    <a:lstStyle/>
                    <a:p>
                      <a:pPr algn="l">
                        <a:defRPr sz="600" b="1">
                          <a:latin typeface="Nexa Bold"/>
                        </a:defRPr>
                      </a:pPr>
                      <a:r>
                        <a:rPr sz="600">
                          <a:latin typeface="Nexa Bold"/>
                        </a:rPr>
                        <a:t>Hawaiian Tropic Ozono Spray FPS50+ 180ml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180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200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11%</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111.5</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100.4</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96.7</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-0.8</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13054186"/>
                  </a:ext>
                </a:extLst>
              </a:tr>
              <a:tr h="154008">
                <a:tc>
                  <a:txBody>
                    <a:bodyPr/>
                    <a:lstStyle/>
                    <a:p>
                      <a:pPr algn="l">
                        <a:defRPr sz="600" b="1">
                          <a:latin typeface="Nexa Bold"/>
                        </a:defRPr>
                      </a:pPr>
                      <a:r>
                        <a:rPr sz="600">
                          <a:latin typeface="Nexa Bold"/>
                        </a:rPr>
                        <a:t>Hawaiian Tropic Ozono Duo Defense Lotion FPS50+ 180ml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180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160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-11%</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89.3</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100.4</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105.1</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-0.9</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-1.5</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864636"/>
                  </a:ext>
                </a:extLst>
              </a:tr>
              <a:tr h="154008">
                <a:tc>
                  <a:txBody>
                    <a:bodyPr/>
                    <a:lstStyle/>
                    <a:p>
                      <a:pPr algn="l">
                        <a:defRPr sz="600" b="1">
                          <a:latin typeface="Nexa Bold"/>
                        </a:defRPr>
                      </a:pPr>
                      <a:r>
                        <a:rPr sz="600">
                          <a:latin typeface="Nexa Bold"/>
                        </a:rPr>
                        <a:t>Hawaiian Tropic Ozono Duo Defense Lotion FPS50+ 180ml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180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200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117.4</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105.7</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100.7</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1.6</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-1.7</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-2.8</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91878489"/>
                  </a:ext>
                </a:extLst>
              </a:tr>
              <a:tr h="154008">
                <a:tc>
                  <a:txBody>
                    <a:bodyPr/>
                    <a:lstStyle/>
                    <a:p>
                      <a:pPr algn="l">
                        <a:defRPr sz="600" b="1">
                          <a:latin typeface="Nexa Bold"/>
                        </a:defRPr>
                      </a:pPr>
                      <a:r>
                        <a:rPr sz="600">
                          <a:latin typeface="Nexa Bold"/>
                        </a:rPr>
                        <a:t>Hawaiian Tropic Ozono Lotion FPS50+ 240ml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240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220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-8%</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83.0</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90.3</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93.8</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2.0</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-1.9</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-2.1</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29221768"/>
                  </a:ext>
                </a:extLst>
              </a:tr>
              <a:tr h="154008">
                <a:tc>
                  <a:txBody>
                    <a:bodyPr/>
                    <a:lstStyle/>
                    <a:p>
                      <a:pPr algn="l">
                        <a:defRPr sz="600" b="1">
                          <a:latin typeface="Nexa Bold"/>
                        </a:defRPr>
                      </a:pPr>
                      <a:r>
                        <a:rPr sz="600">
                          <a:latin typeface="Nexa Bold"/>
                        </a:rPr>
                        <a:t>Hawaiian Tropic Ozono Lotion FPS50+ 240ml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240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260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8%</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121.4</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112.6</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108.1</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2.6</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-2.8</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-3.2</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27617514"/>
                  </a:ext>
                </a:extLst>
              </a:tr>
              <a:tr h="154008">
                <a:tc>
                  <a:txBody>
                    <a:bodyPr/>
                    <a:lstStyle/>
                    <a:p>
                      <a:pPr algn="l">
                        <a:defRPr sz="600" b="1">
                          <a:latin typeface="Nexa Bold"/>
                        </a:defRPr>
                      </a:pPr>
                      <a:r>
                        <a:rPr sz="600">
                          <a:latin typeface="Nexa Bold"/>
                        </a:rPr>
                        <a:t>Hawaiian Tropic Ozono Lotion FPS50+ 300ml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300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270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86.6</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96.1</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101.2</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1.3</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-1.2</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-2.4</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83773987"/>
                  </a:ext>
                </a:extLst>
              </a:tr>
              <a:tr h="154008">
                <a:tc>
                  <a:txBody>
                    <a:bodyPr/>
                    <a:lstStyle/>
                    <a:p>
                      <a:pPr algn="l">
                        <a:defRPr sz="600" b="1">
                          <a:latin typeface="Nexa Bold"/>
                        </a:defRPr>
                      </a:pPr>
                      <a:r>
                        <a:rPr sz="600">
                          <a:latin typeface="Nexa Bold"/>
                        </a:rPr>
                        <a:t>Hawaiian Tropic Ozono Lotion FPS50+ 300ml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300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330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115.1</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104.7</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99.2</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1.5</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-1.7</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-3.3</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97031365"/>
                  </a:ext>
                </a:extLst>
              </a:tr>
              <a:tr h="154008">
                <a:tc>
                  <a:txBody>
                    <a:bodyPr/>
                    <a:lstStyle/>
                    <a:p>
                      <a:pPr algn="l">
                        <a:defRPr sz="600" b="1">
                          <a:latin typeface="Nexa Bold"/>
                        </a:defRPr>
                      </a:pPr>
                      <a:r>
                        <a:rPr sz="600">
                          <a:latin typeface="Nexa Bold"/>
                        </a:rPr>
                        <a:t>Hawaiian Tropic Ozono Stick FPS50+ 42g</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15</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-33%</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87.6</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130.3</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176.9</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0.4</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-0.2</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-0.8</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68395180"/>
                  </a:ext>
                </a:extLst>
              </a:tr>
              <a:tr h="154008">
                <a:tc>
                  <a:txBody>
                    <a:bodyPr/>
                    <a:lstStyle/>
                    <a:p>
                      <a:pPr algn="l">
                        <a:defRPr sz="600" b="1">
                          <a:latin typeface="Nexa Bold"/>
                        </a:defRPr>
                      </a:pPr>
                      <a:r>
                        <a:rPr sz="600">
                          <a:latin typeface="Nexa Bold"/>
                        </a:rPr>
                        <a:t>Hawaiian Tropic Ozono Stick FPS50+ 42g</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15</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33%</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108.8</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82.1</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53.4</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0.3</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-0.4</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-2.4</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88937280"/>
                  </a:ext>
                </a:extLst>
              </a:tr>
              <a:tr h="154008">
                <a:tc>
                  <a:txBody>
                    <a:bodyPr/>
                    <a:lstStyle/>
                    <a:p>
                      <a:pPr algn="l">
                        <a:defRPr sz="600" b="1">
                          <a:latin typeface="Nexa Bold"/>
                        </a:defRPr>
                      </a:pPr>
                      <a:r>
                        <a:rPr sz="600">
                          <a:latin typeface="Nexa Bold"/>
                        </a:rPr>
                        <a:t>Hawaiian Tropic Ozono Ultra-Light FPS50+ 140ml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140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126</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80.4</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89.3</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109.6</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2.0</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-1.8</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-2.0</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48100420"/>
                  </a:ext>
                </a:extLst>
              </a:tr>
              <a:tr h="154008">
                <a:tc>
                  <a:txBody>
                    <a:bodyPr/>
                    <a:lstStyle/>
                    <a:p>
                      <a:pPr algn="l">
                        <a:defRPr sz="600" b="1">
                          <a:latin typeface="Nexa Bold"/>
                        </a:defRPr>
                      </a:pPr>
                      <a:r>
                        <a:rPr sz="600">
                          <a:latin typeface="Nexa Bold"/>
                        </a:rPr>
                        <a:t>Hawaiian Tropic Ozono Ultra-Light FPS50+ 140ml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140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154</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108.5</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98.6</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76.2</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0.8</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-0.9</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-2.4</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85691372"/>
                  </a:ext>
                </a:extLst>
              </a:tr>
              <a:tr h="154008">
                <a:tc>
                  <a:txBody>
                    <a:bodyPr/>
                    <a:lstStyle/>
                    <a:p>
                      <a:pPr algn="l">
                        <a:defRPr sz="600" b="1">
                          <a:latin typeface="Nexa Bold"/>
                        </a:defRPr>
                      </a:pPr>
                      <a:r>
                        <a:rPr sz="600">
                          <a:latin typeface="Nexa Bold"/>
                        </a:rPr>
                        <a:t>Hawaiian Tropic Island Sport Spray FPS50 220ml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220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200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91.6</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100.7</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104.2</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0.9</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-0.8</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-1.4</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37534962"/>
                  </a:ext>
                </a:extLst>
              </a:tr>
              <a:tr h="154008">
                <a:tc>
                  <a:txBody>
                    <a:bodyPr/>
                    <a:lstStyle/>
                    <a:p>
                      <a:pPr algn="l">
                        <a:defRPr sz="600" b="1">
                          <a:latin typeface="Nexa Bold"/>
                        </a:defRPr>
                      </a:pPr>
                      <a:r>
                        <a:rPr sz="600">
                          <a:latin typeface="Nexa Bold"/>
                        </a:rPr>
                        <a:t>Hawaiian Tropic Island Sport Spray FPS50 220ml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220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240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114.4</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104.9</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101.3</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1.6</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-1.7</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34951046"/>
                  </a:ext>
                </a:extLst>
              </a:tr>
              <a:tr h="154008">
                <a:tc>
                  <a:txBody>
                    <a:bodyPr/>
                    <a:lstStyle/>
                    <a:p>
                      <a:pPr algn="l">
                        <a:defRPr sz="600" b="1">
                          <a:latin typeface="Nexa Bold"/>
                        </a:defRPr>
                      </a:pPr>
                      <a:r>
                        <a:rPr sz="600">
                          <a:latin typeface="Nexa Bold"/>
                        </a:rPr>
                        <a:t>Hawaiian Tropic Island Sport Lotion FPS50 240ml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240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220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-8%</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81.1</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88.2</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91.6</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2.3</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-2.1</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-2.2</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15496451"/>
                  </a:ext>
                </a:extLst>
              </a:tr>
              <a:tr h="154008">
                <a:tc>
                  <a:txBody>
                    <a:bodyPr/>
                    <a:lstStyle/>
                    <a:p>
                      <a:pPr algn="l">
                        <a:defRPr sz="600" b="1">
                          <a:latin typeface="Nexa Bold"/>
                        </a:defRPr>
                      </a:pPr>
                      <a:r>
                        <a:rPr sz="600">
                          <a:latin typeface="Nexa Bold"/>
                        </a:rPr>
                        <a:t>Hawaiian Tropic Island Sport Lotion FPS50 240ml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240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260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8%</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124.9</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115.8</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111.1</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3.0</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-3.2</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-3.0</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79691915"/>
                  </a:ext>
                </a:extLst>
              </a:tr>
              <a:tr h="154008">
                <a:tc>
                  <a:txBody>
                    <a:bodyPr/>
                    <a:lstStyle/>
                    <a:p>
                      <a:pPr algn="l">
                        <a:defRPr sz="600" b="1">
                          <a:latin typeface="Nexa Bold"/>
                        </a:defRPr>
                      </a:pPr>
                      <a:r>
                        <a:rPr sz="600">
                          <a:latin typeface="Nexa Bold"/>
                        </a:rPr>
                        <a:t>Hawaiian Tropic Sheer Touch Lotion FPS50 120ml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120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105</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-12%</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84.6</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96.5</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105.5</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1.2</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-1.6</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72548285"/>
                  </a:ext>
                </a:extLst>
              </a:tr>
              <a:tr h="154008">
                <a:tc>
                  <a:txBody>
                    <a:bodyPr/>
                    <a:lstStyle/>
                    <a:p>
                      <a:pPr algn="l">
                        <a:defRPr sz="600" b="1">
                          <a:latin typeface="Nexa Bold"/>
                        </a:defRPr>
                      </a:pPr>
                      <a:r>
                        <a:rPr sz="600">
                          <a:latin typeface="Nexa Bold"/>
                        </a:rPr>
                        <a:t>Hawaiian Tropic Sheer Touch Lotion FPS50 120ml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120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130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8%</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106.0</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98.0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91.9</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0.7</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-0.8</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-3.8</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2217481"/>
                  </a:ext>
                </a:extLst>
              </a:tr>
            </a:tbl>
          </a:graphicData>
        </a:graphic>
      </p:graphicFrame>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C3AAECEB-3656-4BD8-799D-8990116F7485}"/>
                  </a:ext>
                </a:extLst>
              </p:cNvPr>
              <p:cNvSpPr txBox="1"/>
              <p:nvPr/>
            </p:nvSpPr>
            <p:spPr>
              <a:xfrm>
                <a:off x="2223435" y="4626106"/>
                <a:ext cx="3492000" cy="216000"/>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𝑆𝐶𝐷</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𝑃𝐸</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𝑆𝑖𝑧𝑒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𝐶h𝑎𝑛𝑔𝑒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𝐷𝑟𝑖𝑣𝑒𝑛</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𝑃𝑟𝑖𝑐𝑒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𝐸𝑙𝑎𝑠𝑡𝑖𝑐𝑖𝑡𝑦</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f>
                        <m:fPr>
                          <m:ctrlPr>
                            <a:rPr kumimoji="0" lang="en-CH"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ctrlPr>
                        </m:fPr>
                        <m:num>
                          <m:r>
                            <a:rPr kumimoji="0" lang="en-CH"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𝑠h𝑎𝑟𝑒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𝑐h𝑎𝑛𝑔𝑒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𝑑𝑢𝑒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𝑡𝑜</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𝑠𝑖𝑧𝑒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𝑐h𝑎𝑛𝑔𝑒</m:t>
                          </m:r>
                        </m:num>
                        <m:den>
                          <m:r>
                            <a:rPr kumimoji="0" lang="en-CH"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𝑝𝑟𝑖𝑐𝑒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𝑐h𝑎𝑛𝑔𝑒</m:t>
                          </m:r>
                        </m:den>
                      </m:f>
                    </m:oMath>
                  </m:oMathPara>
                </a14:m>
                <a:endParaRPr kumimoji="0" lang="en-CH" sz="1013" b="0" i="1" u="none" strike="noStrike" kern="1200" cap="none" spc="0" normalizeH="0" baseline="0" noProof="0">
                  <a:ln>
                    <a:noFill/>
                  </a:ln>
                  <a:solidFill>
                    <a:srgbClr val="575555"/>
                  </a:solidFill>
                  <a:effectLst/>
                  <a:uLnTx/>
                  <a:uFillTx/>
                  <a:latin typeface="Nexa Book"/>
                  <a:ea typeface="+mn-ea"/>
                  <a:cs typeface="+mn-cs"/>
                </a:endParaRPr>
              </a:p>
            </p:txBody>
          </p:sp>
        </mc:Choice>
        <mc:Fallback xmlns="">
          <p:sp>
            <p:nvSpPr>
              <p:cNvPr id="15" name="TextBox 14">
                <a:extLst>
                  <a:ext uri="{FF2B5EF4-FFF2-40B4-BE49-F238E27FC236}">
                    <a16:creationId xmlns:a16="http://schemas.microsoft.com/office/drawing/2014/main" id="{0435653C-1939-699E-AE30-F311ED3D5C0A}"/>
                  </a:ext>
                </a:extLst>
              </p:cNvPr>
              <p:cNvSpPr txBox="1">
                <a:spLocks noRot="1" noChangeAspect="1" noMove="1" noResize="1" noEditPoints="1" noAdjustHandles="1" noChangeArrowheads="1" noChangeShapeType="1" noTextEdit="1"/>
              </p:cNvSpPr>
              <p:nvPr/>
            </p:nvSpPr>
            <p:spPr>
              <a:xfrm>
                <a:off x="2223435" y="4626106"/>
                <a:ext cx="3492000" cy="216000"/>
              </a:xfrm>
              <a:prstGeom prst="rect">
                <a:avLst/>
              </a:prstGeom>
              <a:blipFill>
                <a:blip r:embed="rId5"/>
                <a:stretch>
                  <a:fillRect t="-5714" b="-20000"/>
                </a:stretch>
              </a:blipFill>
              <a:ln>
                <a:noFill/>
              </a:ln>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8BCB9236-7BB5-0A7C-B829-30D5EB6AA3D6}"/>
                  </a:ext>
                </a:extLst>
              </p:cNvPr>
              <p:cNvSpPr txBox="1"/>
              <p:nvPr/>
            </p:nvSpPr>
            <p:spPr>
              <a:xfrm>
                <a:off x="2223435" y="4866727"/>
                <a:ext cx="3492000" cy="216000"/>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𝑃𝐶𝐷</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𝑃𝐸</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𝑃𝑟𝑖𝑐𝑒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𝐶h𝑎𝑛𝑔𝑒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𝐷𝑟𝑖𝑣𝑒𝑛</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𝑃𝑟𝑖𝑐𝑒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𝐸𝑙𝑎𝑠𝑡𝑖𝑐𝑖𝑡𝑦</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f>
                        <m:fPr>
                          <m:ctrlPr>
                            <a:rPr kumimoji="0" lang="en-CH"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ctrlPr>
                        </m:fPr>
                        <m:num>
                          <m:r>
                            <a:rPr kumimoji="0" lang="en-CH"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𝑠h𝑎𝑟𝑒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𝑐h𝑎𝑛𝑔𝑒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𝑑𝑢𝑒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𝑡𝑜</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𝑝𝑟𝑖𝑐𝑒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𝑐h𝑎𝑛𝑔𝑒</m:t>
                          </m:r>
                        </m:num>
                        <m:den>
                          <m:r>
                            <a:rPr kumimoji="0" lang="en-CH"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𝑝𝑟𝑖𝑐𝑒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𝑐h𝑎𝑛𝑔𝑒</m:t>
                          </m:r>
                        </m:den>
                      </m:f>
                    </m:oMath>
                  </m:oMathPara>
                </a14:m>
                <a:endParaRPr kumimoji="0" lang="en-CH" sz="700" b="0" i="1" u="none" strike="noStrike" kern="1200" cap="none" spc="0" normalizeH="0" baseline="0" noProof="0">
                  <a:ln>
                    <a:noFill/>
                  </a:ln>
                  <a:solidFill>
                    <a:srgbClr val="575555"/>
                  </a:solidFill>
                  <a:effectLst/>
                  <a:uLnTx/>
                  <a:uFillTx/>
                  <a:latin typeface="Nexa Book"/>
                  <a:ea typeface="+mn-ea"/>
                  <a:cs typeface="+mn-cs"/>
                </a:endParaRPr>
              </a:p>
            </p:txBody>
          </p:sp>
        </mc:Choice>
        <mc:Fallback xmlns="">
          <p:sp>
            <p:nvSpPr>
              <p:cNvPr id="17" name="TextBox 16">
                <a:extLst>
                  <a:ext uri="{FF2B5EF4-FFF2-40B4-BE49-F238E27FC236}">
                    <a16:creationId xmlns:a16="http://schemas.microsoft.com/office/drawing/2014/main" id="{618D05B6-EB34-41CC-89DF-6DC6A920D559}"/>
                  </a:ext>
                </a:extLst>
              </p:cNvPr>
              <p:cNvSpPr txBox="1">
                <a:spLocks noRot="1" noChangeAspect="1" noMove="1" noResize="1" noEditPoints="1" noAdjustHandles="1" noChangeArrowheads="1" noChangeShapeType="1" noTextEdit="1"/>
              </p:cNvSpPr>
              <p:nvPr/>
            </p:nvSpPr>
            <p:spPr>
              <a:xfrm>
                <a:off x="2223435" y="4866727"/>
                <a:ext cx="3492000" cy="216000"/>
              </a:xfrm>
              <a:prstGeom prst="rect">
                <a:avLst/>
              </a:prstGeom>
              <a:blipFill>
                <a:blip r:embed="rId6"/>
                <a:stretch>
                  <a:fillRect l="-873" t="-5556" r="-1047" b="-19444"/>
                </a:stretch>
              </a:blipFill>
              <a:ln>
                <a:noFill/>
              </a:ln>
            </p:spPr>
            <p:txBody>
              <a:bodyPr/>
              <a:lstStyle/>
              <a:p>
                <a:r>
                  <a:rPr lang="en-CH">
                    <a:noFill/>
                  </a:rPr>
                  <a:t> </a:t>
                </a:r>
              </a:p>
            </p:txBody>
          </p:sp>
        </mc:Fallback>
      </mc:AlternateContent>
      <p:sp>
        <p:nvSpPr>
          <p:cNvPr id="3" name="Date Placeholder 2">
            <a:extLst>
              <a:ext uri="{FF2B5EF4-FFF2-40B4-BE49-F238E27FC236}">
                <a16:creationId xmlns:a16="http://schemas.microsoft.com/office/drawing/2014/main" id="{6EEA6EC2-5622-0696-4794-CA6437118D4A}"/>
              </a:ext>
            </a:extLst>
          </p:cNvPr>
          <p:cNvSpPr>
            <a:spLocks noGrp="1"/>
          </p:cNvSpPr>
          <p:nvPr>
            <p:ph type="dt" sz="half" idx="14"/>
          </p:nvPr>
        </p:nvSpPr>
        <p:spPr/>
        <p:txBody>
          <a:bodyPr/>
          <a:lstStyle/>
          <a:p>
            <a:fld id="{BB002644-2D98-4E85-9606-3F7EA2621739}" type="datetime1">
              <a:rPr lang="en-US" smtClean="0"/>
              <a:t>7/25/2025</a:t>
            </a:fld>
            <a:endParaRPr lang="en-US"/>
          </a:p>
        </p:txBody>
      </p:sp>
      <p:sp>
        <p:nvSpPr>
          <p:cNvPr id="4" name="Slide Number Placeholder 3">
            <a:extLst>
              <a:ext uri="{FF2B5EF4-FFF2-40B4-BE49-F238E27FC236}">
                <a16:creationId xmlns:a16="http://schemas.microsoft.com/office/drawing/2014/main" id="{CB73AF49-B0DE-9248-1FCA-4826BFC40341}"/>
              </a:ext>
            </a:extLst>
          </p:cNvPr>
          <p:cNvSpPr>
            <a:spLocks noGrp="1"/>
          </p:cNvSpPr>
          <p:nvPr>
            <p:ph type="sldNum" sz="quarter" idx="16"/>
          </p:nvPr>
        </p:nvSpPr>
        <p:spPr/>
        <p:txBody>
          <a:bodyPr/>
          <a:lstStyle/>
          <a:p>
            <a:fld id="{7B1F438D-4EAF-094E-9162-80CF3EF77236}" type="slidenum">
              <a:rPr lang="en-US" smtClean="0"/>
              <a:pPr/>
              <a:t>22</a:t>
            </a:fld>
            <a:endParaRPr lang="en-US"/>
          </a:p>
        </p:txBody>
      </p:sp>
    </p:spTree>
    <p:extLst>
      <p:ext uri="{BB962C8B-B14F-4D97-AF65-F5344CB8AC3E}">
        <p14:creationId xmlns:p14="http://schemas.microsoft.com/office/powerpoint/2010/main" val="34839053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BBAF73-4A72-12F4-EFD5-32B3656EA53A}"/>
            </a:ext>
          </a:extLst>
        </p:cNvPr>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43A9C788-E5EA-686F-AC1F-FC488B199C25}"/>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8" name="think-cell data - do not delete" hidden="1">
                        <a:extLst>
                          <a:ext uri="{FF2B5EF4-FFF2-40B4-BE49-F238E27FC236}">
                            <a16:creationId xmlns:a16="http://schemas.microsoft.com/office/drawing/2014/main" id="{9D629C2B-4852-A793-BFFD-28711000BF4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1" name="Footer Placeholder 10">
            <a:extLst>
              <a:ext uri="{FF2B5EF4-FFF2-40B4-BE49-F238E27FC236}">
                <a16:creationId xmlns:a16="http://schemas.microsoft.com/office/drawing/2014/main" id="{96FA28AD-1C1D-3B9D-E365-6F42B7748EF6}"/>
              </a:ext>
            </a:extLst>
          </p:cNvPr>
          <p:cNvSpPr>
            <a:spLocks noGrp="1"/>
          </p:cNvSpPr>
          <p:nvPr>
            <p:ph type="ftr" sz="quarter" idx="15"/>
          </p:nvPr>
        </p:nvSpPr>
        <p:spPr>
          <a:xfrm>
            <a:off x="546969" y="4970700"/>
            <a:ext cx="6451742" cy="174151"/>
          </a:xfrm>
        </p:spPr>
        <p:txBody>
          <a:bodyPr/>
          <a:lstStyle/>
          <a:p>
            <a:pPr lvl="0"/>
            <a:endParaRPr lang="en-US" noProof="0"/>
          </a:p>
        </p:txBody>
      </p:sp>
      <p:sp>
        <p:nvSpPr>
          <p:cNvPr id="5" name="Text Placeholder 4">
            <a:extLst>
              <a:ext uri="{FF2B5EF4-FFF2-40B4-BE49-F238E27FC236}">
                <a16:creationId xmlns:a16="http://schemas.microsoft.com/office/drawing/2014/main" id="{CA7D3B67-CB87-B527-9447-AFF8A366FA65}"/>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6" name="Text Placeholder 5">
            <a:extLst>
              <a:ext uri="{FF2B5EF4-FFF2-40B4-BE49-F238E27FC236}">
                <a16:creationId xmlns:a16="http://schemas.microsoft.com/office/drawing/2014/main" id="{0ED789B8-B1AC-79F9-C806-166C1F48792B}"/>
              </a:ext>
            </a:extLst>
          </p:cNvPr>
          <p:cNvSpPr>
            <a:spLocks noGrp="1"/>
          </p:cNvSpPr>
          <p:nvPr>
            <p:ph type="body" sz="quarter" idx="18"/>
          </p:nvPr>
        </p:nvSpPr>
        <p:spPr>
          <a:xfrm>
            <a:off x="503238" y="774000"/>
            <a:ext cx="8136762" cy="360000"/>
          </a:xfrm>
        </p:spPr>
        <p:txBody>
          <a:bodyPr>
            <a:normAutofit/>
          </a:bodyPr>
          <a:lstStyle/>
          <a:p>
            <a:pPr>
              <a:defRPr sz="1200">
                <a:latin typeface="Nexa Bold (Headings)"/>
              </a:defRPr>
            </a:pPr>
            <a:r>
              <a:t>Size Elasticity | Walmart | Assumes no other products are changing prices or sizes</a:t>
            </a:r>
          </a:p>
        </p:txBody>
      </p:sp>
      <p:sp>
        <p:nvSpPr>
          <p:cNvPr id="7" name="Title 6">
            <a:extLst>
              <a:ext uri="{FF2B5EF4-FFF2-40B4-BE49-F238E27FC236}">
                <a16:creationId xmlns:a16="http://schemas.microsoft.com/office/drawing/2014/main" id="{57E6E484-7E4B-62B3-5529-0FB4F8D8FE01}"/>
              </a:ext>
            </a:extLst>
          </p:cNvPr>
          <p:cNvSpPr>
            <a:spLocks noGrp="1"/>
          </p:cNvSpPr>
          <p:nvPr>
            <p:ph type="title"/>
          </p:nvPr>
        </p:nvSpPr>
        <p:spPr>
          <a:xfrm>
            <a:off x="504000" y="-1"/>
            <a:ext cx="8136000" cy="771525"/>
          </a:xfrm>
          <a:noFill/>
        </p:spPr>
        <p:txBody>
          <a:bodyPr vert="horz"/>
          <a:lstStyle/>
          <a:p>
            <a:r>
              <a:rPr lang="en-GB" dirty="0">
                <a:highlight>
                  <a:srgbClr val="FFFF00"/>
                </a:highlight>
              </a:rPr>
              <a:t>SE Slide</a:t>
            </a:r>
            <a:r>
              <a:rPr lang="en-US" dirty="0">
                <a:highlight>
                  <a:srgbClr val="FFFF00"/>
                </a:highlight>
              </a:rPr>
              <a: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9" name="Table 8">
            <a:extLst>
              <a:ext uri="{FF2B5EF4-FFF2-40B4-BE49-F238E27FC236}">
                <a16:creationId xmlns:a16="http://schemas.microsoft.com/office/drawing/2014/main" id="{C949AFCB-4B07-1831-6C77-A08B32E0FD6A}"/>
              </a:ext>
            </a:extLst>
          </p:cNvPr>
          <p:cNvGraphicFramePr>
            <a:graphicFrameLocks noGrp="1"/>
          </p:cNvGraphicFramePr>
          <p:nvPr/>
        </p:nvGraphicFramePr>
        <p:xfrm>
          <a:off x="546970" y="1137285"/>
          <a:ext cx="8093792" cy="3464206"/>
        </p:xfrm>
        <a:graphic>
          <a:graphicData uri="http://schemas.openxmlformats.org/drawingml/2006/table">
            <a:tbl>
              <a:tblPr/>
              <a:tblGrid>
                <a:gridCol w="2259173">
                  <a:extLst>
                    <a:ext uri="{9D8B030D-6E8A-4147-A177-3AD203B41FA5}">
                      <a16:colId xmlns:a16="http://schemas.microsoft.com/office/drawing/2014/main" val="4140393679"/>
                    </a:ext>
                  </a:extLst>
                </a:gridCol>
                <a:gridCol w="648291">
                  <a:extLst>
                    <a:ext uri="{9D8B030D-6E8A-4147-A177-3AD203B41FA5}">
                      <a16:colId xmlns:a16="http://schemas.microsoft.com/office/drawing/2014/main" val="1116223135"/>
                    </a:ext>
                  </a:extLst>
                </a:gridCol>
                <a:gridCol w="648291">
                  <a:extLst>
                    <a:ext uri="{9D8B030D-6E8A-4147-A177-3AD203B41FA5}">
                      <a16:colId xmlns:a16="http://schemas.microsoft.com/office/drawing/2014/main" val="3791326800"/>
                    </a:ext>
                  </a:extLst>
                </a:gridCol>
                <a:gridCol w="648291">
                  <a:extLst>
                    <a:ext uri="{9D8B030D-6E8A-4147-A177-3AD203B41FA5}">
                      <a16:colId xmlns:a16="http://schemas.microsoft.com/office/drawing/2014/main" val="4065833276"/>
                    </a:ext>
                  </a:extLst>
                </a:gridCol>
                <a:gridCol w="648291">
                  <a:extLst>
                    <a:ext uri="{9D8B030D-6E8A-4147-A177-3AD203B41FA5}">
                      <a16:colId xmlns:a16="http://schemas.microsoft.com/office/drawing/2014/main" val="62708565"/>
                    </a:ext>
                  </a:extLst>
                </a:gridCol>
                <a:gridCol w="648291">
                  <a:extLst>
                    <a:ext uri="{9D8B030D-6E8A-4147-A177-3AD203B41FA5}">
                      <a16:colId xmlns:a16="http://schemas.microsoft.com/office/drawing/2014/main" val="31688122"/>
                    </a:ext>
                  </a:extLst>
                </a:gridCol>
                <a:gridCol w="648291">
                  <a:extLst>
                    <a:ext uri="{9D8B030D-6E8A-4147-A177-3AD203B41FA5}">
                      <a16:colId xmlns:a16="http://schemas.microsoft.com/office/drawing/2014/main" val="2454520991"/>
                    </a:ext>
                  </a:extLst>
                </a:gridCol>
                <a:gridCol w="648291">
                  <a:extLst>
                    <a:ext uri="{9D8B030D-6E8A-4147-A177-3AD203B41FA5}">
                      <a16:colId xmlns:a16="http://schemas.microsoft.com/office/drawing/2014/main" val="1148709605"/>
                    </a:ext>
                  </a:extLst>
                </a:gridCol>
                <a:gridCol w="648291">
                  <a:extLst>
                    <a:ext uri="{9D8B030D-6E8A-4147-A177-3AD203B41FA5}">
                      <a16:colId xmlns:a16="http://schemas.microsoft.com/office/drawing/2014/main" val="129273525"/>
                    </a:ext>
                  </a:extLst>
                </a:gridCol>
                <a:gridCol w="648291">
                  <a:extLst>
                    <a:ext uri="{9D8B030D-6E8A-4147-A177-3AD203B41FA5}">
                      <a16:colId xmlns:a16="http://schemas.microsoft.com/office/drawing/2014/main" val="654776367"/>
                    </a:ext>
                  </a:extLst>
                </a:gridCol>
              </a:tblGrid>
              <a:tr h="128649">
                <a:tc>
                  <a:txBody>
                    <a:bodyPr/>
                    <a:lstStyle/>
                    <a:p>
                      <a:pPr algn="l" fontAlgn="b"/>
                      <a:endParaRPr lang="en-US" sz="800" b="1" i="0" u="sng" strike="noStrike">
                        <a:solidFill>
                          <a:schemeClr val="tx1"/>
                        </a:solidFill>
                        <a:effectLst/>
                        <a:latin typeface="Nexa Bold" panose="00000800000000000000" pitchFamily="2" charset="0"/>
                      </a:endParaRPr>
                    </a:p>
                  </a:txBody>
                  <a:tcPr marL="1828" marR="1828" marT="1828" marB="0" anchor="b">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b"/>
                      <a:endParaRPr lang="en-CH" sz="800" b="0" i="0" u="none" strike="noStrike">
                        <a:solidFill>
                          <a:schemeClr val="tx1"/>
                        </a:solidFill>
                        <a:effectLst/>
                        <a:latin typeface="Nexa Bold" panose="00000800000000000000" pitchFamily="2" charset="0"/>
                      </a:endParaRPr>
                    </a:p>
                  </a:txBody>
                  <a:tcPr marL="1828" marR="1828" marT="1828" marB="0" anchor="b">
                    <a:lnL>
                      <a:noFill/>
                    </a:lnL>
                    <a:lnR w="6350" cap="flat" cmpd="sng" algn="ctr">
                      <a:no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b"/>
                      <a:endParaRPr lang="en-CH" sz="800" b="0" i="0" u="none" strike="noStrike">
                        <a:solidFill>
                          <a:schemeClr val="tx1"/>
                        </a:solidFill>
                        <a:effectLst/>
                        <a:latin typeface="Nexa Bold" panose="00000800000000000000" pitchFamily="2" charset="0"/>
                      </a:endParaRPr>
                    </a:p>
                  </a:txBody>
                  <a:tcPr marL="1828" marR="1828" marT="1828"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b"/>
                      <a:endParaRPr lang="en-CH" sz="800" b="0" i="0" u="none" strike="noStrike">
                        <a:solidFill>
                          <a:schemeClr val="tx1"/>
                        </a:solidFill>
                        <a:effectLst/>
                        <a:latin typeface="Nexa Bold" panose="00000800000000000000" pitchFamily="2" charset="0"/>
                      </a:endParaRPr>
                    </a:p>
                  </a:txBody>
                  <a:tcPr marL="1828" marR="1828" marT="1828" marB="0" anchor="b">
                    <a:lnL w="63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gridSpan="6">
                  <a:txBody>
                    <a:bodyPr/>
                    <a:lstStyle/>
                    <a:p>
                      <a:pPr algn="ctr" fontAlgn="b"/>
                      <a:r>
                        <a:rPr lang="en-US" sz="800" b="1" i="0" u="none" strike="noStrike">
                          <a:solidFill>
                            <a:schemeClr val="tx1"/>
                          </a:solidFill>
                          <a:effectLst/>
                          <a:latin typeface="Nexa Bold" panose="00000800000000000000" pitchFamily="2" charset="0"/>
                        </a:rPr>
                        <a:t>Impact at product level</a:t>
                      </a:r>
                    </a:p>
                  </a:txBody>
                  <a:tcPr marL="1828" marR="1828" marT="1828" marB="0" anchor="b">
                    <a:lnL w="12700" cap="flat" cmpd="sng" algn="ctr">
                      <a:solidFill>
                        <a:schemeClr val="bg1"/>
                      </a:solidFill>
                      <a:prstDash val="solid"/>
                      <a:round/>
                      <a:headEnd type="none" w="med" len="med"/>
                      <a:tailEnd type="none" w="med" len="med"/>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endParaRPr lang="en-CH"/>
                    </a:p>
                  </a:txBody>
                  <a:tcPr/>
                </a:tc>
                <a:tc hMerge="1">
                  <a:txBody>
                    <a:bodyPr/>
                    <a:lstStyle/>
                    <a:p>
                      <a:endParaRPr lang="en-CH"/>
                    </a:p>
                  </a:txBody>
                  <a:tcPr/>
                </a:tc>
                <a:tc hMerge="1">
                  <a:txBody>
                    <a:bodyPr/>
                    <a:lstStyle/>
                    <a:p>
                      <a:endParaRPr lang="en-AE"/>
                    </a:p>
                  </a:txBody>
                  <a:tcPr/>
                </a:tc>
                <a:tc hMerge="1">
                  <a:txBody>
                    <a:bodyPr/>
                    <a:lstStyle/>
                    <a:p>
                      <a:endParaRPr lang="en-CH"/>
                    </a:p>
                  </a:txBody>
                  <a:tcPr/>
                </a:tc>
                <a:tc hMerge="1">
                  <a:txBody>
                    <a:bodyPr/>
                    <a:lstStyle/>
                    <a:p>
                      <a:pPr algn="ctr" fontAlgn="b"/>
                      <a:r>
                        <a:rPr lang="en-CH" sz="900" b="1" i="0" u="none" strike="noStrike">
                          <a:solidFill>
                            <a:srgbClr val="000000"/>
                          </a:solidFill>
                          <a:effectLst/>
                          <a:latin typeface="+mj-lt"/>
                        </a:rPr>
                        <a:t> </a:t>
                      </a:r>
                    </a:p>
                  </a:txBody>
                  <a:tcPr marL="1828" marR="1828" marT="1828" marB="0" anchor="b">
                    <a:lnL w="6350" cap="flat" cmpd="sng" algn="ctr">
                      <a:noFill/>
                      <a:prstDash val="solid"/>
                      <a:round/>
                      <a:headEnd type="none" w="med" len="med"/>
                      <a:tailEnd type="none" w="med" len="med"/>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13974451"/>
                  </a:ext>
                </a:extLst>
              </a:tr>
              <a:tr h="255397">
                <a:tc>
                  <a:txBody>
                    <a:bodyPr/>
                    <a:lstStyle/>
                    <a:p>
                      <a:pPr algn="ctr" rtl="0" fontAlgn="ctr"/>
                      <a:r>
                        <a:rPr lang="en-US" sz="800" b="0" i="0" u="none" strike="noStrike">
                          <a:solidFill>
                            <a:srgbClr val="575555"/>
                          </a:solidFill>
                          <a:effectLst/>
                          <a:latin typeface="Nexa Bold" panose="00000800000000000000" pitchFamily="2" charset="0"/>
                        </a:rPr>
                        <a:t>Product</a:t>
                      </a:r>
                    </a:p>
                  </a:txBody>
                  <a:tcPr marL="1828" marR="1828" marT="1828" marB="0">
                    <a:lnL>
                      <a:noFill/>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Base Size</a:t>
                      </a:r>
                    </a:p>
                  </a:txBody>
                  <a:tcPr marL="1828" marR="1828" marT="1828"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New Size</a:t>
                      </a:r>
                    </a:p>
                  </a:txBody>
                  <a:tcPr marL="1828" marR="1828" marT="1828"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Size Change</a:t>
                      </a:r>
                    </a:p>
                  </a:txBody>
                  <a:tcPr marL="1828" marR="1828" marT="1828" marB="0">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Volume</a:t>
                      </a:r>
                    </a:p>
                    <a:p>
                      <a:pPr algn="ctr" rtl="0" fontAlgn="ctr"/>
                      <a:r>
                        <a:rPr lang="en-US" sz="800" b="0" i="0" u="none" strike="noStrike">
                          <a:solidFill>
                            <a:srgbClr val="575555"/>
                          </a:solidFill>
                          <a:effectLst/>
                          <a:latin typeface="Nexa Bold" panose="00000800000000000000" pitchFamily="2" charset="0"/>
                        </a:rPr>
                        <a:t>Index</a:t>
                      </a:r>
                    </a:p>
                  </a:txBody>
                  <a:tcPr marL="1828" marR="1828" marT="1828" marB="0">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Revenue</a:t>
                      </a:r>
                    </a:p>
                    <a:p>
                      <a:pPr algn="ctr" rtl="0" fontAlgn="ctr"/>
                      <a:r>
                        <a:rPr lang="en-US" sz="800" b="0" i="0" u="none" strike="noStrike">
                          <a:solidFill>
                            <a:srgbClr val="575555"/>
                          </a:solidFill>
                          <a:effectLst/>
                          <a:latin typeface="Nexa Bold" panose="00000800000000000000" pitchFamily="2" charset="0"/>
                        </a:rPr>
                        <a:t>Index</a:t>
                      </a:r>
                    </a:p>
                  </a:txBody>
                  <a:tcPr marL="1828" marR="1828" marT="1828"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Gross Profit</a:t>
                      </a:r>
                    </a:p>
                    <a:p>
                      <a:pPr algn="ctr" rtl="0" fontAlgn="ctr"/>
                      <a:r>
                        <a:rPr lang="en-US" sz="800" b="0" i="0" u="none" strike="noStrike">
                          <a:solidFill>
                            <a:srgbClr val="575555"/>
                          </a:solidFill>
                          <a:effectLst/>
                          <a:latin typeface="Nexa Bold" panose="00000800000000000000" pitchFamily="2" charset="0"/>
                        </a:rPr>
                        <a:t>Index</a:t>
                      </a:r>
                    </a:p>
                  </a:txBody>
                  <a:tcPr marL="1828" marR="1828" marT="1828"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Size </a:t>
                      </a:r>
                    </a:p>
                    <a:p>
                      <a:pPr algn="ctr" rtl="0" fontAlgn="ctr"/>
                      <a:r>
                        <a:rPr lang="en-US" sz="800" b="0" i="0" u="none" strike="noStrike">
                          <a:solidFill>
                            <a:srgbClr val="575555"/>
                          </a:solidFill>
                          <a:effectLst/>
                          <a:latin typeface="Nexa Bold" panose="00000800000000000000" pitchFamily="2" charset="0"/>
                        </a:rPr>
                        <a:t>Elasticity</a:t>
                      </a:r>
                    </a:p>
                  </a:txBody>
                  <a:tcPr marL="1828" marR="1828" marT="1828"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SCD PE</a:t>
                      </a:r>
                    </a:p>
                  </a:txBody>
                  <a:tcPr marL="1828" marR="1828" marT="1828"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685749" rtl="0" eaLnBrk="1" fontAlgn="ctr" latinLnBrk="0" hangingPunct="1">
                        <a:lnSpc>
                          <a:spcPct val="100000"/>
                        </a:lnSpc>
                        <a:spcBef>
                          <a:spcPts val="0"/>
                        </a:spcBef>
                        <a:spcAft>
                          <a:spcPts val="0"/>
                        </a:spcAft>
                        <a:buClrTx/>
                        <a:buSzTx/>
                        <a:buFontTx/>
                        <a:buNone/>
                        <a:tabLst/>
                        <a:defRPr/>
                      </a:pPr>
                      <a:r>
                        <a:rPr lang="en-US" sz="800" b="0" i="0" u="none" strike="noStrike">
                          <a:solidFill>
                            <a:srgbClr val="575555"/>
                          </a:solidFill>
                          <a:effectLst/>
                          <a:latin typeface="Nexa Bold" panose="00000800000000000000" pitchFamily="2" charset="0"/>
                        </a:rPr>
                        <a:t>PCD PE</a:t>
                      </a:r>
                    </a:p>
                  </a:txBody>
                  <a:tcPr marL="1828" marR="1828" marT="1828" marB="0">
                    <a:lnL w="19050" cap="flat" cmpd="sng" algn="ctr">
                      <a:noFill/>
                      <a:prstDash val="solid"/>
                      <a:round/>
                      <a:headEnd type="none" w="med" len="med"/>
                      <a:tailEnd type="none" w="med" len="med"/>
                    </a:lnL>
                    <a:lnR>
                      <a:noFill/>
                    </a:lnR>
                    <a:lnT w="635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15018296"/>
                  </a:ext>
                </a:extLst>
              </a:tr>
              <a:tr h="154008">
                <a:tc>
                  <a:txBody>
                    <a:bodyPr/>
                    <a:lstStyle/>
                    <a:p>
                      <a:pPr algn="l">
                        <a:defRPr sz="600" b="1">
                          <a:latin typeface="Nexa Bold"/>
                        </a:defRPr>
                      </a:pPr>
                      <a:r>
                        <a:rPr sz="600">
                          <a:latin typeface="Nexa Bold"/>
                        </a:rPr>
                        <a:t>Hawaiian Tropic Sheer Touch Lotion FPS30 240ml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240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220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-8%</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80.2</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87.4</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91.4</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2.4</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-2.2</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-2.4</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25625324"/>
                  </a:ext>
                </a:extLst>
              </a:tr>
              <a:tr h="154008">
                <a:tc>
                  <a:txBody>
                    <a:bodyPr/>
                    <a:lstStyle/>
                    <a:p>
                      <a:pPr algn="l">
                        <a:defRPr sz="600" b="1">
                          <a:latin typeface="Nexa Bold"/>
                        </a:defRPr>
                      </a:pPr>
                      <a:r>
                        <a:rPr sz="600">
                          <a:latin typeface="Nexa Bold"/>
                        </a:rPr>
                        <a:t>Hawaiian Tropic Sheer Touch Lotion FPS30 240ml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240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260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8%</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128.1</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118.5</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113.1</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3.4</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-3.7</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-6.2</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32854860"/>
                  </a:ext>
                </a:extLst>
              </a:tr>
              <a:tr h="154008">
                <a:tc>
                  <a:txBody>
                    <a:bodyPr/>
                    <a:lstStyle/>
                    <a:p>
                      <a:pPr algn="l">
                        <a:defRPr sz="600" b="1">
                          <a:latin typeface="Nexa Bold"/>
                        </a:defRPr>
                      </a:pPr>
                      <a:r>
                        <a:rPr sz="600">
                          <a:latin typeface="Nexa Bold"/>
                        </a:rPr>
                        <a:t>Hawaiian Tropic Sheer Touch Lotion FPS50+ 240ml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240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220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-8%</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84.5</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91.9</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95.8</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1.9</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-1.7</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-2.0</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76060726"/>
                  </a:ext>
                </a:extLst>
              </a:tr>
              <a:tr h="154008">
                <a:tc>
                  <a:txBody>
                    <a:bodyPr/>
                    <a:lstStyle/>
                    <a:p>
                      <a:pPr algn="l">
                        <a:defRPr sz="600" b="1">
                          <a:latin typeface="Nexa Bold"/>
                        </a:defRPr>
                      </a:pPr>
                      <a:r>
                        <a:rPr sz="600">
                          <a:latin typeface="Nexa Bold"/>
                        </a:rPr>
                        <a:t>Hawaiian Tropic Sheer Touch Lotion FPS50+ 240ml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240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260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8%</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122.9</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114.0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109.0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2.7</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-3.0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-2.7</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13054186"/>
                  </a:ext>
                </a:extLst>
              </a:tr>
              <a:tr h="154008">
                <a:tc>
                  <a:txBody>
                    <a:bodyPr/>
                    <a:lstStyle/>
                    <a:p>
                      <a:pPr algn="l">
                        <a:defRPr sz="600" b="1">
                          <a:latin typeface="Nexa Bold"/>
                        </a:defRPr>
                      </a:pPr>
                      <a:r>
                        <a:rPr sz="600">
                          <a:latin typeface="Nexa Bold"/>
                        </a:rPr>
                        <a:t>Hawaiian Tropic Silk Hydration Lotion FPS50 180ml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180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160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-11%</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89.4</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100.5</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106.9</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-0.8</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-1.4</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864636"/>
                  </a:ext>
                </a:extLst>
              </a:tr>
              <a:tr h="154008">
                <a:tc>
                  <a:txBody>
                    <a:bodyPr/>
                    <a:lstStyle/>
                    <a:p>
                      <a:pPr algn="l">
                        <a:defRPr sz="600" b="1">
                          <a:latin typeface="Nexa Bold"/>
                        </a:defRPr>
                      </a:pPr>
                      <a:r>
                        <a:rPr sz="600">
                          <a:latin typeface="Nexa Bold"/>
                        </a:rPr>
                        <a:t>Hawaiian Tropic Silk Hydration Lotion FPS50 180ml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180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200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119.2</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107.4</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100.6</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1.7</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-1.9</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-2.3</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91878489"/>
                  </a:ext>
                </a:extLst>
              </a:tr>
              <a:tr h="154008">
                <a:tc>
                  <a:txBody>
                    <a:bodyPr/>
                    <a:lstStyle/>
                    <a:p>
                      <a:pPr algn="l">
                        <a:defRPr sz="600" b="1">
                          <a:latin typeface="Nexa Bold"/>
                        </a:defRPr>
                      </a:pPr>
                      <a:r>
                        <a:rPr sz="600">
                          <a:latin typeface="Nexa Bold"/>
                        </a:rPr>
                        <a:t>Hawaiian Tropic Silk Hydration Serum FPS50 100ml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100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91.9</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102.1</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110.2</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0.8</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-0.7</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-0.9</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29221768"/>
                  </a:ext>
                </a:extLst>
              </a:tr>
              <a:tr h="154008">
                <a:tc>
                  <a:txBody>
                    <a:bodyPr/>
                    <a:lstStyle/>
                    <a:p>
                      <a:pPr algn="l">
                        <a:defRPr sz="600" b="1">
                          <a:latin typeface="Nexa Bold"/>
                        </a:defRPr>
                      </a:pPr>
                      <a:r>
                        <a:rPr sz="600">
                          <a:latin typeface="Nexa Bold"/>
                        </a:rPr>
                        <a:t>Hawaiian Tropic Silk Hydration Serum FPS50 100ml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100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108.0</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98.2</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90.5</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0.8</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-0.9</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-2.0</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27617514"/>
                  </a:ext>
                </a:extLst>
              </a:tr>
              <a:tr h="154008">
                <a:tc>
                  <a:txBody>
                    <a:bodyPr/>
                    <a:lstStyle/>
                    <a:p>
                      <a:pPr algn="l">
                        <a:defRPr sz="600" b="1">
                          <a:latin typeface="Nexa Bold"/>
                        </a:defRPr>
                      </a:pPr>
                      <a:r>
                        <a:rPr sz="600">
                          <a:latin typeface="Nexa Bold"/>
                        </a:rPr>
                        <a:t>Hawaiian Tropic Argan Spray FPS15 220ml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220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200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90.6</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99.7</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104.5</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-0.9</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-1.2</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83773987"/>
                  </a:ext>
                </a:extLst>
              </a:tr>
              <a:tr h="154008">
                <a:tc>
                  <a:txBody>
                    <a:bodyPr/>
                    <a:lstStyle/>
                    <a:p>
                      <a:pPr algn="l">
                        <a:defRPr sz="600" b="1">
                          <a:latin typeface="Nexa Bold"/>
                        </a:defRPr>
                      </a:pPr>
                      <a:r>
                        <a:rPr sz="600">
                          <a:latin typeface="Nexa Bold"/>
                        </a:rPr>
                        <a:t>Hawaiian Tropic Argan Spray FPS15 220ml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220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240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117.6</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107.9</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102.6</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1.9</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-2.1</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-3.0</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97031365"/>
                  </a:ext>
                </a:extLst>
              </a:tr>
              <a:tr h="154008">
                <a:tc>
                  <a:txBody>
                    <a:bodyPr/>
                    <a:lstStyle/>
                    <a:p>
                      <a:pPr algn="l">
                        <a:defRPr sz="600" b="1">
                          <a:latin typeface="Nexa Bold"/>
                        </a:defRPr>
                      </a:pPr>
                      <a:r>
                        <a:rPr sz="600">
                          <a:latin typeface="Nexa Bold"/>
                        </a:rPr>
                        <a:t>Hawaiian Tropic Silk Hydration Glow Mist FPS50+ 100ml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100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92.6</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102.8</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118.6</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0.7</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-0.7</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-0.8</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68395180"/>
                  </a:ext>
                </a:extLst>
              </a:tr>
              <a:tr h="154008">
                <a:tc>
                  <a:txBody>
                    <a:bodyPr/>
                    <a:lstStyle/>
                    <a:p>
                      <a:pPr algn="l">
                        <a:defRPr sz="600" b="1">
                          <a:latin typeface="Nexa Bold"/>
                        </a:defRPr>
                      </a:pPr>
                      <a:r>
                        <a:rPr sz="600">
                          <a:latin typeface="Nexa Bold"/>
                        </a:rPr>
                        <a:t>Hawaiian Tropic Silk Hydration Glow Mist FPS50+ 100ml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100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107.5</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97.8</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82.7</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0.8</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-0.8</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-1.5</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88937280"/>
                  </a:ext>
                </a:extLst>
              </a:tr>
              <a:tr h="154008">
                <a:tc>
                  <a:txBody>
                    <a:bodyPr/>
                    <a:lstStyle/>
                    <a:p>
                      <a:pPr algn="l">
                        <a:defRPr sz="600" b="1">
                          <a:latin typeface="Nexa Bold"/>
                        </a:defRPr>
                      </a:pPr>
                      <a:r>
                        <a:rPr sz="600">
                          <a:latin typeface="Nexa Bold"/>
                        </a:rPr>
                        <a:t>Beautycare Antioxidant Face Lotion FPS50+ 50ml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50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45</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94.9</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105.5</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111.2</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0.5</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-0.5</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-0.6</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48100420"/>
                  </a:ext>
                </a:extLst>
              </a:tr>
              <a:tr h="154008">
                <a:tc>
                  <a:txBody>
                    <a:bodyPr/>
                    <a:lstStyle/>
                    <a:p>
                      <a:pPr algn="l">
                        <a:defRPr sz="600" b="1">
                          <a:latin typeface="Nexa Bold"/>
                        </a:defRPr>
                      </a:pPr>
                      <a:r>
                        <a:rPr sz="600">
                          <a:latin typeface="Nexa Bold"/>
                        </a:rPr>
                        <a:t>Beautycare Antioxidant Face Lotion FPS50+ 50ml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50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55</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107.2</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97.5</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92.2</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0.7</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-0.8</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-1.9</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85691372"/>
                  </a:ext>
                </a:extLst>
              </a:tr>
              <a:tr h="154008">
                <a:tc>
                  <a:txBody>
                    <a:bodyPr/>
                    <a:lstStyle/>
                    <a:p>
                      <a:pPr algn="l">
                        <a:defRPr sz="600" b="1">
                          <a:latin typeface="Nexa Bold"/>
                        </a:defRPr>
                      </a:pPr>
                      <a:r>
                        <a:rPr sz="600">
                          <a:latin typeface="Nexa Bold"/>
                        </a:rPr>
                        <a:t>Beautycare Matte Face Lotion FPS30 50ml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50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45</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94.2</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104.7</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110.8</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0.6</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-0.5</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-0.8</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37534962"/>
                  </a:ext>
                </a:extLst>
              </a:tr>
              <a:tr h="154008">
                <a:tc>
                  <a:txBody>
                    <a:bodyPr/>
                    <a:lstStyle/>
                    <a:p>
                      <a:pPr algn="l">
                        <a:defRPr sz="600" b="1">
                          <a:latin typeface="Nexa Bold"/>
                        </a:defRPr>
                      </a:pPr>
                      <a:r>
                        <a:rPr sz="600">
                          <a:latin typeface="Nexa Bold"/>
                        </a:rPr>
                        <a:t>Beautycare Matte Face Lotion FPS30 50ml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50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55</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108.5</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98.6</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92.9</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0.8</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-0.9</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-1.6</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34951046"/>
                  </a:ext>
                </a:extLst>
              </a:tr>
              <a:tr h="154008">
                <a:tc>
                  <a:txBody>
                    <a:bodyPr/>
                    <a:lstStyle/>
                    <a:p>
                      <a:pPr algn="l">
                        <a:defRPr sz="600" b="1">
                          <a:latin typeface="Nexa Bold"/>
                        </a:defRPr>
                      </a:pPr>
                      <a:r>
                        <a:rPr sz="600">
                          <a:latin typeface="Nexa Bold"/>
                        </a:rPr>
                        <a:t>Beautycare Sensitive Face Lotion FPS50+ 50ml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50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45</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94.6</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105.0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110.3</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0.5</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-0.5</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-0.7</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15496451"/>
                  </a:ext>
                </a:extLst>
              </a:tr>
              <a:tr h="154008">
                <a:tc>
                  <a:txBody>
                    <a:bodyPr/>
                    <a:lstStyle/>
                    <a:p>
                      <a:pPr algn="l">
                        <a:defRPr sz="600" b="1">
                          <a:latin typeface="Nexa Bold"/>
                        </a:defRPr>
                      </a:pPr>
                      <a:r>
                        <a:rPr sz="600">
                          <a:latin typeface="Nexa Bold"/>
                        </a:rPr>
                        <a:t>Beautycare Sensitive Face Lotion FPS50+ 50ml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50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55</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107.7</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97.9</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93.0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0.8</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-0.8</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-1.8</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79691915"/>
                  </a:ext>
                </a:extLst>
              </a:tr>
              <a:tr h="154008">
                <a:tc>
                  <a:txBody>
                    <a:bodyPr/>
                    <a:lstStyle/>
                    <a:p>
                      <a:pPr algn="l">
                        <a:defRPr sz="600" b="1">
                          <a:latin typeface="Nexa Bold"/>
                        </a:defRPr>
                      </a:pPr>
                      <a:r>
                        <a:rPr sz="600">
                          <a:latin typeface="Nexa Bold"/>
                        </a:rPr>
                        <a:t>Beautycare Pro Age Color Face Fluid FPS50+ 50ml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50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45</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95.3</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105.8</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125.0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0.5</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-0.4</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72548285"/>
                  </a:ext>
                </a:extLst>
              </a:tr>
              <a:tr h="154008">
                <a:tc>
                  <a:txBody>
                    <a:bodyPr/>
                    <a:lstStyle/>
                    <a:p>
                      <a:pPr algn="l">
                        <a:defRPr sz="600" b="1">
                          <a:latin typeface="Nexa Bold"/>
                        </a:defRPr>
                      </a:pPr>
                      <a:r>
                        <a:rPr sz="600">
                          <a:latin typeface="Nexa Bold"/>
                        </a:rPr>
                        <a:t>Beautycare Pro Age Color Face Fluid FPS50+ 50ml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50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55</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106.2</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96.5</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79.1</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0.6</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-0.7</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-1.9</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2217481"/>
                  </a:ext>
                </a:extLst>
              </a:tr>
            </a:tbl>
          </a:graphicData>
        </a:graphic>
      </p:graphicFrame>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1C365BD7-8862-2406-8356-4A11980FD4AC}"/>
                  </a:ext>
                </a:extLst>
              </p:cNvPr>
              <p:cNvSpPr txBox="1"/>
              <p:nvPr/>
            </p:nvSpPr>
            <p:spPr>
              <a:xfrm>
                <a:off x="2223435" y="4626106"/>
                <a:ext cx="3492000" cy="216000"/>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𝑆𝐶𝐷</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𝑃𝐸</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𝑆𝑖𝑧𝑒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𝐶h𝑎𝑛𝑔𝑒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𝐷𝑟𝑖𝑣𝑒𝑛</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𝑃𝑟𝑖𝑐𝑒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𝐸𝑙𝑎𝑠𝑡𝑖𝑐𝑖𝑡𝑦</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f>
                        <m:fPr>
                          <m:ctrlPr>
                            <a:rPr kumimoji="0" lang="en-CH"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ctrlPr>
                        </m:fPr>
                        <m:num>
                          <m:r>
                            <a:rPr kumimoji="0" lang="en-CH"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𝑠h𝑎𝑟𝑒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𝑐h𝑎𝑛𝑔𝑒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𝑑𝑢𝑒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𝑡𝑜</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𝑠𝑖𝑧𝑒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𝑐h𝑎𝑛𝑔𝑒</m:t>
                          </m:r>
                        </m:num>
                        <m:den>
                          <m:r>
                            <a:rPr kumimoji="0" lang="en-CH"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𝑝𝑟𝑖𝑐𝑒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𝑐h𝑎𝑛𝑔𝑒</m:t>
                          </m:r>
                        </m:den>
                      </m:f>
                    </m:oMath>
                  </m:oMathPara>
                </a14:m>
                <a:endParaRPr kumimoji="0" lang="en-CH" sz="1013" b="0" i="1" u="none" strike="noStrike" kern="1200" cap="none" spc="0" normalizeH="0" baseline="0" noProof="0">
                  <a:ln>
                    <a:noFill/>
                  </a:ln>
                  <a:solidFill>
                    <a:srgbClr val="575555"/>
                  </a:solidFill>
                  <a:effectLst/>
                  <a:uLnTx/>
                  <a:uFillTx/>
                  <a:latin typeface="Nexa Book"/>
                  <a:ea typeface="+mn-ea"/>
                  <a:cs typeface="+mn-cs"/>
                </a:endParaRPr>
              </a:p>
            </p:txBody>
          </p:sp>
        </mc:Choice>
        <mc:Fallback xmlns="">
          <p:sp>
            <p:nvSpPr>
              <p:cNvPr id="15" name="TextBox 14">
                <a:extLst>
                  <a:ext uri="{FF2B5EF4-FFF2-40B4-BE49-F238E27FC236}">
                    <a16:creationId xmlns:a16="http://schemas.microsoft.com/office/drawing/2014/main" id="{0435653C-1939-699E-AE30-F311ED3D5C0A}"/>
                  </a:ext>
                </a:extLst>
              </p:cNvPr>
              <p:cNvSpPr txBox="1">
                <a:spLocks noRot="1" noChangeAspect="1" noMove="1" noResize="1" noEditPoints="1" noAdjustHandles="1" noChangeArrowheads="1" noChangeShapeType="1" noTextEdit="1"/>
              </p:cNvSpPr>
              <p:nvPr/>
            </p:nvSpPr>
            <p:spPr>
              <a:xfrm>
                <a:off x="2223435" y="4626106"/>
                <a:ext cx="3492000" cy="216000"/>
              </a:xfrm>
              <a:prstGeom prst="rect">
                <a:avLst/>
              </a:prstGeom>
              <a:blipFill>
                <a:blip r:embed="rId5"/>
                <a:stretch>
                  <a:fillRect t="-5714" b="-20000"/>
                </a:stretch>
              </a:blipFill>
              <a:ln>
                <a:noFill/>
              </a:ln>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0D14E479-A3DB-48CD-FF91-66DCF0372B6F}"/>
                  </a:ext>
                </a:extLst>
              </p:cNvPr>
              <p:cNvSpPr txBox="1"/>
              <p:nvPr/>
            </p:nvSpPr>
            <p:spPr>
              <a:xfrm>
                <a:off x="2223435" y="4866727"/>
                <a:ext cx="3492000" cy="216000"/>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𝑃𝐶𝐷</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𝑃𝐸</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𝑃𝑟𝑖𝑐𝑒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𝐶h𝑎𝑛𝑔𝑒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𝐷𝑟𝑖𝑣𝑒𝑛</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𝑃𝑟𝑖𝑐𝑒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𝐸𝑙𝑎𝑠𝑡𝑖𝑐𝑖𝑡𝑦</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f>
                        <m:fPr>
                          <m:ctrlPr>
                            <a:rPr kumimoji="0" lang="en-CH"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ctrlPr>
                        </m:fPr>
                        <m:num>
                          <m:r>
                            <a:rPr kumimoji="0" lang="en-CH"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𝑠h𝑎𝑟𝑒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𝑐h𝑎𝑛𝑔𝑒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𝑑𝑢𝑒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𝑡𝑜</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𝑝𝑟𝑖𝑐𝑒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𝑐h𝑎𝑛𝑔𝑒</m:t>
                          </m:r>
                        </m:num>
                        <m:den>
                          <m:r>
                            <a:rPr kumimoji="0" lang="en-CH"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𝑝𝑟𝑖𝑐𝑒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𝑐h𝑎𝑛𝑔𝑒</m:t>
                          </m:r>
                        </m:den>
                      </m:f>
                    </m:oMath>
                  </m:oMathPara>
                </a14:m>
                <a:endParaRPr kumimoji="0" lang="en-CH" sz="700" b="0" i="1" u="none" strike="noStrike" kern="1200" cap="none" spc="0" normalizeH="0" baseline="0" noProof="0">
                  <a:ln>
                    <a:noFill/>
                  </a:ln>
                  <a:solidFill>
                    <a:srgbClr val="575555"/>
                  </a:solidFill>
                  <a:effectLst/>
                  <a:uLnTx/>
                  <a:uFillTx/>
                  <a:latin typeface="Nexa Book"/>
                  <a:ea typeface="+mn-ea"/>
                  <a:cs typeface="+mn-cs"/>
                </a:endParaRPr>
              </a:p>
            </p:txBody>
          </p:sp>
        </mc:Choice>
        <mc:Fallback xmlns="">
          <p:sp>
            <p:nvSpPr>
              <p:cNvPr id="17" name="TextBox 16">
                <a:extLst>
                  <a:ext uri="{FF2B5EF4-FFF2-40B4-BE49-F238E27FC236}">
                    <a16:creationId xmlns:a16="http://schemas.microsoft.com/office/drawing/2014/main" id="{618D05B6-EB34-41CC-89DF-6DC6A920D559}"/>
                  </a:ext>
                </a:extLst>
              </p:cNvPr>
              <p:cNvSpPr txBox="1">
                <a:spLocks noRot="1" noChangeAspect="1" noMove="1" noResize="1" noEditPoints="1" noAdjustHandles="1" noChangeArrowheads="1" noChangeShapeType="1" noTextEdit="1"/>
              </p:cNvSpPr>
              <p:nvPr/>
            </p:nvSpPr>
            <p:spPr>
              <a:xfrm>
                <a:off x="2223435" y="4866727"/>
                <a:ext cx="3492000" cy="216000"/>
              </a:xfrm>
              <a:prstGeom prst="rect">
                <a:avLst/>
              </a:prstGeom>
              <a:blipFill>
                <a:blip r:embed="rId6"/>
                <a:stretch>
                  <a:fillRect l="-873" t="-5556" r="-1047" b="-19444"/>
                </a:stretch>
              </a:blipFill>
              <a:ln>
                <a:noFill/>
              </a:ln>
            </p:spPr>
            <p:txBody>
              <a:bodyPr/>
              <a:lstStyle/>
              <a:p>
                <a:r>
                  <a:rPr lang="en-CH">
                    <a:noFill/>
                  </a:rPr>
                  <a:t> </a:t>
                </a:r>
              </a:p>
            </p:txBody>
          </p:sp>
        </mc:Fallback>
      </mc:AlternateContent>
      <p:sp>
        <p:nvSpPr>
          <p:cNvPr id="3" name="Date Placeholder 2">
            <a:extLst>
              <a:ext uri="{FF2B5EF4-FFF2-40B4-BE49-F238E27FC236}">
                <a16:creationId xmlns:a16="http://schemas.microsoft.com/office/drawing/2014/main" id="{1A4E2B5F-13FA-F5D9-D852-60938850EE7F}"/>
              </a:ext>
            </a:extLst>
          </p:cNvPr>
          <p:cNvSpPr>
            <a:spLocks noGrp="1"/>
          </p:cNvSpPr>
          <p:nvPr>
            <p:ph type="dt" sz="half" idx="14"/>
          </p:nvPr>
        </p:nvSpPr>
        <p:spPr/>
        <p:txBody>
          <a:bodyPr/>
          <a:lstStyle/>
          <a:p>
            <a:fld id="{BB002644-2D98-4E85-9606-3F7EA2621739}" type="datetime1">
              <a:rPr lang="en-US" smtClean="0"/>
              <a:t>7/25/2025</a:t>
            </a:fld>
            <a:endParaRPr lang="en-US"/>
          </a:p>
        </p:txBody>
      </p:sp>
      <p:sp>
        <p:nvSpPr>
          <p:cNvPr id="4" name="Slide Number Placeholder 3">
            <a:extLst>
              <a:ext uri="{FF2B5EF4-FFF2-40B4-BE49-F238E27FC236}">
                <a16:creationId xmlns:a16="http://schemas.microsoft.com/office/drawing/2014/main" id="{3BA5159B-1F0E-6946-CBE3-B915FC2F5623}"/>
              </a:ext>
            </a:extLst>
          </p:cNvPr>
          <p:cNvSpPr>
            <a:spLocks noGrp="1"/>
          </p:cNvSpPr>
          <p:nvPr>
            <p:ph type="sldNum" sz="quarter" idx="16"/>
          </p:nvPr>
        </p:nvSpPr>
        <p:spPr/>
        <p:txBody>
          <a:bodyPr/>
          <a:lstStyle/>
          <a:p>
            <a:fld id="{7B1F438D-4EAF-094E-9162-80CF3EF77236}" type="slidenum">
              <a:rPr lang="en-US" smtClean="0"/>
              <a:pPr/>
              <a:t>23</a:t>
            </a:fld>
            <a:endParaRPr lang="en-US"/>
          </a:p>
        </p:txBody>
      </p:sp>
    </p:spTree>
    <p:extLst>
      <p:ext uri="{BB962C8B-B14F-4D97-AF65-F5344CB8AC3E}">
        <p14:creationId xmlns:p14="http://schemas.microsoft.com/office/powerpoint/2010/main" val="11277136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3493FA-48DE-1226-8159-37004C21318E}"/>
            </a:ext>
          </a:extLst>
        </p:cNvPr>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77F0B920-1FDF-1D6F-4EE9-FA198D612F86}"/>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8" name="think-cell data - do not delete" hidden="1">
                        <a:extLst>
                          <a:ext uri="{FF2B5EF4-FFF2-40B4-BE49-F238E27FC236}">
                            <a16:creationId xmlns:a16="http://schemas.microsoft.com/office/drawing/2014/main" id="{9D629C2B-4852-A793-BFFD-28711000BF4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1" name="Footer Placeholder 10">
            <a:extLst>
              <a:ext uri="{FF2B5EF4-FFF2-40B4-BE49-F238E27FC236}">
                <a16:creationId xmlns:a16="http://schemas.microsoft.com/office/drawing/2014/main" id="{6CEC731D-383A-A66A-C382-0760C5C99361}"/>
              </a:ext>
            </a:extLst>
          </p:cNvPr>
          <p:cNvSpPr>
            <a:spLocks noGrp="1"/>
          </p:cNvSpPr>
          <p:nvPr>
            <p:ph type="ftr" sz="quarter" idx="15"/>
          </p:nvPr>
        </p:nvSpPr>
        <p:spPr>
          <a:xfrm>
            <a:off x="546969" y="4970700"/>
            <a:ext cx="6451742" cy="174151"/>
          </a:xfrm>
        </p:spPr>
        <p:txBody>
          <a:bodyPr/>
          <a:lstStyle/>
          <a:p>
            <a:pPr lvl="0"/>
            <a:endParaRPr lang="en-US" noProof="0"/>
          </a:p>
        </p:txBody>
      </p:sp>
      <p:sp>
        <p:nvSpPr>
          <p:cNvPr id="5" name="Text Placeholder 4">
            <a:extLst>
              <a:ext uri="{FF2B5EF4-FFF2-40B4-BE49-F238E27FC236}">
                <a16:creationId xmlns:a16="http://schemas.microsoft.com/office/drawing/2014/main" id="{DEBBCDB4-DCBA-D20F-433E-B050F673BC9F}"/>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6" name="Text Placeholder 5">
            <a:extLst>
              <a:ext uri="{FF2B5EF4-FFF2-40B4-BE49-F238E27FC236}">
                <a16:creationId xmlns:a16="http://schemas.microsoft.com/office/drawing/2014/main" id="{54BAC767-4386-D1A0-F249-B03A78FC08E5}"/>
              </a:ext>
            </a:extLst>
          </p:cNvPr>
          <p:cNvSpPr>
            <a:spLocks noGrp="1"/>
          </p:cNvSpPr>
          <p:nvPr>
            <p:ph type="body" sz="quarter" idx="18"/>
          </p:nvPr>
        </p:nvSpPr>
        <p:spPr>
          <a:xfrm>
            <a:off x="503238" y="774000"/>
            <a:ext cx="8136762" cy="360000"/>
          </a:xfrm>
        </p:spPr>
        <p:txBody>
          <a:bodyPr>
            <a:normAutofit/>
          </a:bodyPr>
          <a:lstStyle/>
          <a:p>
            <a:pPr>
              <a:defRPr sz="1200">
                <a:latin typeface="Nexa Bold (Headings)"/>
              </a:defRPr>
            </a:pPr>
            <a:r>
              <a:t>Size Elasticity | Walmart | Assumes no other products are changing prices or sizes</a:t>
            </a:r>
          </a:p>
        </p:txBody>
      </p:sp>
      <p:sp>
        <p:nvSpPr>
          <p:cNvPr id="7" name="Title 6">
            <a:extLst>
              <a:ext uri="{FF2B5EF4-FFF2-40B4-BE49-F238E27FC236}">
                <a16:creationId xmlns:a16="http://schemas.microsoft.com/office/drawing/2014/main" id="{1969EDD1-A898-4742-4AD6-AF24C5175BD6}"/>
              </a:ext>
            </a:extLst>
          </p:cNvPr>
          <p:cNvSpPr>
            <a:spLocks noGrp="1"/>
          </p:cNvSpPr>
          <p:nvPr>
            <p:ph type="title"/>
          </p:nvPr>
        </p:nvSpPr>
        <p:spPr>
          <a:xfrm>
            <a:off x="504000" y="-1"/>
            <a:ext cx="8136000" cy="771525"/>
          </a:xfrm>
          <a:noFill/>
        </p:spPr>
        <p:txBody>
          <a:bodyPr vert="horz"/>
          <a:lstStyle/>
          <a:p>
            <a:r>
              <a:rPr lang="en-GB" dirty="0">
                <a:highlight>
                  <a:srgbClr val="FFFF00"/>
                </a:highlight>
              </a:rPr>
              <a:t>SE Slide</a:t>
            </a:r>
            <a:r>
              <a:rPr lang="en-US" dirty="0">
                <a:highlight>
                  <a:srgbClr val="FFFF00"/>
                </a:highlight>
              </a:rPr>
              <a: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9" name="Table 8">
            <a:extLst>
              <a:ext uri="{FF2B5EF4-FFF2-40B4-BE49-F238E27FC236}">
                <a16:creationId xmlns:a16="http://schemas.microsoft.com/office/drawing/2014/main" id="{CC704972-A0AF-7034-12E0-015CDEE8E4FD}"/>
              </a:ext>
            </a:extLst>
          </p:cNvPr>
          <p:cNvGraphicFramePr>
            <a:graphicFrameLocks noGrp="1"/>
          </p:cNvGraphicFramePr>
          <p:nvPr/>
        </p:nvGraphicFramePr>
        <p:xfrm>
          <a:off x="546970" y="1137285"/>
          <a:ext cx="8093792" cy="3521950"/>
        </p:xfrm>
        <a:graphic>
          <a:graphicData uri="http://schemas.openxmlformats.org/drawingml/2006/table">
            <a:tbl>
              <a:tblPr/>
              <a:tblGrid>
                <a:gridCol w="2259173">
                  <a:extLst>
                    <a:ext uri="{9D8B030D-6E8A-4147-A177-3AD203B41FA5}">
                      <a16:colId xmlns:a16="http://schemas.microsoft.com/office/drawing/2014/main" val="4140393679"/>
                    </a:ext>
                  </a:extLst>
                </a:gridCol>
                <a:gridCol w="648291">
                  <a:extLst>
                    <a:ext uri="{9D8B030D-6E8A-4147-A177-3AD203B41FA5}">
                      <a16:colId xmlns:a16="http://schemas.microsoft.com/office/drawing/2014/main" val="1116223135"/>
                    </a:ext>
                  </a:extLst>
                </a:gridCol>
                <a:gridCol w="648291">
                  <a:extLst>
                    <a:ext uri="{9D8B030D-6E8A-4147-A177-3AD203B41FA5}">
                      <a16:colId xmlns:a16="http://schemas.microsoft.com/office/drawing/2014/main" val="3791326800"/>
                    </a:ext>
                  </a:extLst>
                </a:gridCol>
                <a:gridCol w="648291">
                  <a:extLst>
                    <a:ext uri="{9D8B030D-6E8A-4147-A177-3AD203B41FA5}">
                      <a16:colId xmlns:a16="http://schemas.microsoft.com/office/drawing/2014/main" val="4065833276"/>
                    </a:ext>
                  </a:extLst>
                </a:gridCol>
                <a:gridCol w="648291">
                  <a:extLst>
                    <a:ext uri="{9D8B030D-6E8A-4147-A177-3AD203B41FA5}">
                      <a16:colId xmlns:a16="http://schemas.microsoft.com/office/drawing/2014/main" val="62708565"/>
                    </a:ext>
                  </a:extLst>
                </a:gridCol>
                <a:gridCol w="648291">
                  <a:extLst>
                    <a:ext uri="{9D8B030D-6E8A-4147-A177-3AD203B41FA5}">
                      <a16:colId xmlns:a16="http://schemas.microsoft.com/office/drawing/2014/main" val="31688122"/>
                    </a:ext>
                  </a:extLst>
                </a:gridCol>
                <a:gridCol w="648291">
                  <a:extLst>
                    <a:ext uri="{9D8B030D-6E8A-4147-A177-3AD203B41FA5}">
                      <a16:colId xmlns:a16="http://schemas.microsoft.com/office/drawing/2014/main" val="2454520991"/>
                    </a:ext>
                  </a:extLst>
                </a:gridCol>
                <a:gridCol w="648291">
                  <a:extLst>
                    <a:ext uri="{9D8B030D-6E8A-4147-A177-3AD203B41FA5}">
                      <a16:colId xmlns:a16="http://schemas.microsoft.com/office/drawing/2014/main" val="1148709605"/>
                    </a:ext>
                  </a:extLst>
                </a:gridCol>
                <a:gridCol w="648291">
                  <a:extLst>
                    <a:ext uri="{9D8B030D-6E8A-4147-A177-3AD203B41FA5}">
                      <a16:colId xmlns:a16="http://schemas.microsoft.com/office/drawing/2014/main" val="129273525"/>
                    </a:ext>
                  </a:extLst>
                </a:gridCol>
                <a:gridCol w="648291">
                  <a:extLst>
                    <a:ext uri="{9D8B030D-6E8A-4147-A177-3AD203B41FA5}">
                      <a16:colId xmlns:a16="http://schemas.microsoft.com/office/drawing/2014/main" val="654776367"/>
                    </a:ext>
                  </a:extLst>
                </a:gridCol>
              </a:tblGrid>
              <a:tr h="128649">
                <a:tc>
                  <a:txBody>
                    <a:bodyPr/>
                    <a:lstStyle/>
                    <a:p>
                      <a:pPr algn="l" fontAlgn="b"/>
                      <a:endParaRPr lang="en-US" sz="800" b="1" i="0" u="sng" strike="noStrike">
                        <a:solidFill>
                          <a:schemeClr val="tx1"/>
                        </a:solidFill>
                        <a:effectLst/>
                        <a:latin typeface="Nexa Bold" panose="00000800000000000000" pitchFamily="2" charset="0"/>
                      </a:endParaRPr>
                    </a:p>
                  </a:txBody>
                  <a:tcPr marL="1828" marR="1828" marT="1828" marB="0" anchor="b">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b"/>
                      <a:endParaRPr lang="en-CH" sz="800" b="0" i="0" u="none" strike="noStrike">
                        <a:solidFill>
                          <a:schemeClr val="tx1"/>
                        </a:solidFill>
                        <a:effectLst/>
                        <a:latin typeface="Nexa Bold" panose="00000800000000000000" pitchFamily="2" charset="0"/>
                      </a:endParaRPr>
                    </a:p>
                  </a:txBody>
                  <a:tcPr marL="1828" marR="1828" marT="1828" marB="0" anchor="b">
                    <a:lnL>
                      <a:noFill/>
                    </a:lnL>
                    <a:lnR w="6350" cap="flat" cmpd="sng" algn="ctr">
                      <a:no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b"/>
                      <a:endParaRPr lang="en-CH" sz="800" b="0" i="0" u="none" strike="noStrike">
                        <a:solidFill>
                          <a:schemeClr val="tx1"/>
                        </a:solidFill>
                        <a:effectLst/>
                        <a:latin typeface="Nexa Bold" panose="00000800000000000000" pitchFamily="2" charset="0"/>
                      </a:endParaRPr>
                    </a:p>
                  </a:txBody>
                  <a:tcPr marL="1828" marR="1828" marT="1828"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b"/>
                      <a:endParaRPr lang="en-CH" sz="800" b="0" i="0" u="none" strike="noStrike">
                        <a:solidFill>
                          <a:schemeClr val="tx1"/>
                        </a:solidFill>
                        <a:effectLst/>
                        <a:latin typeface="Nexa Bold" panose="00000800000000000000" pitchFamily="2" charset="0"/>
                      </a:endParaRPr>
                    </a:p>
                  </a:txBody>
                  <a:tcPr marL="1828" marR="1828" marT="1828" marB="0" anchor="b">
                    <a:lnL w="63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gridSpan="6">
                  <a:txBody>
                    <a:bodyPr/>
                    <a:lstStyle/>
                    <a:p>
                      <a:pPr algn="ctr" fontAlgn="b"/>
                      <a:r>
                        <a:rPr lang="en-US" sz="800" b="1" i="0" u="none" strike="noStrike">
                          <a:solidFill>
                            <a:schemeClr val="tx1"/>
                          </a:solidFill>
                          <a:effectLst/>
                          <a:latin typeface="Nexa Bold" panose="00000800000000000000" pitchFamily="2" charset="0"/>
                        </a:rPr>
                        <a:t>Impact at product level</a:t>
                      </a:r>
                    </a:p>
                  </a:txBody>
                  <a:tcPr marL="1828" marR="1828" marT="1828" marB="0" anchor="b">
                    <a:lnL w="12700" cap="flat" cmpd="sng" algn="ctr">
                      <a:solidFill>
                        <a:schemeClr val="bg1"/>
                      </a:solidFill>
                      <a:prstDash val="solid"/>
                      <a:round/>
                      <a:headEnd type="none" w="med" len="med"/>
                      <a:tailEnd type="none" w="med" len="med"/>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endParaRPr lang="en-CH"/>
                    </a:p>
                  </a:txBody>
                  <a:tcPr/>
                </a:tc>
                <a:tc hMerge="1">
                  <a:txBody>
                    <a:bodyPr/>
                    <a:lstStyle/>
                    <a:p>
                      <a:endParaRPr lang="en-CH"/>
                    </a:p>
                  </a:txBody>
                  <a:tcPr/>
                </a:tc>
                <a:tc hMerge="1">
                  <a:txBody>
                    <a:bodyPr/>
                    <a:lstStyle/>
                    <a:p>
                      <a:endParaRPr lang="en-AE"/>
                    </a:p>
                  </a:txBody>
                  <a:tcPr/>
                </a:tc>
                <a:tc hMerge="1">
                  <a:txBody>
                    <a:bodyPr/>
                    <a:lstStyle/>
                    <a:p>
                      <a:endParaRPr lang="en-CH"/>
                    </a:p>
                  </a:txBody>
                  <a:tcPr/>
                </a:tc>
                <a:tc hMerge="1">
                  <a:txBody>
                    <a:bodyPr/>
                    <a:lstStyle/>
                    <a:p>
                      <a:pPr algn="ctr" fontAlgn="b"/>
                      <a:r>
                        <a:rPr lang="en-CH" sz="900" b="1" i="0" u="none" strike="noStrike">
                          <a:solidFill>
                            <a:srgbClr val="000000"/>
                          </a:solidFill>
                          <a:effectLst/>
                          <a:latin typeface="+mj-lt"/>
                        </a:rPr>
                        <a:t> </a:t>
                      </a:r>
                    </a:p>
                  </a:txBody>
                  <a:tcPr marL="1828" marR="1828" marT="1828" marB="0" anchor="b">
                    <a:lnL w="6350" cap="flat" cmpd="sng" algn="ctr">
                      <a:noFill/>
                      <a:prstDash val="solid"/>
                      <a:round/>
                      <a:headEnd type="none" w="med" len="med"/>
                      <a:tailEnd type="none" w="med" len="med"/>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13974451"/>
                  </a:ext>
                </a:extLst>
              </a:tr>
              <a:tr h="255397">
                <a:tc>
                  <a:txBody>
                    <a:bodyPr/>
                    <a:lstStyle/>
                    <a:p>
                      <a:pPr algn="ctr" rtl="0" fontAlgn="ctr"/>
                      <a:r>
                        <a:rPr lang="en-US" sz="800" b="0" i="0" u="none" strike="noStrike">
                          <a:solidFill>
                            <a:srgbClr val="575555"/>
                          </a:solidFill>
                          <a:effectLst/>
                          <a:latin typeface="Nexa Bold" panose="00000800000000000000" pitchFamily="2" charset="0"/>
                        </a:rPr>
                        <a:t>Product</a:t>
                      </a:r>
                    </a:p>
                  </a:txBody>
                  <a:tcPr marL="1828" marR="1828" marT="1828" marB="0">
                    <a:lnL>
                      <a:noFill/>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Base Size</a:t>
                      </a:r>
                    </a:p>
                  </a:txBody>
                  <a:tcPr marL="1828" marR="1828" marT="1828"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New Size</a:t>
                      </a:r>
                    </a:p>
                  </a:txBody>
                  <a:tcPr marL="1828" marR="1828" marT="1828"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Size Change</a:t>
                      </a:r>
                    </a:p>
                  </a:txBody>
                  <a:tcPr marL="1828" marR="1828" marT="1828" marB="0">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Volume</a:t>
                      </a:r>
                    </a:p>
                    <a:p>
                      <a:pPr algn="ctr" rtl="0" fontAlgn="ctr"/>
                      <a:r>
                        <a:rPr lang="en-US" sz="800" b="0" i="0" u="none" strike="noStrike">
                          <a:solidFill>
                            <a:srgbClr val="575555"/>
                          </a:solidFill>
                          <a:effectLst/>
                          <a:latin typeface="Nexa Bold" panose="00000800000000000000" pitchFamily="2" charset="0"/>
                        </a:rPr>
                        <a:t>Index</a:t>
                      </a:r>
                    </a:p>
                  </a:txBody>
                  <a:tcPr marL="1828" marR="1828" marT="1828" marB="0">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Revenue</a:t>
                      </a:r>
                    </a:p>
                    <a:p>
                      <a:pPr algn="ctr" rtl="0" fontAlgn="ctr"/>
                      <a:r>
                        <a:rPr lang="en-US" sz="800" b="0" i="0" u="none" strike="noStrike">
                          <a:solidFill>
                            <a:srgbClr val="575555"/>
                          </a:solidFill>
                          <a:effectLst/>
                          <a:latin typeface="Nexa Bold" panose="00000800000000000000" pitchFamily="2" charset="0"/>
                        </a:rPr>
                        <a:t>Index</a:t>
                      </a:r>
                    </a:p>
                  </a:txBody>
                  <a:tcPr marL="1828" marR="1828" marT="1828"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Gross Profit</a:t>
                      </a:r>
                    </a:p>
                    <a:p>
                      <a:pPr algn="ctr" rtl="0" fontAlgn="ctr"/>
                      <a:r>
                        <a:rPr lang="en-US" sz="800" b="0" i="0" u="none" strike="noStrike">
                          <a:solidFill>
                            <a:srgbClr val="575555"/>
                          </a:solidFill>
                          <a:effectLst/>
                          <a:latin typeface="Nexa Bold" panose="00000800000000000000" pitchFamily="2" charset="0"/>
                        </a:rPr>
                        <a:t>Index</a:t>
                      </a:r>
                    </a:p>
                  </a:txBody>
                  <a:tcPr marL="1828" marR="1828" marT="1828"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Size </a:t>
                      </a:r>
                    </a:p>
                    <a:p>
                      <a:pPr algn="ctr" rtl="0" fontAlgn="ctr"/>
                      <a:r>
                        <a:rPr lang="en-US" sz="800" b="0" i="0" u="none" strike="noStrike">
                          <a:solidFill>
                            <a:srgbClr val="575555"/>
                          </a:solidFill>
                          <a:effectLst/>
                          <a:latin typeface="Nexa Bold" panose="00000800000000000000" pitchFamily="2" charset="0"/>
                        </a:rPr>
                        <a:t>Elasticity</a:t>
                      </a:r>
                    </a:p>
                  </a:txBody>
                  <a:tcPr marL="1828" marR="1828" marT="1828"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SCD PE</a:t>
                      </a:r>
                    </a:p>
                  </a:txBody>
                  <a:tcPr marL="1828" marR="1828" marT="1828"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685749" rtl="0" eaLnBrk="1" fontAlgn="ctr" latinLnBrk="0" hangingPunct="1">
                        <a:lnSpc>
                          <a:spcPct val="100000"/>
                        </a:lnSpc>
                        <a:spcBef>
                          <a:spcPts val="0"/>
                        </a:spcBef>
                        <a:spcAft>
                          <a:spcPts val="0"/>
                        </a:spcAft>
                        <a:buClrTx/>
                        <a:buSzTx/>
                        <a:buFontTx/>
                        <a:buNone/>
                        <a:tabLst/>
                        <a:defRPr/>
                      </a:pPr>
                      <a:r>
                        <a:rPr lang="en-US" sz="800" b="0" i="0" u="none" strike="noStrike">
                          <a:solidFill>
                            <a:srgbClr val="575555"/>
                          </a:solidFill>
                          <a:effectLst/>
                          <a:latin typeface="Nexa Bold" panose="00000800000000000000" pitchFamily="2" charset="0"/>
                        </a:rPr>
                        <a:t>PCD PE</a:t>
                      </a:r>
                    </a:p>
                  </a:txBody>
                  <a:tcPr marL="1828" marR="1828" marT="1828" marB="0">
                    <a:lnL w="19050" cap="flat" cmpd="sng" algn="ctr">
                      <a:noFill/>
                      <a:prstDash val="solid"/>
                      <a:round/>
                      <a:headEnd type="none" w="med" len="med"/>
                      <a:tailEnd type="none" w="med" len="med"/>
                    </a:lnL>
                    <a:lnR>
                      <a:noFill/>
                    </a:lnR>
                    <a:lnT w="635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15018296"/>
                  </a:ext>
                </a:extLst>
              </a:tr>
              <a:tr h="154008">
                <a:tc>
                  <a:txBody>
                    <a:bodyPr/>
                    <a:lstStyle/>
                    <a:p>
                      <a:pPr algn="l">
                        <a:defRPr sz="600" b="1">
                          <a:latin typeface="Nexa Bold"/>
                        </a:defRPr>
                      </a:pPr>
                      <a:r>
                        <a:rPr sz="600">
                          <a:latin typeface="Nexa Bold"/>
                        </a:rPr>
                        <a:t>Banana Boat Aqua Protect Sport Lotion FPS50+ 236ml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236</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212</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-10%</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81.7</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90.8</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97.0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1.8</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-1.6</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-1.8</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25625324"/>
                  </a:ext>
                </a:extLst>
              </a:tr>
              <a:tr h="154008">
                <a:tc>
                  <a:txBody>
                    <a:bodyPr/>
                    <a:lstStyle/>
                    <a:p>
                      <a:pPr algn="l">
                        <a:defRPr sz="600" b="1">
                          <a:latin typeface="Nexa Bold"/>
                        </a:defRPr>
                      </a:pPr>
                      <a:r>
                        <a:rPr sz="600">
                          <a:latin typeface="Nexa Bold"/>
                        </a:rPr>
                        <a:t>Banana Boat Aqua Protect Sport Lotion FPS50+ 236ml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236</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260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10%</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119.8</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109.1</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101.6</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1.9</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-2.1</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-2.9</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32854860"/>
                  </a:ext>
                </a:extLst>
              </a:tr>
              <a:tr h="154008">
                <a:tc>
                  <a:txBody>
                    <a:bodyPr/>
                    <a:lstStyle/>
                    <a:p>
                      <a:pPr algn="l">
                        <a:defRPr sz="600" b="1">
                          <a:latin typeface="Nexa Bold"/>
                        </a:defRPr>
                      </a:pPr>
                      <a:r>
                        <a:rPr sz="600">
                          <a:latin typeface="Nexa Bold"/>
                        </a:rPr>
                        <a:t>Banana Boat Aqua Protect Sport Spray FPS50+ 170g</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170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160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-9%</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89.6</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99.1</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103.0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-0.9</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76060726"/>
                  </a:ext>
                </a:extLst>
              </a:tr>
              <a:tr h="154008">
                <a:tc>
                  <a:txBody>
                    <a:bodyPr/>
                    <a:lstStyle/>
                    <a:p>
                      <a:pPr algn="l">
                        <a:defRPr sz="600" b="1">
                          <a:latin typeface="Nexa Bold"/>
                        </a:defRPr>
                      </a:pPr>
                      <a:r>
                        <a:rPr sz="600">
                          <a:latin typeface="Nexa Bold"/>
                        </a:rPr>
                        <a:t>Banana Boat Aqua Protect Sport Spray FPS50+ 170g</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170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195</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10%</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113.6</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103.1</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98.9</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1.3</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-1.5</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13054186"/>
                  </a:ext>
                </a:extLst>
              </a:tr>
              <a:tr h="154008">
                <a:tc>
                  <a:txBody>
                    <a:bodyPr/>
                    <a:lstStyle/>
                    <a:p>
                      <a:pPr algn="l">
                        <a:defRPr sz="600" b="1">
                          <a:latin typeface="Nexa Bold"/>
                        </a:defRPr>
                      </a:pPr>
                      <a:r>
                        <a:rPr sz="600">
                          <a:latin typeface="Nexa Bold"/>
                        </a:rPr>
                        <a:t>Banana Boat Aqua Protect Sport Spray FPS50+ 240ml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250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225</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-10%</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87.1</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96.7</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102.0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1.3</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-1.2</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864636"/>
                  </a:ext>
                </a:extLst>
              </a:tr>
              <a:tr h="154008">
                <a:tc>
                  <a:txBody>
                    <a:bodyPr/>
                    <a:lstStyle/>
                    <a:p>
                      <a:pPr algn="l">
                        <a:defRPr sz="600" b="1">
                          <a:latin typeface="Nexa Bold"/>
                        </a:defRPr>
                      </a:pPr>
                      <a:r>
                        <a:rPr sz="600">
                          <a:latin typeface="Nexa Bold"/>
                        </a:rPr>
                        <a:t>Banana Boat Aqua Protect Sport Spray FPS50+ 240ml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250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275</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119.2</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108.5</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102.5</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1.9</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-2.1</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-1.4</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91878489"/>
                  </a:ext>
                </a:extLst>
              </a:tr>
              <a:tr h="154008">
                <a:tc>
                  <a:txBody>
                    <a:bodyPr/>
                    <a:lstStyle/>
                    <a:p>
                      <a:pPr algn="l">
                        <a:defRPr sz="600" b="1">
                          <a:latin typeface="Nexa Bold"/>
                        </a:defRPr>
                      </a:pPr>
                      <a:r>
                        <a:rPr sz="600">
                          <a:latin typeface="Nexa Bold"/>
                        </a:rPr>
                        <a:t>Banana Boat Aqua Protect Spray FPS50+ 170g</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170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153</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79.1</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87.9</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91.3</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2.1</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-1.9</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29221768"/>
                  </a:ext>
                </a:extLst>
              </a:tr>
              <a:tr h="154008">
                <a:tc>
                  <a:txBody>
                    <a:bodyPr/>
                    <a:lstStyle/>
                    <a:p>
                      <a:pPr algn="l">
                        <a:defRPr sz="600" b="1">
                          <a:latin typeface="Nexa Bold"/>
                        </a:defRPr>
                      </a:pPr>
                      <a:r>
                        <a:rPr sz="600">
                          <a:latin typeface="Nexa Bold"/>
                        </a:rPr>
                        <a:t>Banana Boat Aqua Protect Spray FPS50+ 170g</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170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190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121.4</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108.7</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103.8</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1.8</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-2.1</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27617514"/>
                  </a:ext>
                </a:extLst>
              </a:tr>
              <a:tr h="154008">
                <a:tc>
                  <a:txBody>
                    <a:bodyPr/>
                    <a:lstStyle/>
                    <a:p>
                      <a:pPr algn="l">
                        <a:defRPr sz="600" b="1">
                          <a:latin typeface="Nexa Bold"/>
                        </a:defRPr>
                      </a:pPr>
                      <a:r>
                        <a:rPr sz="600">
                          <a:latin typeface="Nexa Bold"/>
                        </a:rPr>
                        <a:t>Banana Boat Aqua Protect Cream FPS50+ 236ml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236</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212</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77.9</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86.5</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92.8</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2.2</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-2.1</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83773987"/>
                  </a:ext>
                </a:extLst>
              </a:tr>
              <a:tr h="154008">
                <a:tc>
                  <a:txBody>
                    <a:bodyPr/>
                    <a:lstStyle/>
                    <a:p>
                      <a:pPr algn="l">
                        <a:defRPr sz="600" b="1">
                          <a:latin typeface="Nexa Bold"/>
                        </a:defRPr>
                      </a:pPr>
                      <a:r>
                        <a:rPr sz="600">
                          <a:latin typeface="Nexa Bold"/>
                        </a:rPr>
                        <a:t>Banana Boat Aqua Protect Cream FPS50+ 236ml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236</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260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122.3</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111.4</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103.3</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2.2</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-2.4</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-4.4</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97031365"/>
                  </a:ext>
                </a:extLst>
              </a:tr>
              <a:tr h="154008">
                <a:tc>
                  <a:txBody>
                    <a:bodyPr/>
                    <a:lstStyle/>
                    <a:p>
                      <a:pPr algn="l">
                        <a:defRPr sz="600" b="1">
                          <a:latin typeface="Nexa Bold"/>
                        </a:defRPr>
                      </a:pPr>
                      <a:r>
                        <a:rPr sz="600">
                          <a:latin typeface="Nexa Bold"/>
                        </a:rPr>
                        <a:t>Banana Boat Aqua Protect Kids Cream FPS50+ 236ml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236</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212</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81.2</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90.2</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96.0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1.8</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-1.7</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-1.8</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68395180"/>
                  </a:ext>
                </a:extLst>
              </a:tr>
              <a:tr h="154008">
                <a:tc>
                  <a:txBody>
                    <a:bodyPr/>
                    <a:lstStyle/>
                    <a:p>
                      <a:pPr algn="l">
                        <a:defRPr sz="600" b="1">
                          <a:latin typeface="Nexa Bold"/>
                        </a:defRPr>
                      </a:pPr>
                      <a:r>
                        <a:rPr sz="600">
                          <a:latin typeface="Nexa Bold"/>
                        </a:rPr>
                        <a:t>Banana Boat Aqua Protect Kids Cream FPS50+ 236ml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236</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260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122.3</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111.3</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104.2</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2.2</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-2.4</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-3.7</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88937280"/>
                  </a:ext>
                </a:extLst>
              </a:tr>
              <a:tr h="154008">
                <a:tc>
                  <a:txBody>
                    <a:bodyPr/>
                    <a:lstStyle/>
                    <a:p>
                      <a:pPr algn="l">
                        <a:defRPr sz="600" b="1">
                          <a:latin typeface="Nexa Bold"/>
                        </a:defRPr>
                      </a:pPr>
                      <a:r>
                        <a:rPr sz="600">
                          <a:latin typeface="Nexa Bold"/>
                        </a:rPr>
                        <a:t>Banana Boat Aqua Protect Kids Spray FPS50+ 170g</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170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153</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78.7</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87.4</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92.0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2.1</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-1.9</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48100420"/>
                  </a:ext>
                </a:extLst>
              </a:tr>
              <a:tr h="154008">
                <a:tc>
                  <a:txBody>
                    <a:bodyPr/>
                    <a:lstStyle/>
                    <a:p>
                      <a:pPr algn="l">
                        <a:defRPr sz="600" b="1">
                          <a:latin typeface="Nexa Bold"/>
                        </a:defRPr>
                      </a:pPr>
                      <a:r>
                        <a:rPr sz="600">
                          <a:latin typeface="Nexa Bold"/>
                        </a:rPr>
                        <a:t>Banana Boat Aqua Protect Kids Spray FPS50+ 170g</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170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190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121.5</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108.8</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102.0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1.8</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-2.1</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85691372"/>
                  </a:ext>
                </a:extLst>
              </a:tr>
              <a:tr h="154008">
                <a:tc>
                  <a:txBody>
                    <a:bodyPr/>
                    <a:lstStyle/>
                    <a:p>
                      <a:pPr algn="l">
                        <a:defRPr sz="600" b="1">
                          <a:latin typeface="Nexa Bold"/>
                        </a:defRPr>
                      </a:pPr>
                      <a:r>
                        <a:rPr sz="600">
                          <a:latin typeface="Nexa Bold"/>
                        </a:rPr>
                        <a:t>Banana Boat Advanced Protection Face Fluid FPS50+ 50ml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50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45</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93.8</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104.2</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117.2</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0.6</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-0.6</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37534962"/>
                  </a:ext>
                </a:extLst>
              </a:tr>
              <a:tr h="154008">
                <a:tc>
                  <a:txBody>
                    <a:bodyPr/>
                    <a:lstStyle/>
                    <a:p>
                      <a:pPr algn="l">
                        <a:defRPr sz="600" b="1">
                          <a:latin typeface="Nexa Bold"/>
                        </a:defRPr>
                      </a:pPr>
                      <a:r>
                        <a:rPr sz="600">
                          <a:latin typeface="Nexa Bold"/>
                        </a:rPr>
                        <a:t>Banana Boat Advanced Protection Face Fluid FPS50+ 50ml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50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55</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109.9</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100.0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87.6</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-2.8</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34951046"/>
                  </a:ext>
                </a:extLst>
              </a:tr>
              <a:tr h="154008">
                <a:tc>
                  <a:txBody>
                    <a:bodyPr/>
                    <a:lstStyle/>
                    <a:p>
                      <a:pPr algn="l">
                        <a:defRPr sz="600" b="1">
                          <a:latin typeface="Nexa Bold"/>
                        </a:defRPr>
                      </a:pPr>
                      <a:r>
                        <a:rPr sz="600">
                          <a:latin typeface="Nexa Bold"/>
                        </a:rPr>
                        <a:t>Banana Boat Advanced Protection Sport Roll-on FPS50+ 75ml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75</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67</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92.5</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103.5</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112.6</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0.7</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-0.6</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15496451"/>
                  </a:ext>
                </a:extLst>
              </a:tr>
              <a:tr h="154008">
                <a:tc>
                  <a:txBody>
                    <a:bodyPr/>
                    <a:lstStyle/>
                    <a:p>
                      <a:pPr algn="l">
                        <a:defRPr sz="600" b="1">
                          <a:latin typeface="Nexa Bold"/>
                        </a:defRPr>
                      </a:pPr>
                      <a:r>
                        <a:rPr sz="600">
                          <a:latin typeface="Nexa Bold"/>
                        </a:rPr>
                        <a:t>Banana Boat Advanced Protection Sport Roll-on FPS50+ 75ml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75</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82</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108.0</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98.8</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91.2</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0.9</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-0.9</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-1.4</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79691915"/>
                  </a:ext>
                </a:extLst>
              </a:tr>
              <a:tr h="154008">
                <a:tc>
                  <a:txBody>
                    <a:bodyPr/>
                    <a:lstStyle/>
                    <a:p>
                      <a:pPr algn="l">
                        <a:defRPr sz="600" b="1">
                          <a:latin typeface="Nexa Bold"/>
                        </a:defRPr>
                      </a:pPr>
                      <a:r>
                        <a:rPr sz="600">
                          <a:latin typeface="Nexa Bold"/>
                        </a:rPr>
                        <a:t>Banana Boat Advanced Protection Lotion FPS50+ 240ml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240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220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-8%</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77.7</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84.6</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88.6</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2.7</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-2.5</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-2.7</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72548285"/>
                  </a:ext>
                </a:extLst>
              </a:tr>
              <a:tr h="154008">
                <a:tc>
                  <a:txBody>
                    <a:bodyPr/>
                    <a:lstStyle/>
                    <a:p>
                      <a:pPr algn="l">
                        <a:defRPr sz="600" b="1">
                          <a:latin typeface="Nexa Bold"/>
                        </a:defRPr>
                      </a:pPr>
                      <a:r>
                        <a:rPr sz="600">
                          <a:latin typeface="Nexa Bold"/>
                        </a:rPr>
                        <a:t>Banana Boat Advanced Protection Lotion FPS50+ 240ml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240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260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8%</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122.3</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113.2</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107.8</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2.7</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-2.9</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-5.9</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2217481"/>
                  </a:ext>
                </a:extLst>
              </a:tr>
            </a:tbl>
          </a:graphicData>
        </a:graphic>
      </p:graphicFrame>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742F8DF2-DE3F-2BA0-61F6-AB277954A193}"/>
                  </a:ext>
                </a:extLst>
              </p:cNvPr>
              <p:cNvSpPr txBox="1"/>
              <p:nvPr/>
            </p:nvSpPr>
            <p:spPr>
              <a:xfrm>
                <a:off x="2223435" y="4626106"/>
                <a:ext cx="3492000" cy="216000"/>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𝑆𝐶𝐷</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𝑃𝐸</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𝑆𝑖𝑧𝑒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𝐶h𝑎𝑛𝑔𝑒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𝐷𝑟𝑖𝑣𝑒𝑛</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𝑃𝑟𝑖𝑐𝑒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𝐸𝑙𝑎𝑠𝑡𝑖𝑐𝑖𝑡𝑦</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f>
                        <m:fPr>
                          <m:ctrlPr>
                            <a:rPr kumimoji="0" lang="en-CH"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ctrlPr>
                        </m:fPr>
                        <m:num>
                          <m:r>
                            <a:rPr kumimoji="0" lang="en-CH"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𝑠h𝑎𝑟𝑒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𝑐h𝑎𝑛𝑔𝑒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𝑑𝑢𝑒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𝑡𝑜</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𝑠𝑖𝑧𝑒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𝑐h𝑎𝑛𝑔𝑒</m:t>
                          </m:r>
                        </m:num>
                        <m:den>
                          <m:r>
                            <a:rPr kumimoji="0" lang="en-CH"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𝑝𝑟𝑖𝑐𝑒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𝑐h𝑎𝑛𝑔𝑒</m:t>
                          </m:r>
                        </m:den>
                      </m:f>
                    </m:oMath>
                  </m:oMathPara>
                </a14:m>
                <a:endParaRPr kumimoji="0" lang="en-CH" sz="1013" b="0" i="1" u="none" strike="noStrike" kern="1200" cap="none" spc="0" normalizeH="0" baseline="0" noProof="0">
                  <a:ln>
                    <a:noFill/>
                  </a:ln>
                  <a:solidFill>
                    <a:srgbClr val="575555"/>
                  </a:solidFill>
                  <a:effectLst/>
                  <a:uLnTx/>
                  <a:uFillTx/>
                  <a:latin typeface="Nexa Book"/>
                  <a:ea typeface="+mn-ea"/>
                  <a:cs typeface="+mn-cs"/>
                </a:endParaRPr>
              </a:p>
            </p:txBody>
          </p:sp>
        </mc:Choice>
        <mc:Fallback xmlns="">
          <p:sp>
            <p:nvSpPr>
              <p:cNvPr id="15" name="TextBox 14">
                <a:extLst>
                  <a:ext uri="{FF2B5EF4-FFF2-40B4-BE49-F238E27FC236}">
                    <a16:creationId xmlns:a16="http://schemas.microsoft.com/office/drawing/2014/main" id="{0435653C-1939-699E-AE30-F311ED3D5C0A}"/>
                  </a:ext>
                </a:extLst>
              </p:cNvPr>
              <p:cNvSpPr txBox="1">
                <a:spLocks noRot="1" noChangeAspect="1" noMove="1" noResize="1" noEditPoints="1" noAdjustHandles="1" noChangeArrowheads="1" noChangeShapeType="1" noTextEdit="1"/>
              </p:cNvSpPr>
              <p:nvPr/>
            </p:nvSpPr>
            <p:spPr>
              <a:xfrm>
                <a:off x="2223435" y="4626106"/>
                <a:ext cx="3492000" cy="216000"/>
              </a:xfrm>
              <a:prstGeom prst="rect">
                <a:avLst/>
              </a:prstGeom>
              <a:blipFill>
                <a:blip r:embed="rId5"/>
                <a:stretch>
                  <a:fillRect t="-5714" b="-20000"/>
                </a:stretch>
              </a:blipFill>
              <a:ln>
                <a:noFill/>
              </a:ln>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62A8B4E7-D44A-8A2C-2F53-FA2FF8608F15}"/>
                  </a:ext>
                </a:extLst>
              </p:cNvPr>
              <p:cNvSpPr txBox="1"/>
              <p:nvPr/>
            </p:nvSpPr>
            <p:spPr>
              <a:xfrm>
                <a:off x="2223435" y="4866727"/>
                <a:ext cx="3492000" cy="216000"/>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𝑃𝐶𝐷</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𝑃𝐸</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𝑃𝑟𝑖𝑐𝑒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𝐶h𝑎𝑛𝑔𝑒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𝐷𝑟𝑖𝑣𝑒𝑛</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𝑃𝑟𝑖𝑐𝑒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𝐸𝑙𝑎𝑠𝑡𝑖𝑐𝑖𝑡𝑦</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f>
                        <m:fPr>
                          <m:ctrlPr>
                            <a:rPr kumimoji="0" lang="en-CH"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ctrlPr>
                        </m:fPr>
                        <m:num>
                          <m:r>
                            <a:rPr kumimoji="0" lang="en-CH"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𝑠h𝑎𝑟𝑒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𝑐h𝑎𝑛𝑔𝑒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𝑑𝑢𝑒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𝑡𝑜</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𝑝𝑟𝑖𝑐𝑒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𝑐h𝑎𝑛𝑔𝑒</m:t>
                          </m:r>
                        </m:num>
                        <m:den>
                          <m:r>
                            <a:rPr kumimoji="0" lang="en-CH"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𝑝𝑟𝑖𝑐𝑒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𝑐h𝑎𝑛𝑔𝑒</m:t>
                          </m:r>
                        </m:den>
                      </m:f>
                    </m:oMath>
                  </m:oMathPara>
                </a14:m>
                <a:endParaRPr kumimoji="0" lang="en-CH" sz="700" b="0" i="1" u="none" strike="noStrike" kern="1200" cap="none" spc="0" normalizeH="0" baseline="0" noProof="0">
                  <a:ln>
                    <a:noFill/>
                  </a:ln>
                  <a:solidFill>
                    <a:srgbClr val="575555"/>
                  </a:solidFill>
                  <a:effectLst/>
                  <a:uLnTx/>
                  <a:uFillTx/>
                  <a:latin typeface="Nexa Book"/>
                  <a:ea typeface="+mn-ea"/>
                  <a:cs typeface="+mn-cs"/>
                </a:endParaRPr>
              </a:p>
            </p:txBody>
          </p:sp>
        </mc:Choice>
        <mc:Fallback xmlns="">
          <p:sp>
            <p:nvSpPr>
              <p:cNvPr id="17" name="TextBox 16">
                <a:extLst>
                  <a:ext uri="{FF2B5EF4-FFF2-40B4-BE49-F238E27FC236}">
                    <a16:creationId xmlns:a16="http://schemas.microsoft.com/office/drawing/2014/main" id="{618D05B6-EB34-41CC-89DF-6DC6A920D559}"/>
                  </a:ext>
                </a:extLst>
              </p:cNvPr>
              <p:cNvSpPr txBox="1">
                <a:spLocks noRot="1" noChangeAspect="1" noMove="1" noResize="1" noEditPoints="1" noAdjustHandles="1" noChangeArrowheads="1" noChangeShapeType="1" noTextEdit="1"/>
              </p:cNvSpPr>
              <p:nvPr/>
            </p:nvSpPr>
            <p:spPr>
              <a:xfrm>
                <a:off x="2223435" y="4866727"/>
                <a:ext cx="3492000" cy="216000"/>
              </a:xfrm>
              <a:prstGeom prst="rect">
                <a:avLst/>
              </a:prstGeom>
              <a:blipFill>
                <a:blip r:embed="rId6"/>
                <a:stretch>
                  <a:fillRect l="-873" t="-5556" r="-1047" b="-19444"/>
                </a:stretch>
              </a:blipFill>
              <a:ln>
                <a:noFill/>
              </a:ln>
            </p:spPr>
            <p:txBody>
              <a:bodyPr/>
              <a:lstStyle/>
              <a:p>
                <a:r>
                  <a:rPr lang="en-CH">
                    <a:noFill/>
                  </a:rPr>
                  <a:t> </a:t>
                </a:r>
              </a:p>
            </p:txBody>
          </p:sp>
        </mc:Fallback>
      </mc:AlternateContent>
      <p:sp>
        <p:nvSpPr>
          <p:cNvPr id="3" name="Date Placeholder 2">
            <a:extLst>
              <a:ext uri="{FF2B5EF4-FFF2-40B4-BE49-F238E27FC236}">
                <a16:creationId xmlns:a16="http://schemas.microsoft.com/office/drawing/2014/main" id="{74DD1618-2498-306F-3419-2D59F7FC0F46}"/>
              </a:ext>
            </a:extLst>
          </p:cNvPr>
          <p:cNvSpPr>
            <a:spLocks noGrp="1"/>
          </p:cNvSpPr>
          <p:nvPr>
            <p:ph type="dt" sz="half" idx="14"/>
          </p:nvPr>
        </p:nvSpPr>
        <p:spPr/>
        <p:txBody>
          <a:bodyPr/>
          <a:lstStyle/>
          <a:p>
            <a:fld id="{BB002644-2D98-4E85-9606-3F7EA2621739}" type="datetime1">
              <a:rPr lang="en-US" smtClean="0"/>
              <a:t>7/25/2025</a:t>
            </a:fld>
            <a:endParaRPr lang="en-US"/>
          </a:p>
        </p:txBody>
      </p:sp>
      <p:sp>
        <p:nvSpPr>
          <p:cNvPr id="4" name="Slide Number Placeholder 3">
            <a:extLst>
              <a:ext uri="{FF2B5EF4-FFF2-40B4-BE49-F238E27FC236}">
                <a16:creationId xmlns:a16="http://schemas.microsoft.com/office/drawing/2014/main" id="{85AAB4D1-3588-4B6B-8AEF-6A3D50214D7B}"/>
              </a:ext>
            </a:extLst>
          </p:cNvPr>
          <p:cNvSpPr>
            <a:spLocks noGrp="1"/>
          </p:cNvSpPr>
          <p:nvPr>
            <p:ph type="sldNum" sz="quarter" idx="16"/>
          </p:nvPr>
        </p:nvSpPr>
        <p:spPr/>
        <p:txBody>
          <a:bodyPr/>
          <a:lstStyle/>
          <a:p>
            <a:fld id="{7B1F438D-4EAF-094E-9162-80CF3EF77236}" type="slidenum">
              <a:rPr lang="en-US" smtClean="0"/>
              <a:pPr/>
              <a:t>24</a:t>
            </a:fld>
            <a:endParaRPr lang="en-US"/>
          </a:p>
        </p:txBody>
      </p:sp>
    </p:spTree>
    <p:extLst>
      <p:ext uri="{BB962C8B-B14F-4D97-AF65-F5344CB8AC3E}">
        <p14:creationId xmlns:p14="http://schemas.microsoft.com/office/powerpoint/2010/main" val="38321866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DE814D-27A2-C937-EE9B-FB79C56D7FD2}"/>
            </a:ext>
          </a:extLst>
        </p:cNvPr>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D9240F39-F2FE-BCEF-9039-60380DCC72FF}"/>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8" name="think-cell data - do not delete" hidden="1">
                        <a:extLst>
                          <a:ext uri="{FF2B5EF4-FFF2-40B4-BE49-F238E27FC236}">
                            <a16:creationId xmlns:a16="http://schemas.microsoft.com/office/drawing/2014/main" id="{9D629C2B-4852-A793-BFFD-28711000BF4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1" name="Footer Placeholder 10">
            <a:extLst>
              <a:ext uri="{FF2B5EF4-FFF2-40B4-BE49-F238E27FC236}">
                <a16:creationId xmlns:a16="http://schemas.microsoft.com/office/drawing/2014/main" id="{1B5BDC6A-448D-E30A-BFB2-DD0D3B220AD8}"/>
              </a:ext>
            </a:extLst>
          </p:cNvPr>
          <p:cNvSpPr>
            <a:spLocks noGrp="1"/>
          </p:cNvSpPr>
          <p:nvPr>
            <p:ph type="ftr" sz="quarter" idx="15"/>
          </p:nvPr>
        </p:nvSpPr>
        <p:spPr>
          <a:xfrm>
            <a:off x="546969" y="4970700"/>
            <a:ext cx="6451742" cy="174151"/>
          </a:xfrm>
        </p:spPr>
        <p:txBody>
          <a:bodyPr/>
          <a:lstStyle/>
          <a:p>
            <a:pPr lvl="0"/>
            <a:endParaRPr lang="en-US" noProof="0"/>
          </a:p>
        </p:txBody>
      </p:sp>
      <p:sp>
        <p:nvSpPr>
          <p:cNvPr id="5" name="Text Placeholder 4">
            <a:extLst>
              <a:ext uri="{FF2B5EF4-FFF2-40B4-BE49-F238E27FC236}">
                <a16:creationId xmlns:a16="http://schemas.microsoft.com/office/drawing/2014/main" id="{45CB74BF-9751-3B86-DFCE-FA69AB3B3FB3}"/>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6" name="Text Placeholder 5">
            <a:extLst>
              <a:ext uri="{FF2B5EF4-FFF2-40B4-BE49-F238E27FC236}">
                <a16:creationId xmlns:a16="http://schemas.microsoft.com/office/drawing/2014/main" id="{695A7427-D57C-9A7B-71FF-194914D37785}"/>
              </a:ext>
            </a:extLst>
          </p:cNvPr>
          <p:cNvSpPr>
            <a:spLocks noGrp="1"/>
          </p:cNvSpPr>
          <p:nvPr>
            <p:ph type="body" sz="quarter" idx="18"/>
          </p:nvPr>
        </p:nvSpPr>
        <p:spPr>
          <a:xfrm>
            <a:off x="503238" y="774000"/>
            <a:ext cx="8136762" cy="360000"/>
          </a:xfrm>
        </p:spPr>
        <p:txBody>
          <a:bodyPr>
            <a:normAutofit/>
          </a:bodyPr>
          <a:lstStyle/>
          <a:p>
            <a:pPr>
              <a:defRPr sz="1200">
                <a:latin typeface="Nexa Bold (Headings)"/>
              </a:defRPr>
            </a:pPr>
            <a:r>
              <a:t>Size Elasticity | Walmart | Assumes no other products are changing prices or sizes</a:t>
            </a:r>
          </a:p>
        </p:txBody>
      </p:sp>
      <p:sp>
        <p:nvSpPr>
          <p:cNvPr id="7" name="Title 6">
            <a:extLst>
              <a:ext uri="{FF2B5EF4-FFF2-40B4-BE49-F238E27FC236}">
                <a16:creationId xmlns:a16="http://schemas.microsoft.com/office/drawing/2014/main" id="{E35ABB74-F467-E235-5BD3-5C31531A5EF6}"/>
              </a:ext>
            </a:extLst>
          </p:cNvPr>
          <p:cNvSpPr>
            <a:spLocks noGrp="1"/>
          </p:cNvSpPr>
          <p:nvPr>
            <p:ph type="title"/>
          </p:nvPr>
        </p:nvSpPr>
        <p:spPr>
          <a:xfrm>
            <a:off x="504000" y="-1"/>
            <a:ext cx="8136000" cy="771525"/>
          </a:xfrm>
          <a:noFill/>
        </p:spPr>
        <p:txBody>
          <a:bodyPr vert="horz"/>
          <a:lstStyle/>
          <a:p>
            <a:r>
              <a:rPr lang="en-GB" dirty="0">
                <a:highlight>
                  <a:srgbClr val="FFFF00"/>
                </a:highlight>
              </a:rPr>
              <a:t>SE Slide</a:t>
            </a:r>
            <a:r>
              <a:rPr lang="en-US" dirty="0">
                <a:highlight>
                  <a:srgbClr val="FFFF00"/>
                </a:highlight>
              </a:rPr>
              <a: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9" name="Table 8">
            <a:extLst>
              <a:ext uri="{FF2B5EF4-FFF2-40B4-BE49-F238E27FC236}">
                <a16:creationId xmlns:a16="http://schemas.microsoft.com/office/drawing/2014/main" id="{969A6047-4414-A3E2-4393-29DD1103E489}"/>
              </a:ext>
            </a:extLst>
          </p:cNvPr>
          <p:cNvGraphicFramePr>
            <a:graphicFrameLocks noGrp="1"/>
          </p:cNvGraphicFramePr>
          <p:nvPr/>
        </p:nvGraphicFramePr>
        <p:xfrm>
          <a:off x="546970" y="1137285"/>
          <a:ext cx="8093792" cy="3464206"/>
        </p:xfrm>
        <a:graphic>
          <a:graphicData uri="http://schemas.openxmlformats.org/drawingml/2006/table">
            <a:tbl>
              <a:tblPr/>
              <a:tblGrid>
                <a:gridCol w="2259173">
                  <a:extLst>
                    <a:ext uri="{9D8B030D-6E8A-4147-A177-3AD203B41FA5}">
                      <a16:colId xmlns:a16="http://schemas.microsoft.com/office/drawing/2014/main" val="4140393679"/>
                    </a:ext>
                  </a:extLst>
                </a:gridCol>
                <a:gridCol w="648291">
                  <a:extLst>
                    <a:ext uri="{9D8B030D-6E8A-4147-A177-3AD203B41FA5}">
                      <a16:colId xmlns:a16="http://schemas.microsoft.com/office/drawing/2014/main" val="1116223135"/>
                    </a:ext>
                  </a:extLst>
                </a:gridCol>
                <a:gridCol w="648291">
                  <a:extLst>
                    <a:ext uri="{9D8B030D-6E8A-4147-A177-3AD203B41FA5}">
                      <a16:colId xmlns:a16="http://schemas.microsoft.com/office/drawing/2014/main" val="3791326800"/>
                    </a:ext>
                  </a:extLst>
                </a:gridCol>
                <a:gridCol w="648291">
                  <a:extLst>
                    <a:ext uri="{9D8B030D-6E8A-4147-A177-3AD203B41FA5}">
                      <a16:colId xmlns:a16="http://schemas.microsoft.com/office/drawing/2014/main" val="4065833276"/>
                    </a:ext>
                  </a:extLst>
                </a:gridCol>
                <a:gridCol w="648291">
                  <a:extLst>
                    <a:ext uri="{9D8B030D-6E8A-4147-A177-3AD203B41FA5}">
                      <a16:colId xmlns:a16="http://schemas.microsoft.com/office/drawing/2014/main" val="62708565"/>
                    </a:ext>
                  </a:extLst>
                </a:gridCol>
                <a:gridCol w="648291">
                  <a:extLst>
                    <a:ext uri="{9D8B030D-6E8A-4147-A177-3AD203B41FA5}">
                      <a16:colId xmlns:a16="http://schemas.microsoft.com/office/drawing/2014/main" val="31688122"/>
                    </a:ext>
                  </a:extLst>
                </a:gridCol>
                <a:gridCol w="648291">
                  <a:extLst>
                    <a:ext uri="{9D8B030D-6E8A-4147-A177-3AD203B41FA5}">
                      <a16:colId xmlns:a16="http://schemas.microsoft.com/office/drawing/2014/main" val="2454520991"/>
                    </a:ext>
                  </a:extLst>
                </a:gridCol>
                <a:gridCol w="648291">
                  <a:extLst>
                    <a:ext uri="{9D8B030D-6E8A-4147-A177-3AD203B41FA5}">
                      <a16:colId xmlns:a16="http://schemas.microsoft.com/office/drawing/2014/main" val="1148709605"/>
                    </a:ext>
                  </a:extLst>
                </a:gridCol>
                <a:gridCol w="648291">
                  <a:extLst>
                    <a:ext uri="{9D8B030D-6E8A-4147-A177-3AD203B41FA5}">
                      <a16:colId xmlns:a16="http://schemas.microsoft.com/office/drawing/2014/main" val="129273525"/>
                    </a:ext>
                  </a:extLst>
                </a:gridCol>
                <a:gridCol w="648291">
                  <a:extLst>
                    <a:ext uri="{9D8B030D-6E8A-4147-A177-3AD203B41FA5}">
                      <a16:colId xmlns:a16="http://schemas.microsoft.com/office/drawing/2014/main" val="654776367"/>
                    </a:ext>
                  </a:extLst>
                </a:gridCol>
              </a:tblGrid>
              <a:tr h="128649">
                <a:tc>
                  <a:txBody>
                    <a:bodyPr/>
                    <a:lstStyle/>
                    <a:p>
                      <a:pPr algn="l" fontAlgn="b"/>
                      <a:endParaRPr lang="en-US" sz="800" b="1" i="0" u="sng" strike="noStrike">
                        <a:solidFill>
                          <a:schemeClr val="tx1"/>
                        </a:solidFill>
                        <a:effectLst/>
                        <a:latin typeface="Nexa Bold" panose="00000800000000000000" pitchFamily="2" charset="0"/>
                      </a:endParaRPr>
                    </a:p>
                  </a:txBody>
                  <a:tcPr marL="1828" marR="1828" marT="1828" marB="0" anchor="b">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b"/>
                      <a:endParaRPr lang="en-CH" sz="800" b="0" i="0" u="none" strike="noStrike">
                        <a:solidFill>
                          <a:schemeClr val="tx1"/>
                        </a:solidFill>
                        <a:effectLst/>
                        <a:latin typeface="Nexa Bold" panose="00000800000000000000" pitchFamily="2" charset="0"/>
                      </a:endParaRPr>
                    </a:p>
                  </a:txBody>
                  <a:tcPr marL="1828" marR="1828" marT="1828" marB="0" anchor="b">
                    <a:lnL>
                      <a:noFill/>
                    </a:lnL>
                    <a:lnR w="6350" cap="flat" cmpd="sng" algn="ctr">
                      <a:no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b"/>
                      <a:endParaRPr lang="en-CH" sz="800" b="0" i="0" u="none" strike="noStrike">
                        <a:solidFill>
                          <a:schemeClr val="tx1"/>
                        </a:solidFill>
                        <a:effectLst/>
                        <a:latin typeface="Nexa Bold" panose="00000800000000000000" pitchFamily="2" charset="0"/>
                      </a:endParaRPr>
                    </a:p>
                  </a:txBody>
                  <a:tcPr marL="1828" marR="1828" marT="1828"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b"/>
                      <a:endParaRPr lang="en-CH" sz="800" b="0" i="0" u="none" strike="noStrike">
                        <a:solidFill>
                          <a:schemeClr val="tx1"/>
                        </a:solidFill>
                        <a:effectLst/>
                        <a:latin typeface="Nexa Bold" panose="00000800000000000000" pitchFamily="2" charset="0"/>
                      </a:endParaRPr>
                    </a:p>
                  </a:txBody>
                  <a:tcPr marL="1828" marR="1828" marT="1828" marB="0" anchor="b">
                    <a:lnL w="63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gridSpan="6">
                  <a:txBody>
                    <a:bodyPr/>
                    <a:lstStyle/>
                    <a:p>
                      <a:pPr algn="ctr" fontAlgn="b"/>
                      <a:r>
                        <a:rPr lang="en-US" sz="800" b="1" i="0" u="none" strike="noStrike">
                          <a:solidFill>
                            <a:schemeClr val="tx1"/>
                          </a:solidFill>
                          <a:effectLst/>
                          <a:latin typeface="Nexa Bold" panose="00000800000000000000" pitchFamily="2" charset="0"/>
                        </a:rPr>
                        <a:t>Impact at product level</a:t>
                      </a:r>
                    </a:p>
                  </a:txBody>
                  <a:tcPr marL="1828" marR="1828" marT="1828" marB="0" anchor="b">
                    <a:lnL w="12700" cap="flat" cmpd="sng" algn="ctr">
                      <a:solidFill>
                        <a:schemeClr val="bg1"/>
                      </a:solidFill>
                      <a:prstDash val="solid"/>
                      <a:round/>
                      <a:headEnd type="none" w="med" len="med"/>
                      <a:tailEnd type="none" w="med" len="med"/>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endParaRPr lang="en-CH"/>
                    </a:p>
                  </a:txBody>
                  <a:tcPr/>
                </a:tc>
                <a:tc hMerge="1">
                  <a:txBody>
                    <a:bodyPr/>
                    <a:lstStyle/>
                    <a:p>
                      <a:endParaRPr lang="en-CH"/>
                    </a:p>
                  </a:txBody>
                  <a:tcPr/>
                </a:tc>
                <a:tc hMerge="1">
                  <a:txBody>
                    <a:bodyPr/>
                    <a:lstStyle/>
                    <a:p>
                      <a:endParaRPr lang="en-AE"/>
                    </a:p>
                  </a:txBody>
                  <a:tcPr/>
                </a:tc>
                <a:tc hMerge="1">
                  <a:txBody>
                    <a:bodyPr/>
                    <a:lstStyle/>
                    <a:p>
                      <a:endParaRPr lang="en-CH"/>
                    </a:p>
                  </a:txBody>
                  <a:tcPr/>
                </a:tc>
                <a:tc hMerge="1">
                  <a:txBody>
                    <a:bodyPr/>
                    <a:lstStyle/>
                    <a:p>
                      <a:pPr algn="ctr" fontAlgn="b"/>
                      <a:r>
                        <a:rPr lang="en-CH" sz="900" b="1" i="0" u="none" strike="noStrike">
                          <a:solidFill>
                            <a:srgbClr val="000000"/>
                          </a:solidFill>
                          <a:effectLst/>
                          <a:latin typeface="+mj-lt"/>
                        </a:rPr>
                        <a:t> </a:t>
                      </a:r>
                    </a:p>
                  </a:txBody>
                  <a:tcPr marL="1828" marR="1828" marT="1828" marB="0" anchor="b">
                    <a:lnL w="6350" cap="flat" cmpd="sng" algn="ctr">
                      <a:noFill/>
                      <a:prstDash val="solid"/>
                      <a:round/>
                      <a:headEnd type="none" w="med" len="med"/>
                      <a:tailEnd type="none" w="med" len="med"/>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13974451"/>
                  </a:ext>
                </a:extLst>
              </a:tr>
              <a:tr h="255397">
                <a:tc>
                  <a:txBody>
                    <a:bodyPr/>
                    <a:lstStyle/>
                    <a:p>
                      <a:pPr algn="ctr" rtl="0" fontAlgn="ctr"/>
                      <a:r>
                        <a:rPr lang="en-US" sz="800" b="0" i="0" u="none" strike="noStrike">
                          <a:solidFill>
                            <a:srgbClr val="575555"/>
                          </a:solidFill>
                          <a:effectLst/>
                          <a:latin typeface="Nexa Bold" panose="00000800000000000000" pitchFamily="2" charset="0"/>
                        </a:rPr>
                        <a:t>Product</a:t>
                      </a:r>
                    </a:p>
                  </a:txBody>
                  <a:tcPr marL="1828" marR="1828" marT="1828" marB="0">
                    <a:lnL>
                      <a:noFill/>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Base Size</a:t>
                      </a:r>
                    </a:p>
                  </a:txBody>
                  <a:tcPr marL="1828" marR="1828" marT="1828"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New Size</a:t>
                      </a:r>
                    </a:p>
                  </a:txBody>
                  <a:tcPr marL="1828" marR="1828" marT="1828"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Size Change</a:t>
                      </a:r>
                    </a:p>
                  </a:txBody>
                  <a:tcPr marL="1828" marR="1828" marT="1828" marB="0">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Volume</a:t>
                      </a:r>
                    </a:p>
                    <a:p>
                      <a:pPr algn="ctr" rtl="0" fontAlgn="ctr"/>
                      <a:r>
                        <a:rPr lang="en-US" sz="800" b="0" i="0" u="none" strike="noStrike">
                          <a:solidFill>
                            <a:srgbClr val="575555"/>
                          </a:solidFill>
                          <a:effectLst/>
                          <a:latin typeface="Nexa Bold" panose="00000800000000000000" pitchFamily="2" charset="0"/>
                        </a:rPr>
                        <a:t>Index</a:t>
                      </a:r>
                    </a:p>
                  </a:txBody>
                  <a:tcPr marL="1828" marR="1828" marT="1828" marB="0">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Revenue</a:t>
                      </a:r>
                    </a:p>
                    <a:p>
                      <a:pPr algn="ctr" rtl="0" fontAlgn="ctr"/>
                      <a:r>
                        <a:rPr lang="en-US" sz="800" b="0" i="0" u="none" strike="noStrike">
                          <a:solidFill>
                            <a:srgbClr val="575555"/>
                          </a:solidFill>
                          <a:effectLst/>
                          <a:latin typeface="Nexa Bold" panose="00000800000000000000" pitchFamily="2" charset="0"/>
                        </a:rPr>
                        <a:t>Index</a:t>
                      </a:r>
                    </a:p>
                  </a:txBody>
                  <a:tcPr marL="1828" marR="1828" marT="1828"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Gross Profit</a:t>
                      </a:r>
                    </a:p>
                    <a:p>
                      <a:pPr algn="ctr" rtl="0" fontAlgn="ctr"/>
                      <a:r>
                        <a:rPr lang="en-US" sz="800" b="0" i="0" u="none" strike="noStrike">
                          <a:solidFill>
                            <a:srgbClr val="575555"/>
                          </a:solidFill>
                          <a:effectLst/>
                          <a:latin typeface="Nexa Bold" panose="00000800000000000000" pitchFamily="2" charset="0"/>
                        </a:rPr>
                        <a:t>Index</a:t>
                      </a:r>
                    </a:p>
                  </a:txBody>
                  <a:tcPr marL="1828" marR="1828" marT="1828"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Size </a:t>
                      </a:r>
                    </a:p>
                    <a:p>
                      <a:pPr algn="ctr" rtl="0" fontAlgn="ctr"/>
                      <a:r>
                        <a:rPr lang="en-US" sz="800" b="0" i="0" u="none" strike="noStrike">
                          <a:solidFill>
                            <a:srgbClr val="575555"/>
                          </a:solidFill>
                          <a:effectLst/>
                          <a:latin typeface="Nexa Bold" panose="00000800000000000000" pitchFamily="2" charset="0"/>
                        </a:rPr>
                        <a:t>Elasticity</a:t>
                      </a:r>
                    </a:p>
                  </a:txBody>
                  <a:tcPr marL="1828" marR="1828" marT="1828"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SCD PE</a:t>
                      </a:r>
                    </a:p>
                  </a:txBody>
                  <a:tcPr marL="1828" marR="1828" marT="1828"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685749" rtl="0" eaLnBrk="1" fontAlgn="ctr" latinLnBrk="0" hangingPunct="1">
                        <a:lnSpc>
                          <a:spcPct val="100000"/>
                        </a:lnSpc>
                        <a:spcBef>
                          <a:spcPts val="0"/>
                        </a:spcBef>
                        <a:spcAft>
                          <a:spcPts val="0"/>
                        </a:spcAft>
                        <a:buClrTx/>
                        <a:buSzTx/>
                        <a:buFontTx/>
                        <a:buNone/>
                        <a:tabLst/>
                        <a:defRPr/>
                      </a:pPr>
                      <a:r>
                        <a:rPr lang="en-US" sz="800" b="0" i="0" u="none" strike="noStrike">
                          <a:solidFill>
                            <a:srgbClr val="575555"/>
                          </a:solidFill>
                          <a:effectLst/>
                          <a:latin typeface="Nexa Bold" panose="00000800000000000000" pitchFamily="2" charset="0"/>
                        </a:rPr>
                        <a:t>PCD PE</a:t>
                      </a:r>
                    </a:p>
                  </a:txBody>
                  <a:tcPr marL="1828" marR="1828" marT="1828" marB="0">
                    <a:lnL w="19050" cap="flat" cmpd="sng" algn="ctr">
                      <a:noFill/>
                      <a:prstDash val="solid"/>
                      <a:round/>
                      <a:headEnd type="none" w="med" len="med"/>
                      <a:tailEnd type="none" w="med" len="med"/>
                    </a:lnL>
                    <a:lnR>
                      <a:noFill/>
                    </a:lnR>
                    <a:lnT w="635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15018296"/>
                  </a:ext>
                </a:extLst>
              </a:tr>
              <a:tr h="154008">
                <a:tc>
                  <a:txBody>
                    <a:bodyPr/>
                    <a:lstStyle/>
                    <a:p>
                      <a:pPr algn="l">
                        <a:defRPr sz="600" b="1">
                          <a:latin typeface="Nexa Bold"/>
                        </a:defRPr>
                      </a:pPr>
                      <a:r>
                        <a:rPr sz="600">
                          <a:latin typeface="Nexa Bold"/>
                        </a:rPr>
                        <a:t>Banana Boat Advanced Protection Lotion FPS50+ 360ml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360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320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-11%</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85.6</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96.2</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105.2</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1.3</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-2.2</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25625324"/>
                  </a:ext>
                </a:extLst>
              </a:tr>
              <a:tr h="154008">
                <a:tc>
                  <a:txBody>
                    <a:bodyPr/>
                    <a:lstStyle/>
                    <a:p>
                      <a:pPr algn="l">
                        <a:defRPr sz="600" b="1">
                          <a:latin typeface="Nexa Bold"/>
                        </a:defRPr>
                      </a:pPr>
                      <a:r>
                        <a:rPr sz="600">
                          <a:latin typeface="Nexa Bold"/>
                        </a:rPr>
                        <a:t>Banana Boat Advanced Protection Lotion FPS50+ 360ml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360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400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11%</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117.1</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105.6</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95.8</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1.5</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-1.7</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-2.3</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32854860"/>
                  </a:ext>
                </a:extLst>
              </a:tr>
              <a:tr h="154008">
                <a:tc>
                  <a:txBody>
                    <a:bodyPr/>
                    <a:lstStyle/>
                    <a:p>
                      <a:pPr algn="l">
                        <a:defRPr sz="600" b="1">
                          <a:latin typeface="Nexa Bold"/>
                        </a:defRPr>
                      </a:pPr>
                      <a:r>
                        <a:rPr sz="600">
                          <a:latin typeface="Nexa Bold"/>
                        </a:rPr>
                        <a:t>Banana Boat Dry Balance Sport Lotion FPS50+ 180ml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180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160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-11%</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86.1</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96.8</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101.6</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1.3</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-1.2</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76060726"/>
                  </a:ext>
                </a:extLst>
              </a:tr>
              <a:tr h="154008">
                <a:tc>
                  <a:txBody>
                    <a:bodyPr/>
                    <a:lstStyle/>
                    <a:p>
                      <a:pPr algn="l">
                        <a:defRPr sz="600" b="1">
                          <a:latin typeface="Nexa Bold"/>
                        </a:defRPr>
                      </a:pPr>
                      <a:r>
                        <a:rPr sz="600">
                          <a:latin typeface="Nexa Bold"/>
                        </a:rPr>
                        <a:t>Banana Boat Dry Balance Sport Lotion FPS50+ 180ml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180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200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11%</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120.8</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108.8</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103.4</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1.9</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-2.1</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-2.3</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13054186"/>
                  </a:ext>
                </a:extLst>
              </a:tr>
              <a:tr h="154008">
                <a:tc>
                  <a:txBody>
                    <a:bodyPr/>
                    <a:lstStyle/>
                    <a:p>
                      <a:pPr algn="l">
                        <a:defRPr sz="600" b="1">
                          <a:latin typeface="Nexa Bold"/>
                        </a:defRPr>
                      </a:pPr>
                      <a:r>
                        <a:rPr sz="600">
                          <a:latin typeface="Nexa Bold"/>
                        </a:rPr>
                        <a:t>Banana Boat Dry Balance Sport Spray FPS50 170ml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170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150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-11%</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92.0</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104.1</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108.9</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0.7</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-0.6</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-0.8</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864636"/>
                  </a:ext>
                </a:extLst>
              </a:tr>
              <a:tr h="154008">
                <a:tc>
                  <a:txBody>
                    <a:bodyPr/>
                    <a:lstStyle/>
                    <a:p>
                      <a:pPr algn="l">
                        <a:defRPr sz="600" b="1">
                          <a:latin typeface="Nexa Bold"/>
                        </a:defRPr>
                      </a:pPr>
                      <a:r>
                        <a:rPr sz="600">
                          <a:latin typeface="Nexa Bold"/>
                        </a:rPr>
                        <a:t>Banana Boat Dry Balance Sport Spray FPS50 170ml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170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190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114.9</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103.0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98.2</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1.3</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-1.4</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-0.8</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91878489"/>
                  </a:ext>
                </a:extLst>
              </a:tr>
              <a:tr h="154008">
                <a:tc>
                  <a:txBody>
                    <a:bodyPr/>
                    <a:lstStyle/>
                    <a:p>
                      <a:pPr algn="l">
                        <a:defRPr sz="600" b="1">
                          <a:latin typeface="Nexa Bold"/>
                        </a:defRPr>
                      </a:pPr>
                      <a:r>
                        <a:rPr sz="600">
                          <a:latin typeface="Nexa Bold"/>
                        </a:rPr>
                        <a:t>Banana Boat Mineral Sensitive Lotion FPS50 180ml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180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160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88.8</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99.9</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106.4</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-0.9</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-1.3</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29221768"/>
                  </a:ext>
                </a:extLst>
              </a:tr>
              <a:tr h="154008">
                <a:tc>
                  <a:txBody>
                    <a:bodyPr/>
                    <a:lstStyle/>
                    <a:p>
                      <a:pPr algn="l">
                        <a:defRPr sz="600" b="1">
                          <a:latin typeface="Nexa Bold"/>
                        </a:defRPr>
                      </a:pPr>
                      <a:r>
                        <a:rPr sz="600">
                          <a:latin typeface="Nexa Bold"/>
                        </a:rPr>
                        <a:t>Banana Boat Mineral Sensitive Lotion FPS50 180ml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180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200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118.9</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107.0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100.0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1.7</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-1.9</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-2.6</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27617514"/>
                  </a:ext>
                </a:extLst>
              </a:tr>
              <a:tr h="154008">
                <a:tc>
                  <a:txBody>
                    <a:bodyPr/>
                    <a:lstStyle/>
                    <a:p>
                      <a:pPr algn="l">
                        <a:defRPr sz="600" b="1">
                          <a:latin typeface="Nexa Bold"/>
                        </a:defRPr>
                      </a:pPr>
                      <a:r>
                        <a:rPr sz="600">
                          <a:latin typeface="Nexa Bold"/>
                        </a:rPr>
                        <a:t>Banana Boat Mineral Kids Lotion FPS50 180ml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180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160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90.6</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101.9</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108.9</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0.8</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-0.7</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-0.9</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83773987"/>
                  </a:ext>
                </a:extLst>
              </a:tr>
              <a:tr h="154008">
                <a:tc>
                  <a:txBody>
                    <a:bodyPr/>
                    <a:lstStyle/>
                    <a:p>
                      <a:pPr algn="l">
                        <a:defRPr sz="600" b="1">
                          <a:latin typeface="Nexa Bold"/>
                        </a:defRPr>
                      </a:pPr>
                      <a:r>
                        <a:rPr sz="600">
                          <a:latin typeface="Nexa Bold"/>
                        </a:rPr>
                        <a:t>Banana Boat Mineral Kids Lotion FPS50 180ml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180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200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117.4</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105.7</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98.6</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1.6</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-1.7</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-1.7</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97031365"/>
                  </a:ext>
                </a:extLst>
              </a:tr>
              <a:tr h="154008">
                <a:tc>
                  <a:txBody>
                    <a:bodyPr/>
                    <a:lstStyle/>
                    <a:p>
                      <a:pPr algn="l">
                        <a:defRPr sz="600" b="1">
                          <a:latin typeface="Nexa Bold"/>
                        </a:defRPr>
                      </a:pPr>
                      <a:r>
                        <a:rPr sz="600">
                          <a:latin typeface="Nexa Bold"/>
                        </a:rPr>
                        <a:t>Banana Boat Kids Sport Lotion FPS50 180ml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180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160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89.9</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101.0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107.8</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0.9</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-0.8</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-1.2</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68395180"/>
                  </a:ext>
                </a:extLst>
              </a:tr>
              <a:tr h="154008">
                <a:tc>
                  <a:txBody>
                    <a:bodyPr/>
                    <a:lstStyle/>
                    <a:p>
                      <a:pPr algn="l">
                        <a:defRPr sz="600" b="1">
                          <a:latin typeface="Nexa Bold"/>
                        </a:defRPr>
                      </a:pPr>
                      <a:r>
                        <a:rPr sz="600">
                          <a:latin typeface="Nexa Bold"/>
                        </a:rPr>
                        <a:t>Banana Boat Kids Sport Lotion FPS50 180ml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180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200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118.0</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106.3</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99.2</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1.6</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-1.8</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-2.6</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88937280"/>
                  </a:ext>
                </a:extLst>
              </a:tr>
              <a:tr h="154008">
                <a:tc>
                  <a:txBody>
                    <a:bodyPr/>
                    <a:lstStyle/>
                    <a:p>
                      <a:pPr algn="l">
                        <a:defRPr sz="600" b="1">
                          <a:latin typeface="Nexa Bold"/>
                        </a:defRPr>
                      </a:pPr>
                      <a:r>
                        <a:rPr sz="600">
                          <a:latin typeface="Nexa Bold"/>
                        </a:rPr>
                        <a:t>Banana Boat Kids Sport Roll-on FPS50+ 75ml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75</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68</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91.8</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101.2</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108.4</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0.9</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-0.8</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-1.3</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48100420"/>
                  </a:ext>
                </a:extLst>
              </a:tr>
              <a:tr h="154008">
                <a:tc>
                  <a:txBody>
                    <a:bodyPr/>
                    <a:lstStyle/>
                    <a:p>
                      <a:pPr algn="l">
                        <a:defRPr sz="600" b="1">
                          <a:latin typeface="Nexa Bold"/>
                        </a:defRPr>
                      </a:pPr>
                      <a:r>
                        <a:rPr sz="600">
                          <a:latin typeface="Nexa Bold"/>
                        </a:rPr>
                        <a:t>Banana Boat Kids Sport Roll-on FPS50+ 75ml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75</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83</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108.5</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98.0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90.0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0.8</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-0.9</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-2.6</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85691372"/>
                  </a:ext>
                </a:extLst>
              </a:tr>
              <a:tr h="154008">
                <a:tc>
                  <a:txBody>
                    <a:bodyPr/>
                    <a:lstStyle/>
                    <a:p>
                      <a:pPr algn="l">
                        <a:defRPr sz="600" b="1">
                          <a:latin typeface="Nexa Bold"/>
                        </a:defRPr>
                      </a:pPr>
                      <a:r>
                        <a:rPr sz="600">
                          <a:latin typeface="Nexa Bold"/>
                        </a:rPr>
                        <a:t>Banana Boat Kids Sport Spray FPS50+ 240ml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240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220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-8%</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90.8</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99.0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103.5</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-0.7</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37534962"/>
                  </a:ext>
                </a:extLst>
              </a:tr>
              <a:tr h="154008">
                <a:tc>
                  <a:txBody>
                    <a:bodyPr/>
                    <a:lstStyle/>
                    <a:p>
                      <a:pPr algn="l">
                        <a:defRPr sz="600" b="1">
                          <a:latin typeface="Nexa Bold"/>
                        </a:defRPr>
                      </a:pPr>
                      <a:r>
                        <a:rPr sz="600">
                          <a:latin typeface="Nexa Bold"/>
                        </a:rPr>
                        <a:t>Banana Boat Kids Sport Spray FPS50+ 240ml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240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260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8%</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114.6</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105.9</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101.0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1.8</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-1.9</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-0.9</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34951046"/>
                  </a:ext>
                </a:extLst>
              </a:tr>
              <a:tr h="154008">
                <a:tc>
                  <a:txBody>
                    <a:bodyPr/>
                    <a:lstStyle/>
                    <a:p>
                      <a:pPr algn="l">
                        <a:defRPr sz="600" b="1">
                          <a:latin typeface="Nexa Bold"/>
                        </a:defRPr>
                      </a:pPr>
                      <a:r>
                        <a:rPr sz="600">
                          <a:latin typeface="Nexa Bold"/>
                        </a:rPr>
                        <a:t>Banana Boat Dry Balance Sport Aerosol FPS50+ 200ml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200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180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91.4</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101.6</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106.3</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0.9</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-0.8</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-0.9</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15496451"/>
                  </a:ext>
                </a:extLst>
              </a:tr>
              <a:tr h="154008">
                <a:tc>
                  <a:txBody>
                    <a:bodyPr/>
                    <a:lstStyle/>
                    <a:p>
                      <a:pPr algn="l">
                        <a:defRPr sz="600" b="1">
                          <a:latin typeface="Nexa Bold"/>
                        </a:defRPr>
                      </a:pPr>
                      <a:r>
                        <a:rPr sz="600">
                          <a:latin typeface="Nexa Bold"/>
                        </a:rPr>
                        <a:t>Banana Boat Dry Balance Sport Aerosol FPS50+ 200ml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200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220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114.0</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103.7</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98.8</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1.4</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-1.5</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79691915"/>
                  </a:ext>
                </a:extLst>
              </a:tr>
              <a:tr h="154008">
                <a:tc>
                  <a:txBody>
                    <a:bodyPr/>
                    <a:lstStyle/>
                    <a:p>
                      <a:pPr algn="l">
                        <a:defRPr sz="600" b="1">
                          <a:latin typeface="Nexa Bold"/>
                        </a:defRPr>
                      </a:pPr>
                      <a:r>
                        <a:rPr sz="600">
                          <a:latin typeface="Nexa Bold"/>
                        </a:rPr>
                        <a:t>Banana Boat Sport Lotion FPS50+ 354ml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354</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320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85.0</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93.8</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103.2</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1.6</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-1.4</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-2.2</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72548285"/>
                  </a:ext>
                </a:extLst>
              </a:tr>
              <a:tr h="154008">
                <a:tc>
                  <a:txBody>
                    <a:bodyPr/>
                    <a:lstStyle/>
                    <a:p>
                      <a:pPr algn="l">
                        <a:defRPr sz="600" b="1">
                          <a:latin typeface="Nexa Bold"/>
                        </a:defRPr>
                      </a:pPr>
                      <a:r>
                        <a:rPr sz="600">
                          <a:latin typeface="Nexa Bold"/>
                        </a:rPr>
                        <a:t>Banana Boat Sport Lotion FPS50+ 354ml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354</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400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12%</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117.1</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103.9</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89.8</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1.3</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-1.5</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-2.8</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2217481"/>
                  </a:ext>
                </a:extLst>
              </a:tr>
            </a:tbl>
          </a:graphicData>
        </a:graphic>
      </p:graphicFrame>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9A96FC7B-4CC7-C717-6134-A5534E212B51}"/>
                  </a:ext>
                </a:extLst>
              </p:cNvPr>
              <p:cNvSpPr txBox="1"/>
              <p:nvPr/>
            </p:nvSpPr>
            <p:spPr>
              <a:xfrm>
                <a:off x="2223435" y="4626106"/>
                <a:ext cx="3492000" cy="216000"/>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𝑆𝐶𝐷</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𝑃𝐸</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𝑆𝑖𝑧𝑒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𝐶h𝑎𝑛𝑔𝑒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𝐷𝑟𝑖𝑣𝑒𝑛</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𝑃𝑟𝑖𝑐𝑒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𝐸𝑙𝑎𝑠𝑡𝑖𝑐𝑖𝑡𝑦</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f>
                        <m:fPr>
                          <m:ctrlPr>
                            <a:rPr kumimoji="0" lang="en-CH"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ctrlPr>
                        </m:fPr>
                        <m:num>
                          <m:r>
                            <a:rPr kumimoji="0" lang="en-CH"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𝑠h𝑎𝑟𝑒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𝑐h𝑎𝑛𝑔𝑒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𝑑𝑢𝑒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𝑡𝑜</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𝑠𝑖𝑧𝑒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𝑐h𝑎𝑛𝑔𝑒</m:t>
                          </m:r>
                        </m:num>
                        <m:den>
                          <m:r>
                            <a:rPr kumimoji="0" lang="en-CH"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𝑝𝑟𝑖𝑐𝑒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𝑐h𝑎𝑛𝑔𝑒</m:t>
                          </m:r>
                        </m:den>
                      </m:f>
                    </m:oMath>
                  </m:oMathPara>
                </a14:m>
                <a:endParaRPr kumimoji="0" lang="en-CH" sz="1013" b="0" i="1" u="none" strike="noStrike" kern="1200" cap="none" spc="0" normalizeH="0" baseline="0" noProof="0">
                  <a:ln>
                    <a:noFill/>
                  </a:ln>
                  <a:solidFill>
                    <a:srgbClr val="575555"/>
                  </a:solidFill>
                  <a:effectLst/>
                  <a:uLnTx/>
                  <a:uFillTx/>
                  <a:latin typeface="Nexa Book"/>
                  <a:ea typeface="+mn-ea"/>
                  <a:cs typeface="+mn-cs"/>
                </a:endParaRPr>
              </a:p>
            </p:txBody>
          </p:sp>
        </mc:Choice>
        <mc:Fallback xmlns="">
          <p:sp>
            <p:nvSpPr>
              <p:cNvPr id="15" name="TextBox 14">
                <a:extLst>
                  <a:ext uri="{FF2B5EF4-FFF2-40B4-BE49-F238E27FC236}">
                    <a16:creationId xmlns:a16="http://schemas.microsoft.com/office/drawing/2014/main" id="{0435653C-1939-699E-AE30-F311ED3D5C0A}"/>
                  </a:ext>
                </a:extLst>
              </p:cNvPr>
              <p:cNvSpPr txBox="1">
                <a:spLocks noRot="1" noChangeAspect="1" noMove="1" noResize="1" noEditPoints="1" noAdjustHandles="1" noChangeArrowheads="1" noChangeShapeType="1" noTextEdit="1"/>
              </p:cNvSpPr>
              <p:nvPr/>
            </p:nvSpPr>
            <p:spPr>
              <a:xfrm>
                <a:off x="2223435" y="4626106"/>
                <a:ext cx="3492000" cy="216000"/>
              </a:xfrm>
              <a:prstGeom prst="rect">
                <a:avLst/>
              </a:prstGeom>
              <a:blipFill>
                <a:blip r:embed="rId5"/>
                <a:stretch>
                  <a:fillRect t="-5714" b="-20000"/>
                </a:stretch>
              </a:blipFill>
              <a:ln>
                <a:noFill/>
              </a:ln>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07622321-AB44-633C-F51D-A1999771580E}"/>
                  </a:ext>
                </a:extLst>
              </p:cNvPr>
              <p:cNvSpPr txBox="1"/>
              <p:nvPr/>
            </p:nvSpPr>
            <p:spPr>
              <a:xfrm>
                <a:off x="2223435" y="4866727"/>
                <a:ext cx="3492000" cy="216000"/>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𝑃𝐶𝐷</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𝑃𝐸</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𝑃𝑟𝑖𝑐𝑒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𝐶h𝑎𝑛𝑔𝑒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𝐷𝑟𝑖𝑣𝑒𝑛</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𝑃𝑟𝑖𝑐𝑒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𝐸𝑙𝑎𝑠𝑡𝑖𝑐𝑖𝑡𝑦</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f>
                        <m:fPr>
                          <m:ctrlPr>
                            <a:rPr kumimoji="0" lang="en-CH"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ctrlPr>
                        </m:fPr>
                        <m:num>
                          <m:r>
                            <a:rPr kumimoji="0" lang="en-CH"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𝑠h𝑎𝑟𝑒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𝑐h𝑎𝑛𝑔𝑒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𝑑𝑢𝑒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𝑡𝑜</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𝑝𝑟𝑖𝑐𝑒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𝑐h𝑎𝑛𝑔𝑒</m:t>
                          </m:r>
                        </m:num>
                        <m:den>
                          <m:r>
                            <a:rPr kumimoji="0" lang="en-CH"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𝑝𝑟𝑖𝑐𝑒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𝑐h𝑎𝑛𝑔𝑒</m:t>
                          </m:r>
                        </m:den>
                      </m:f>
                    </m:oMath>
                  </m:oMathPara>
                </a14:m>
                <a:endParaRPr kumimoji="0" lang="en-CH" sz="700" b="0" i="1" u="none" strike="noStrike" kern="1200" cap="none" spc="0" normalizeH="0" baseline="0" noProof="0">
                  <a:ln>
                    <a:noFill/>
                  </a:ln>
                  <a:solidFill>
                    <a:srgbClr val="575555"/>
                  </a:solidFill>
                  <a:effectLst/>
                  <a:uLnTx/>
                  <a:uFillTx/>
                  <a:latin typeface="Nexa Book"/>
                  <a:ea typeface="+mn-ea"/>
                  <a:cs typeface="+mn-cs"/>
                </a:endParaRPr>
              </a:p>
            </p:txBody>
          </p:sp>
        </mc:Choice>
        <mc:Fallback xmlns="">
          <p:sp>
            <p:nvSpPr>
              <p:cNvPr id="17" name="TextBox 16">
                <a:extLst>
                  <a:ext uri="{FF2B5EF4-FFF2-40B4-BE49-F238E27FC236}">
                    <a16:creationId xmlns:a16="http://schemas.microsoft.com/office/drawing/2014/main" id="{618D05B6-EB34-41CC-89DF-6DC6A920D559}"/>
                  </a:ext>
                </a:extLst>
              </p:cNvPr>
              <p:cNvSpPr txBox="1">
                <a:spLocks noRot="1" noChangeAspect="1" noMove="1" noResize="1" noEditPoints="1" noAdjustHandles="1" noChangeArrowheads="1" noChangeShapeType="1" noTextEdit="1"/>
              </p:cNvSpPr>
              <p:nvPr/>
            </p:nvSpPr>
            <p:spPr>
              <a:xfrm>
                <a:off x="2223435" y="4866727"/>
                <a:ext cx="3492000" cy="216000"/>
              </a:xfrm>
              <a:prstGeom prst="rect">
                <a:avLst/>
              </a:prstGeom>
              <a:blipFill>
                <a:blip r:embed="rId6"/>
                <a:stretch>
                  <a:fillRect l="-873" t="-5556" r="-1047" b="-19444"/>
                </a:stretch>
              </a:blipFill>
              <a:ln>
                <a:noFill/>
              </a:ln>
            </p:spPr>
            <p:txBody>
              <a:bodyPr/>
              <a:lstStyle/>
              <a:p>
                <a:r>
                  <a:rPr lang="en-CH">
                    <a:noFill/>
                  </a:rPr>
                  <a:t> </a:t>
                </a:r>
              </a:p>
            </p:txBody>
          </p:sp>
        </mc:Fallback>
      </mc:AlternateContent>
      <p:sp>
        <p:nvSpPr>
          <p:cNvPr id="3" name="Date Placeholder 2">
            <a:extLst>
              <a:ext uri="{FF2B5EF4-FFF2-40B4-BE49-F238E27FC236}">
                <a16:creationId xmlns:a16="http://schemas.microsoft.com/office/drawing/2014/main" id="{0888B98E-64E8-EC19-A7F8-A3638229EADB}"/>
              </a:ext>
            </a:extLst>
          </p:cNvPr>
          <p:cNvSpPr>
            <a:spLocks noGrp="1"/>
          </p:cNvSpPr>
          <p:nvPr>
            <p:ph type="dt" sz="half" idx="14"/>
          </p:nvPr>
        </p:nvSpPr>
        <p:spPr/>
        <p:txBody>
          <a:bodyPr/>
          <a:lstStyle/>
          <a:p>
            <a:fld id="{BB002644-2D98-4E85-9606-3F7EA2621739}" type="datetime1">
              <a:rPr lang="en-US" smtClean="0"/>
              <a:t>7/25/2025</a:t>
            </a:fld>
            <a:endParaRPr lang="en-US"/>
          </a:p>
        </p:txBody>
      </p:sp>
      <p:sp>
        <p:nvSpPr>
          <p:cNvPr id="4" name="Slide Number Placeholder 3">
            <a:extLst>
              <a:ext uri="{FF2B5EF4-FFF2-40B4-BE49-F238E27FC236}">
                <a16:creationId xmlns:a16="http://schemas.microsoft.com/office/drawing/2014/main" id="{B37B58AE-481E-B929-B044-DB2177BF1AF6}"/>
              </a:ext>
            </a:extLst>
          </p:cNvPr>
          <p:cNvSpPr>
            <a:spLocks noGrp="1"/>
          </p:cNvSpPr>
          <p:nvPr>
            <p:ph type="sldNum" sz="quarter" idx="16"/>
          </p:nvPr>
        </p:nvSpPr>
        <p:spPr/>
        <p:txBody>
          <a:bodyPr/>
          <a:lstStyle/>
          <a:p>
            <a:fld id="{7B1F438D-4EAF-094E-9162-80CF3EF77236}" type="slidenum">
              <a:rPr lang="en-US" smtClean="0"/>
              <a:pPr/>
              <a:t>25</a:t>
            </a:fld>
            <a:endParaRPr lang="en-US"/>
          </a:p>
        </p:txBody>
      </p:sp>
    </p:spTree>
    <p:extLst>
      <p:ext uri="{BB962C8B-B14F-4D97-AF65-F5344CB8AC3E}">
        <p14:creationId xmlns:p14="http://schemas.microsoft.com/office/powerpoint/2010/main" val="10615118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8A91DE-9A3B-E46B-8107-E5C076AE81A5}"/>
            </a:ext>
          </a:extLst>
        </p:cNvPr>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166E3081-9FEB-07E6-C484-2D71AFD356E1}"/>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8" name="think-cell data - do not delete" hidden="1">
                        <a:extLst>
                          <a:ext uri="{FF2B5EF4-FFF2-40B4-BE49-F238E27FC236}">
                            <a16:creationId xmlns:a16="http://schemas.microsoft.com/office/drawing/2014/main" id="{9D629C2B-4852-A793-BFFD-28711000BF4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1" name="Footer Placeholder 10">
            <a:extLst>
              <a:ext uri="{FF2B5EF4-FFF2-40B4-BE49-F238E27FC236}">
                <a16:creationId xmlns:a16="http://schemas.microsoft.com/office/drawing/2014/main" id="{214EB1F0-6B62-F1AC-70EA-8955861ACF4C}"/>
              </a:ext>
            </a:extLst>
          </p:cNvPr>
          <p:cNvSpPr>
            <a:spLocks noGrp="1"/>
          </p:cNvSpPr>
          <p:nvPr>
            <p:ph type="ftr" sz="quarter" idx="15"/>
          </p:nvPr>
        </p:nvSpPr>
        <p:spPr>
          <a:xfrm>
            <a:off x="546969" y="4970700"/>
            <a:ext cx="6451742" cy="174151"/>
          </a:xfrm>
        </p:spPr>
        <p:txBody>
          <a:bodyPr/>
          <a:lstStyle/>
          <a:p>
            <a:pPr lvl="0"/>
            <a:endParaRPr lang="en-US" noProof="0"/>
          </a:p>
        </p:txBody>
      </p:sp>
      <p:sp>
        <p:nvSpPr>
          <p:cNvPr id="5" name="Text Placeholder 4">
            <a:extLst>
              <a:ext uri="{FF2B5EF4-FFF2-40B4-BE49-F238E27FC236}">
                <a16:creationId xmlns:a16="http://schemas.microsoft.com/office/drawing/2014/main" id="{C0257092-6BAA-BA40-BE40-A3FE935839AA}"/>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6" name="Text Placeholder 5">
            <a:extLst>
              <a:ext uri="{FF2B5EF4-FFF2-40B4-BE49-F238E27FC236}">
                <a16:creationId xmlns:a16="http://schemas.microsoft.com/office/drawing/2014/main" id="{AA1EA557-05BA-2B38-31CF-7AF2172FAC62}"/>
              </a:ext>
            </a:extLst>
          </p:cNvPr>
          <p:cNvSpPr>
            <a:spLocks noGrp="1"/>
          </p:cNvSpPr>
          <p:nvPr>
            <p:ph type="body" sz="quarter" idx="18"/>
          </p:nvPr>
        </p:nvSpPr>
        <p:spPr>
          <a:xfrm>
            <a:off x="503238" y="774000"/>
            <a:ext cx="8136762" cy="360000"/>
          </a:xfrm>
        </p:spPr>
        <p:txBody>
          <a:bodyPr>
            <a:normAutofit/>
          </a:bodyPr>
          <a:lstStyle/>
          <a:p>
            <a:pPr>
              <a:defRPr sz="1200">
                <a:latin typeface="Nexa Bold (Headings)"/>
              </a:defRPr>
            </a:pPr>
            <a:r>
              <a:t>Size Elasticity | Walmart | Assumes no other products are changing prices or sizes</a:t>
            </a:r>
          </a:p>
        </p:txBody>
      </p:sp>
      <p:sp>
        <p:nvSpPr>
          <p:cNvPr id="7" name="Title 6">
            <a:extLst>
              <a:ext uri="{FF2B5EF4-FFF2-40B4-BE49-F238E27FC236}">
                <a16:creationId xmlns:a16="http://schemas.microsoft.com/office/drawing/2014/main" id="{E7EF1A20-968C-578E-3B98-4D2BB2859DCE}"/>
              </a:ext>
            </a:extLst>
          </p:cNvPr>
          <p:cNvSpPr>
            <a:spLocks noGrp="1"/>
          </p:cNvSpPr>
          <p:nvPr>
            <p:ph type="title"/>
          </p:nvPr>
        </p:nvSpPr>
        <p:spPr>
          <a:xfrm>
            <a:off x="504000" y="-1"/>
            <a:ext cx="8136000" cy="771525"/>
          </a:xfrm>
          <a:noFill/>
        </p:spPr>
        <p:txBody>
          <a:bodyPr vert="horz"/>
          <a:lstStyle/>
          <a:p>
            <a:r>
              <a:rPr lang="en-GB" dirty="0">
                <a:highlight>
                  <a:srgbClr val="FFFF00"/>
                </a:highlight>
              </a:rPr>
              <a:t>SE Slide</a:t>
            </a:r>
            <a:r>
              <a:rPr lang="en-US" dirty="0">
                <a:highlight>
                  <a:srgbClr val="FFFF00"/>
                </a:highlight>
              </a:rPr>
              <a: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9" name="Table 8">
            <a:extLst>
              <a:ext uri="{FF2B5EF4-FFF2-40B4-BE49-F238E27FC236}">
                <a16:creationId xmlns:a16="http://schemas.microsoft.com/office/drawing/2014/main" id="{FA61FA33-C592-6305-F1A0-A19A5E1C4E10}"/>
              </a:ext>
            </a:extLst>
          </p:cNvPr>
          <p:cNvGraphicFramePr>
            <a:graphicFrameLocks noGrp="1"/>
          </p:cNvGraphicFramePr>
          <p:nvPr/>
        </p:nvGraphicFramePr>
        <p:xfrm>
          <a:off x="546970" y="1137285"/>
          <a:ext cx="8093792" cy="3464206"/>
        </p:xfrm>
        <a:graphic>
          <a:graphicData uri="http://schemas.openxmlformats.org/drawingml/2006/table">
            <a:tbl>
              <a:tblPr/>
              <a:tblGrid>
                <a:gridCol w="2259173">
                  <a:extLst>
                    <a:ext uri="{9D8B030D-6E8A-4147-A177-3AD203B41FA5}">
                      <a16:colId xmlns:a16="http://schemas.microsoft.com/office/drawing/2014/main" val="4140393679"/>
                    </a:ext>
                  </a:extLst>
                </a:gridCol>
                <a:gridCol w="648291">
                  <a:extLst>
                    <a:ext uri="{9D8B030D-6E8A-4147-A177-3AD203B41FA5}">
                      <a16:colId xmlns:a16="http://schemas.microsoft.com/office/drawing/2014/main" val="1116223135"/>
                    </a:ext>
                  </a:extLst>
                </a:gridCol>
                <a:gridCol w="648291">
                  <a:extLst>
                    <a:ext uri="{9D8B030D-6E8A-4147-A177-3AD203B41FA5}">
                      <a16:colId xmlns:a16="http://schemas.microsoft.com/office/drawing/2014/main" val="3791326800"/>
                    </a:ext>
                  </a:extLst>
                </a:gridCol>
                <a:gridCol w="648291">
                  <a:extLst>
                    <a:ext uri="{9D8B030D-6E8A-4147-A177-3AD203B41FA5}">
                      <a16:colId xmlns:a16="http://schemas.microsoft.com/office/drawing/2014/main" val="4065833276"/>
                    </a:ext>
                  </a:extLst>
                </a:gridCol>
                <a:gridCol w="648291">
                  <a:extLst>
                    <a:ext uri="{9D8B030D-6E8A-4147-A177-3AD203B41FA5}">
                      <a16:colId xmlns:a16="http://schemas.microsoft.com/office/drawing/2014/main" val="62708565"/>
                    </a:ext>
                  </a:extLst>
                </a:gridCol>
                <a:gridCol w="648291">
                  <a:extLst>
                    <a:ext uri="{9D8B030D-6E8A-4147-A177-3AD203B41FA5}">
                      <a16:colId xmlns:a16="http://schemas.microsoft.com/office/drawing/2014/main" val="31688122"/>
                    </a:ext>
                  </a:extLst>
                </a:gridCol>
                <a:gridCol w="648291">
                  <a:extLst>
                    <a:ext uri="{9D8B030D-6E8A-4147-A177-3AD203B41FA5}">
                      <a16:colId xmlns:a16="http://schemas.microsoft.com/office/drawing/2014/main" val="2454520991"/>
                    </a:ext>
                  </a:extLst>
                </a:gridCol>
                <a:gridCol w="648291">
                  <a:extLst>
                    <a:ext uri="{9D8B030D-6E8A-4147-A177-3AD203B41FA5}">
                      <a16:colId xmlns:a16="http://schemas.microsoft.com/office/drawing/2014/main" val="1148709605"/>
                    </a:ext>
                  </a:extLst>
                </a:gridCol>
                <a:gridCol w="648291">
                  <a:extLst>
                    <a:ext uri="{9D8B030D-6E8A-4147-A177-3AD203B41FA5}">
                      <a16:colId xmlns:a16="http://schemas.microsoft.com/office/drawing/2014/main" val="129273525"/>
                    </a:ext>
                  </a:extLst>
                </a:gridCol>
                <a:gridCol w="648291">
                  <a:extLst>
                    <a:ext uri="{9D8B030D-6E8A-4147-A177-3AD203B41FA5}">
                      <a16:colId xmlns:a16="http://schemas.microsoft.com/office/drawing/2014/main" val="654776367"/>
                    </a:ext>
                  </a:extLst>
                </a:gridCol>
              </a:tblGrid>
              <a:tr h="128649">
                <a:tc>
                  <a:txBody>
                    <a:bodyPr/>
                    <a:lstStyle/>
                    <a:p>
                      <a:pPr algn="l" fontAlgn="b"/>
                      <a:endParaRPr lang="en-US" sz="800" b="1" i="0" u="sng" strike="noStrike">
                        <a:solidFill>
                          <a:schemeClr val="tx1"/>
                        </a:solidFill>
                        <a:effectLst/>
                        <a:latin typeface="Nexa Bold" panose="00000800000000000000" pitchFamily="2" charset="0"/>
                      </a:endParaRPr>
                    </a:p>
                  </a:txBody>
                  <a:tcPr marL="1828" marR="1828" marT="1828" marB="0" anchor="b">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b"/>
                      <a:endParaRPr lang="en-CH" sz="800" b="0" i="0" u="none" strike="noStrike">
                        <a:solidFill>
                          <a:schemeClr val="tx1"/>
                        </a:solidFill>
                        <a:effectLst/>
                        <a:latin typeface="Nexa Bold" panose="00000800000000000000" pitchFamily="2" charset="0"/>
                      </a:endParaRPr>
                    </a:p>
                  </a:txBody>
                  <a:tcPr marL="1828" marR="1828" marT="1828" marB="0" anchor="b">
                    <a:lnL>
                      <a:noFill/>
                    </a:lnL>
                    <a:lnR w="6350" cap="flat" cmpd="sng" algn="ctr">
                      <a:no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b"/>
                      <a:endParaRPr lang="en-CH" sz="800" b="0" i="0" u="none" strike="noStrike">
                        <a:solidFill>
                          <a:schemeClr val="tx1"/>
                        </a:solidFill>
                        <a:effectLst/>
                        <a:latin typeface="Nexa Bold" panose="00000800000000000000" pitchFamily="2" charset="0"/>
                      </a:endParaRPr>
                    </a:p>
                  </a:txBody>
                  <a:tcPr marL="1828" marR="1828" marT="1828"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b"/>
                      <a:endParaRPr lang="en-CH" sz="800" b="0" i="0" u="none" strike="noStrike">
                        <a:solidFill>
                          <a:schemeClr val="tx1"/>
                        </a:solidFill>
                        <a:effectLst/>
                        <a:latin typeface="Nexa Bold" panose="00000800000000000000" pitchFamily="2" charset="0"/>
                      </a:endParaRPr>
                    </a:p>
                  </a:txBody>
                  <a:tcPr marL="1828" marR="1828" marT="1828" marB="0" anchor="b">
                    <a:lnL w="63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gridSpan="6">
                  <a:txBody>
                    <a:bodyPr/>
                    <a:lstStyle/>
                    <a:p>
                      <a:pPr algn="ctr" fontAlgn="b"/>
                      <a:r>
                        <a:rPr lang="en-US" sz="800" b="1" i="0" u="none" strike="noStrike">
                          <a:solidFill>
                            <a:schemeClr val="tx1"/>
                          </a:solidFill>
                          <a:effectLst/>
                          <a:latin typeface="Nexa Bold" panose="00000800000000000000" pitchFamily="2" charset="0"/>
                        </a:rPr>
                        <a:t>Impact at product level</a:t>
                      </a:r>
                    </a:p>
                  </a:txBody>
                  <a:tcPr marL="1828" marR="1828" marT="1828" marB="0" anchor="b">
                    <a:lnL w="12700" cap="flat" cmpd="sng" algn="ctr">
                      <a:solidFill>
                        <a:schemeClr val="bg1"/>
                      </a:solidFill>
                      <a:prstDash val="solid"/>
                      <a:round/>
                      <a:headEnd type="none" w="med" len="med"/>
                      <a:tailEnd type="none" w="med" len="med"/>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endParaRPr lang="en-CH"/>
                    </a:p>
                  </a:txBody>
                  <a:tcPr/>
                </a:tc>
                <a:tc hMerge="1">
                  <a:txBody>
                    <a:bodyPr/>
                    <a:lstStyle/>
                    <a:p>
                      <a:endParaRPr lang="en-CH"/>
                    </a:p>
                  </a:txBody>
                  <a:tcPr/>
                </a:tc>
                <a:tc hMerge="1">
                  <a:txBody>
                    <a:bodyPr/>
                    <a:lstStyle/>
                    <a:p>
                      <a:endParaRPr lang="en-AE"/>
                    </a:p>
                  </a:txBody>
                  <a:tcPr/>
                </a:tc>
                <a:tc hMerge="1">
                  <a:txBody>
                    <a:bodyPr/>
                    <a:lstStyle/>
                    <a:p>
                      <a:endParaRPr lang="en-CH"/>
                    </a:p>
                  </a:txBody>
                  <a:tcPr/>
                </a:tc>
                <a:tc hMerge="1">
                  <a:txBody>
                    <a:bodyPr/>
                    <a:lstStyle/>
                    <a:p>
                      <a:pPr algn="ctr" fontAlgn="b"/>
                      <a:r>
                        <a:rPr lang="en-CH" sz="900" b="1" i="0" u="none" strike="noStrike">
                          <a:solidFill>
                            <a:srgbClr val="000000"/>
                          </a:solidFill>
                          <a:effectLst/>
                          <a:latin typeface="+mj-lt"/>
                        </a:rPr>
                        <a:t> </a:t>
                      </a:r>
                    </a:p>
                  </a:txBody>
                  <a:tcPr marL="1828" marR="1828" marT="1828" marB="0" anchor="b">
                    <a:lnL w="6350" cap="flat" cmpd="sng" algn="ctr">
                      <a:noFill/>
                      <a:prstDash val="solid"/>
                      <a:round/>
                      <a:headEnd type="none" w="med" len="med"/>
                      <a:tailEnd type="none" w="med" len="med"/>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13974451"/>
                  </a:ext>
                </a:extLst>
              </a:tr>
              <a:tr h="255397">
                <a:tc>
                  <a:txBody>
                    <a:bodyPr/>
                    <a:lstStyle/>
                    <a:p>
                      <a:pPr algn="ctr" rtl="0" fontAlgn="ctr"/>
                      <a:r>
                        <a:rPr lang="en-US" sz="800" b="0" i="0" u="none" strike="noStrike">
                          <a:solidFill>
                            <a:srgbClr val="575555"/>
                          </a:solidFill>
                          <a:effectLst/>
                          <a:latin typeface="Nexa Bold" panose="00000800000000000000" pitchFamily="2" charset="0"/>
                        </a:rPr>
                        <a:t>Product</a:t>
                      </a:r>
                    </a:p>
                  </a:txBody>
                  <a:tcPr marL="1828" marR="1828" marT="1828" marB="0">
                    <a:lnL>
                      <a:noFill/>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Base Size</a:t>
                      </a:r>
                    </a:p>
                  </a:txBody>
                  <a:tcPr marL="1828" marR="1828" marT="1828"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New Size</a:t>
                      </a:r>
                    </a:p>
                  </a:txBody>
                  <a:tcPr marL="1828" marR="1828" marT="1828"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Size Change</a:t>
                      </a:r>
                    </a:p>
                  </a:txBody>
                  <a:tcPr marL="1828" marR="1828" marT="1828" marB="0">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Volume</a:t>
                      </a:r>
                    </a:p>
                    <a:p>
                      <a:pPr algn="ctr" rtl="0" fontAlgn="ctr"/>
                      <a:r>
                        <a:rPr lang="en-US" sz="800" b="0" i="0" u="none" strike="noStrike">
                          <a:solidFill>
                            <a:srgbClr val="575555"/>
                          </a:solidFill>
                          <a:effectLst/>
                          <a:latin typeface="Nexa Bold" panose="00000800000000000000" pitchFamily="2" charset="0"/>
                        </a:rPr>
                        <a:t>Index</a:t>
                      </a:r>
                    </a:p>
                  </a:txBody>
                  <a:tcPr marL="1828" marR="1828" marT="1828" marB="0">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Revenue</a:t>
                      </a:r>
                    </a:p>
                    <a:p>
                      <a:pPr algn="ctr" rtl="0" fontAlgn="ctr"/>
                      <a:r>
                        <a:rPr lang="en-US" sz="800" b="0" i="0" u="none" strike="noStrike">
                          <a:solidFill>
                            <a:srgbClr val="575555"/>
                          </a:solidFill>
                          <a:effectLst/>
                          <a:latin typeface="Nexa Bold" panose="00000800000000000000" pitchFamily="2" charset="0"/>
                        </a:rPr>
                        <a:t>Index</a:t>
                      </a:r>
                    </a:p>
                  </a:txBody>
                  <a:tcPr marL="1828" marR="1828" marT="1828"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Gross Profit</a:t>
                      </a:r>
                    </a:p>
                    <a:p>
                      <a:pPr algn="ctr" rtl="0" fontAlgn="ctr"/>
                      <a:r>
                        <a:rPr lang="en-US" sz="800" b="0" i="0" u="none" strike="noStrike">
                          <a:solidFill>
                            <a:srgbClr val="575555"/>
                          </a:solidFill>
                          <a:effectLst/>
                          <a:latin typeface="Nexa Bold" panose="00000800000000000000" pitchFamily="2" charset="0"/>
                        </a:rPr>
                        <a:t>Index</a:t>
                      </a:r>
                    </a:p>
                  </a:txBody>
                  <a:tcPr marL="1828" marR="1828" marT="1828"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Size </a:t>
                      </a:r>
                    </a:p>
                    <a:p>
                      <a:pPr algn="ctr" rtl="0" fontAlgn="ctr"/>
                      <a:r>
                        <a:rPr lang="en-US" sz="800" b="0" i="0" u="none" strike="noStrike">
                          <a:solidFill>
                            <a:srgbClr val="575555"/>
                          </a:solidFill>
                          <a:effectLst/>
                          <a:latin typeface="Nexa Bold" panose="00000800000000000000" pitchFamily="2" charset="0"/>
                        </a:rPr>
                        <a:t>Elasticity</a:t>
                      </a:r>
                    </a:p>
                  </a:txBody>
                  <a:tcPr marL="1828" marR="1828" marT="1828"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SCD PE</a:t>
                      </a:r>
                    </a:p>
                  </a:txBody>
                  <a:tcPr marL="1828" marR="1828" marT="1828"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685749" rtl="0" eaLnBrk="1" fontAlgn="ctr" latinLnBrk="0" hangingPunct="1">
                        <a:lnSpc>
                          <a:spcPct val="100000"/>
                        </a:lnSpc>
                        <a:spcBef>
                          <a:spcPts val="0"/>
                        </a:spcBef>
                        <a:spcAft>
                          <a:spcPts val="0"/>
                        </a:spcAft>
                        <a:buClrTx/>
                        <a:buSzTx/>
                        <a:buFontTx/>
                        <a:buNone/>
                        <a:tabLst/>
                        <a:defRPr/>
                      </a:pPr>
                      <a:r>
                        <a:rPr lang="en-US" sz="800" b="0" i="0" u="none" strike="noStrike">
                          <a:solidFill>
                            <a:srgbClr val="575555"/>
                          </a:solidFill>
                          <a:effectLst/>
                          <a:latin typeface="Nexa Bold" panose="00000800000000000000" pitchFamily="2" charset="0"/>
                        </a:rPr>
                        <a:t>PCD PE</a:t>
                      </a:r>
                    </a:p>
                  </a:txBody>
                  <a:tcPr marL="1828" marR="1828" marT="1828" marB="0">
                    <a:lnL w="19050" cap="flat" cmpd="sng" algn="ctr">
                      <a:noFill/>
                      <a:prstDash val="solid"/>
                      <a:round/>
                      <a:headEnd type="none" w="med" len="med"/>
                      <a:tailEnd type="none" w="med" len="med"/>
                    </a:lnL>
                    <a:lnR>
                      <a:noFill/>
                    </a:lnR>
                    <a:lnT w="635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15018296"/>
                  </a:ext>
                </a:extLst>
              </a:tr>
              <a:tr h="1540080">
                <a:tc>
                  <a:txBody>
                    <a:bodyPr/>
                    <a:lstStyle/>
                    <a:p>
                      <a:pPr algn="l">
                        <a:defRPr sz="600" b="1">
                          <a:latin typeface="Nexa Bold"/>
                        </a:defRPr>
                      </a:pPr>
                      <a:r>
                        <a:rPr sz="600">
                          <a:latin typeface="Nexa Bold"/>
                        </a:rPr>
                        <a:t>Banana Boat Baby Lotion FPS50+ 177ml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177</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160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89.1</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98.5</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104.1</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72548285"/>
                  </a:ext>
                </a:extLst>
              </a:tr>
              <a:tr h="1540080">
                <a:tc>
                  <a:txBody>
                    <a:bodyPr/>
                    <a:lstStyle/>
                    <a:p>
                      <a:pPr algn="l">
                        <a:defRPr sz="600" b="1">
                          <a:latin typeface="Nexa Bold"/>
                        </a:defRPr>
                      </a:pPr>
                      <a:r>
                        <a:rPr sz="600">
                          <a:latin typeface="Nexa Bold"/>
                        </a:rPr>
                        <a:t>Banana Boat Baby Lotion FPS50+ 177ml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177</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200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12%</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116.2</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102.9</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95.0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1.2</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-1.4</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-2.6</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2217481"/>
                  </a:ext>
                </a:extLst>
              </a:tr>
            </a:tbl>
          </a:graphicData>
        </a:graphic>
      </p:graphicFrame>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96EE5632-3414-88A1-50A1-BD906BD90AF6}"/>
                  </a:ext>
                </a:extLst>
              </p:cNvPr>
              <p:cNvSpPr txBox="1"/>
              <p:nvPr/>
            </p:nvSpPr>
            <p:spPr>
              <a:xfrm>
                <a:off x="2223435" y="4626106"/>
                <a:ext cx="3492000" cy="216000"/>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𝑆𝐶𝐷</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𝑃𝐸</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𝑆𝑖𝑧𝑒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𝐶h𝑎𝑛𝑔𝑒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𝐷𝑟𝑖𝑣𝑒𝑛</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𝑃𝑟𝑖𝑐𝑒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𝐸𝑙𝑎𝑠𝑡𝑖𝑐𝑖𝑡𝑦</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f>
                        <m:fPr>
                          <m:ctrlPr>
                            <a:rPr kumimoji="0" lang="en-CH"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ctrlPr>
                        </m:fPr>
                        <m:num>
                          <m:r>
                            <a:rPr kumimoji="0" lang="en-CH"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𝑠h𝑎𝑟𝑒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𝑐h𝑎𝑛𝑔𝑒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𝑑𝑢𝑒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𝑡𝑜</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𝑠𝑖𝑧𝑒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𝑐h𝑎𝑛𝑔𝑒</m:t>
                          </m:r>
                        </m:num>
                        <m:den>
                          <m:r>
                            <a:rPr kumimoji="0" lang="en-CH"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𝑝𝑟𝑖𝑐𝑒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𝑐h𝑎𝑛𝑔𝑒</m:t>
                          </m:r>
                        </m:den>
                      </m:f>
                    </m:oMath>
                  </m:oMathPara>
                </a14:m>
                <a:endParaRPr kumimoji="0" lang="en-CH" sz="1013" b="0" i="1" u="none" strike="noStrike" kern="1200" cap="none" spc="0" normalizeH="0" baseline="0" noProof="0">
                  <a:ln>
                    <a:noFill/>
                  </a:ln>
                  <a:solidFill>
                    <a:srgbClr val="575555"/>
                  </a:solidFill>
                  <a:effectLst/>
                  <a:uLnTx/>
                  <a:uFillTx/>
                  <a:latin typeface="Nexa Book"/>
                  <a:ea typeface="+mn-ea"/>
                  <a:cs typeface="+mn-cs"/>
                </a:endParaRPr>
              </a:p>
            </p:txBody>
          </p:sp>
        </mc:Choice>
        <mc:Fallback xmlns="">
          <p:sp>
            <p:nvSpPr>
              <p:cNvPr id="15" name="TextBox 14">
                <a:extLst>
                  <a:ext uri="{FF2B5EF4-FFF2-40B4-BE49-F238E27FC236}">
                    <a16:creationId xmlns:a16="http://schemas.microsoft.com/office/drawing/2014/main" id="{0435653C-1939-699E-AE30-F311ED3D5C0A}"/>
                  </a:ext>
                </a:extLst>
              </p:cNvPr>
              <p:cNvSpPr txBox="1">
                <a:spLocks noRot="1" noChangeAspect="1" noMove="1" noResize="1" noEditPoints="1" noAdjustHandles="1" noChangeArrowheads="1" noChangeShapeType="1" noTextEdit="1"/>
              </p:cNvSpPr>
              <p:nvPr/>
            </p:nvSpPr>
            <p:spPr>
              <a:xfrm>
                <a:off x="2223435" y="4626106"/>
                <a:ext cx="3492000" cy="216000"/>
              </a:xfrm>
              <a:prstGeom prst="rect">
                <a:avLst/>
              </a:prstGeom>
              <a:blipFill>
                <a:blip r:embed="rId5"/>
                <a:stretch>
                  <a:fillRect t="-5714" b="-20000"/>
                </a:stretch>
              </a:blipFill>
              <a:ln>
                <a:noFill/>
              </a:ln>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4E107372-2407-2506-E31F-A9BDE3E182F7}"/>
                  </a:ext>
                </a:extLst>
              </p:cNvPr>
              <p:cNvSpPr txBox="1"/>
              <p:nvPr/>
            </p:nvSpPr>
            <p:spPr>
              <a:xfrm>
                <a:off x="2223435" y="4866727"/>
                <a:ext cx="3492000" cy="216000"/>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𝑃𝐶𝐷</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𝑃𝐸</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𝑃𝑟𝑖𝑐𝑒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𝐶h𝑎𝑛𝑔𝑒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𝐷𝑟𝑖𝑣𝑒𝑛</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𝑃𝑟𝑖𝑐𝑒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𝐸𝑙𝑎𝑠𝑡𝑖𝑐𝑖𝑡𝑦</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f>
                        <m:fPr>
                          <m:ctrlPr>
                            <a:rPr kumimoji="0" lang="en-CH"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ctrlPr>
                        </m:fPr>
                        <m:num>
                          <m:r>
                            <a:rPr kumimoji="0" lang="en-CH"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𝑠h𝑎𝑟𝑒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𝑐h𝑎𝑛𝑔𝑒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𝑑𝑢𝑒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𝑡𝑜</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𝑝𝑟𝑖𝑐𝑒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𝑐h𝑎𝑛𝑔𝑒</m:t>
                          </m:r>
                        </m:num>
                        <m:den>
                          <m:r>
                            <a:rPr kumimoji="0" lang="en-CH"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𝑝𝑟𝑖𝑐𝑒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𝑐h𝑎𝑛𝑔𝑒</m:t>
                          </m:r>
                        </m:den>
                      </m:f>
                    </m:oMath>
                  </m:oMathPara>
                </a14:m>
                <a:endParaRPr kumimoji="0" lang="en-CH" sz="700" b="0" i="1" u="none" strike="noStrike" kern="1200" cap="none" spc="0" normalizeH="0" baseline="0" noProof="0">
                  <a:ln>
                    <a:noFill/>
                  </a:ln>
                  <a:solidFill>
                    <a:srgbClr val="575555"/>
                  </a:solidFill>
                  <a:effectLst/>
                  <a:uLnTx/>
                  <a:uFillTx/>
                  <a:latin typeface="Nexa Book"/>
                  <a:ea typeface="+mn-ea"/>
                  <a:cs typeface="+mn-cs"/>
                </a:endParaRPr>
              </a:p>
            </p:txBody>
          </p:sp>
        </mc:Choice>
        <mc:Fallback xmlns="">
          <p:sp>
            <p:nvSpPr>
              <p:cNvPr id="17" name="TextBox 16">
                <a:extLst>
                  <a:ext uri="{FF2B5EF4-FFF2-40B4-BE49-F238E27FC236}">
                    <a16:creationId xmlns:a16="http://schemas.microsoft.com/office/drawing/2014/main" id="{618D05B6-EB34-41CC-89DF-6DC6A920D559}"/>
                  </a:ext>
                </a:extLst>
              </p:cNvPr>
              <p:cNvSpPr txBox="1">
                <a:spLocks noRot="1" noChangeAspect="1" noMove="1" noResize="1" noEditPoints="1" noAdjustHandles="1" noChangeArrowheads="1" noChangeShapeType="1" noTextEdit="1"/>
              </p:cNvSpPr>
              <p:nvPr/>
            </p:nvSpPr>
            <p:spPr>
              <a:xfrm>
                <a:off x="2223435" y="4866727"/>
                <a:ext cx="3492000" cy="216000"/>
              </a:xfrm>
              <a:prstGeom prst="rect">
                <a:avLst/>
              </a:prstGeom>
              <a:blipFill>
                <a:blip r:embed="rId6"/>
                <a:stretch>
                  <a:fillRect l="-873" t="-5556" r="-1047" b="-19444"/>
                </a:stretch>
              </a:blipFill>
              <a:ln>
                <a:noFill/>
              </a:ln>
            </p:spPr>
            <p:txBody>
              <a:bodyPr/>
              <a:lstStyle/>
              <a:p>
                <a:r>
                  <a:rPr lang="en-CH">
                    <a:noFill/>
                  </a:rPr>
                  <a:t> </a:t>
                </a:r>
              </a:p>
            </p:txBody>
          </p:sp>
        </mc:Fallback>
      </mc:AlternateContent>
      <p:sp>
        <p:nvSpPr>
          <p:cNvPr id="3" name="Date Placeholder 2">
            <a:extLst>
              <a:ext uri="{FF2B5EF4-FFF2-40B4-BE49-F238E27FC236}">
                <a16:creationId xmlns:a16="http://schemas.microsoft.com/office/drawing/2014/main" id="{897E6CAB-73BA-CECA-E1C1-A092A9F4E5B9}"/>
              </a:ext>
            </a:extLst>
          </p:cNvPr>
          <p:cNvSpPr>
            <a:spLocks noGrp="1"/>
          </p:cNvSpPr>
          <p:nvPr>
            <p:ph type="dt" sz="half" idx="14"/>
          </p:nvPr>
        </p:nvSpPr>
        <p:spPr/>
        <p:txBody>
          <a:bodyPr/>
          <a:lstStyle/>
          <a:p>
            <a:fld id="{BB002644-2D98-4E85-9606-3F7EA2621739}" type="datetime1">
              <a:rPr lang="en-US" smtClean="0"/>
              <a:t>7/25/2025</a:t>
            </a:fld>
            <a:endParaRPr lang="en-US"/>
          </a:p>
        </p:txBody>
      </p:sp>
      <p:sp>
        <p:nvSpPr>
          <p:cNvPr id="4" name="Slide Number Placeholder 3">
            <a:extLst>
              <a:ext uri="{FF2B5EF4-FFF2-40B4-BE49-F238E27FC236}">
                <a16:creationId xmlns:a16="http://schemas.microsoft.com/office/drawing/2014/main" id="{432B1B49-0319-9360-B87B-B1FE0CDB129F}"/>
              </a:ext>
            </a:extLst>
          </p:cNvPr>
          <p:cNvSpPr>
            <a:spLocks noGrp="1"/>
          </p:cNvSpPr>
          <p:nvPr>
            <p:ph type="sldNum" sz="quarter" idx="16"/>
          </p:nvPr>
        </p:nvSpPr>
        <p:spPr/>
        <p:txBody>
          <a:bodyPr/>
          <a:lstStyle/>
          <a:p>
            <a:fld id="{7B1F438D-4EAF-094E-9162-80CF3EF77236}" type="slidenum">
              <a:rPr lang="en-US" smtClean="0"/>
              <a:pPr/>
              <a:t>26</a:t>
            </a:fld>
            <a:endParaRPr lang="en-US"/>
          </a:p>
        </p:txBody>
      </p:sp>
    </p:spTree>
    <p:extLst>
      <p:ext uri="{BB962C8B-B14F-4D97-AF65-F5344CB8AC3E}">
        <p14:creationId xmlns:p14="http://schemas.microsoft.com/office/powerpoint/2010/main" val="217140990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2B0226-F657-DF01-83D3-3B9C47E6576F}"/>
            </a:ext>
          </a:extLst>
        </p:cNvPr>
        <p:cNvGrpSpPr/>
        <p:nvPr/>
      </p:nvGrpSpPr>
      <p:grpSpPr>
        <a:xfrm>
          <a:off x="0" y="0"/>
          <a:ext cx="0" cy="0"/>
          <a:chOff x="0" y="0"/>
          <a:chExt cx="0" cy="0"/>
        </a:xfrm>
      </p:grpSpPr>
      <p:sp>
        <p:nvSpPr>
          <p:cNvPr id="6" name="Footer Placeholder 5">
            <a:extLst>
              <a:ext uri="{FF2B5EF4-FFF2-40B4-BE49-F238E27FC236}">
                <a16:creationId xmlns:a16="http://schemas.microsoft.com/office/drawing/2014/main" id="{6EE354E0-CE78-D72B-C6F9-233AE2EFBD7F}"/>
              </a:ext>
            </a:extLst>
          </p:cNvPr>
          <p:cNvSpPr>
            <a:spLocks noGrp="1"/>
          </p:cNvSpPr>
          <p:nvPr>
            <p:ph type="ftr" sz="quarter" idx="15"/>
          </p:nvPr>
        </p:nvSpPr>
        <p:spPr>
          <a:xfrm>
            <a:off x="546969" y="4970700"/>
            <a:ext cx="6451742" cy="174151"/>
          </a:xfrm>
        </p:spPr>
        <p:txBody>
          <a:bodyPr/>
          <a:lstStyle/>
          <a:p>
            <a:endParaRPr lang="en-CH"/>
          </a:p>
        </p:txBody>
      </p:sp>
      <p:sp>
        <p:nvSpPr>
          <p:cNvPr id="19" name="Source">
            <a:extLst>
              <a:ext uri="{FF2B5EF4-FFF2-40B4-BE49-F238E27FC236}">
                <a16:creationId xmlns:a16="http://schemas.microsoft.com/office/drawing/2014/main" id="{C2DD1A64-19FA-A18F-6BE8-ABEF7213A6D6}"/>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20" name="Head">
            <a:extLst>
              <a:ext uri="{FF2B5EF4-FFF2-40B4-BE49-F238E27FC236}">
                <a16:creationId xmlns:a16="http://schemas.microsoft.com/office/drawing/2014/main" id="{2CF0C64A-6F85-8106-44BB-B811AEC8F00E}"/>
              </a:ext>
            </a:extLst>
          </p:cNvPr>
          <p:cNvSpPr>
            <a:spLocks noGrp="1"/>
          </p:cNvSpPr>
          <p:nvPr>
            <p:ph type="body" sz="quarter" idx="18"/>
          </p:nvPr>
        </p:nvSpPr>
        <p:spPr>
          <a:xfrm>
            <a:off x="503238" y="774000"/>
            <a:ext cx="8136762" cy="360000"/>
          </a:xfrm>
        </p:spPr>
        <p:txBody>
          <a:bodyPr/>
          <a:lstStyle/>
          <a:p>
            <a:pPr>
              <a:defRPr sz="1200">
                <a:latin typeface="Nexa Bold (Headings)"/>
              </a:defRPr>
            </a:pPr>
            <a:r>
              <a:t>HT Ozono | Price Elasticity | Walmart | Assumes no other products are changing prices</a:t>
            </a:r>
          </a:p>
        </p:txBody>
      </p:sp>
      <p:sp>
        <p:nvSpPr>
          <p:cNvPr id="18" name="Title 17">
            <a:extLst>
              <a:ext uri="{FF2B5EF4-FFF2-40B4-BE49-F238E27FC236}">
                <a16:creationId xmlns:a16="http://schemas.microsoft.com/office/drawing/2014/main" id="{0FB4A4BE-F408-6EE3-614E-810DF8B21F42}"/>
              </a:ext>
            </a:extLst>
          </p:cNvPr>
          <p:cNvSpPr>
            <a:spLocks noGrp="1"/>
          </p:cNvSpPr>
          <p:nvPr>
            <p:ph type="title"/>
          </p:nvPr>
        </p:nvSpPr>
        <p:spPr>
          <a:xfrm>
            <a:off x="504000" y="-1"/>
            <a:ext cx="8136000" cy="771525"/>
          </a:xfrm>
        </p:spPr>
        <p:txBody>
          <a:bodyPr/>
          <a:lstStyle/>
          <a:p>
            <a:pPr>
              <a:defRPr sz="1600">
                <a:latin typeface="Nexa Bold (Headings)"/>
              </a:defRPr>
            </a:pPr>
            <a:r>
              <a:rPr lang="fr-CH" dirty="0">
                <a:highlight>
                  <a:srgbClr val="FFFF00"/>
                </a:highlight>
              </a:rPr>
              <a:t>Price </a:t>
            </a:r>
            <a:r>
              <a:rPr lang="fr-CH" dirty="0" err="1">
                <a:highlight>
                  <a:srgbClr val="FFFF00"/>
                </a:highlight>
              </a:rPr>
              <a:t>Elasticity</a:t>
            </a:r>
            <a:r>
              <a:rPr lang="fr-CH" dirty="0">
                <a:highlight>
                  <a:srgbClr val="FFFF00"/>
                </a:highlight>
              </a:rPr>
              <a:t> </a:t>
            </a:r>
            <a:r>
              <a:rPr lang="fr-CH" dirty="0" err="1">
                <a:highlight>
                  <a:srgbClr val="FFFF00"/>
                </a:highlight>
              </a:rPr>
              <a:t>Curve</a:t>
            </a:r>
            <a:r>
              <a:rPr lang="en-US" dirty="0">
                <a:highlight>
                  <a:srgbClr val="FFFF00"/>
                </a:highlight>
              </a:rPr>
              <a:t> </a:t>
            </a:r>
            <a:r>
              <a:rPr lang="en-US" dirty="0">
                <a:solidFill>
                  <a:schemeClr val="bg2">
                    <a:lumMod val="90000"/>
                  </a:schemeClr>
                </a:solidFill>
                <a:highlight>
                  <a:srgbClr val="FFFF00"/>
                </a:highlight>
              </a:rPr>
              <a:t>(Replace with SO WHAT)</a:t>
            </a:r>
          </a:p>
        </p:txBody>
      </p:sp>
      <p:graphicFrame>
        <p:nvGraphicFramePr>
          <p:cNvPr id="34" name="T1">
            <a:extLst>
              <a:ext uri="{FF2B5EF4-FFF2-40B4-BE49-F238E27FC236}">
                <a16:creationId xmlns:a16="http://schemas.microsoft.com/office/drawing/2014/main" id="{03E77325-7FDA-3BDC-3002-BD3E84BE3372}"/>
              </a:ext>
            </a:extLst>
          </p:cNvPr>
          <p:cNvGraphicFramePr>
            <a:graphicFrameLocks/>
          </p:cNvGraphicFramePr>
          <p:nvPr/>
        </p:nvGraphicFramePr>
        <p:xfrm>
          <a:off x="4579258" y="1141495"/>
          <a:ext cx="4057904" cy="1499236"/>
        </p:xfrm>
        <a:graphic>
          <a:graphicData uri="http://schemas.openxmlformats.org/drawingml/2006/table">
            <a:tbl>
              <a:tblPr bandRow="1"/>
              <a:tblGrid>
                <a:gridCol w="162560">
                  <a:extLst>
                    <a:ext uri="{9D8B030D-6E8A-4147-A177-3AD203B41FA5}">
                      <a16:colId xmlns:a16="http://schemas.microsoft.com/office/drawing/2014/main" val="20000"/>
                    </a:ext>
                  </a:extLst>
                </a:gridCol>
                <a:gridCol w="1982932">
                  <a:extLst>
                    <a:ext uri="{9D8B030D-6E8A-4147-A177-3AD203B41FA5}">
                      <a16:colId xmlns:a16="http://schemas.microsoft.com/office/drawing/2014/main" val="20001"/>
                    </a:ext>
                  </a:extLst>
                </a:gridCol>
                <a:gridCol w="478103">
                  <a:extLst>
                    <a:ext uri="{9D8B030D-6E8A-4147-A177-3AD203B41FA5}">
                      <a16:colId xmlns:a16="http://schemas.microsoft.com/office/drawing/2014/main" val="20002"/>
                    </a:ext>
                  </a:extLst>
                </a:gridCol>
                <a:gridCol w="478103">
                  <a:extLst>
                    <a:ext uri="{9D8B030D-6E8A-4147-A177-3AD203B41FA5}">
                      <a16:colId xmlns:a16="http://schemas.microsoft.com/office/drawing/2014/main" val="20003"/>
                    </a:ext>
                  </a:extLst>
                </a:gridCol>
                <a:gridCol w="478103">
                  <a:extLst>
                    <a:ext uri="{9D8B030D-6E8A-4147-A177-3AD203B41FA5}">
                      <a16:colId xmlns:a16="http://schemas.microsoft.com/office/drawing/2014/main" val="1774582163"/>
                    </a:ext>
                  </a:extLst>
                </a:gridCol>
                <a:gridCol w="478103">
                  <a:extLst>
                    <a:ext uri="{9D8B030D-6E8A-4147-A177-3AD203B41FA5}">
                      <a16:colId xmlns:a16="http://schemas.microsoft.com/office/drawing/2014/main" val="506562406"/>
                    </a:ext>
                  </a:extLst>
                </a:gridCol>
              </a:tblGrid>
              <a:tr h="38862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GB" sz="800" b="1" i="0">
                        <a:solidFill>
                          <a:schemeClr val="tx2"/>
                        </a:solidFill>
                        <a:latin typeface="+mj-lt"/>
                        <a:ea typeface="Open Sans" panose="020B0606030504020204" pitchFamily="34" charset="0"/>
                        <a:cs typeface="Open Sans" panose="020B0606030504020204" pitchFamily="34" charset="0"/>
                      </a:endParaRPr>
                    </a:p>
                  </a:txBody>
                  <a:tcPr marL="68580" marR="68580" marT="34290" marB="34290">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Price Elasticity</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Down-Pricing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Up-Pricing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P12M </a:t>
                      </a:r>
                      <a:r>
                        <a:rPr lang="fr-CH" sz="700" b="1" i="0" err="1">
                          <a:solidFill>
                            <a:schemeClr val="tx2"/>
                          </a:solidFill>
                          <a:latin typeface="Nexa Bold" panose="00000800000000000000" pitchFamily="2" charset="0"/>
                          <a:ea typeface="Open Sans" panose="020B0606030504020204" pitchFamily="34" charset="0"/>
                          <a:cs typeface="Open Sans" panose="020B0606030504020204" pitchFamily="34" charset="0"/>
                        </a:rPr>
                        <a:t>Weight</a:t>
                      </a: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 of Business</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P12M Gross </a:t>
                      </a:r>
                      <a:r>
                        <a:rPr lang="fr-CH" sz="700" b="1" i="0" dirty="0" err="1">
                          <a:solidFill>
                            <a:schemeClr val="tx2"/>
                          </a:solidFill>
                          <a:latin typeface="Nexa Bold" panose="00000800000000000000" pitchFamily="2" charset="0"/>
                          <a:ea typeface="Open Sans" panose="020B0606030504020204" pitchFamily="34" charset="0"/>
                          <a:cs typeface="Open Sans" panose="020B0606030504020204" pitchFamily="34" charset="0"/>
                        </a:rPr>
                        <a:t>Margin</a:t>
                      </a: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a:t>
                      </a:r>
                      <a:endParaRPr lang="en-GB" sz="700" b="1" i="0" dirty="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1"/>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A097"/>
                    </a:solidFill>
                  </a:tcPr>
                </a:tc>
                <a:tc>
                  <a:txBody>
                    <a:bodyPr/>
                    <a:lstStyle/>
                    <a:p>
                      <a:pPr algn="l">
                        <a:defRPr sz="800">
                          <a:latin typeface="Nexa Book"/>
                        </a:defRPr>
                      </a:pPr>
                      <a:r>
                        <a:rPr sz="800">
                          <a:latin typeface="Nexa Book"/>
                        </a:rPr>
                        <a:t>Hawaiian Tropic Ozono Lotion FPS50+ 120ml</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-3.0</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-1.3</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r>
                        <a:rPr sz="800">
                          <a:latin typeface="Nexa Book"/>
                        </a:rPr>
                        <a:t>2.7%</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59.1%</a:t>
                      </a: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04974948"/>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l">
                        <a:defRPr sz="800">
                          <a:latin typeface="Nexa Book"/>
                        </a:defRPr>
                      </a:pPr>
                      <a:r>
                        <a:rPr sz="800">
                          <a:latin typeface="Nexa Book"/>
                        </a:rPr>
                        <a:t>Hawaiian Tropic Ozono Spray FPS50+ 180ml</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-0.9</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r>
                        <a:rPr sz="800">
                          <a:latin typeface="Nexa Book"/>
                        </a:rPr>
                        <a:t>-1.4</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r>
                        <a:rPr sz="800">
                          <a:latin typeface="Nexa Book"/>
                        </a:rPr>
                        <a:t>2.5%</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70.6%</a:t>
                      </a: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46696720"/>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6C6D"/>
                    </a:solidFill>
                  </a:tcPr>
                </a:tc>
                <a:tc>
                  <a:txBody>
                    <a:bodyPr/>
                    <a:lstStyle/>
                    <a:p>
                      <a:pPr algn="l">
                        <a:defRPr sz="800">
                          <a:latin typeface="Nexa Book"/>
                        </a:defRPr>
                      </a:pPr>
                      <a:r>
                        <a:rPr sz="800">
                          <a:latin typeface="Nexa Book"/>
                        </a:rPr>
                        <a:t>Hawaiian Tropic Ozono Duo Defense Lotion FPS50+ 180ml</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-2.9</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-1.4</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r>
                        <a:rPr sz="800">
                          <a:latin typeface="Nexa Book"/>
                        </a:rPr>
                        <a:t>1.2%</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67.5%</a:t>
                      </a: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20723459"/>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algn="l">
                        <a:defRPr sz="800">
                          <a:latin typeface="Nexa Book"/>
                        </a:defRPr>
                      </a:pPr>
                      <a:r>
                        <a:rPr sz="800">
                          <a:latin typeface="Nexa Book"/>
                        </a:rPr>
                        <a:t>Hawaiian Tropic Ozono Lotion FPS50+ 240ml</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-3.7</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-1.9</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r>
                        <a:rPr sz="800">
                          <a:latin typeface="Nexa Book"/>
                        </a:rPr>
                        <a:t>11.2%</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64.6%</a:t>
                      </a: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85359843"/>
                  </a:ext>
                </a:extLst>
              </a:tr>
            </a:tbl>
          </a:graphicData>
        </a:graphic>
      </p:graphicFrame>
      <p:graphicFrame>
        <p:nvGraphicFramePr>
          <p:cNvPr id="8" name="C1">
            <a:extLst>
              <a:ext uri="{FF2B5EF4-FFF2-40B4-BE49-F238E27FC236}">
                <a16:creationId xmlns:a16="http://schemas.microsoft.com/office/drawing/2014/main" id="{F6214E2B-19C8-611E-471B-CBD7D368E711}"/>
              </a:ext>
            </a:extLst>
          </p:cNvPr>
          <p:cNvGraphicFramePr>
            <a:graphicFrameLocks/>
          </p:cNvGraphicFramePr>
          <p:nvPr/>
        </p:nvGraphicFramePr>
        <p:xfrm>
          <a:off x="539749" y="1152000"/>
          <a:ext cx="4112080" cy="3620027"/>
        </p:xfrm>
        <a:graphic>
          <a:graphicData uri="http://schemas.openxmlformats.org/drawingml/2006/chart">
            <c:chart xmlns:c="http://schemas.openxmlformats.org/drawingml/2006/chart" xmlns:r="http://schemas.openxmlformats.org/officeDocument/2006/relationships" r:id="rId2"/>
          </a:graphicData>
        </a:graphic>
      </p:graphicFrame>
      <p:sp>
        <p:nvSpPr>
          <p:cNvPr id="2" name="Date Placeholder 1">
            <a:extLst>
              <a:ext uri="{FF2B5EF4-FFF2-40B4-BE49-F238E27FC236}">
                <a16:creationId xmlns:a16="http://schemas.microsoft.com/office/drawing/2014/main" id="{16954FC6-2E62-0B50-B3AB-1614E611EA0B}"/>
              </a:ext>
            </a:extLst>
          </p:cNvPr>
          <p:cNvSpPr>
            <a:spLocks noGrp="1"/>
          </p:cNvSpPr>
          <p:nvPr>
            <p:ph type="dt" sz="half" idx="14"/>
          </p:nvPr>
        </p:nvSpPr>
        <p:spPr/>
        <p:txBody>
          <a:bodyPr/>
          <a:lstStyle/>
          <a:p>
            <a:fld id="{C2150E0F-65BF-4754-A874-587658C88696}" type="datetime1">
              <a:rPr lang="en-US" smtClean="0"/>
              <a:t>7/25/2025</a:t>
            </a:fld>
            <a:endParaRPr lang="en-US"/>
          </a:p>
        </p:txBody>
      </p:sp>
      <p:sp>
        <p:nvSpPr>
          <p:cNvPr id="4" name="Slide Number Placeholder 3">
            <a:extLst>
              <a:ext uri="{FF2B5EF4-FFF2-40B4-BE49-F238E27FC236}">
                <a16:creationId xmlns:a16="http://schemas.microsoft.com/office/drawing/2014/main" id="{161BF405-32BF-480A-8CE8-C026AB225BA4}"/>
              </a:ext>
            </a:extLst>
          </p:cNvPr>
          <p:cNvSpPr>
            <a:spLocks noGrp="1"/>
          </p:cNvSpPr>
          <p:nvPr>
            <p:ph type="sldNum" sz="quarter" idx="16"/>
          </p:nvPr>
        </p:nvSpPr>
        <p:spPr/>
        <p:txBody>
          <a:bodyPr/>
          <a:lstStyle/>
          <a:p>
            <a:fld id="{7B1F438D-4EAF-094E-9162-80CF3EF77236}" type="slidenum">
              <a:rPr lang="en-US" smtClean="0"/>
              <a:pPr/>
              <a:t>27</a:t>
            </a:fld>
            <a:endParaRPr lang="en-US"/>
          </a:p>
        </p:txBody>
      </p:sp>
      <p:sp>
        <p:nvSpPr>
          <p:cNvPr id="3" name="TextBox Y">
            <a:extLst>
              <a:ext uri="{FF2B5EF4-FFF2-40B4-BE49-F238E27FC236}">
                <a16:creationId xmlns:a16="http://schemas.microsoft.com/office/drawing/2014/main" id="{640B8A31-8BCB-DB8A-5201-8B50D86407C9}"/>
              </a:ext>
            </a:extLst>
          </p:cNvPr>
          <p:cNvSpPr txBox="1"/>
          <p:nvPr/>
        </p:nvSpPr>
        <p:spPr>
          <a:xfrm>
            <a:off x="517719" y="1098243"/>
            <a:ext cx="564369" cy="4238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marL="0" marR="0" lvl="0" indent="0" defTabSz="685783"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2"/>
                </a:solidFill>
                <a:effectLst/>
                <a:uLnTx/>
                <a:uFillTx/>
                <a:latin typeface="Nexa Bold"/>
                <a:ea typeface="+mn-ea"/>
                <a:cs typeface="+mn-cs"/>
              </a:rPr>
              <a:t>% change In volume share</a:t>
            </a:r>
            <a:endParaRPr kumimoji="0" sz="800" b="0" i="0" u="none" strike="noStrike" kern="1200" cap="none" spc="0" normalizeH="0" baseline="0" noProof="0" dirty="0">
              <a:ln>
                <a:noFill/>
              </a:ln>
              <a:solidFill>
                <a:schemeClr val="tx2"/>
              </a:solidFill>
              <a:effectLst/>
              <a:uLnTx/>
              <a:uFillTx/>
              <a:latin typeface="Nexa Bold"/>
              <a:ea typeface="+mn-ea"/>
              <a:cs typeface="+mn-cs"/>
            </a:endParaRPr>
          </a:p>
        </p:txBody>
      </p:sp>
    </p:spTree>
    <p:extLst>
      <p:ext uri="{BB962C8B-B14F-4D97-AF65-F5344CB8AC3E}">
        <p14:creationId xmlns:p14="http://schemas.microsoft.com/office/powerpoint/2010/main" val="11775094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D3156F-82E2-035F-B53E-BEA1DC444647}"/>
            </a:ext>
          </a:extLst>
        </p:cNvPr>
        <p:cNvGrpSpPr/>
        <p:nvPr/>
      </p:nvGrpSpPr>
      <p:grpSpPr>
        <a:xfrm>
          <a:off x="0" y="0"/>
          <a:ext cx="0" cy="0"/>
          <a:chOff x="0" y="0"/>
          <a:chExt cx="0" cy="0"/>
        </a:xfrm>
      </p:grpSpPr>
      <p:sp>
        <p:nvSpPr>
          <p:cNvPr id="6" name="Footer Placeholder 5">
            <a:extLst>
              <a:ext uri="{FF2B5EF4-FFF2-40B4-BE49-F238E27FC236}">
                <a16:creationId xmlns:a16="http://schemas.microsoft.com/office/drawing/2014/main" id="{EA1F3D99-D8DE-C54F-76E7-AD374D9BC13E}"/>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9F7E968D-E7CB-519E-324C-A7CEFE3F0AB6}"/>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4" name="Head">
            <a:extLst>
              <a:ext uri="{FF2B5EF4-FFF2-40B4-BE49-F238E27FC236}">
                <a16:creationId xmlns:a16="http://schemas.microsoft.com/office/drawing/2014/main" id="{093CB5AD-C837-9CEE-E72E-DF71FEFA1FFC}"/>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Hawaiian Tropic Ozono Lotion FPS50+ 120ml | Walmart | Assuming no other products are changing prices</a:t>
            </a:r>
          </a:p>
        </p:txBody>
      </p:sp>
      <p:sp>
        <p:nvSpPr>
          <p:cNvPr id="10" name="Title 9">
            <a:extLst>
              <a:ext uri="{FF2B5EF4-FFF2-40B4-BE49-F238E27FC236}">
                <a16:creationId xmlns:a16="http://schemas.microsoft.com/office/drawing/2014/main" id="{39272F68-74ED-F0C9-CA16-89DF7C5790C5}"/>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2C6C644A-0E82-67AA-0477-DA874D22AA91}"/>
              </a:ext>
            </a:extLst>
          </p:cNvPr>
          <p:cNvGraphicFramePr/>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33CD5A3A-CF10-3BF2-7D09-32E5DD6D73EC}"/>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DD33D215-FE66-0173-4581-8991F7FF7CF7}"/>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438A54FC-9DC8-9B58-BB9C-3B5760E8085C}"/>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5484F4E3-0170-16B4-B8DE-AD70746539E4}"/>
              </a:ext>
            </a:extLst>
          </p:cNvPr>
          <p:cNvSpPr>
            <a:spLocks noGrp="1"/>
          </p:cNvSpPr>
          <p:nvPr>
            <p:ph type="dt" sz="half" idx="14"/>
          </p:nvPr>
        </p:nvSpPr>
        <p:spPr/>
        <p:txBody>
          <a:bodyPr/>
          <a:lstStyle/>
          <a:p>
            <a:fld id="{7FE604EA-FBB6-4FDB-AFE2-9A23405DCB69}" type="datetime1">
              <a:rPr lang="en-US" smtClean="0"/>
              <a:t>7/25/2025</a:t>
            </a:fld>
            <a:endParaRPr lang="en-US"/>
          </a:p>
        </p:txBody>
      </p:sp>
      <p:sp>
        <p:nvSpPr>
          <p:cNvPr id="7" name="Slide Number Placeholder 6">
            <a:extLst>
              <a:ext uri="{FF2B5EF4-FFF2-40B4-BE49-F238E27FC236}">
                <a16:creationId xmlns:a16="http://schemas.microsoft.com/office/drawing/2014/main" id="{67B588F7-1186-FE59-7719-0F08336663EF}"/>
              </a:ext>
            </a:extLst>
          </p:cNvPr>
          <p:cNvSpPr>
            <a:spLocks noGrp="1"/>
          </p:cNvSpPr>
          <p:nvPr>
            <p:ph type="sldNum" sz="quarter" idx="16"/>
          </p:nvPr>
        </p:nvSpPr>
        <p:spPr/>
        <p:txBody>
          <a:bodyPr/>
          <a:lstStyle/>
          <a:p>
            <a:fld id="{7B1F438D-4EAF-094E-9162-80CF3EF77236}" type="slidenum">
              <a:rPr lang="en-US" smtClean="0"/>
              <a:pPr/>
              <a:t>28</a:t>
            </a:fld>
            <a:endParaRPr lang="en-US"/>
          </a:p>
        </p:txBody>
      </p:sp>
      <p:sp>
        <p:nvSpPr>
          <p:cNvPr id="22" name="Rectangle 21">
            <a:extLst>
              <a:ext uri="{FF2B5EF4-FFF2-40B4-BE49-F238E27FC236}">
                <a16:creationId xmlns:a16="http://schemas.microsoft.com/office/drawing/2014/main" id="{96686402-0774-61B9-B6E3-FEDCE207097A}"/>
              </a:ext>
            </a:extLst>
          </p:cNvPr>
          <p:cNvSpPr/>
          <p:nvPr/>
        </p:nvSpPr>
        <p:spPr>
          <a:xfrm>
            <a:off x="972000" y="1458000"/>
            <a:ext cx="101736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3" name="Rectangle 22">
            <a:extLst>
              <a:ext uri="{FF2B5EF4-FFF2-40B4-BE49-F238E27FC236}">
                <a16:creationId xmlns:a16="http://schemas.microsoft.com/office/drawing/2014/main" id="{D6F10DDC-FECF-78A6-0A72-4C44B8B48871}"/>
              </a:ext>
            </a:extLst>
          </p:cNvPr>
          <p:cNvSpPr/>
          <p:nvPr/>
        </p:nvSpPr>
        <p:spPr>
          <a:xfrm>
            <a:off x="1989360" y="1458000"/>
            <a:ext cx="56520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4" name="Rectangle 23">
            <a:extLst>
              <a:ext uri="{FF2B5EF4-FFF2-40B4-BE49-F238E27FC236}">
                <a16:creationId xmlns:a16="http://schemas.microsoft.com/office/drawing/2014/main" id="{7BA28EA5-2A06-98A2-DCB8-77D87B5C942A}"/>
              </a:ext>
            </a:extLst>
          </p:cNvPr>
          <p:cNvSpPr/>
          <p:nvPr/>
        </p:nvSpPr>
        <p:spPr>
          <a:xfrm>
            <a:off x="2554560" y="1458000"/>
            <a:ext cx="39564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Profit &amp; Revenue Increase</a:t>
            </a:r>
          </a:p>
        </p:txBody>
      </p:sp>
      <p:sp>
        <p:nvSpPr>
          <p:cNvPr id="25" name="Rectangle 24">
            <a:extLst>
              <a:ext uri="{FF2B5EF4-FFF2-40B4-BE49-F238E27FC236}">
                <a16:creationId xmlns:a16="http://schemas.microsoft.com/office/drawing/2014/main" id="{964DFD4D-1853-B6E5-B84D-4517BA725C64}"/>
              </a:ext>
            </a:extLst>
          </p:cNvPr>
          <p:cNvSpPr/>
          <p:nvPr/>
        </p:nvSpPr>
        <p:spPr>
          <a:xfrm>
            <a:off x="2950200" y="1458000"/>
            <a:ext cx="169560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6" name="Rectangle 25">
            <a:extLst>
              <a:ext uri="{FF2B5EF4-FFF2-40B4-BE49-F238E27FC236}">
                <a16:creationId xmlns:a16="http://schemas.microsoft.com/office/drawing/2014/main" id="{24678D65-9A82-FA70-6CF1-D440F368BE51}"/>
              </a:ext>
            </a:extLst>
          </p:cNvPr>
          <p:cNvSpPr/>
          <p:nvPr/>
        </p:nvSpPr>
        <p:spPr>
          <a:xfrm>
            <a:off x="4645800" y="1458000"/>
            <a:ext cx="1978199"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Profit &amp; Revenue Increase</a:t>
            </a:r>
          </a:p>
        </p:txBody>
      </p:sp>
    </p:spTree>
    <p:extLst>
      <p:ext uri="{BB962C8B-B14F-4D97-AF65-F5344CB8AC3E}">
        <p14:creationId xmlns:p14="http://schemas.microsoft.com/office/powerpoint/2010/main" val="125277295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9A55AC-DA80-428D-2975-BCC79D833173}"/>
            </a:ext>
          </a:extLst>
        </p:cNvPr>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30348098-0E72-EF6F-8C63-E984724B41C4}"/>
              </a:ext>
            </a:extLst>
          </p:cNvPr>
          <p:cNvGraphicFramePr>
            <a:graphicFrameLocks noGrp="1"/>
          </p:cNvGraphicFramePr>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a:latin typeface="Nexa Book"/>
                        </a:defRPr>
                      </a:pPr>
                      <a:r>
                        <a:rPr sz="800">
                          <a:latin typeface="Nexa Book"/>
                        </a:rPr>
                        <a:t>1.6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a:latin typeface="Nexa Book"/>
                        </a:defRPr>
                      </a:pPr>
                      <a:r>
                        <a:rPr sz="800">
                          <a:latin typeface="Nexa Book"/>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b="1">
                          <a:latin typeface="Nexa Bold"/>
                        </a:defRPr>
                      </a:pPr>
                      <a:r>
                        <a:rPr sz="800">
                          <a:latin typeface="Nexa Bold"/>
                        </a:rPr>
                        <a:t>4.0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Sheer Touch Lotion FPS50 120ml (1.4%)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a:latin typeface="Nexa Book"/>
                        </a:defRPr>
                      </a:pPr>
                      <a:r>
                        <a:rPr sz="800">
                          <a:latin typeface="Nexa Book"/>
                        </a:rPr>
                        <a:t>1.8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Sport Lotion FPS30 237ml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b="1">
                          <a:latin typeface="Nexa Bold"/>
                        </a:defRPr>
                      </a:pPr>
                      <a:r>
                        <a:rPr sz="800">
                          <a:latin typeface="Nexa Bold"/>
                        </a:rPr>
                        <a:t>2.1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Ultra Spray FPS50 156g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b="1">
                          <a:latin typeface="Nexa Bold"/>
                        </a:defRPr>
                      </a:pPr>
                      <a:r>
                        <a:rPr sz="800">
                          <a:latin typeface="Nexa Bold"/>
                        </a:rPr>
                        <a:t>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Sheer Touch Lotion FPS30 240ml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F60A99D1-40F3-0960-86E3-120F22AE20A7}"/>
              </a:ext>
            </a:extLst>
          </p:cNvPr>
          <p:cNvGraphicFramePr>
            <a:graphicFrameLocks noGrp="1"/>
          </p:cNvGraphicFramePr>
          <p:nvPr/>
        </p:nvGraphicFramePr>
        <p:xfrm>
          <a:off x="4645532" y="1133206"/>
          <a:ext cx="3994468" cy="3715609"/>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Hawaiian Tropic Sheer Touch Lotion FPS50 120ml (1.4%)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3.4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Equate Ultra Spray FPS50 156g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Equate Sport Lotion FPS30 237ml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Caribbean Beach Advanced Protection Cream FPS50+ 150g (1.0%)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3.0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05050086-3438-08E6-A149-26852321B68B}"/>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31FD1488-01E4-59D4-0097-8E41D8035820}"/>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6" name="Head">
            <a:extLst>
              <a:ext uri="{FF2B5EF4-FFF2-40B4-BE49-F238E27FC236}">
                <a16:creationId xmlns:a16="http://schemas.microsoft.com/office/drawing/2014/main" id="{27A41D35-1671-7D43-16AE-573E8C42C11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Hawaiian Tropic Ozono Lotion FPS50+ 120ml (0.9%) | Up &amp; Down Pricing | Walmart | Assumes no other are changing prices</a:t>
            </a:r>
          </a:p>
        </p:txBody>
      </p:sp>
      <p:sp>
        <p:nvSpPr>
          <p:cNvPr id="4" name="Title1">
            <a:extLst>
              <a:ext uri="{FF2B5EF4-FFF2-40B4-BE49-F238E27FC236}">
                <a16:creationId xmlns:a16="http://schemas.microsoft.com/office/drawing/2014/main" id="{6ED4D8F7-F26C-E56F-A77F-58353AC59CA6}"/>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71E963D6-48F1-1CBB-29D0-1D71737BD89B}"/>
              </a:ext>
            </a:extLst>
          </p:cNvPr>
          <p:cNvGraphicFramePr>
            <a:graphicFrameLocks noGrp="1"/>
          </p:cNvGraphicFramePr>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1596EF35-5E7C-C7B3-7880-8B701EC2F4CE}"/>
              </a:ext>
            </a:extLst>
          </p:cNvPr>
          <p:cNvGraphicFramePr>
            <a:graphicFrameLocks noGrp="1"/>
          </p:cNvGraphicFramePr>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54E35764-5479-D48F-9891-FED8CE6216C3}"/>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5965A3F4-55D1-493A-5CFB-C9FEE79BB8D2}"/>
              </a:ext>
            </a:extLst>
          </p:cNvPr>
          <p:cNvSpPr>
            <a:spLocks noGrp="1"/>
          </p:cNvSpPr>
          <p:nvPr>
            <p:ph type="dt" sz="half" idx="14"/>
          </p:nvPr>
        </p:nvSpPr>
        <p:spPr/>
        <p:txBody>
          <a:bodyPr/>
          <a:lstStyle/>
          <a:p>
            <a:fld id="{1D008078-2C21-4DCA-B855-87E98C20A404}" type="datetime1">
              <a:rPr lang="en-US" smtClean="0"/>
              <a:t>7/25/2025</a:t>
            </a:fld>
            <a:endParaRPr lang="en-US"/>
          </a:p>
        </p:txBody>
      </p:sp>
      <p:sp>
        <p:nvSpPr>
          <p:cNvPr id="3" name="Slide Number Placeholder 2">
            <a:extLst>
              <a:ext uri="{FF2B5EF4-FFF2-40B4-BE49-F238E27FC236}">
                <a16:creationId xmlns:a16="http://schemas.microsoft.com/office/drawing/2014/main" id="{DAF337AD-8E44-4A13-3948-54AE335A171A}"/>
              </a:ext>
            </a:extLst>
          </p:cNvPr>
          <p:cNvSpPr>
            <a:spLocks noGrp="1"/>
          </p:cNvSpPr>
          <p:nvPr>
            <p:ph type="sldNum" sz="quarter" idx="16"/>
          </p:nvPr>
        </p:nvSpPr>
        <p:spPr/>
        <p:txBody>
          <a:bodyPr/>
          <a:lstStyle/>
          <a:p>
            <a:fld id="{7B1F438D-4EAF-094E-9162-80CF3EF77236}" type="slidenum">
              <a:rPr lang="en-US" smtClean="0"/>
              <a:pPr/>
              <a:t>29</a:t>
            </a:fld>
            <a:endParaRPr lang="en-US"/>
          </a:p>
        </p:txBody>
      </p:sp>
    </p:spTree>
    <p:extLst>
      <p:ext uri="{BB962C8B-B14F-4D97-AF65-F5344CB8AC3E}">
        <p14:creationId xmlns:p14="http://schemas.microsoft.com/office/powerpoint/2010/main" val="20800466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3BA3E7-870B-7785-365C-2874C17FA73B}"/>
            </a:ext>
          </a:extLst>
        </p:cNvPr>
        <p:cNvGrpSpPr/>
        <p:nvPr/>
      </p:nvGrpSpPr>
      <p:grpSpPr>
        <a:xfrm>
          <a:off x="0" y="0"/>
          <a:ext cx="0" cy="0"/>
          <a:chOff x="0" y="0"/>
          <a:chExt cx="0" cy="0"/>
        </a:xfrm>
      </p:grpSpPr>
      <p:sp>
        <p:nvSpPr>
          <p:cNvPr id="5" name="Footer Placeholder 4">
            <a:extLst>
              <a:ext uri="{FF2B5EF4-FFF2-40B4-BE49-F238E27FC236}">
                <a16:creationId xmlns:a16="http://schemas.microsoft.com/office/drawing/2014/main" id="{E8D6C834-38FD-1CA3-1D3A-2D22641878D6}"/>
              </a:ext>
            </a:extLst>
          </p:cNvPr>
          <p:cNvSpPr>
            <a:spLocks noGrp="1"/>
          </p:cNvSpPr>
          <p:nvPr>
            <p:ph type="ftr" sz="quarter" idx="15"/>
          </p:nvPr>
        </p:nvSpPr>
        <p:spPr>
          <a:xfrm>
            <a:off x="546969" y="4970700"/>
            <a:ext cx="6451742" cy="174151"/>
          </a:xfrm>
        </p:spPr>
        <p:txBody>
          <a:bodyPr/>
          <a:lstStyle/>
          <a:p>
            <a:pPr lvl="0"/>
            <a:endParaRPr lang="en-US" noProof="0"/>
          </a:p>
        </p:txBody>
      </p:sp>
      <p:sp>
        <p:nvSpPr>
          <p:cNvPr id="23" name="Source">
            <a:extLst>
              <a:ext uri="{FF2B5EF4-FFF2-40B4-BE49-F238E27FC236}">
                <a16:creationId xmlns:a16="http://schemas.microsoft.com/office/drawing/2014/main" id="{CF25D156-2131-6856-A2DD-7FD154ED282E}"/>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12" name="Head">
            <a:extLst>
              <a:ext uri="{FF2B5EF4-FFF2-40B4-BE49-F238E27FC236}">
                <a16:creationId xmlns:a16="http://schemas.microsoft.com/office/drawing/2014/main" id="{7571D82C-3563-B318-44E5-3730934CAAA7}"/>
              </a:ext>
            </a:extLst>
          </p:cNvPr>
          <p:cNvSpPr>
            <a:spLocks noGrp="1"/>
          </p:cNvSpPr>
          <p:nvPr>
            <p:ph type="body" sz="quarter" idx="18"/>
          </p:nvPr>
        </p:nvSpPr>
        <p:spPr>
          <a:xfrm>
            <a:off x="503238" y="774000"/>
            <a:ext cx="8136762" cy="360000"/>
          </a:xfrm>
        </p:spPr>
        <p:txBody>
          <a:bodyPr/>
          <a:lstStyle/>
          <a:p>
            <a:pPr>
              <a:defRPr sz="1200"/>
            </a:pPr>
            <a:r>
              <a:t>Based on price change | by Brand | Facial Sunscreen | Walmart</a:t>
            </a:r>
          </a:p>
        </p:txBody>
      </p:sp>
      <p:sp>
        <p:nvSpPr>
          <p:cNvPr id="3" name="Title 2">
            <a:extLst>
              <a:ext uri="{FF2B5EF4-FFF2-40B4-BE49-F238E27FC236}">
                <a16:creationId xmlns:a16="http://schemas.microsoft.com/office/drawing/2014/main" id="{AE47B225-92D8-3F26-054B-15A8EA11ED18}"/>
              </a:ext>
            </a:extLst>
          </p:cNvPr>
          <p:cNvSpPr>
            <a:spLocks noGrp="1"/>
          </p:cNvSpPr>
          <p:nvPr>
            <p:ph type="title"/>
          </p:nvPr>
        </p:nvSpPr>
        <p:spPr>
          <a:xfrm>
            <a:off x="504000" y="-1"/>
            <a:ext cx="8136000" cy="771525"/>
          </a:xfrm>
        </p:spPr>
        <p:txBody>
          <a:bodyPr/>
          <a:lstStyle/>
          <a:p>
            <a:r>
              <a:rPr lang="en-GB" dirty="0">
                <a:highlight>
                  <a:srgbClr val="FFFF00"/>
                </a:highlight>
              </a:rPr>
              <a:t>Brand Elasticity Analysis</a:t>
            </a:r>
            <a:r>
              <a:rPr lang="en-US" dirty="0">
                <a:highlight>
                  <a:srgbClr val="FFFF00"/>
                </a:highlight>
              </a:rPr>
              <a:t> </a:t>
            </a:r>
            <a:r>
              <a:rPr lang="en-US" dirty="0">
                <a:solidFill>
                  <a:schemeClr val="bg2">
                    <a:lumMod val="90000"/>
                  </a:schemeClr>
                </a:solidFill>
                <a:highlight>
                  <a:srgbClr val="FFFF00"/>
                </a:highlight>
              </a:rPr>
              <a:t>(Replace with SO WHAT)</a:t>
            </a:r>
          </a:p>
        </p:txBody>
      </p:sp>
      <p:graphicFrame>
        <p:nvGraphicFramePr>
          <p:cNvPr id="15" name="C1">
            <a:extLst>
              <a:ext uri="{FF2B5EF4-FFF2-40B4-BE49-F238E27FC236}">
                <a16:creationId xmlns:a16="http://schemas.microsoft.com/office/drawing/2014/main" id="{16CA6138-0961-1C46-FC5E-49A5FD91A4D8}"/>
              </a:ext>
            </a:extLst>
          </p:cNvPr>
          <p:cNvGraphicFramePr>
            <a:graphicFrameLocks/>
          </p:cNvGraphicFramePr>
          <p:nvPr/>
        </p:nvGraphicFramePr>
        <p:xfrm>
          <a:off x="540544" y="1131888"/>
          <a:ext cx="8099822" cy="3619897"/>
        </p:xfrm>
        <a:graphic>
          <a:graphicData uri="http://schemas.openxmlformats.org/drawingml/2006/chart">
            <c:chart xmlns:c="http://schemas.openxmlformats.org/drawingml/2006/chart" xmlns:r="http://schemas.openxmlformats.org/officeDocument/2006/relationships" r:id="rId2"/>
          </a:graphicData>
        </a:graphic>
      </p:graphicFrame>
      <p:sp>
        <p:nvSpPr>
          <p:cNvPr id="13" name="Rectangle 12">
            <a:extLst>
              <a:ext uri="{FF2B5EF4-FFF2-40B4-BE49-F238E27FC236}">
                <a16:creationId xmlns:a16="http://schemas.microsoft.com/office/drawing/2014/main" id="{D5264072-7BC4-ACBA-36C4-6EBEF3417FD0}"/>
              </a:ext>
            </a:extLst>
          </p:cNvPr>
          <p:cNvSpPr/>
          <p:nvPr/>
        </p:nvSpPr>
        <p:spPr>
          <a:xfrm>
            <a:off x="3843446" y="1130497"/>
            <a:ext cx="4797140" cy="15749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575555"/>
                </a:solidFill>
                <a:effectLst/>
                <a:uLnTx/>
                <a:uFillTx/>
                <a:latin typeface="Nexa Bold"/>
                <a:ea typeface="Open Sans" panose="020B0606030504020204" pitchFamily="34" charset="0"/>
                <a:cs typeface="Open Sans" panose="020B0606030504020204" pitchFamily="34" charset="0"/>
              </a:rPr>
              <a:t>Low retention and high appeal</a:t>
            </a:r>
            <a:endParaRPr kumimoji="0" lang="en-CH" sz="900" b="1" i="0" u="none" strike="noStrike" kern="1200" cap="none" spc="0" normalizeH="0" baseline="0" noProof="0" dirty="0">
              <a:ln>
                <a:noFill/>
              </a:ln>
              <a:solidFill>
                <a:srgbClr val="575555"/>
              </a:solidFill>
              <a:effectLst/>
              <a:uLnTx/>
              <a:uFillTx/>
              <a:latin typeface="Nexa Bold"/>
              <a:ea typeface="Open Sans" panose="020B0606030504020204" pitchFamily="34" charset="0"/>
              <a:cs typeface="Open Sans" panose="020B0606030504020204" pitchFamily="34" charset="0"/>
            </a:endParaRPr>
          </a:p>
        </p:txBody>
      </p:sp>
      <p:sp>
        <p:nvSpPr>
          <p:cNvPr id="17" name="Rectangle 16">
            <a:extLst>
              <a:ext uri="{FF2B5EF4-FFF2-40B4-BE49-F238E27FC236}">
                <a16:creationId xmlns:a16="http://schemas.microsoft.com/office/drawing/2014/main" id="{44A8D1E9-6E53-B2F7-3DB6-A1DD71ADB35E}"/>
              </a:ext>
            </a:extLst>
          </p:cNvPr>
          <p:cNvSpPr/>
          <p:nvPr/>
        </p:nvSpPr>
        <p:spPr>
          <a:xfrm>
            <a:off x="3835181" y="3437981"/>
            <a:ext cx="4802300" cy="10141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chemeClr val="accent3"/>
                </a:solidFill>
                <a:effectLst/>
                <a:uLnTx/>
                <a:uFillTx/>
                <a:latin typeface="Nexa Bold"/>
                <a:ea typeface="Open Sans" panose="020B0606030504020204" pitchFamily="34" charset="0"/>
                <a:cs typeface="Open Sans" panose="020B0606030504020204" pitchFamily="34" charset="0"/>
              </a:rPr>
              <a:t>High retention and high appeal</a:t>
            </a:r>
            <a:endParaRPr kumimoji="0" lang="en-CH" sz="900" b="1" i="0" u="none" strike="noStrike" kern="1200" cap="none" spc="0" normalizeH="0" baseline="0" noProof="0" dirty="0">
              <a:ln>
                <a:noFill/>
              </a:ln>
              <a:solidFill>
                <a:schemeClr val="accent3"/>
              </a:solidFill>
              <a:effectLst/>
              <a:uLnTx/>
              <a:uFillTx/>
              <a:latin typeface="Nexa Bold"/>
              <a:ea typeface="Open Sans" panose="020B0606030504020204" pitchFamily="34" charset="0"/>
              <a:cs typeface="Open Sans" panose="020B0606030504020204" pitchFamily="34" charset="0"/>
            </a:endParaRPr>
          </a:p>
        </p:txBody>
      </p:sp>
      <p:sp>
        <p:nvSpPr>
          <p:cNvPr id="16" name="Rectangle 15">
            <a:extLst>
              <a:ext uri="{FF2B5EF4-FFF2-40B4-BE49-F238E27FC236}">
                <a16:creationId xmlns:a16="http://schemas.microsoft.com/office/drawing/2014/main" id="{BD24D3CE-CF35-74C4-4D6F-A5CE365A9308}"/>
              </a:ext>
            </a:extLst>
          </p:cNvPr>
          <p:cNvSpPr/>
          <p:nvPr/>
        </p:nvSpPr>
        <p:spPr>
          <a:xfrm>
            <a:off x="1274612" y="3427905"/>
            <a:ext cx="2438180" cy="10239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l" defTabSz="685783"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575555"/>
                </a:solidFill>
                <a:effectLst/>
                <a:uLnTx/>
                <a:uFillTx/>
                <a:latin typeface="Nexa Bold"/>
                <a:ea typeface="Open Sans" panose="020B0606030504020204" pitchFamily="34" charset="0"/>
                <a:cs typeface="Open Sans" panose="020B0606030504020204" pitchFamily="34" charset="0"/>
              </a:rPr>
              <a:t>High retention and low appeal</a:t>
            </a:r>
            <a:endParaRPr kumimoji="0" lang="en-CH" sz="900" b="1" i="0" u="none" strike="noStrike" kern="1200" cap="none" spc="0" normalizeH="0" baseline="0" noProof="0" dirty="0">
              <a:ln>
                <a:noFill/>
              </a:ln>
              <a:solidFill>
                <a:srgbClr val="575555"/>
              </a:solidFill>
              <a:effectLst/>
              <a:uLnTx/>
              <a:uFillTx/>
              <a:latin typeface="Nexa Bold"/>
              <a:ea typeface="Open Sans" panose="020B0606030504020204" pitchFamily="34" charset="0"/>
              <a:cs typeface="Open Sans" panose="020B0606030504020204" pitchFamily="34" charset="0"/>
            </a:endParaRPr>
          </a:p>
        </p:txBody>
      </p:sp>
      <p:sp>
        <p:nvSpPr>
          <p:cNvPr id="14" name="Rectangle 13">
            <a:extLst>
              <a:ext uri="{FF2B5EF4-FFF2-40B4-BE49-F238E27FC236}">
                <a16:creationId xmlns:a16="http://schemas.microsoft.com/office/drawing/2014/main" id="{D05806FC-AE6C-68A9-E0C9-AEDCD985C576}"/>
              </a:ext>
            </a:extLst>
          </p:cNvPr>
          <p:cNvSpPr/>
          <p:nvPr/>
        </p:nvSpPr>
        <p:spPr>
          <a:xfrm>
            <a:off x="1274612" y="1131888"/>
            <a:ext cx="2436345" cy="15901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l" defTabSz="685783"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C00000"/>
                </a:solidFill>
                <a:effectLst/>
                <a:uLnTx/>
                <a:uFillTx/>
                <a:latin typeface="Nexa Bold"/>
                <a:ea typeface="Open Sans" panose="020B0606030504020204" pitchFamily="34" charset="0"/>
                <a:cs typeface="Open Sans" panose="020B0606030504020204" pitchFamily="34" charset="0"/>
              </a:rPr>
              <a:t>Low retention and low appeal</a:t>
            </a:r>
            <a:endParaRPr kumimoji="0" lang="en-CH" sz="900" b="1" i="0" u="none" strike="noStrike" kern="1200" cap="none" spc="0" normalizeH="0" baseline="0" noProof="0" dirty="0">
              <a:ln>
                <a:noFill/>
              </a:ln>
              <a:solidFill>
                <a:srgbClr val="C00000"/>
              </a:solidFill>
              <a:effectLst/>
              <a:uLnTx/>
              <a:uFillTx/>
              <a:latin typeface="Nexa Bold"/>
              <a:ea typeface="Open Sans" panose="020B0606030504020204" pitchFamily="34" charset="0"/>
              <a:cs typeface="Open Sans" panose="020B0606030504020204" pitchFamily="34" charset="0"/>
            </a:endParaRPr>
          </a:p>
        </p:txBody>
      </p:sp>
      <p:sp>
        <p:nvSpPr>
          <p:cNvPr id="7" name="TextBox X">
            <a:extLst>
              <a:ext uri="{FF2B5EF4-FFF2-40B4-BE49-F238E27FC236}">
                <a16:creationId xmlns:a16="http://schemas.microsoft.com/office/drawing/2014/main" id="{0461B221-0EA7-7E44-D75D-7A716583F621}"/>
              </a:ext>
            </a:extLst>
          </p:cNvPr>
          <p:cNvSpPr txBox="1"/>
          <p:nvPr/>
        </p:nvSpPr>
        <p:spPr>
          <a:xfrm>
            <a:off x="6944613" y="4550057"/>
            <a:ext cx="1698567" cy="21544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gn="ctr">
              <a:defRPr sz="800">
                <a:solidFill>
                  <a:srgbClr val="575555"/>
                </a:solidFill>
                <a:latin typeface="Nexa Bold"/>
              </a:defRPr>
            </a:pPr>
            <a:r>
              <a:t>Priced down by -10%</a:t>
            </a:r>
          </a:p>
        </p:txBody>
      </p:sp>
      <p:sp>
        <p:nvSpPr>
          <p:cNvPr id="6" name="TextBox Y">
            <a:extLst>
              <a:ext uri="{FF2B5EF4-FFF2-40B4-BE49-F238E27FC236}">
                <a16:creationId xmlns:a16="http://schemas.microsoft.com/office/drawing/2014/main" id="{A29BBE35-2953-E093-B14E-DC846E8DD08B}"/>
              </a:ext>
            </a:extLst>
          </p:cNvPr>
          <p:cNvSpPr txBox="1"/>
          <p:nvPr/>
        </p:nvSpPr>
        <p:spPr>
          <a:xfrm>
            <a:off x="517720" y="1137015"/>
            <a:ext cx="435454" cy="4238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ctr">
              <a:defRPr sz="800">
                <a:solidFill>
                  <a:srgbClr val="575555"/>
                </a:solidFill>
                <a:latin typeface="Nexa Bold"/>
              </a:defRPr>
            </a:pPr>
            <a:r>
              <a:t>Priced up by +15%</a:t>
            </a:r>
          </a:p>
        </p:txBody>
      </p:sp>
      <p:sp>
        <p:nvSpPr>
          <p:cNvPr id="8" name="Date Placeholder 7">
            <a:extLst>
              <a:ext uri="{FF2B5EF4-FFF2-40B4-BE49-F238E27FC236}">
                <a16:creationId xmlns:a16="http://schemas.microsoft.com/office/drawing/2014/main" id="{B0EA6C2F-829E-AA8C-8F4C-0176784C683C}"/>
              </a:ext>
            </a:extLst>
          </p:cNvPr>
          <p:cNvSpPr>
            <a:spLocks noGrp="1"/>
          </p:cNvSpPr>
          <p:nvPr>
            <p:ph type="dt" sz="half" idx="14"/>
          </p:nvPr>
        </p:nvSpPr>
        <p:spPr/>
        <p:txBody>
          <a:bodyPr/>
          <a:lstStyle/>
          <a:p>
            <a:fld id="{AD583B17-CA9E-4798-A693-AB6BF9A9B56D}" type="datetime1">
              <a:rPr lang="en-US" smtClean="0"/>
              <a:t>7/25/2025</a:t>
            </a:fld>
            <a:endParaRPr lang="en-US"/>
          </a:p>
        </p:txBody>
      </p:sp>
      <p:sp>
        <p:nvSpPr>
          <p:cNvPr id="9" name="Slide Number Placeholder 8">
            <a:extLst>
              <a:ext uri="{FF2B5EF4-FFF2-40B4-BE49-F238E27FC236}">
                <a16:creationId xmlns:a16="http://schemas.microsoft.com/office/drawing/2014/main" id="{C1D3AE64-B0C4-39B0-337A-15B62022EB41}"/>
              </a:ext>
            </a:extLst>
          </p:cNvPr>
          <p:cNvSpPr>
            <a:spLocks noGrp="1"/>
          </p:cNvSpPr>
          <p:nvPr>
            <p:ph type="sldNum" sz="quarter" idx="16"/>
          </p:nvPr>
        </p:nvSpPr>
        <p:spPr/>
        <p:txBody>
          <a:bodyPr/>
          <a:lstStyle/>
          <a:p>
            <a:fld id="{7B1F438D-4EAF-094E-9162-80CF3EF77236}" type="slidenum">
              <a:rPr lang="en-US" smtClean="0"/>
              <a:pPr/>
              <a:t>3</a:t>
            </a:fld>
            <a:endParaRPr lang="en-US"/>
          </a:p>
        </p:txBody>
      </p:sp>
    </p:spTree>
    <p:extLst>
      <p:ext uri="{BB962C8B-B14F-4D97-AF65-F5344CB8AC3E}">
        <p14:creationId xmlns:p14="http://schemas.microsoft.com/office/powerpoint/2010/main" val="155979192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8007D6-B269-0D19-56CA-362D9470E11C}"/>
            </a:ext>
          </a:extLst>
        </p:cNvPr>
        <p:cNvGrpSpPr/>
        <p:nvPr/>
      </p:nvGrpSpPr>
      <p:grpSpPr>
        <a:xfrm>
          <a:off x="0" y="0"/>
          <a:ext cx="0" cy="0"/>
          <a:chOff x="0" y="0"/>
          <a:chExt cx="0" cy="0"/>
        </a:xfrm>
      </p:grpSpPr>
      <p:sp>
        <p:nvSpPr>
          <p:cNvPr id="6" name="Footer Placeholder 5">
            <a:extLst>
              <a:ext uri="{FF2B5EF4-FFF2-40B4-BE49-F238E27FC236}">
                <a16:creationId xmlns:a16="http://schemas.microsoft.com/office/drawing/2014/main" id="{85FE8714-7EAA-5D45-0D24-A2B4E025AC37}"/>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07C090B0-34AB-862E-1C0D-7E8DE2A52269}"/>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4" name="Head">
            <a:extLst>
              <a:ext uri="{FF2B5EF4-FFF2-40B4-BE49-F238E27FC236}">
                <a16:creationId xmlns:a16="http://schemas.microsoft.com/office/drawing/2014/main" id="{B0D2AB73-EC5C-D722-6241-686A813F43E4}"/>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Hawaiian Tropic Ozono Spray FPS50+ 180ml | Walmart | Assuming no other products are changing prices</a:t>
            </a:r>
          </a:p>
        </p:txBody>
      </p:sp>
      <p:sp>
        <p:nvSpPr>
          <p:cNvPr id="10" name="Title 9">
            <a:extLst>
              <a:ext uri="{FF2B5EF4-FFF2-40B4-BE49-F238E27FC236}">
                <a16:creationId xmlns:a16="http://schemas.microsoft.com/office/drawing/2014/main" id="{961E5D7D-966F-1E7B-7092-AE24E9E35B82}"/>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9B63F71E-7A14-211E-12E8-339AE9B2FB94}"/>
              </a:ext>
            </a:extLst>
          </p:cNvPr>
          <p:cNvGraphicFramePr/>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0B8C87F3-C0D2-A74D-C45D-2A6126E7BD33}"/>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F007FAB5-D3B7-EA26-EE59-D25EAAB024CA}"/>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19C632A5-31E2-623A-F3AD-FBFF5F642190}"/>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D06E6073-7A95-7421-D0DB-524E9C44B19F}"/>
              </a:ext>
            </a:extLst>
          </p:cNvPr>
          <p:cNvSpPr>
            <a:spLocks noGrp="1"/>
          </p:cNvSpPr>
          <p:nvPr>
            <p:ph type="dt" sz="half" idx="14"/>
          </p:nvPr>
        </p:nvSpPr>
        <p:spPr/>
        <p:txBody>
          <a:bodyPr/>
          <a:lstStyle/>
          <a:p>
            <a:fld id="{7FE604EA-FBB6-4FDB-AFE2-9A23405DCB69}" type="datetime1">
              <a:rPr lang="en-US" smtClean="0"/>
              <a:t>7/25/2025</a:t>
            </a:fld>
            <a:endParaRPr lang="en-US"/>
          </a:p>
        </p:txBody>
      </p:sp>
      <p:sp>
        <p:nvSpPr>
          <p:cNvPr id="7" name="Slide Number Placeholder 6">
            <a:extLst>
              <a:ext uri="{FF2B5EF4-FFF2-40B4-BE49-F238E27FC236}">
                <a16:creationId xmlns:a16="http://schemas.microsoft.com/office/drawing/2014/main" id="{A497151F-79C9-E263-D75A-9FE8BA9A8002}"/>
              </a:ext>
            </a:extLst>
          </p:cNvPr>
          <p:cNvSpPr>
            <a:spLocks noGrp="1"/>
          </p:cNvSpPr>
          <p:nvPr>
            <p:ph type="sldNum" sz="quarter" idx="16"/>
          </p:nvPr>
        </p:nvSpPr>
        <p:spPr/>
        <p:txBody>
          <a:bodyPr/>
          <a:lstStyle/>
          <a:p>
            <a:fld id="{7B1F438D-4EAF-094E-9162-80CF3EF77236}" type="slidenum">
              <a:rPr lang="en-US" smtClean="0"/>
              <a:pPr/>
              <a:t>30</a:t>
            </a:fld>
            <a:endParaRPr lang="en-US"/>
          </a:p>
        </p:txBody>
      </p:sp>
      <p:sp>
        <p:nvSpPr>
          <p:cNvPr id="22" name="Rectangle 21">
            <a:extLst>
              <a:ext uri="{FF2B5EF4-FFF2-40B4-BE49-F238E27FC236}">
                <a16:creationId xmlns:a16="http://schemas.microsoft.com/office/drawing/2014/main" id="{1A77CCE6-3DC8-BDBD-5369-0F679069BFFC}"/>
              </a:ext>
            </a:extLst>
          </p:cNvPr>
          <p:cNvSpPr/>
          <p:nvPr/>
        </p:nvSpPr>
        <p:spPr>
          <a:xfrm>
            <a:off x="972000" y="1458000"/>
            <a:ext cx="84780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Increase &amp; Profit Dilution</a:t>
            </a:r>
          </a:p>
        </p:txBody>
      </p:sp>
      <p:sp>
        <p:nvSpPr>
          <p:cNvPr id="23" name="Rectangle 22">
            <a:extLst>
              <a:ext uri="{FF2B5EF4-FFF2-40B4-BE49-F238E27FC236}">
                <a16:creationId xmlns:a16="http://schemas.microsoft.com/office/drawing/2014/main" id="{6662F439-E22B-17FD-1BDB-0D5A8AEDDF17}"/>
              </a:ext>
            </a:extLst>
          </p:cNvPr>
          <p:cNvSpPr/>
          <p:nvPr/>
        </p:nvSpPr>
        <p:spPr>
          <a:xfrm>
            <a:off x="1819800" y="1458000"/>
            <a:ext cx="333468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4" name="Rectangle 23">
            <a:extLst>
              <a:ext uri="{FF2B5EF4-FFF2-40B4-BE49-F238E27FC236}">
                <a16:creationId xmlns:a16="http://schemas.microsoft.com/office/drawing/2014/main" id="{8B0B2EA2-8530-7CB1-1254-0C8F5CAB2574}"/>
              </a:ext>
            </a:extLst>
          </p:cNvPr>
          <p:cNvSpPr/>
          <p:nvPr/>
        </p:nvSpPr>
        <p:spPr>
          <a:xfrm>
            <a:off x="5154480" y="1458000"/>
            <a:ext cx="124344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Dilution &amp; Profit Increase</a:t>
            </a:r>
          </a:p>
        </p:txBody>
      </p:sp>
      <p:sp>
        <p:nvSpPr>
          <p:cNvPr id="25" name="Rectangle 24">
            <a:extLst>
              <a:ext uri="{FF2B5EF4-FFF2-40B4-BE49-F238E27FC236}">
                <a16:creationId xmlns:a16="http://schemas.microsoft.com/office/drawing/2014/main" id="{27A7106E-7B54-0CFB-3DC6-43B32669834A}"/>
              </a:ext>
            </a:extLst>
          </p:cNvPr>
          <p:cNvSpPr/>
          <p:nvPr/>
        </p:nvSpPr>
        <p:spPr>
          <a:xfrm>
            <a:off x="6397920" y="1458000"/>
            <a:ext cx="22608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Tree>
    <p:extLst>
      <p:ext uri="{BB962C8B-B14F-4D97-AF65-F5344CB8AC3E}">
        <p14:creationId xmlns:p14="http://schemas.microsoft.com/office/powerpoint/2010/main" val="163458668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9975EE-8A89-47AC-1630-90B98618C08C}"/>
            </a:ext>
          </a:extLst>
        </p:cNvPr>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8151B647-EB32-85C0-A546-592448AB9882}"/>
              </a:ext>
            </a:extLst>
          </p:cNvPr>
          <p:cNvGraphicFramePr>
            <a:graphicFrameLocks noGrp="1"/>
          </p:cNvGraphicFramePr>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b="1">
                          <a:latin typeface="Nexa Bold"/>
                        </a:defRPr>
                      </a:pPr>
                      <a:r>
                        <a:rPr sz="800">
                          <a:latin typeface="Nexa Bold"/>
                        </a:rPr>
                        <a:t>1.6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b="1">
                          <a:latin typeface="Nexa Bold"/>
                        </a:defRPr>
                      </a:pPr>
                      <a:r>
                        <a:rPr sz="800">
                          <a:latin typeface="Nexa Bold"/>
                        </a:rPr>
                        <a:t>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Aqua Protect Sport Lotion FPS50+ 236ml (3.1%)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b="1">
                          <a:latin typeface="Nexa Bold"/>
                        </a:defRPr>
                      </a:pPr>
                      <a:r>
                        <a:rPr sz="800">
                          <a:latin typeface="Nexa Bold"/>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Aqua Protect Cream FPS50+ 236ml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Advanced Protection Lotion FPS50+ 240ml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79CB6B1D-3C4C-0F9F-207C-4222D3514CBD}"/>
              </a:ext>
            </a:extLst>
          </p:cNvPr>
          <p:cNvGraphicFramePr>
            <a:graphicFrameLocks noGrp="1"/>
          </p:cNvGraphicFramePr>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Banana Boat Advanced Protection Lotion FPS50+ 240ml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Equate Sport Lotion FPS30 237ml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Banana Boat Aqua Protect Cream FPS50+ 236ml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7B4228D1-D680-9648-22FB-11AEA4C9ABFB}"/>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00C711AB-998D-D8CD-53A7-95BEF0A3F32A}"/>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6" name="Head">
            <a:extLst>
              <a:ext uri="{FF2B5EF4-FFF2-40B4-BE49-F238E27FC236}">
                <a16:creationId xmlns:a16="http://schemas.microsoft.com/office/drawing/2014/main" id="{780BE840-EB9A-365E-6506-BD84A0293144}"/>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Hawaiian Tropic Ozono Spray FPS50+ 180ml (0.5%) | Up &amp; Down Pricing | Walmart | Assumes no other are changing prices</a:t>
            </a:r>
          </a:p>
        </p:txBody>
      </p:sp>
      <p:sp>
        <p:nvSpPr>
          <p:cNvPr id="4" name="Title1">
            <a:extLst>
              <a:ext uri="{FF2B5EF4-FFF2-40B4-BE49-F238E27FC236}">
                <a16:creationId xmlns:a16="http://schemas.microsoft.com/office/drawing/2014/main" id="{881914DC-3619-2427-9168-DB7354345AA0}"/>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3959E9AA-3681-5755-8884-558D2720AACE}"/>
              </a:ext>
            </a:extLst>
          </p:cNvPr>
          <p:cNvGraphicFramePr>
            <a:graphicFrameLocks noGrp="1"/>
          </p:cNvGraphicFramePr>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18532BED-F3CA-4710-9604-40FD07692BB4}"/>
              </a:ext>
            </a:extLst>
          </p:cNvPr>
          <p:cNvGraphicFramePr>
            <a:graphicFrameLocks noGrp="1"/>
          </p:cNvGraphicFramePr>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829E885B-80FD-B538-F657-FDA00B81483C}"/>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B71DD979-17AC-D4EE-5D4C-44C2F50B88B9}"/>
              </a:ext>
            </a:extLst>
          </p:cNvPr>
          <p:cNvSpPr>
            <a:spLocks noGrp="1"/>
          </p:cNvSpPr>
          <p:nvPr>
            <p:ph type="dt" sz="half" idx="14"/>
          </p:nvPr>
        </p:nvSpPr>
        <p:spPr/>
        <p:txBody>
          <a:bodyPr/>
          <a:lstStyle/>
          <a:p>
            <a:fld id="{1D008078-2C21-4DCA-B855-87E98C20A404}" type="datetime1">
              <a:rPr lang="en-US" smtClean="0"/>
              <a:t>7/25/2025</a:t>
            </a:fld>
            <a:endParaRPr lang="en-US"/>
          </a:p>
        </p:txBody>
      </p:sp>
      <p:sp>
        <p:nvSpPr>
          <p:cNvPr id="3" name="Slide Number Placeholder 2">
            <a:extLst>
              <a:ext uri="{FF2B5EF4-FFF2-40B4-BE49-F238E27FC236}">
                <a16:creationId xmlns:a16="http://schemas.microsoft.com/office/drawing/2014/main" id="{BCD50574-950C-D90C-60B2-F32100147C80}"/>
              </a:ext>
            </a:extLst>
          </p:cNvPr>
          <p:cNvSpPr>
            <a:spLocks noGrp="1"/>
          </p:cNvSpPr>
          <p:nvPr>
            <p:ph type="sldNum" sz="quarter" idx="16"/>
          </p:nvPr>
        </p:nvSpPr>
        <p:spPr/>
        <p:txBody>
          <a:bodyPr/>
          <a:lstStyle/>
          <a:p>
            <a:fld id="{7B1F438D-4EAF-094E-9162-80CF3EF77236}" type="slidenum">
              <a:rPr lang="en-US" smtClean="0"/>
              <a:pPr/>
              <a:t>31</a:t>
            </a:fld>
            <a:endParaRPr lang="en-US"/>
          </a:p>
        </p:txBody>
      </p:sp>
    </p:spTree>
    <p:extLst>
      <p:ext uri="{BB962C8B-B14F-4D97-AF65-F5344CB8AC3E}">
        <p14:creationId xmlns:p14="http://schemas.microsoft.com/office/powerpoint/2010/main" val="88989057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4A75E4-A2CC-E328-89C8-58EF1228603F}"/>
            </a:ext>
          </a:extLst>
        </p:cNvPr>
        <p:cNvGrpSpPr/>
        <p:nvPr/>
      </p:nvGrpSpPr>
      <p:grpSpPr>
        <a:xfrm>
          <a:off x="0" y="0"/>
          <a:ext cx="0" cy="0"/>
          <a:chOff x="0" y="0"/>
          <a:chExt cx="0" cy="0"/>
        </a:xfrm>
      </p:grpSpPr>
      <p:sp>
        <p:nvSpPr>
          <p:cNvPr id="6" name="Footer Placeholder 5">
            <a:extLst>
              <a:ext uri="{FF2B5EF4-FFF2-40B4-BE49-F238E27FC236}">
                <a16:creationId xmlns:a16="http://schemas.microsoft.com/office/drawing/2014/main" id="{C67E04E7-D161-2B05-F191-5CEEDA44E604}"/>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C4955BBE-9A3F-E2FB-04A3-0A7DE1FF579F}"/>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4" name="Head">
            <a:extLst>
              <a:ext uri="{FF2B5EF4-FFF2-40B4-BE49-F238E27FC236}">
                <a16:creationId xmlns:a16="http://schemas.microsoft.com/office/drawing/2014/main" id="{2B5A1F81-7CA9-E6DE-9D46-1E989F375E9C}"/>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Hawaiian Tropic Ozono Duo Defense Lotion FPS50+ 180ml | Walmart | Assuming no other products are changing prices</a:t>
            </a:r>
          </a:p>
        </p:txBody>
      </p:sp>
      <p:sp>
        <p:nvSpPr>
          <p:cNvPr id="10" name="Title 9">
            <a:extLst>
              <a:ext uri="{FF2B5EF4-FFF2-40B4-BE49-F238E27FC236}">
                <a16:creationId xmlns:a16="http://schemas.microsoft.com/office/drawing/2014/main" id="{988E9604-888A-13C7-65E1-F81D5570953C}"/>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BCAE7A3E-F48E-E7FD-A6BE-3E8C6BD080F3}"/>
              </a:ext>
            </a:extLst>
          </p:cNvPr>
          <p:cNvGraphicFramePr/>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6B04E197-A462-C30B-D780-25D8FABF1F3A}"/>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CBDE305F-39E6-DDB7-082D-CE569F9AF80D}"/>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5C585115-E133-C59E-BD8A-512F6F0CE46F}"/>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061D39CA-8253-0A92-D9A8-61D58295C7E5}"/>
              </a:ext>
            </a:extLst>
          </p:cNvPr>
          <p:cNvSpPr>
            <a:spLocks noGrp="1"/>
          </p:cNvSpPr>
          <p:nvPr>
            <p:ph type="dt" sz="half" idx="14"/>
          </p:nvPr>
        </p:nvSpPr>
        <p:spPr/>
        <p:txBody>
          <a:bodyPr/>
          <a:lstStyle/>
          <a:p>
            <a:fld id="{7FE604EA-FBB6-4FDB-AFE2-9A23405DCB69}" type="datetime1">
              <a:rPr lang="en-US" smtClean="0"/>
              <a:t>7/25/2025</a:t>
            </a:fld>
            <a:endParaRPr lang="en-US"/>
          </a:p>
        </p:txBody>
      </p:sp>
      <p:sp>
        <p:nvSpPr>
          <p:cNvPr id="7" name="Slide Number Placeholder 6">
            <a:extLst>
              <a:ext uri="{FF2B5EF4-FFF2-40B4-BE49-F238E27FC236}">
                <a16:creationId xmlns:a16="http://schemas.microsoft.com/office/drawing/2014/main" id="{8D698E47-DA05-17A8-F283-287AF711D5EF}"/>
              </a:ext>
            </a:extLst>
          </p:cNvPr>
          <p:cNvSpPr>
            <a:spLocks noGrp="1"/>
          </p:cNvSpPr>
          <p:nvPr>
            <p:ph type="sldNum" sz="quarter" idx="16"/>
          </p:nvPr>
        </p:nvSpPr>
        <p:spPr/>
        <p:txBody>
          <a:bodyPr/>
          <a:lstStyle/>
          <a:p>
            <a:fld id="{7B1F438D-4EAF-094E-9162-80CF3EF77236}" type="slidenum">
              <a:rPr lang="en-US" smtClean="0"/>
              <a:pPr/>
              <a:t>32</a:t>
            </a:fld>
            <a:endParaRPr lang="en-US"/>
          </a:p>
        </p:txBody>
      </p:sp>
      <p:sp>
        <p:nvSpPr>
          <p:cNvPr id="22" name="Rectangle 21">
            <a:extLst>
              <a:ext uri="{FF2B5EF4-FFF2-40B4-BE49-F238E27FC236}">
                <a16:creationId xmlns:a16="http://schemas.microsoft.com/office/drawing/2014/main" id="{A453BF37-7ED7-C4D0-BF34-2543ABC53E6E}"/>
              </a:ext>
            </a:extLst>
          </p:cNvPr>
          <p:cNvSpPr/>
          <p:nvPr/>
        </p:nvSpPr>
        <p:spPr>
          <a:xfrm>
            <a:off x="972000" y="1458000"/>
            <a:ext cx="1978199"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3" name="Rectangle 22">
            <a:extLst>
              <a:ext uri="{FF2B5EF4-FFF2-40B4-BE49-F238E27FC236}">
                <a16:creationId xmlns:a16="http://schemas.microsoft.com/office/drawing/2014/main" id="{2E4D73D7-F148-726E-F7F8-B0CC007CF788}"/>
              </a:ext>
            </a:extLst>
          </p:cNvPr>
          <p:cNvSpPr/>
          <p:nvPr/>
        </p:nvSpPr>
        <p:spPr>
          <a:xfrm>
            <a:off x="2950200" y="1458000"/>
            <a:ext cx="16956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Profit &amp; Revenue Increase</a:t>
            </a:r>
          </a:p>
        </p:txBody>
      </p:sp>
      <p:sp>
        <p:nvSpPr>
          <p:cNvPr id="24" name="Rectangle 23">
            <a:extLst>
              <a:ext uri="{FF2B5EF4-FFF2-40B4-BE49-F238E27FC236}">
                <a16:creationId xmlns:a16="http://schemas.microsoft.com/office/drawing/2014/main" id="{73D3B731-0E97-8266-B35D-297B842BD471}"/>
              </a:ext>
            </a:extLst>
          </p:cNvPr>
          <p:cNvSpPr/>
          <p:nvPr/>
        </p:nvSpPr>
        <p:spPr>
          <a:xfrm>
            <a:off x="3119760" y="1458000"/>
            <a:ext cx="107388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5" name="Rectangle 24">
            <a:extLst>
              <a:ext uri="{FF2B5EF4-FFF2-40B4-BE49-F238E27FC236}">
                <a16:creationId xmlns:a16="http://schemas.microsoft.com/office/drawing/2014/main" id="{3B34B615-51A0-07AB-079A-F2D01D18C772}"/>
              </a:ext>
            </a:extLst>
          </p:cNvPr>
          <p:cNvSpPr/>
          <p:nvPr/>
        </p:nvSpPr>
        <p:spPr>
          <a:xfrm>
            <a:off x="4193639" y="1458000"/>
            <a:ext cx="45216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Dilution &amp; Profit Increase</a:t>
            </a:r>
          </a:p>
        </p:txBody>
      </p:sp>
      <p:sp>
        <p:nvSpPr>
          <p:cNvPr id="26" name="Rectangle 25">
            <a:extLst>
              <a:ext uri="{FF2B5EF4-FFF2-40B4-BE49-F238E27FC236}">
                <a16:creationId xmlns:a16="http://schemas.microsoft.com/office/drawing/2014/main" id="{D55C479B-03BE-6EB2-9417-AD08B124CB8E}"/>
              </a:ext>
            </a:extLst>
          </p:cNvPr>
          <p:cNvSpPr/>
          <p:nvPr/>
        </p:nvSpPr>
        <p:spPr>
          <a:xfrm>
            <a:off x="4645800" y="1458000"/>
            <a:ext cx="1978199"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Tree>
    <p:extLst>
      <p:ext uri="{BB962C8B-B14F-4D97-AF65-F5344CB8AC3E}">
        <p14:creationId xmlns:p14="http://schemas.microsoft.com/office/powerpoint/2010/main" val="456993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AE9BA6-BD52-F4C8-17CB-9DF5C9622A0C}"/>
            </a:ext>
          </a:extLst>
        </p:cNvPr>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048B5C0D-46D5-1CE1-62EB-D9E78803E79D}"/>
              </a:ext>
            </a:extLst>
          </p:cNvPr>
          <p:cNvGraphicFramePr>
            <a:graphicFrameLocks noGrp="1"/>
          </p:cNvGraphicFramePr>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b="1">
                          <a:latin typeface="Nexa Bold"/>
                        </a:defRPr>
                      </a:pPr>
                      <a:r>
                        <a:rPr sz="800">
                          <a:latin typeface="Nexa Bold"/>
                        </a:rPr>
                        <a:t>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b="1">
                          <a:latin typeface="Nexa Bold"/>
                        </a:defRPr>
                      </a:pPr>
                      <a:r>
                        <a:rPr sz="800">
                          <a:latin typeface="Nexa Bold"/>
                        </a:rPr>
                        <a:t>1.8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a:latin typeface="Nexa Book"/>
                        </a:defRPr>
                      </a:pPr>
                      <a:r>
                        <a:rPr sz="800">
                          <a:latin typeface="Nexa Book"/>
                        </a:rPr>
                        <a:t>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b="1">
                          <a:latin typeface="Nexa Bold"/>
                        </a:defRPr>
                      </a:pPr>
                      <a:r>
                        <a:rPr sz="800">
                          <a:latin typeface="Nexa Bold"/>
                        </a:rPr>
                        <a:t>2.9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Sheer Touch Lotion FPS30 240ml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a:latin typeface="Nexa Book"/>
                        </a:defRPr>
                      </a:pPr>
                      <a:r>
                        <a:rPr sz="800">
                          <a:latin typeface="Nexa Book"/>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Advanced Protection Lotion FPS50+ 240ml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a:latin typeface="Nexa Book"/>
                        </a:defRPr>
                      </a:pPr>
                      <a:r>
                        <a:rPr sz="800">
                          <a:latin typeface="Nexa Book"/>
                        </a:rPr>
                        <a:t>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Sport Lotion FPS30 237ml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Aqua Protect Sport Lotion FPS50+ 236ml (3.1%)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D62C2BDD-CA1E-A86C-CD3F-75C9A72988BB}"/>
              </a:ext>
            </a:extLst>
          </p:cNvPr>
          <p:cNvGraphicFramePr>
            <a:graphicFrameLocks noGrp="1"/>
          </p:cNvGraphicFramePr>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Hawaiian Tropic Sheer Touch Lotion FPS30 240ml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Banana Boat Advanced Protection Lotion FPS50+ 240ml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Hawaiian Tropic Silk Hydration Lotion FPS50 180ml (1.0%)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A876E087-CFBF-F698-38FC-0175890FDE7C}"/>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3D61D012-F80A-1808-D19F-543193D2AC79}"/>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6" name="Head">
            <a:extLst>
              <a:ext uri="{FF2B5EF4-FFF2-40B4-BE49-F238E27FC236}">
                <a16:creationId xmlns:a16="http://schemas.microsoft.com/office/drawing/2014/main" id="{2D19C427-45E5-07EE-3F7F-D9E0D7B3317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Hawaiian Tropic Ozono Duo Defense Lotion FPS50+ 180ml (0.5%) | Up &amp; Down Pricing | Walmart | Assumes no other are changing prices</a:t>
            </a:r>
          </a:p>
        </p:txBody>
      </p:sp>
      <p:sp>
        <p:nvSpPr>
          <p:cNvPr id="4" name="Title1">
            <a:extLst>
              <a:ext uri="{FF2B5EF4-FFF2-40B4-BE49-F238E27FC236}">
                <a16:creationId xmlns:a16="http://schemas.microsoft.com/office/drawing/2014/main" id="{7EB701CC-7D4B-50D3-E8A0-4BFC45C18A07}"/>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58022469-765F-9F5F-5506-F55446BCA119}"/>
              </a:ext>
            </a:extLst>
          </p:cNvPr>
          <p:cNvGraphicFramePr>
            <a:graphicFrameLocks noGrp="1"/>
          </p:cNvGraphicFramePr>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D84488B-6836-AA66-92DF-8B25C9809126}"/>
              </a:ext>
            </a:extLst>
          </p:cNvPr>
          <p:cNvGraphicFramePr>
            <a:graphicFrameLocks noGrp="1"/>
          </p:cNvGraphicFramePr>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2BBAC916-F81A-8A6F-6BB7-961DA33B49B5}"/>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FB07A5B4-351C-DA9A-CBD4-5A869E4BC569}"/>
              </a:ext>
            </a:extLst>
          </p:cNvPr>
          <p:cNvSpPr>
            <a:spLocks noGrp="1"/>
          </p:cNvSpPr>
          <p:nvPr>
            <p:ph type="dt" sz="half" idx="14"/>
          </p:nvPr>
        </p:nvSpPr>
        <p:spPr/>
        <p:txBody>
          <a:bodyPr/>
          <a:lstStyle/>
          <a:p>
            <a:fld id="{1D008078-2C21-4DCA-B855-87E98C20A404}" type="datetime1">
              <a:rPr lang="en-US" smtClean="0"/>
              <a:t>7/25/2025</a:t>
            </a:fld>
            <a:endParaRPr lang="en-US"/>
          </a:p>
        </p:txBody>
      </p:sp>
      <p:sp>
        <p:nvSpPr>
          <p:cNvPr id="3" name="Slide Number Placeholder 2">
            <a:extLst>
              <a:ext uri="{FF2B5EF4-FFF2-40B4-BE49-F238E27FC236}">
                <a16:creationId xmlns:a16="http://schemas.microsoft.com/office/drawing/2014/main" id="{398474DB-B930-B1FB-D36C-ECEC9252261B}"/>
              </a:ext>
            </a:extLst>
          </p:cNvPr>
          <p:cNvSpPr>
            <a:spLocks noGrp="1"/>
          </p:cNvSpPr>
          <p:nvPr>
            <p:ph type="sldNum" sz="quarter" idx="16"/>
          </p:nvPr>
        </p:nvSpPr>
        <p:spPr/>
        <p:txBody>
          <a:bodyPr/>
          <a:lstStyle/>
          <a:p>
            <a:fld id="{7B1F438D-4EAF-094E-9162-80CF3EF77236}" type="slidenum">
              <a:rPr lang="en-US" smtClean="0"/>
              <a:pPr/>
              <a:t>33</a:t>
            </a:fld>
            <a:endParaRPr lang="en-US"/>
          </a:p>
        </p:txBody>
      </p:sp>
    </p:spTree>
    <p:extLst>
      <p:ext uri="{BB962C8B-B14F-4D97-AF65-F5344CB8AC3E}">
        <p14:creationId xmlns:p14="http://schemas.microsoft.com/office/powerpoint/2010/main" val="91459291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01F0A1-D639-39A8-A190-C1877C06AA50}"/>
            </a:ext>
          </a:extLst>
        </p:cNvPr>
        <p:cNvGrpSpPr/>
        <p:nvPr/>
      </p:nvGrpSpPr>
      <p:grpSpPr>
        <a:xfrm>
          <a:off x="0" y="0"/>
          <a:ext cx="0" cy="0"/>
          <a:chOff x="0" y="0"/>
          <a:chExt cx="0" cy="0"/>
        </a:xfrm>
      </p:grpSpPr>
      <p:sp>
        <p:nvSpPr>
          <p:cNvPr id="6" name="Footer Placeholder 5">
            <a:extLst>
              <a:ext uri="{FF2B5EF4-FFF2-40B4-BE49-F238E27FC236}">
                <a16:creationId xmlns:a16="http://schemas.microsoft.com/office/drawing/2014/main" id="{DCCA09F7-25B3-EBA3-1056-3B7B52B53E1E}"/>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9D5B328F-E44A-5F86-71BA-C1502DF5F1FE}"/>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4" name="Head">
            <a:extLst>
              <a:ext uri="{FF2B5EF4-FFF2-40B4-BE49-F238E27FC236}">
                <a16:creationId xmlns:a16="http://schemas.microsoft.com/office/drawing/2014/main" id="{26050187-1603-67C8-6425-9CC583B3E6AC}"/>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Hawaiian Tropic Ozono Lotion FPS50+ 240ml | Walmart | Assuming no other products are changing prices</a:t>
            </a:r>
          </a:p>
        </p:txBody>
      </p:sp>
      <p:sp>
        <p:nvSpPr>
          <p:cNvPr id="10" name="Title 9">
            <a:extLst>
              <a:ext uri="{FF2B5EF4-FFF2-40B4-BE49-F238E27FC236}">
                <a16:creationId xmlns:a16="http://schemas.microsoft.com/office/drawing/2014/main" id="{045637F1-E9E9-6499-5874-C3996C97C8FC}"/>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E3865BD4-BDBF-9509-BEEC-493F024331E3}"/>
              </a:ext>
            </a:extLst>
          </p:cNvPr>
          <p:cNvGraphicFramePr/>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8AAEC20D-995F-6FE0-A643-DF4E47D1DF04}"/>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6910A66B-CE51-7C3E-9981-5F8896CA90F1}"/>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0F657BBB-0C78-1AF0-106C-3DEB882A5DED}"/>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52725EC0-527C-6640-5CCE-58DDA1009A9C}"/>
              </a:ext>
            </a:extLst>
          </p:cNvPr>
          <p:cNvSpPr>
            <a:spLocks noGrp="1"/>
          </p:cNvSpPr>
          <p:nvPr>
            <p:ph type="dt" sz="half" idx="14"/>
          </p:nvPr>
        </p:nvSpPr>
        <p:spPr/>
        <p:txBody>
          <a:bodyPr/>
          <a:lstStyle/>
          <a:p>
            <a:fld id="{7FE604EA-FBB6-4FDB-AFE2-9A23405DCB69}" type="datetime1">
              <a:rPr lang="en-US" smtClean="0"/>
              <a:t>7/25/2025</a:t>
            </a:fld>
            <a:endParaRPr lang="en-US"/>
          </a:p>
        </p:txBody>
      </p:sp>
      <p:sp>
        <p:nvSpPr>
          <p:cNvPr id="7" name="Slide Number Placeholder 6">
            <a:extLst>
              <a:ext uri="{FF2B5EF4-FFF2-40B4-BE49-F238E27FC236}">
                <a16:creationId xmlns:a16="http://schemas.microsoft.com/office/drawing/2014/main" id="{1CEE5F20-2954-35D2-7A89-037BEA3F9F2E}"/>
              </a:ext>
            </a:extLst>
          </p:cNvPr>
          <p:cNvSpPr>
            <a:spLocks noGrp="1"/>
          </p:cNvSpPr>
          <p:nvPr>
            <p:ph type="sldNum" sz="quarter" idx="16"/>
          </p:nvPr>
        </p:nvSpPr>
        <p:spPr/>
        <p:txBody>
          <a:bodyPr/>
          <a:lstStyle/>
          <a:p>
            <a:fld id="{7B1F438D-4EAF-094E-9162-80CF3EF77236}" type="slidenum">
              <a:rPr lang="en-US" smtClean="0"/>
              <a:pPr/>
              <a:t>34</a:t>
            </a:fld>
            <a:endParaRPr lang="en-US"/>
          </a:p>
        </p:txBody>
      </p:sp>
      <p:sp>
        <p:nvSpPr>
          <p:cNvPr id="22" name="Rectangle 21">
            <a:extLst>
              <a:ext uri="{FF2B5EF4-FFF2-40B4-BE49-F238E27FC236}">
                <a16:creationId xmlns:a16="http://schemas.microsoft.com/office/drawing/2014/main" id="{996D97F6-81FA-80B9-E284-5993416B27C0}"/>
              </a:ext>
            </a:extLst>
          </p:cNvPr>
          <p:cNvSpPr/>
          <p:nvPr/>
        </p:nvSpPr>
        <p:spPr>
          <a:xfrm>
            <a:off x="972000" y="1458000"/>
            <a:ext cx="1978199"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3" name="Rectangle 22">
            <a:extLst>
              <a:ext uri="{FF2B5EF4-FFF2-40B4-BE49-F238E27FC236}">
                <a16:creationId xmlns:a16="http://schemas.microsoft.com/office/drawing/2014/main" id="{48BF81CA-6C20-C23F-407C-6C33698194A1}"/>
              </a:ext>
            </a:extLst>
          </p:cNvPr>
          <p:cNvSpPr/>
          <p:nvPr/>
        </p:nvSpPr>
        <p:spPr>
          <a:xfrm>
            <a:off x="2950200" y="1458000"/>
            <a:ext cx="16956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Profit &amp; Revenue Increase</a:t>
            </a:r>
          </a:p>
        </p:txBody>
      </p:sp>
      <p:sp>
        <p:nvSpPr>
          <p:cNvPr id="24" name="Rectangle 23">
            <a:extLst>
              <a:ext uri="{FF2B5EF4-FFF2-40B4-BE49-F238E27FC236}">
                <a16:creationId xmlns:a16="http://schemas.microsoft.com/office/drawing/2014/main" id="{11890C0D-0EB0-6B7A-7A32-B7BB1C58EDA0}"/>
              </a:ext>
            </a:extLst>
          </p:cNvPr>
          <p:cNvSpPr/>
          <p:nvPr/>
        </p:nvSpPr>
        <p:spPr>
          <a:xfrm>
            <a:off x="3119760" y="1458000"/>
            <a:ext cx="350424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Tree>
    <p:extLst>
      <p:ext uri="{BB962C8B-B14F-4D97-AF65-F5344CB8AC3E}">
        <p14:creationId xmlns:p14="http://schemas.microsoft.com/office/powerpoint/2010/main" val="404167961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83AC40-9426-55D9-DD7B-D07C93220503}"/>
            </a:ext>
          </a:extLst>
        </p:cNvPr>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7D09BDB4-78AD-C75B-15C0-B3467B43DD62}"/>
              </a:ext>
            </a:extLst>
          </p:cNvPr>
          <p:cNvGraphicFramePr>
            <a:graphicFrameLocks noGrp="1"/>
          </p:cNvGraphicFramePr>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b="1">
                          <a:latin typeface="Nexa Bold"/>
                        </a:defRPr>
                      </a:pPr>
                      <a:r>
                        <a:rPr sz="800">
                          <a:latin typeface="Nexa Bold"/>
                        </a:rPr>
                        <a:t>2.1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a:latin typeface="Nexa Book"/>
                        </a:defRPr>
                      </a:pPr>
                      <a:r>
                        <a:rPr sz="800">
                          <a:latin typeface="Nexa Book"/>
                        </a:rPr>
                        <a:t>1.8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b="1">
                          <a:latin typeface="Nexa Bold"/>
                        </a:defRPr>
                      </a:pPr>
                      <a:r>
                        <a:rPr sz="800">
                          <a:latin typeface="Nexa Bold"/>
                        </a:rPr>
                        <a:t>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Advanced Protection Lotion FPS50+ 240ml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b="1">
                          <a:latin typeface="Nexa Bold"/>
                        </a:defRPr>
                      </a:pPr>
                      <a:r>
                        <a:rPr sz="800">
                          <a:latin typeface="Nexa Bold"/>
                        </a:rPr>
                        <a:t>3.2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Sheer Touch Lotion FPS30 240ml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a:latin typeface="Nexa Book"/>
                        </a:defRPr>
                      </a:pPr>
                      <a:r>
                        <a:rPr sz="800">
                          <a:latin typeface="Nexa Book"/>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Aqua Protect Sport Lotion FPS50+ 236ml (3.1%)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a:latin typeface="Nexa Book"/>
                        </a:defRPr>
                      </a:pPr>
                      <a:r>
                        <a:rPr sz="800">
                          <a:latin typeface="Nexa Book"/>
                        </a:rPr>
                        <a:t>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Aqua Protect Cream FPS50+ 236ml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a:latin typeface="Nexa Book"/>
                        </a:defRPr>
                      </a:pPr>
                      <a:r>
                        <a:rPr sz="800">
                          <a:latin typeface="Nexa Book"/>
                        </a:rPr>
                        <a:t>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Sport Lotion FPS30 237ml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0E100D5D-D04D-F317-938D-002BB86E6402}"/>
              </a:ext>
            </a:extLst>
          </p:cNvPr>
          <p:cNvGraphicFramePr>
            <a:graphicFrameLocks noGrp="1"/>
          </p:cNvGraphicFramePr>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Hawaiian Tropic Sheer Touch Lotion FPS30 240ml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Banana Boat Advanced Protection Lotion FPS50+ 240ml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Banana Boat Aqua Protect Sport Lotion FPS50+ 236ml (3.1%)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Banana Boat Aqua Protect Cream FPS50+ 236ml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1F1D2D3D-FA6C-23E8-8072-E24FA09F08A4}"/>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1287EBD3-C9A4-9F77-E179-00EB35260CB6}"/>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6" name="Head">
            <a:extLst>
              <a:ext uri="{FF2B5EF4-FFF2-40B4-BE49-F238E27FC236}">
                <a16:creationId xmlns:a16="http://schemas.microsoft.com/office/drawing/2014/main" id="{F5093259-5462-A330-6998-6D981FE5C0BC}"/>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Hawaiian Tropic Ozono Lotion FPS50+ 240ml (4.4%) | Up &amp; Down Pricing | Walmart | Assumes no other are changing prices</a:t>
            </a:r>
          </a:p>
        </p:txBody>
      </p:sp>
      <p:sp>
        <p:nvSpPr>
          <p:cNvPr id="4" name="Title1">
            <a:extLst>
              <a:ext uri="{FF2B5EF4-FFF2-40B4-BE49-F238E27FC236}">
                <a16:creationId xmlns:a16="http://schemas.microsoft.com/office/drawing/2014/main" id="{FE82C474-EDA8-F4DF-1CDD-0B3382D034FD}"/>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BF1CA7F9-EB69-61F9-7FD4-D7D462FAEC8A}"/>
              </a:ext>
            </a:extLst>
          </p:cNvPr>
          <p:cNvGraphicFramePr>
            <a:graphicFrameLocks noGrp="1"/>
          </p:cNvGraphicFramePr>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71E7B2EE-0361-F5DE-FA53-1FEF6445B243}"/>
              </a:ext>
            </a:extLst>
          </p:cNvPr>
          <p:cNvGraphicFramePr>
            <a:graphicFrameLocks noGrp="1"/>
          </p:cNvGraphicFramePr>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9B0D8D6B-D3A4-5C75-BCBB-0F3C22E5EAD7}"/>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781A4C6D-4D50-DED8-1D1C-AF6686CF2D1D}"/>
              </a:ext>
            </a:extLst>
          </p:cNvPr>
          <p:cNvSpPr>
            <a:spLocks noGrp="1"/>
          </p:cNvSpPr>
          <p:nvPr>
            <p:ph type="dt" sz="half" idx="14"/>
          </p:nvPr>
        </p:nvSpPr>
        <p:spPr/>
        <p:txBody>
          <a:bodyPr/>
          <a:lstStyle/>
          <a:p>
            <a:fld id="{1D008078-2C21-4DCA-B855-87E98C20A404}" type="datetime1">
              <a:rPr lang="en-US" smtClean="0"/>
              <a:t>7/25/2025</a:t>
            </a:fld>
            <a:endParaRPr lang="en-US"/>
          </a:p>
        </p:txBody>
      </p:sp>
      <p:sp>
        <p:nvSpPr>
          <p:cNvPr id="3" name="Slide Number Placeholder 2">
            <a:extLst>
              <a:ext uri="{FF2B5EF4-FFF2-40B4-BE49-F238E27FC236}">
                <a16:creationId xmlns:a16="http://schemas.microsoft.com/office/drawing/2014/main" id="{F388D807-4D6E-9769-CCE4-4FD14DFB60EF}"/>
              </a:ext>
            </a:extLst>
          </p:cNvPr>
          <p:cNvSpPr>
            <a:spLocks noGrp="1"/>
          </p:cNvSpPr>
          <p:nvPr>
            <p:ph type="sldNum" sz="quarter" idx="16"/>
          </p:nvPr>
        </p:nvSpPr>
        <p:spPr/>
        <p:txBody>
          <a:bodyPr/>
          <a:lstStyle/>
          <a:p>
            <a:fld id="{7B1F438D-4EAF-094E-9162-80CF3EF77236}" type="slidenum">
              <a:rPr lang="en-US" smtClean="0"/>
              <a:pPr/>
              <a:t>35</a:t>
            </a:fld>
            <a:endParaRPr lang="en-US"/>
          </a:p>
        </p:txBody>
      </p:sp>
    </p:spTree>
    <p:extLst>
      <p:ext uri="{BB962C8B-B14F-4D97-AF65-F5344CB8AC3E}">
        <p14:creationId xmlns:p14="http://schemas.microsoft.com/office/powerpoint/2010/main" val="403854090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C5DAFA-1F96-B82D-2913-C3C11F0A99E3}"/>
            </a:ext>
          </a:extLst>
        </p:cNvPr>
        <p:cNvGrpSpPr/>
        <p:nvPr/>
      </p:nvGrpSpPr>
      <p:grpSpPr>
        <a:xfrm>
          <a:off x="0" y="0"/>
          <a:ext cx="0" cy="0"/>
          <a:chOff x="0" y="0"/>
          <a:chExt cx="0" cy="0"/>
        </a:xfrm>
      </p:grpSpPr>
      <p:sp>
        <p:nvSpPr>
          <p:cNvPr id="6" name="Footer Placeholder 5">
            <a:extLst>
              <a:ext uri="{FF2B5EF4-FFF2-40B4-BE49-F238E27FC236}">
                <a16:creationId xmlns:a16="http://schemas.microsoft.com/office/drawing/2014/main" id="{802BEC0B-7425-1E1E-D20B-AA1B8568CFD6}"/>
              </a:ext>
            </a:extLst>
          </p:cNvPr>
          <p:cNvSpPr>
            <a:spLocks noGrp="1"/>
          </p:cNvSpPr>
          <p:nvPr>
            <p:ph type="ftr" sz="quarter" idx="15"/>
          </p:nvPr>
        </p:nvSpPr>
        <p:spPr>
          <a:xfrm>
            <a:off x="546969" y="4970700"/>
            <a:ext cx="6451742" cy="174151"/>
          </a:xfrm>
        </p:spPr>
        <p:txBody>
          <a:bodyPr/>
          <a:lstStyle/>
          <a:p>
            <a:endParaRPr lang="en-CH"/>
          </a:p>
        </p:txBody>
      </p:sp>
      <p:sp>
        <p:nvSpPr>
          <p:cNvPr id="19" name="Source">
            <a:extLst>
              <a:ext uri="{FF2B5EF4-FFF2-40B4-BE49-F238E27FC236}">
                <a16:creationId xmlns:a16="http://schemas.microsoft.com/office/drawing/2014/main" id="{9F4B739B-A6BB-31E8-25AB-2D51848ECD56}"/>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20" name="Head">
            <a:extLst>
              <a:ext uri="{FF2B5EF4-FFF2-40B4-BE49-F238E27FC236}">
                <a16:creationId xmlns:a16="http://schemas.microsoft.com/office/drawing/2014/main" id="{A2368BA9-B906-FBDC-946F-8881BBC553AC}"/>
              </a:ext>
            </a:extLst>
          </p:cNvPr>
          <p:cNvSpPr>
            <a:spLocks noGrp="1"/>
          </p:cNvSpPr>
          <p:nvPr>
            <p:ph type="body" sz="quarter" idx="18"/>
          </p:nvPr>
        </p:nvSpPr>
        <p:spPr>
          <a:xfrm>
            <a:off x="503238" y="774000"/>
            <a:ext cx="8136762" cy="360000"/>
          </a:xfrm>
        </p:spPr>
        <p:txBody>
          <a:bodyPr/>
          <a:lstStyle/>
          <a:p>
            <a:pPr>
              <a:defRPr sz="1200">
                <a:latin typeface="Nexa Bold (Headings)"/>
              </a:defRPr>
            </a:pPr>
            <a:r>
              <a:t>HT Ozono Innovation | Price Elasticity | Walmart | Assumes no other products are changing prices</a:t>
            </a:r>
          </a:p>
        </p:txBody>
      </p:sp>
      <p:sp>
        <p:nvSpPr>
          <p:cNvPr id="18" name="Title 17">
            <a:extLst>
              <a:ext uri="{FF2B5EF4-FFF2-40B4-BE49-F238E27FC236}">
                <a16:creationId xmlns:a16="http://schemas.microsoft.com/office/drawing/2014/main" id="{FBC3E76C-0D1C-4743-8DED-31599E678265}"/>
              </a:ext>
            </a:extLst>
          </p:cNvPr>
          <p:cNvSpPr>
            <a:spLocks noGrp="1"/>
          </p:cNvSpPr>
          <p:nvPr>
            <p:ph type="title"/>
          </p:nvPr>
        </p:nvSpPr>
        <p:spPr>
          <a:xfrm>
            <a:off x="504000" y="-1"/>
            <a:ext cx="8136000" cy="771525"/>
          </a:xfrm>
        </p:spPr>
        <p:txBody>
          <a:bodyPr/>
          <a:lstStyle/>
          <a:p>
            <a:pPr>
              <a:defRPr sz="1600">
                <a:latin typeface="Nexa Bold (Headings)"/>
              </a:defRPr>
            </a:pPr>
            <a:r>
              <a:rPr lang="fr-CH" dirty="0">
                <a:highlight>
                  <a:srgbClr val="FFFF00"/>
                </a:highlight>
              </a:rPr>
              <a:t>Price </a:t>
            </a:r>
            <a:r>
              <a:rPr lang="fr-CH" dirty="0" err="1">
                <a:highlight>
                  <a:srgbClr val="FFFF00"/>
                </a:highlight>
              </a:rPr>
              <a:t>Elasticity</a:t>
            </a:r>
            <a:r>
              <a:rPr lang="fr-CH" dirty="0">
                <a:highlight>
                  <a:srgbClr val="FFFF00"/>
                </a:highlight>
              </a:rPr>
              <a:t> </a:t>
            </a:r>
            <a:r>
              <a:rPr lang="fr-CH" dirty="0" err="1">
                <a:highlight>
                  <a:srgbClr val="FFFF00"/>
                </a:highlight>
              </a:rPr>
              <a:t>Curve</a:t>
            </a:r>
            <a:r>
              <a:rPr lang="en-US" dirty="0">
                <a:highlight>
                  <a:srgbClr val="FFFF00"/>
                </a:highlight>
              </a:rPr>
              <a:t> </a:t>
            </a:r>
            <a:r>
              <a:rPr lang="en-US" dirty="0">
                <a:solidFill>
                  <a:schemeClr val="bg2">
                    <a:lumMod val="90000"/>
                  </a:schemeClr>
                </a:solidFill>
                <a:highlight>
                  <a:srgbClr val="FFFF00"/>
                </a:highlight>
              </a:rPr>
              <a:t>(Replace with SO WHAT)</a:t>
            </a:r>
          </a:p>
        </p:txBody>
      </p:sp>
      <p:graphicFrame>
        <p:nvGraphicFramePr>
          <p:cNvPr id="34" name="T1">
            <a:extLst>
              <a:ext uri="{FF2B5EF4-FFF2-40B4-BE49-F238E27FC236}">
                <a16:creationId xmlns:a16="http://schemas.microsoft.com/office/drawing/2014/main" id="{F3955875-107D-8A2F-9A14-3B9D0CFD7005}"/>
              </a:ext>
            </a:extLst>
          </p:cNvPr>
          <p:cNvGraphicFramePr>
            <a:graphicFrameLocks/>
          </p:cNvGraphicFramePr>
          <p:nvPr/>
        </p:nvGraphicFramePr>
        <p:xfrm>
          <a:off x="4579258" y="1141495"/>
          <a:ext cx="4057904" cy="1248252"/>
        </p:xfrm>
        <a:graphic>
          <a:graphicData uri="http://schemas.openxmlformats.org/drawingml/2006/table">
            <a:tbl>
              <a:tblPr bandRow="1"/>
              <a:tblGrid>
                <a:gridCol w="162560">
                  <a:extLst>
                    <a:ext uri="{9D8B030D-6E8A-4147-A177-3AD203B41FA5}">
                      <a16:colId xmlns:a16="http://schemas.microsoft.com/office/drawing/2014/main" val="20000"/>
                    </a:ext>
                  </a:extLst>
                </a:gridCol>
                <a:gridCol w="1982932">
                  <a:extLst>
                    <a:ext uri="{9D8B030D-6E8A-4147-A177-3AD203B41FA5}">
                      <a16:colId xmlns:a16="http://schemas.microsoft.com/office/drawing/2014/main" val="20001"/>
                    </a:ext>
                  </a:extLst>
                </a:gridCol>
                <a:gridCol w="478103">
                  <a:extLst>
                    <a:ext uri="{9D8B030D-6E8A-4147-A177-3AD203B41FA5}">
                      <a16:colId xmlns:a16="http://schemas.microsoft.com/office/drawing/2014/main" val="20002"/>
                    </a:ext>
                  </a:extLst>
                </a:gridCol>
                <a:gridCol w="478103">
                  <a:extLst>
                    <a:ext uri="{9D8B030D-6E8A-4147-A177-3AD203B41FA5}">
                      <a16:colId xmlns:a16="http://schemas.microsoft.com/office/drawing/2014/main" val="20003"/>
                    </a:ext>
                  </a:extLst>
                </a:gridCol>
                <a:gridCol w="478103">
                  <a:extLst>
                    <a:ext uri="{9D8B030D-6E8A-4147-A177-3AD203B41FA5}">
                      <a16:colId xmlns:a16="http://schemas.microsoft.com/office/drawing/2014/main" val="1774582163"/>
                    </a:ext>
                  </a:extLst>
                </a:gridCol>
                <a:gridCol w="478103">
                  <a:extLst>
                    <a:ext uri="{9D8B030D-6E8A-4147-A177-3AD203B41FA5}">
                      <a16:colId xmlns:a16="http://schemas.microsoft.com/office/drawing/2014/main" val="506562406"/>
                    </a:ext>
                  </a:extLst>
                </a:gridCol>
              </a:tblGrid>
              <a:tr h="38862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GB" sz="800" b="1" i="0">
                        <a:solidFill>
                          <a:schemeClr val="tx2"/>
                        </a:solidFill>
                        <a:latin typeface="+mj-lt"/>
                        <a:ea typeface="Open Sans" panose="020B0606030504020204" pitchFamily="34" charset="0"/>
                        <a:cs typeface="Open Sans" panose="020B0606030504020204" pitchFamily="34" charset="0"/>
                      </a:endParaRPr>
                    </a:p>
                  </a:txBody>
                  <a:tcPr marL="68580" marR="68580" marT="34290" marB="34290">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Price Elasticity</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Down-Pricing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Up-Pricing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P12M </a:t>
                      </a:r>
                      <a:r>
                        <a:rPr lang="fr-CH" sz="700" b="1" i="0" err="1">
                          <a:solidFill>
                            <a:schemeClr val="tx2"/>
                          </a:solidFill>
                          <a:latin typeface="Nexa Bold" panose="00000800000000000000" pitchFamily="2" charset="0"/>
                          <a:ea typeface="Open Sans" panose="020B0606030504020204" pitchFamily="34" charset="0"/>
                          <a:cs typeface="Open Sans" panose="020B0606030504020204" pitchFamily="34" charset="0"/>
                        </a:rPr>
                        <a:t>Weight</a:t>
                      </a: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 of Business</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P12M Gross </a:t>
                      </a:r>
                      <a:r>
                        <a:rPr lang="fr-CH" sz="700" b="1" i="0" dirty="0" err="1">
                          <a:solidFill>
                            <a:schemeClr val="tx2"/>
                          </a:solidFill>
                          <a:latin typeface="Nexa Bold" panose="00000800000000000000" pitchFamily="2" charset="0"/>
                          <a:ea typeface="Open Sans" panose="020B0606030504020204" pitchFamily="34" charset="0"/>
                          <a:cs typeface="Open Sans" panose="020B0606030504020204" pitchFamily="34" charset="0"/>
                        </a:rPr>
                        <a:t>Margin</a:t>
                      </a: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a:t>
                      </a:r>
                      <a:endParaRPr lang="en-GB" sz="700" b="1" i="0" dirty="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1"/>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A097"/>
                    </a:solidFill>
                  </a:tcPr>
                </a:tc>
                <a:tc>
                  <a:txBody>
                    <a:bodyPr/>
                    <a:lstStyle/>
                    <a:p>
                      <a:pPr algn="l">
                        <a:defRPr sz="800">
                          <a:latin typeface="Nexa Book"/>
                        </a:defRPr>
                      </a:pPr>
                      <a:r>
                        <a:rPr sz="800">
                          <a:latin typeface="Nexa Book"/>
                        </a:rPr>
                        <a:t>Hawaiian Tropic Ozono Lotion FPS50+ 300ml</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-3.4</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-2.1</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endParaR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46696720"/>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l">
                        <a:defRPr sz="800">
                          <a:latin typeface="Nexa Book"/>
                        </a:defRPr>
                      </a:pPr>
                      <a:r>
                        <a:rPr sz="800">
                          <a:latin typeface="Nexa Book"/>
                        </a:rPr>
                        <a:t>Hawaiian Tropic Ozono Stick FPS50+ 42g</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-1.4</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-0.8</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endParaR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20723459"/>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6C6D"/>
                    </a:solidFill>
                  </a:tcPr>
                </a:tc>
                <a:tc>
                  <a:txBody>
                    <a:bodyPr/>
                    <a:lstStyle/>
                    <a:p>
                      <a:pPr algn="l">
                        <a:defRPr sz="800">
                          <a:latin typeface="Nexa Book"/>
                        </a:defRPr>
                      </a:pPr>
                      <a:r>
                        <a:rPr sz="800">
                          <a:latin typeface="Nexa Book"/>
                        </a:rPr>
                        <a:t>Hawaiian Tropic Ozono Ultra-Light FPS50+ 140ml</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-2.7</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-1.8</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endParaR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85359843"/>
                  </a:ext>
                </a:extLst>
              </a:tr>
            </a:tbl>
          </a:graphicData>
        </a:graphic>
      </p:graphicFrame>
      <p:graphicFrame>
        <p:nvGraphicFramePr>
          <p:cNvPr id="8" name="C1">
            <a:extLst>
              <a:ext uri="{FF2B5EF4-FFF2-40B4-BE49-F238E27FC236}">
                <a16:creationId xmlns:a16="http://schemas.microsoft.com/office/drawing/2014/main" id="{3ECB0FF0-37DA-2553-ADA7-02FD8F752983}"/>
              </a:ext>
            </a:extLst>
          </p:cNvPr>
          <p:cNvGraphicFramePr>
            <a:graphicFrameLocks/>
          </p:cNvGraphicFramePr>
          <p:nvPr/>
        </p:nvGraphicFramePr>
        <p:xfrm>
          <a:off x="539749" y="1152000"/>
          <a:ext cx="4112080" cy="3620027"/>
        </p:xfrm>
        <a:graphic>
          <a:graphicData uri="http://schemas.openxmlformats.org/drawingml/2006/chart">
            <c:chart xmlns:c="http://schemas.openxmlformats.org/drawingml/2006/chart" xmlns:r="http://schemas.openxmlformats.org/officeDocument/2006/relationships" r:id="rId2"/>
          </a:graphicData>
        </a:graphic>
      </p:graphicFrame>
      <p:sp>
        <p:nvSpPr>
          <p:cNvPr id="2" name="Date Placeholder 1">
            <a:extLst>
              <a:ext uri="{FF2B5EF4-FFF2-40B4-BE49-F238E27FC236}">
                <a16:creationId xmlns:a16="http://schemas.microsoft.com/office/drawing/2014/main" id="{29C02E5E-C65D-2A82-5470-311860A87856}"/>
              </a:ext>
            </a:extLst>
          </p:cNvPr>
          <p:cNvSpPr>
            <a:spLocks noGrp="1"/>
          </p:cNvSpPr>
          <p:nvPr>
            <p:ph type="dt" sz="half" idx="14"/>
          </p:nvPr>
        </p:nvSpPr>
        <p:spPr/>
        <p:txBody>
          <a:bodyPr/>
          <a:lstStyle/>
          <a:p>
            <a:fld id="{C2150E0F-65BF-4754-A874-587658C88696}" type="datetime1">
              <a:rPr lang="en-US" smtClean="0"/>
              <a:t>7/25/2025</a:t>
            </a:fld>
            <a:endParaRPr lang="en-US"/>
          </a:p>
        </p:txBody>
      </p:sp>
      <p:sp>
        <p:nvSpPr>
          <p:cNvPr id="4" name="Slide Number Placeholder 3">
            <a:extLst>
              <a:ext uri="{FF2B5EF4-FFF2-40B4-BE49-F238E27FC236}">
                <a16:creationId xmlns:a16="http://schemas.microsoft.com/office/drawing/2014/main" id="{75805047-FA21-C0C7-D8A7-03FB61AFF710}"/>
              </a:ext>
            </a:extLst>
          </p:cNvPr>
          <p:cNvSpPr>
            <a:spLocks noGrp="1"/>
          </p:cNvSpPr>
          <p:nvPr>
            <p:ph type="sldNum" sz="quarter" idx="16"/>
          </p:nvPr>
        </p:nvSpPr>
        <p:spPr/>
        <p:txBody>
          <a:bodyPr/>
          <a:lstStyle/>
          <a:p>
            <a:fld id="{7B1F438D-4EAF-094E-9162-80CF3EF77236}" type="slidenum">
              <a:rPr lang="en-US" smtClean="0"/>
              <a:pPr/>
              <a:t>36</a:t>
            </a:fld>
            <a:endParaRPr lang="en-US"/>
          </a:p>
        </p:txBody>
      </p:sp>
      <p:sp>
        <p:nvSpPr>
          <p:cNvPr id="3" name="TextBox Y">
            <a:extLst>
              <a:ext uri="{FF2B5EF4-FFF2-40B4-BE49-F238E27FC236}">
                <a16:creationId xmlns:a16="http://schemas.microsoft.com/office/drawing/2014/main" id="{5712F646-F67C-911B-E229-221AF9CA5402}"/>
              </a:ext>
            </a:extLst>
          </p:cNvPr>
          <p:cNvSpPr txBox="1"/>
          <p:nvPr/>
        </p:nvSpPr>
        <p:spPr>
          <a:xfrm>
            <a:off x="517719" y="1098243"/>
            <a:ext cx="564369" cy="4238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marL="0" marR="0" lvl="0" indent="0" defTabSz="685783"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2"/>
                </a:solidFill>
                <a:effectLst/>
                <a:uLnTx/>
                <a:uFillTx/>
                <a:latin typeface="Nexa Bold"/>
                <a:ea typeface="+mn-ea"/>
                <a:cs typeface="+mn-cs"/>
              </a:rPr>
              <a:t>% change In volume share</a:t>
            </a:r>
            <a:endParaRPr kumimoji="0" sz="800" b="0" i="0" u="none" strike="noStrike" kern="1200" cap="none" spc="0" normalizeH="0" baseline="0" noProof="0" dirty="0">
              <a:ln>
                <a:noFill/>
              </a:ln>
              <a:solidFill>
                <a:schemeClr val="tx2"/>
              </a:solidFill>
              <a:effectLst/>
              <a:uLnTx/>
              <a:uFillTx/>
              <a:latin typeface="Nexa Bold"/>
              <a:ea typeface="+mn-ea"/>
              <a:cs typeface="+mn-cs"/>
            </a:endParaRPr>
          </a:p>
        </p:txBody>
      </p:sp>
    </p:spTree>
    <p:extLst>
      <p:ext uri="{BB962C8B-B14F-4D97-AF65-F5344CB8AC3E}">
        <p14:creationId xmlns:p14="http://schemas.microsoft.com/office/powerpoint/2010/main" val="168742834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154011-F10A-F2B7-F867-07B3928A753A}"/>
            </a:ext>
          </a:extLst>
        </p:cNvPr>
        <p:cNvGrpSpPr/>
        <p:nvPr/>
      </p:nvGrpSpPr>
      <p:grpSpPr>
        <a:xfrm>
          <a:off x="0" y="0"/>
          <a:ext cx="0" cy="0"/>
          <a:chOff x="0" y="0"/>
          <a:chExt cx="0" cy="0"/>
        </a:xfrm>
      </p:grpSpPr>
      <p:sp>
        <p:nvSpPr>
          <p:cNvPr id="6" name="Footer Placeholder 5">
            <a:extLst>
              <a:ext uri="{FF2B5EF4-FFF2-40B4-BE49-F238E27FC236}">
                <a16:creationId xmlns:a16="http://schemas.microsoft.com/office/drawing/2014/main" id="{C10B84B3-70D0-0882-2FF8-73CB5DDA41D0}"/>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680DCBE7-4A33-2C29-8EF2-E313F07AFC7F}"/>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4" name="Head">
            <a:extLst>
              <a:ext uri="{FF2B5EF4-FFF2-40B4-BE49-F238E27FC236}">
                <a16:creationId xmlns:a16="http://schemas.microsoft.com/office/drawing/2014/main" id="{AFE23B03-395D-3BAA-4D47-D664DA058353}"/>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Hawaiian Tropic Ozono Lotion FPS50+ 300ml | Walmart | Assuming no other products are changing prices</a:t>
            </a:r>
          </a:p>
        </p:txBody>
      </p:sp>
      <p:sp>
        <p:nvSpPr>
          <p:cNvPr id="10" name="Title 9">
            <a:extLst>
              <a:ext uri="{FF2B5EF4-FFF2-40B4-BE49-F238E27FC236}">
                <a16:creationId xmlns:a16="http://schemas.microsoft.com/office/drawing/2014/main" id="{340DB8DC-5B76-9B6D-9696-82A247EA493D}"/>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166E5092-F876-099B-A8B4-526A2949FD68}"/>
              </a:ext>
            </a:extLst>
          </p:cNvPr>
          <p:cNvGraphicFramePr/>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9E0B2D6F-CADE-E650-4150-8801D2F8FF79}"/>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DF58BBF1-AE9E-F2BD-70FB-DA2B300AB41F}"/>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6D8BB6A5-17FE-C5C0-C329-2A9818118934}"/>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47078CEF-F17C-7401-3610-7D4289A886D6}"/>
              </a:ext>
            </a:extLst>
          </p:cNvPr>
          <p:cNvSpPr>
            <a:spLocks noGrp="1"/>
          </p:cNvSpPr>
          <p:nvPr>
            <p:ph type="dt" sz="half" idx="14"/>
          </p:nvPr>
        </p:nvSpPr>
        <p:spPr/>
        <p:txBody>
          <a:bodyPr/>
          <a:lstStyle/>
          <a:p>
            <a:fld id="{7FE604EA-FBB6-4FDB-AFE2-9A23405DCB69}" type="datetime1">
              <a:rPr lang="en-US" smtClean="0"/>
              <a:t>7/25/2025</a:t>
            </a:fld>
            <a:endParaRPr lang="en-US"/>
          </a:p>
        </p:txBody>
      </p:sp>
      <p:sp>
        <p:nvSpPr>
          <p:cNvPr id="7" name="Slide Number Placeholder 6">
            <a:extLst>
              <a:ext uri="{FF2B5EF4-FFF2-40B4-BE49-F238E27FC236}">
                <a16:creationId xmlns:a16="http://schemas.microsoft.com/office/drawing/2014/main" id="{FAB93D53-35A3-FD07-B3BD-4F442F717E81}"/>
              </a:ext>
            </a:extLst>
          </p:cNvPr>
          <p:cNvSpPr>
            <a:spLocks noGrp="1"/>
          </p:cNvSpPr>
          <p:nvPr>
            <p:ph type="sldNum" sz="quarter" idx="16"/>
          </p:nvPr>
        </p:nvSpPr>
        <p:spPr/>
        <p:txBody>
          <a:bodyPr/>
          <a:lstStyle/>
          <a:p>
            <a:fld id="{7B1F438D-4EAF-094E-9162-80CF3EF77236}" type="slidenum">
              <a:rPr lang="en-US" smtClean="0"/>
              <a:pPr/>
              <a:t>37</a:t>
            </a:fld>
            <a:endParaRPr lang="en-US"/>
          </a:p>
        </p:txBody>
      </p:sp>
      <p:sp>
        <p:nvSpPr>
          <p:cNvPr id="22" name="Rectangle 21">
            <a:extLst>
              <a:ext uri="{FF2B5EF4-FFF2-40B4-BE49-F238E27FC236}">
                <a16:creationId xmlns:a16="http://schemas.microsoft.com/office/drawing/2014/main" id="{BAEB291B-F5E3-2CAF-58D3-7D774E8E2261}"/>
              </a:ext>
            </a:extLst>
          </p:cNvPr>
          <p:cNvSpPr/>
          <p:nvPr/>
        </p:nvSpPr>
        <p:spPr>
          <a:xfrm>
            <a:off x="972000" y="1458000"/>
            <a:ext cx="192168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3" name="Rectangle 22">
            <a:extLst>
              <a:ext uri="{FF2B5EF4-FFF2-40B4-BE49-F238E27FC236}">
                <a16:creationId xmlns:a16="http://schemas.microsoft.com/office/drawing/2014/main" id="{752D5225-57F8-FDAE-2893-A4AE9ADDD1E0}"/>
              </a:ext>
            </a:extLst>
          </p:cNvPr>
          <p:cNvSpPr/>
          <p:nvPr/>
        </p:nvSpPr>
        <p:spPr>
          <a:xfrm>
            <a:off x="2893680" y="1458000"/>
            <a:ext cx="22608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Profit &amp; Revenue Increase</a:t>
            </a:r>
          </a:p>
        </p:txBody>
      </p:sp>
      <p:sp>
        <p:nvSpPr>
          <p:cNvPr id="24" name="Rectangle 23">
            <a:extLst>
              <a:ext uri="{FF2B5EF4-FFF2-40B4-BE49-F238E27FC236}">
                <a16:creationId xmlns:a16="http://schemas.microsoft.com/office/drawing/2014/main" id="{F45E43E2-DD06-52F1-1147-AD59561DC27D}"/>
              </a:ext>
            </a:extLst>
          </p:cNvPr>
          <p:cNvSpPr/>
          <p:nvPr/>
        </p:nvSpPr>
        <p:spPr>
          <a:xfrm>
            <a:off x="3119760" y="1458000"/>
            <a:ext cx="118692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5" name="Rectangle 24">
            <a:extLst>
              <a:ext uri="{FF2B5EF4-FFF2-40B4-BE49-F238E27FC236}">
                <a16:creationId xmlns:a16="http://schemas.microsoft.com/office/drawing/2014/main" id="{0B746C96-866F-FF0A-5958-CF01310903CD}"/>
              </a:ext>
            </a:extLst>
          </p:cNvPr>
          <p:cNvSpPr/>
          <p:nvPr/>
        </p:nvSpPr>
        <p:spPr>
          <a:xfrm>
            <a:off x="4306680" y="1458000"/>
            <a:ext cx="231732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Dilution &amp; Profit Increase</a:t>
            </a:r>
          </a:p>
        </p:txBody>
      </p:sp>
    </p:spTree>
    <p:extLst>
      <p:ext uri="{BB962C8B-B14F-4D97-AF65-F5344CB8AC3E}">
        <p14:creationId xmlns:p14="http://schemas.microsoft.com/office/powerpoint/2010/main" val="108503664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3D05BA-13B8-67EC-B56A-D63A5BAD107A}"/>
            </a:ext>
          </a:extLst>
        </p:cNvPr>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A679711F-68FC-602D-6964-F28BB8BE15B7}"/>
              </a:ext>
            </a:extLst>
          </p:cNvPr>
          <p:cNvGraphicFramePr>
            <a:graphicFrameLocks noGrp="1"/>
          </p:cNvGraphicFramePr>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b="1">
                          <a:latin typeface="Nexa Bold"/>
                        </a:defRPr>
                      </a:pPr>
                      <a:r>
                        <a:rPr sz="800">
                          <a:latin typeface="Nexa Bold"/>
                        </a:rPr>
                        <a:t>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a:latin typeface="Nexa Book"/>
                        </a:defRPr>
                      </a:pPr>
                      <a:r>
                        <a:rPr sz="800">
                          <a:latin typeface="Nexa Book"/>
                        </a:rPr>
                        <a:t>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b="1">
                          <a:latin typeface="Nexa Bold"/>
                        </a:defRPr>
                      </a:pPr>
                      <a:r>
                        <a:rPr sz="800">
                          <a:latin typeface="Nexa Bold"/>
                        </a:rPr>
                        <a:t>2.6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a:latin typeface="Nexa Book"/>
                        </a:defRPr>
                      </a:pPr>
                      <a:r>
                        <a:rPr sz="800">
                          <a:latin typeface="Nexa Book"/>
                        </a:rPr>
                        <a:t>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Advanced Protection Lotion FPS50+ 240ml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b="1">
                          <a:latin typeface="Nexa Bold"/>
                        </a:defRPr>
                      </a:pPr>
                      <a:r>
                        <a:rPr sz="800">
                          <a:latin typeface="Nexa Bold"/>
                        </a:rPr>
                        <a:t>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Sheer Touch Lotion FPS30 240ml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a:latin typeface="Nexa Book"/>
                        </a:defRPr>
                      </a:pPr>
                      <a:r>
                        <a:rPr sz="800">
                          <a:latin typeface="Nexa Book"/>
                        </a:rPr>
                        <a:t>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Aqua Protect Cream FPS50+ 236ml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9D4DCA2D-7909-1301-70C8-68AC84E6E387}"/>
              </a:ext>
            </a:extLst>
          </p:cNvPr>
          <p:cNvGraphicFramePr>
            <a:graphicFrameLocks noGrp="1"/>
          </p:cNvGraphicFramePr>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Banana Boat Advanced Protection Lotion FPS50+ 240ml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Banana Boat Aqua Protect Cream FPS50+ 236ml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Hawaiian Tropic Sheer Touch Lotion FPS30 240ml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AECA95C0-B5F5-3034-9363-8AAE78705193}"/>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17FE9B29-DE6A-B8B6-D3B1-507F37430DD0}"/>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6" name="Head">
            <a:extLst>
              <a:ext uri="{FF2B5EF4-FFF2-40B4-BE49-F238E27FC236}">
                <a16:creationId xmlns:a16="http://schemas.microsoft.com/office/drawing/2014/main" id="{9B606277-3412-9394-4A00-105627DA79D5}"/>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Hawaiian Tropic Ozono Lotion FPS50+ 300ml (0.0%) | Up &amp; Down Pricing | Walmart | Assumes no other are changing prices</a:t>
            </a:r>
          </a:p>
        </p:txBody>
      </p:sp>
      <p:sp>
        <p:nvSpPr>
          <p:cNvPr id="4" name="Title1">
            <a:extLst>
              <a:ext uri="{FF2B5EF4-FFF2-40B4-BE49-F238E27FC236}">
                <a16:creationId xmlns:a16="http://schemas.microsoft.com/office/drawing/2014/main" id="{8969FF86-7551-5A9C-B1A7-BA87EC6EFB03}"/>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E326AE27-8C6E-094A-53AB-05AB4434ECEE}"/>
              </a:ext>
            </a:extLst>
          </p:cNvPr>
          <p:cNvGraphicFramePr>
            <a:graphicFrameLocks noGrp="1"/>
          </p:cNvGraphicFramePr>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5DE95BEC-89C9-3E4D-BEFE-1088E0CF5783}"/>
              </a:ext>
            </a:extLst>
          </p:cNvPr>
          <p:cNvGraphicFramePr>
            <a:graphicFrameLocks noGrp="1"/>
          </p:cNvGraphicFramePr>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039C6297-4C17-0709-4974-7F8DE35298F9}"/>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C9E0C3D2-2467-79B9-56BD-938C8AE0EF0A}"/>
              </a:ext>
            </a:extLst>
          </p:cNvPr>
          <p:cNvSpPr>
            <a:spLocks noGrp="1"/>
          </p:cNvSpPr>
          <p:nvPr>
            <p:ph type="dt" sz="half" idx="14"/>
          </p:nvPr>
        </p:nvSpPr>
        <p:spPr/>
        <p:txBody>
          <a:bodyPr/>
          <a:lstStyle/>
          <a:p>
            <a:fld id="{1D008078-2C21-4DCA-B855-87E98C20A404}" type="datetime1">
              <a:rPr lang="en-US" smtClean="0"/>
              <a:t>7/25/2025</a:t>
            </a:fld>
            <a:endParaRPr lang="en-US"/>
          </a:p>
        </p:txBody>
      </p:sp>
      <p:sp>
        <p:nvSpPr>
          <p:cNvPr id="3" name="Slide Number Placeholder 2">
            <a:extLst>
              <a:ext uri="{FF2B5EF4-FFF2-40B4-BE49-F238E27FC236}">
                <a16:creationId xmlns:a16="http://schemas.microsoft.com/office/drawing/2014/main" id="{ED008D99-6877-5CF0-82A1-F1225532951F}"/>
              </a:ext>
            </a:extLst>
          </p:cNvPr>
          <p:cNvSpPr>
            <a:spLocks noGrp="1"/>
          </p:cNvSpPr>
          <p:nvPr>
            <p:ph type="sldNum" sz="quarter" idx="16"/>
          </p:nvPr>
        </p:nvSpPr>
        <p:spPr/>
        <p:txBody>
          <a:bodyPr/>
          <a:lstStyle/>
          <a:p>
            <a:fld id="{7B1F438D-4EAF-094E-9162-80CF3EF77236}" type="slidenum">
              <a:rPr lang="en-US" smtClean="0"/>
              <a:pPr/>
              <a:t>38</a:t>
            </a:fld>
            <a:endParaRPr lang="en-US"/>
          </a:p>
        </p:txBody>
      </p:sp>
    </p:spTree>
    <p:extLst>
      <p:ext uri="{BB962C8B-B14F-4D97-AF65-F5344CB8AC3E}">
        <p14:creationId xmlns:p14="http://schemas.microsoft.com/office/powerpoint/2010/main" val="361750301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D7A5EA-4678-3BFF-A521-D69932C4D9E4}"/>
            </a:ext>
          </a:extLst>
        </p:cNvPr>
        <p:cNvGrpSpPr/>
        <p:nvPr/>
      </p:nvGrpSpPr>
      <p:grpSpPr>
        <a:xfrm>
          <a:off x="0" y="0"/>
          <a:ext cx="0" cy="0"/>
          <a:chOff x="0" y="0"/>
          <a:chExt cx="0" cy="0"/>
        </a:xfrm>
      </p:grpSpPr>
      <p:sp>
        <p:nvSpPr>
          <p:cNvPr id="6" name="Footer Placeholder 5">
            <a:extLst>
              <a:ext uri="{FF2B5EF4-FFF2-40B4-BE49-F238E27FC236}">
                <a16:creationId xmlns:a16="http://schemas.microsoft.com/office/drawing/2014/main" id="{D3FA3287-2E60-FA95-ACDF-326D14A5DEA4}"/>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ECF24807-7A3A-205B-82BC-6107A7CF50DE}"/>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4" name="Head">
            <a:extLst>
              <a:ext uri="{FF2B5EF4-FFF2-40B4-BE49-F238E27FC236}">
                <a16:creationId xmlns:a16="http://schemas.microsoft.com/office/drawing/2014/main" id="{5B7471B0-ADD4-2083-ACC8-046020D07636}"/>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Hawaiian Tropic Ozono Stick FPS50+ 42g | Walmart | Assuming no other products are changing prices</a:t>
            </a:r>
          </a:p>
        </p:txBody>
      </p:sp>
      <p:sp>
        <p:nvSpPr>
          <p:cNvPr id="10" name="Title 9">
            <a:extLst>
              <a:ext uri="{FF2B5EF4-FFF2-40B4-BE49-F238E27FC236}">
                <a16:creationId xmlns:a16="http://schemas.microsoft.com/office/drawing/2014/main" id="{E3439916-9AA7-9932-9C8C-9509975771FC}"/>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6F9A1B67-7D2E-91BF-5525-9AA3322FACE0}"/>
              </a:ext>
            </a:extLst>
          </p:cNvPr>
          <p:cNvGraphicFramePr/>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FA8C7DF7-CA9E-E47D-59B4-4D37DE4098AD}"/>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B73B72A6-B1D9-4972-BB2D-F6D8C8ACF22D}"/>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A924D8FB-4C92-BAD7-12CA-DC07E0A9B0BD}"/>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D99BDE22-3568-9405-5F66-42F5EFBD39EC}"/>
              </a:ext>
            </a:extLst>
          </p:cNvPr>
          <p:cNvSpPr>
            <a:spLocks noGrp="1"/>
          </p:cNvSpPr>
          <p:nvPr>
            <p:ph type="dt" sz="half" idx="14"/>
          </p:nvPr>
        </p:nvSpPr>
        <p:spPr/>
        <p:txBody>
          <a:bodyPr/>
          <a:lstStyle/>
          <a:p>
            <a:fld id="{7FE604EA-FBB6-4FDB-AFE2-9A23405DCB69}" type="datetime1">
              <a:rPr lang="en-US" smtClean="0"/>
              <a:t>7/25/2025</a:t>
            </a:fld>
            <a:endParaRPr lang="en-US"/>
          </a:p>
        </p:txBody>
      </p:sp>
      <p:sp>
        <p:nvSpPr>
          <p:cNvPr id="7" name="Slide Number Placeholder 6">
            <a:extLst>
              <a:ext uri="{FF2B5EF4-FFF2-40B4-BE49-F238E27FC236}">
                <a16:creationId xmlns:a16="http://schemas.microsoft.com/office/drawing/2014/main" id="{78705109-A61C-3F97-7D9B-03FC32E1DE52}"/>
              </a:ext>
            </a:extLst>
          </p:cNvPr>
          <p:cNvSpPr>
            <a:spLocks noGrp="1"/>
          </p:cNvSpPr>
          <p:nvPr>
            <p:ph type="sldNum" sz="quarter" idx="16"/>
          </p:nvPr>
        </p:nvSpPr>
        <p:spPr/>
        <p:txBody>
          <a:bodyPr/>
          <a:lstStyle/>
          <a:p>
            <a:fld id="{7B1F438D-4EAF-094E-9162-80CF3EF77236}" type="slidenum">
              <a:rPr lang="en-US" smtClean="0"/>
              <a:pPr/>
              <a:t>39</a:t>
            </a:fld>
            <a:endParaRPr lang="en-US"/>
          </a:p>
        </p:txBody>
      </p:sp>
      <p:sp>
        <p:nvSpPr>
          <p:cNvPr id="22" name="Rectangle 21">
            <a:extLst>
              <a:ext uri="{FF2B5EF4-FFF2-40B4-BE49-F238E27FC236}">
                <a16:creationId xmlns:a16="http://schemas.microsoft.com/office/drawing/2014/main" id="{1F1A7432-0BF5-7DD0-95F5-C7215C27BFAC}"/>
              </a:ext>
            </a:extLst>
          </p:cNvPr>
          <p:cNvSpPr/>
          <p:nvPr/>
        </p:nvSpPr>
        <p:spPr>
          <a:xfrm>
            <a:off x="972000" y="1458000"/>
            <a:ext cx="152604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Increase &amp; Profit Dilution</a:t>
            </a:r>
          </a:p>
        </p:txBody>
      </p:sp>
      <p:sp>
        <p:nvSpPr>
          <p:cNvPr id="23" name="Rectangle 22">
            <a:extLst>
              <a:ext uri="{FF2B5EF4-FFF2-40B4-BE49-F238E27FC236}">
                <a16:creationId xmlns:a16="http://schemas.microsoft.com/office/drawing/2014/main" id="{79E9FA23-08B7-DCF8-9D37-39947D1A5FDA}"/>
              </a:ext>
            </a:extLst>
          </p:cNvPr>
          <p:cNvSpPr/>
          <p:nvPr/>
        </p:nvSpPr>
        <p:spPr>
          <a:xfrm>
            <a:off x="2498040" y="1458000"/>
            <a:ext cx="33912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4" name="Rectangle 23">
            <a:extLst>
              <a:ext uri="{FF2B5EF4-FFF2-40B4-BE49-F238E27FC236}">
                <a16:creationId xmlns:a16="http://schemas.microsoft.com/office/drawing/2014/main" id="{E7841B2E-3951-52CE-E120-B9BB638D2FA5}"/>
              </a:ext>
            </a:extLst>
          </p:cNvPr>
          <p:cNvSpPr/>
          <p:nvPr/>
        </p:nvSpPr>
        <p:spPr>
          <a:xfrm>
            <a:off x="2837160" y="1458000"/>
            <a:ext cx="152604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5" name="Rectangle 24">
            <a:extLst>
              <a:ext uri="{FF2B5EF4-FFF2-40B4-BE49-F238E27FC236}">
                <a16:creationId xmlns:a16="http://schemas.microsoft.com/office/drawing/2014/main" id="{76AEF12B-5732-894F-4EB2-CDAEAE9C94B5}"/>
              </a:ext>
            </a:extLst>
          </p:cNvPr>
          <p:cNvSpPr/>
          <p:nvPr/>
        </p:nvSpPr>
        <p:spPr>
          <a:xfrm>
            <a:off x="4363200" y="1458000"/>
            <a:ext cx="113040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6" name="Rectangle 25">
            <a:extLst>
              <a:ext uri="{FF2B5EF4-FFF2-40B4-BE49-F238E27FC236}">
                <a16:creationId xmlns:a16="http://schemas.microsoft.com/office/drawing/2014/main" id="{2531E771-31D4-E327-32F6-C793E018CBF1}"/>
              </a:ext>
            </a:extLst>
          </p:cNvPr>
          <p:cNvSpPr/>
          <p:nvPr/>
        </p:nvSpPr>
        <p:spPr>
          <a:xfrm>
            <a:off x="5493600" y="1458000"/>
            <a:ext cx="113040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Profit &amp; Revenue Increase</a:t>
            </a:r>
          </a:p>
        </p:txBody>
      </p:sp>
    </p:spTree>
    <p:extLst>
      <p:ext uri="{BB962C8B-B14F-4D97-AF65-F5344CB8AC3E}">
        <p14:creationId xmlns:p14="http://schemas.microsoft.com/office/powerpoint/2010/main" val="2667347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F058D8-1EF5-33C3-6D16-709BD176AF58}"/>
            </a:ext>
          </a:extLst>
        </p:cNvPr>
        <p:cNvGrpSpPr/>
        <p:nvPr/>
      </p:nvGrpSpPr>
      <p:grpSpPr>
        <a:xfrm>
          <a:off x="0" y="0"/>
          <a:ext cx="0" cy="0"/>
          <a:chOff x="0" y="0"/>
          <a:chExt cx="0" cy="0"/>
        </a:xfrm>
      </p:grpSpPr>
      <p:sp>
        <p:nvSpPr>
          <p:cNvPr id="5" name="Footer Placeholder 4">
            <a:extLst>
              <a:ext uri="{FF2B5EF4-FFF2-40B4-BE49-F238E27FC236}">
                <a16:creationId xmlns:a16="http://schemas.microsoft.com/office/drawing/2014/main" id="{57F65786-5877-8715-A89B-0C3D64C1FE9D}"/>
              </a:ext>
            </a:extLst>
          </p:cNvPr>
          <p:cNvSpPr>
            <a:spLocks noGrp="1"/>
          </p:cNvSpPr>
          <p:nvPr>
            <p:ph type="ftr" sz="quarter" idx="15"/>
          </p:nvPr>
        </p:nvSpPr>
        <p:spPr>
          <a:xfrm>
            <a:off x="546969" y="4970700"/>
            <a:ext cx="6451742" cy="174151"/>
          </a:xfrm>
        </p:spPr>
        <p:txBody>
          <a:bodyPr/>
          <a:lstStyle/>
          <a:p>
            <a:pPr lvl="0"/>
            <a:endParaRPr lang="en-US" noProof="0"/>
          </a:p>
        </p:txBody>
      </p:sp>
      <p:sp>
        <p:nvSpPr>
          <p:cNvPr id="23" name="Source">
            <a:extLst>
              <a:ext uri="{FF2B5EF4-FFF2-40B4-BE49-F238E27FC236}">
                <a16:creationId xmlns:a16="http://schemas.microsoft.com/office/drawing/2014/main" id="{C0BCF006-9C0E-8E38-2F1F-C60D3C4EAEB7}"/>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12" name="Head">
            <a:extLst>
              <a:ext uri="{FF2B5EF4-FFF2-40B4-BE49-F238E27FC236}">
                <a16:creationId xmlns:a16="http://schemas.microsoft.com/office/drawing/2014/main" id="{9F40016A-D42A-A6DC-63D6-DF82E60546B9}"/>
              </a:ext>
            </a:extLst>
          </p:cNvPr>
          <p:cNvSpPr>
            <a:spLocks noGrp="1"/>
          </p:cNvSpPr>
          <p:nvPr>
            <p:ph type="body" sz="quarter" idx="18"/>
          </p:nvPr>
        </p:nvSpPr>
        <p:spPr>
          <a:xfrm>
            <a:off x="503238" y="774000"/>
            <a:ext cx="8136762" cy="360000"/>
          </a:xfrm>
        </p:spPr>
        <p:txBody>
          <a:bodyPr/>
          <a:lstStyle/>
          <a:p>
            <a:pPr>
              <a:defRPr sz="1200"/>
            </a:pPr>
            <a:r>
              <a:t>Based on price change | by Brand | Sunscreen Kids | Walmart</a:t>
            </a:r>
          </a:p>
        </p:txBody>
      </p:sp>
      <p:sp>
        <p:nvSpPr>
          <p:cNvPr id="3" name="Title 2">
            <a:extLst>
              <a:ext uri="{FF2B5EF4-FFF2-40B4-BE49-F238E27FC236}">
                <a16:creationId xmlns:a16="http://schemas.microsoft.com/office/drawing/2014/main" id="{EBFA6C3A-EB4A-61D6-DDFC-BBA6BF6FB577}"/>
              </a:ext>
            </a:extLst>
          </p:cNvPr>
          <p:cNvSpPr>
            <a:spLocks noGrp="1"/>
          </p:cNvSpPr>
          <p:nvPr>
            <p:ph type="title"/>
          </p:nvPr>
        </p:nvSpPr>
        <p:spPr>
          <a:xfrm>
            <a:off x="504000" y="-1"/>
            <a:ext cx="8136000" cy="771525"/>
          </a:xfrm>
        </p:spPr>
        <p:txBody>
          <a:bodyPr/>
          <a:lstStyle/>
          <a:p>
            <a:r>
              <a:rPr lang="en-GB" dirty="0">
                <a:highlight>
                  <a:srgbClr val="FFFF00"/>
                </a:highlight>
              </a:rPr>
              <a:t>Brand Elasticity Analysis</a:t>
            </a:r>
            <a:r>
              <a:rPr lang="en-US" dirty="0">
                <a:highlight>
                  <a:srgbClr val="FFFF00"/>
                </a:highlight>
              </a:rPr>
              <a:t> </a:t>
            </a:r>
            <a:r>
              <a:rPr lang="en-US" dirty="0">
                <a:solidFill>
                  <a:schemeClr val="bg2">
                    <a:lumMod val="90000"/>
                  </a:schemeClr>
                </a:solidFill>
                <a:highlight>
                  <a:srgbClr val="FFFF00"/>
                </a:highlight>
              </a:rPr>
              <a:t>(Replace with SO WHAT)</a:t>
            </a:r>
          </a:p>
        </p:txBody>
      </p:sp>
      <p:graphicFrame>
        <p:nvGraphicFramePr>
          <p:cNvPr id="15" name="C1">
            <a:extLst>
              <a:ext uri="{FF2B5EF4-FFF2-40B4-BE49-F238E27FC236}">
                <a16:creationId xmlns:a16="http://schemas.microsoft.com/office/drawing/2014/main" id="{EC7A0D10-0708-6A6F-6081-F2890F25F90D}"/>
              </a:ext>
            </a:extLst>
          </p:cNvPr>
          <p:cNvGraphicFramePr>
            <a:graphicFrameLocks/>
          </p:cNvGraphicFramePr>
          <p:nvPr/>
        </p:nvGraphicFramePr>
        <p:xfrm>
          <a:off x="540544" y="1131888"/>
          <a:ext cx="8099822" cy="3619897"/>
        </p:xfrm>
        <a:graphic>
          <a:graphicData uri="http://schemas.openxmlformats.org/drawingml/2006/chart">
            <c:chart xmlns:c="http://schemas.openxmlformats.org/drawingml/2006/chart" xmlns:r="http://schemas.openxmlformats.org/officeDocument/2006/relationships" r:id="rId2"/>
          </a:graphicData>
        </a:graphic>
      </p:graphicFrame>
      <p:sp>
        <p:nvSpPr>
          <p:cNvPr id="13" name="Rectangle 12">
            <a:extLst>
              <a:ext uri="{FF2B5EF4-FFF2-40B4-BE49-F238E27FC236}">
                <a16:creationId xmlns:a16="http://schemas.microsoft.com/office/drawing/2014/main" id="{36CE654E-DD94-5F6E-DDE1-2A5FECFDF1E9}"/>
              </a:ext>
            </a:extLst>
          </p:cNvPr>
          <p:cNvSpPr/>
          <p:nvPr/>
        </p:nvSpPr>
        <p:spPr>
          <a:xfrm>
            <a:off x="3843446" y="1130497"/>
            <a:ext cx="4797140" cy="15749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575555"/>
                </a:solidFill>
                <a:effectLst/>
                <a:uLnTx/>
                <a:uFillTx/>
                <a:latin typeface="Nexa Bold"/>
                <a:ea typeface="Open Sans" panose="020B0606030504020204" pitchFamily="34" charset="0"/>
                <a:cs typeface="Open Sans" panose="020B0606030504020204" pitchFamily="34" charset="0"/>
              </a:rPr>
              <a:t>Low retention and high appeal</a:t>
            </a:r>
            <a:endParaRPr kumimoji="0" lang="en-CH" sz="900" b="1" i="0" u="none" strike="noStrike" kern="1200" cap="none" spc="0" normalizeH="0" baseline="0" noProof="0" dirty="0">
              <a:ln>
                <a:noFill/>
              </a:ln>
              <a:solidFill>
                <a:srgbClr val="575555"/>
              </a:solidFill>
              <a:effectLst/>
              <a:uLnTx/>
              <a:uFillTx/>
              <a:latin typeface="Nexa Bold"/>
              <a:ea typeface="Open Sans" panose="020B0606030504020204" pitchFamily="34" charset="0"/>
              <a:cs typeface="Open Sans" panose="020B0606030504020204" pitchFamily="34" charset="0"/>
            </a:endParaRPr>
          </a:p>
        </p:txBody>
      </p:sp>
      <p:sp>
        <p:nvSpPr>
          <p:cNvPr id="17" name="Rectangle 16">
            <a:extLst>
              <a:ext uri="{FF2B5EF4-FFF2-40B4-BE49-F238E27FC236}">
                <a16:creationId xmlns:a16="http://schemas.microsoft.com/office/drawing/2014/main" id="{1CEE912C-05A4-642C-3465-06B6FD9130A0}"/>
              </a:ext>
            </a:extLst>
          </p:cNvPr>
          <p:cNvSpPr/>
          <p:nvPr/>
        </p:nvSpPr>
        <p:spPr>
          <a:xfrm>
            <a:off x="3835181" y="3437981"/>
            <a:ext cx="4802300" cy="10141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chemeClr val="accent3"/>
                </a:solidFill>
                <a:effectLst/>
                <a:uLnTx/>
                <a:uFillTx/>
                <a:latin typeface="Nexa Bold"/>
                <a:ea typeface="Open Sans" panose="020B0606030504020204" pitchFamily="34" charset="0"/>
                <a:cs typeface="Open Sans" panose="020B0606030504020204" pitchFamily="34" charset="0"/>
              </a:rPr>
              <a:t>High retention and high appeal</a:t>
            </a:r>
            <a:endParaRPr kumimoji="0" lang="en-CH" sz="900" b="1" i="0" u="none" strike="noStrike" kern="1200" cap="none" spc="0" normalizeH="0" baseline="0" noProof="0" dirty="0">
              <a:ln>
                <a:noFill/>
              </a:ln>
              <a:solidFill>
                <a:schemeClr val="accent3"/>
              </a:solidFill>
              <a:effectLst/>
              <a:uLnTx/>
              <a:uFillTx/>
              <a:latin typeface="Nexa Bold"/>
              <a:ea typeface="Open Sans" panose="020B0606030504020204" pitchFamily="34" charset="0"/>
              <a:cs typeface="Open Sans" panose="020B0606030504020204" pitchFamily="34" charset="0"/>
            </a:endParaRPr>
          </a:p>
        </p:txBody>
      </p:sp>
      <p:sp>
        <p:nvSpPr>
          <p:cNvPr id="16" name="Rectangle 15">
            <a:extLst>
              <a:ext uri="{FF2B5EF4-FFF2-40B4-BE49-F238E27FC236}">
                <a16:creationId xmlns:a16="http://schemas.microsoft.com/office/drawing/2014/main" id="{75509011-E498-4A24-BF21-FD366A23459E}"/>
              </a:ext>
            </a:extLst>
          </p:cNvPr>
          <p:cNvSpPr/>
          <p:nvPr/>
        </p:nvSpPr>
        <p:spPr>
          <a:xfrm>
            <a:off x="1274612" y="3427905"/>
            <a:ext cx="2438180" cy="10239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l" defTabSz="685783"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575555"/>
                </a:solidFill>
                <a:effectLst/>
                <a:uLnTx/>
                <a:uFillTx/>
                <a:latin typeface="Nexa Bold"/>
                <a:ea typeface="Open Sans" panose="020B0606030504020204" pitchFamily="34" charset="0"/>
                <a:cs typeface="Open Sans" panose="020B0606030504020204" pitchFamily="34" charset="0"/>
              </a:rPr>
              <a:t>High retention and low appeal</a:t>
            </a:r>
            <a:endParaRPr kumimoji="0" lang="en-CH" sz="900" b="1" i="0" u="none" strike="noStrike" kern="1200" cap="none" spc="0" normalizeH="0" baseline="0" noProof="0" dirty="0">
              <a:ln>
                <a:noFill/>
              </a:ln>
              <a:solidFill>
                <a:srgbClr val="575555"/>
              </a:solidFill>
              <a:effectLst/>
              <a:uLnTx/>
              <a:uFillTx/>
              <a:latin typeface="Nexa Bold"/>
              <a:ea typeface="Open Sans" panose="020B0606030504020204" pitchFamily="34" charset="0"/>
              <a:cs typeface="Open Sans" panose="020B0606030504020204" pitchFamily="34" charset="0"/>
            </a:endParaRPr>
          </a:p>
        </p:txBody>
      </p:sp>
      <p:sp>
        <p:nvSpPr>
          <p:cNvPr id="14" name="Rectangle 13">
            <a:extLst>
              <a:ext uri="{FF2B5EF4-FFF2-40B4-BE49-F238E27FC236}">
                <a16:creationId xmlns:a16="http://schemas.microsoft.com/office/drawing/2014/main" id="{2D34B0BF-AF84-EFFB-3561-4DE1B9A458FF}"/>
              </a:ext>
            </a:extLst>
          </p:cNvPr>
          <p:cNvSpPr/>
          <p:nvPr/>
        </p:nvSpPr>
        <p:spPr>
          <a:xfrm>
            <a:off x="1274612" y="1131888"/>
            <a:ext cx="2436345" cy="15901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l" defTabSz="685783"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C00000"/>
                </a:solidFill>
                <a:effectLst/>
                <a:uLnTx/>
                <a:uFillTx/>
                <a:latin typeface="Nexa Bold"/>
                <a:ea typeface="Open Sans" panose="020B0606030504020204" pitchFamily="34" charset="0"/>
                <a:cs typeface="Open Sans" panose="020B0606030504020204" pitchFamily="34" charset="0"/>
              </a:rPr>
              <a:t>Low retention and low appeal</a:t>
            </a:r>
            <a:endParaRPr kumimoji="0" lang="en-CH" sz="900" b="1" i="0" u="none" strike="noStrike" kern="1200" cap="none" spc="0" normalizeH="0" baseline="0" noProof="0" dirty="0">
              <a:ln>
                <a:noFill/>
              </a:ln>
              <a:solidFill>
                <a:srgbClr val="C00000"/>
              </a:solidFill>
              <a:effectLst/>
              <a:uLnTx/>
              <a:uFillTx/>
              <a:latin typeface="Nexa Bold"/>
              <a:ea typeface="Open Sans" panose="020B0606030504020204" pitchFamily="34" charset="0"/>
              <a:cs typeface="Open Sans" panose="020B0606030504020204" pitchFamily="34" charset="0"/>
            </a:endParaRPr>
          </a:p>
        </p:txBody>
      </p:sp>
      <p:sp>
        <p:nvSpPr>
          <p:cNvPr id="7" name="TextBox X">
            <a:extLst>
              <a:ext uri="{FF2B5EF4-FFF2-40B4-BE49-F238E27FC236}">
                <a16:creationId xmlns:a16="http://schemas.microsoft.com/office/drawing/2014/main" id="{0725AC3A-8766-2631-4D02-F41D747E8A79}"/>
              </a:ext>
            </a:extLst>
          </p:cNvPr>
          <p:cNvSpPr txBox="1"/>
          <p:nvPr/>
        </p:nvSpPr>
        <p:spPr>
          <a:xfrm>
            <a:off x="6944613" y="4550057"/>
            <a:ext cx="1698567" cy="21544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gn="ctr">
              <a:defRPr sz="800">
                <a:solidFill>
                  <a:srgbClr val="575555"/>
                </a:solidFill>
                <a:latin typeface="Nexa Bold"/>
              </a:defRPr>
            </a:pPr>
            <a:r>
              <a:t>Priced down by -10%</a:t>
            </a:r>
          </a:p>
        </p:txBody>
      </p:sp>
      <p:sp>
        <p:nvSpPr>
          <p:cNvPr id="6" name="TextBox Y">
            <a:extLst>
              <a:ext uri="{FF2B5EF4-FFF2-40B4-BE49-F238E27FC236}">
                <a16:creationId xmlns:a16="http://schemas.microsoft.com/office/drawing/2014/main" id="{DD1C13CE-4D6D-2DF3-8CF4-B60BCFEADFB0}"/>
              </a:ext>
            </a:extLst>
          </p:cNvPr>
          <p:cNvSpPr txBox="1"/>
          <p:nvPr/>
        </p:nvSpPr>
        <p:spPr>
          <a:xfrm>
            <a:off x="517720" y="1137015"/>
            <a:ext cx="435454" cy="4238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ctr">
              <a:defRPr sz="800">
                <a:solidFill>
                  <a:srgbClr val="575555"/>
                </a:solidFill>
                <a:latin typeface="Nexa Bold"/>
              </a:defRPr>
            </a:pPr>
            <a:r>
              <a:t>Priced up by +15%</a:t>
            </a:r>
          </a:p>
        </p:txBody>
      </p:sp>
      <p:sp>
        <p:nvSpPr>
          <p:cNvPr id="8" name="Date Placeholder 7">
            <a:extLst>
              <a:ext uri="{FF2B5EF4-FFF2-40B4-BE49-F238E27FC236}">
                <a16:creationId xmlns:a16="http://schemas.microsoft.com/office/drawing/2014/main" id="{4C1D9DF9-4050-EA22-3DCA-5F7968FD0716}"/>
              </a:ext>
            </a:extLst>
          </p:cNvPr>
          <p:cNvSpPr>
            <a:spLocks noGrp="1"/>
          </p:cNvSpPr>
          <p:nvPr>
            <p:ph type="dt" sz="half" idx="14"/>
          </p:nvPr>
        </p:nvSpPr>
        <p:spPr/>
        <p:txBody>
          <a:bodyPr/>
          <a:lstStyle/>
          <a:p>
            <a:fld id="{AD583B17-CA9E-4798-A693-AB6BF9A9B56D}" type="datetime1">
              <a:rPr lang="en-US" smtClean="0"/>
              <a:t>7/25/2025</a:t>
            </a:fld>
            <a:endParaRPr lang="en-US"/>
          </a:p>
        </p:txBody>
      </p:sp>
      <p:sp>
        <p:nvSpPr>
          <p:cNvPr id="9" name="Slide Number Placeholder 8">
            <a:extLst>
              <a:ext uri="{FF2B5EF4-FFF2-40B4-BE49-F238E27FC236}">
                <a16:creationId xmlns:a16="http://schemas.microsoft.com/office/drawing/2014/main" id="{720771CF-FB49-B649-AE2B-FDE46049EFD7}"/>
              </a:ext>
            </a:extLst>
          </p:cNvPr>
          <p:cNvSpPr>
            <a:spLocks noGrp="1"/>
          </p:cNvSpPr>
          <p:nvPr>
            <p:ph type="sldNum" sz="quarter" idx="16"/>
          </p:nvPr>
        </p:nvSpPr>
        <p:spPr/>
        <p:txBody>
          <a:bodyPr/>
          <a:lstStyle/>
          <a:p>
            <a:fld id="{7B1F438D-4EAF-094E-9162-80CF3EF77236}" type="slidenum">
              <a:rPr lang="en-US" smtClean="0"/>
              <a:pPr/>
              <a:t>4</a:t>
            </a:fld>
            <a:endParaRPr lang="en-US"/>
          </a:p>
        </p:txBody>
      </p:sp>
    </p:spTree>
    <p:extLst>
      <p:ext uri="{BB962C8B-B14F-4D97-AF65-F5344CB8AC3E}">
        <p14:creationId xmlns:p14="http://schemas.microsoft.com/office/powerpoint/2010/main" val="115950788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0446A9-700A-19ED-AF00-CE92995DFB7E}"/>
            </a:ext>
          </a:extLst>
        </p:cNvPr>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61797C6B-E067-6E78-7D00-8A4B9C3BC5A7}"/>
              </a:ext>
            </a:extLst>
          </p:cNvPr>
          <p:cNvGraphicFramePr>
            <a:graphicFrameLocks noGrp="1"/>
          </p:cNvGraphicFramePr>
          <p:nvPr/>
        </p:nvGraphicFramePr>
        <p:xfrm>
          <a:off x="535405" y="1133206"/>
          <a:ext cx="3996001" cy="3713820"/>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a:latin typeface="Nexa Book"/>
                        </a:defRPr>
                      </a:pPr>
                      <a:r>
                        <a:rPr sz="800">
                          <a:latin typeface="Nexa Book"/>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b="1">
                          <a:latin typeface="Nexa Bold"/>
                        </a:defRPr>
                      </a:pPr>
                      <a:r>
                        <a:rPr sz="800">
                          <a:latin typeface="Nexa Bold"/>
                        </a:rPr>
                        <a:t>2.5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Ultra Spray FPS50 156g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a:latin typeface="Nexa Book"/>
                        </a:defRPr>
                      </a:pPr>
                      <a:r>
                        <a:rPr sz="800">
                          <a:latin typeface="Nexa Book"/>
                        </a:rPr>
                        <a:t>0.4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a:latin typeface="Nexa Book"/>
                        </a:defRPr>
                      </a:pPr>
                      <a:r>
                        <a:rPr sz="800">
                          <a:latin typeface="Nexa Book"/>
                        </a:rPr>
                        <a:t>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Sport Lotion FPS30 237ml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b="1">
                          <a:latin typeface="Nexa Bold"/>
                        </a:defRPr>
                      </a:pPr>
                      <a:r>
                        <a:rPr sz="800">
                          <a:latin typeface="Nexa Bold"/>
                        </a:rPr>
                        <a:t>3.0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Caribbean Beach Advanced Protection Cream FPS50+ 150g (1.0%)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b="1">
                          <a:latin typeface="Nexa Bold"/>
                        </a:defRPr>
                      </a:pPr>
                      <a:r>
                        <a:rPr sz="800">
                          <a:latin typeface="Nexa Bold"/>
                        </a:rPr>
                        <a:t>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Kids Lotion FPS50 237ml (1.4%)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a:latin typeface="Nexa Book"/>
                        </a:defRPr>
                      </a:pPr>
                      <a:r>
                        <a:rPr sz="800">
                          <a:latin typeface="Nexa Book"/>
                        </a:rPr>
                        <a:t>0.5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a:latin typeface="Nexa Book"/>
                        </a:defRPr>
                      </a:pPr>
                      <a:r>
                        <a:rPr sz="800">
                          <a:latin typeface="Nexa Book"/>
                        </a:rPr>
                        <a:t>1.6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Sheer Touch Lotion FPS50 120ml (1.4%)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a:latin typeface="Nexa Book"/>
                        </a:defRPr>
                      </a:pPr>
                      <a:r>
                        <a:rPr sz="800">
                          <a:latin typeface="Nexa Book"/>
                        </a:rPr>
                        <a:t>1.8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Caribbean Beach Ultra Cream FPS50+ 250g (1.2%)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6A20ABD-262B-6704-7861-DC2771C4211D}"/>
              </a:ext>
            </a:extLst>
          </p:cNvPr>
          <p:cNvGraphicFramePr>
            <a:graphicFrameLocks noGrp="1"/>
          </p:cNvGraphicFramePr>
          <p:nvPr/>
        </p:nvGraphicFramePr>
        <p:xfrm>
          <a:off x="4645532" y="1133206"/>
          <a:ext cx="3994468" cy="3713643"/>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Equate Kids Lotion FPS50 237ml (1.4%)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Equate Ultra Spray FPS50 156g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Equate Sport Lotion FPS30 237ml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Caribbean Beach Advanced Protection Cream FPS50+ 150g (1.0%)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3.0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Hawaiian Tropic Sheer Touch Lotion FPS50 120ml (1.4%)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2.1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4A2D5282-21F7-BCA8-8726-2D335C95BB7F}"/>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91978DC3-FAB6-9D54-8ACA-2BAD8477DEF0}"/>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6" name="Head">
            <a:extLst>
              <a:ext uri="{FF2B5EF4-FFF2-40B4-BE49-F238E27FC236}">
                <a16:creationId xmlns:a16="http://schemas.microsoft.com/office/drawing/2014/main" id="{8D82DD7D-983A-70EF-FFC9-A977612B5FCE}"/>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Hawaiian Tropic Ozono Stick FPS50+ 42g (0.0%) | Up &amp; Down Pricing | Walmart | Assumes no other are changing prices</a:t>
            </a:r>
          </a:p>
        </p:txBody>
      </p:sp>
      <p:sp>
        <p:nvSpPr>
          <p:cNvPr id="4" name="Title1">
            <a:extLst>
              <a:ext uri="{FF2B5EF4-FFF2-40B4-BE49-F238E27FC236}">
                <a16:creationId xmlns:a16="http://schemas.microsoft.com/office/drawing/2014/main" id="{CD8B1B86-9AE9-B4B7-CAB5-467726CA1594}"/>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D5B24BE5-39CB-4B7B-B677-6A4163162750}"/>
              </a:ext>
            </a:extLst>
          </p:cNvPr>
          <p:cNvGraphicFramePr>
            <a:graphicFrameLocks noGrp="1"/>
          </p:cNvGraphicFramePr>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3FD29B25-5D58-F47E-4BF7-C5CBEF90F8C0}"/>
              </a:ext>
            </a:extLst>
          </p:cNvPr>
          <p:cNvGraphicFramePr>
            <a:graphicFrameLocks noGrp="1"/>
          </p:cNvGraphicFramePr>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D85DFB2D-D9F3-D2B7-F86C-6536D592FEEF}"/>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C3164D8D-4B60-4D9D-33A5-1BA8DDC17CF2}"/>
              </a:ext>
            </a:extLst>
          </p:cNvPr>
          <p:cNvSpPr>
            <a:spLocks noGrp="1"/>
          </p:cNvSpPr>
          <p:nvPr>
            <p:ph type="dt" sz="half" idx="14"/>
          </p:nvPr>
        </p:nvSpPr>
        <p:spPr/>
        <p:txBody>
          <a:bodyPr/>
          <a:lstStyle/>
          <a:p>
            <a:fld id="{1D008078-2C21-4DCA-B855-87E98C20A404}" type="datetime1">
              <a:rPr lang="en-US" smtClean="0"/>
              <a:t>7/25/2025</a:t>
            </a:fld>
            <a:endParaRPr lang="en-US"/>
          </a:p>
        </p:txBody>
      </p:sp>
      <p:sp>
        <p:nvSpPr>
          <p:cNvPr id="3" name="Slide Number Placeholder 2">
            <a:extLst>
              <a:ext uri="{FF2B5EF4-FFF2-40B4-BE49-F238E27FC236}">
                <a16:creationId xmlns:a16="http://schemas.microsoft.com/office/drawing/2014/main" id="{0B86A541-9BD3-30B4-9913-11BE79B5E6E7}"/>
              </a:ext>
            </a:extLst>
          </p:cNvPr>
          <p:cNvSpPr>
            <a:spLocks noGrp="1"/>
          </p:cNvSpPr>
          <p:nvPr>
            <p:ph type="sldNum" sz="quarter" idx="16"/>
          </p:nvPr>
        </p:nvSpPr>
        <p:spPr/>
        <p:txBody>
          <a:bodyPr/>
          <a:lstStyle/>
          <a:p>
            <a:fld id="{7B1F438D-4EAF-094E-9162-80CF3EF77236}" type="slidenum">
              <a:rPr lang="en-US" smtClean="0"/>
              <a:pPr/>
              <a:t>40</a:t>
            </a:fld>
            <a:endParaRPr lang="en-US"/>
          </a:p>
        </p:txBody>
      </p:sp>
    </p:spTree>
    <p:extLst>
      <p:ext uri="{BB962C8B-B14F-4D97-AF65-F5344CB8AC3E}">
        <p14:creationId xmlns:p14="http://schemas.microsoft.com/office/powerpoint/2010/main" val="276304794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296777-8CFA-D703-81C2-CBF3082058C6}"/>
            </a:ext>
          </a:extLst>
        </p:cNvPr>
        <p:cNvGrpSpPr/>
        <p:nvPr/>
      </p:nvGrpSpPr>
      <p:grpSpPr>
        <a:xfrm>
          <a:off x="0" y="0"/>
          <a:ext cx="0" cy="0"/>
          <a:chOff x="0" y="0"/>
          <a:chExt cx="0" cy="0"/>
        </a:xfrm>
      </p:grpSpPr>
      <p:sp>
        <p:nvSpPr>
          <p:cNvPr id="6" name="Footer Placeholder 5">
            <a:extLst>
              <a:ext uri="{FF2B5EF4-FFF2-40B4-BE49-F238E27FC236}">
                <a16:creationId xmlns:a16="http://schemas.microsoft.com/office/drawing/2014/main" id="{53789781-E126-7A33-E840-47258E3AA6F5}"/>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4F350745-78EB-EAF6-EEE3-6307464F8562}"/>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4" name="Head">
            <a:extLst>
              <a:ext uri="{FF2B5EF4-FFF2-40B4-BE49-F238E27FC236}">
                <a16:creationId xmlns:a16="http://schemas.microsoft.com/office/drawing/2014/main" id="{4729BEE6-2834-A0D0-5402-A5891A93E841}"/>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Hawaiian Tropic Ozono Ultra-Light FPS50+ 140ml | Walmart | Assuming no other products are changing prices</a:t>
            </a:r>
          </a:p>
        </p:txBody>
      </p:sp>
      <p:sp>
        <p:nvSpPr>
          <p:cNvPr id="10" name="Title 9">
            <a:extLst>
              <a:ext uri="{FF2B5EF4-FFF2-40B4-BE49-F238E27FC236}">
                <a16:creationId xmlns:a16="http://schemas.microsoft.com/office/drawing/2014/main" id="{B94DD2BE-B52E-F29B-DB32-0A1F9FA370AD}"/>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69606AF1-FAD2-26FF-B47C-75366625B42A}"/>
              </a:ext>
            </a:extLst>
          </p:cNvPr>
          <p:cNvGraphicFramePr/>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CF90E346-1C96-49E3-9EF8-129B5D3DA2CD}"/>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1F1DE346-0D72-73D4-4476-F631DBBE7969}"/>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0E83B487-012E-6ABA-E5EA-92724C2B7C60}"/>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BA50055A-50C9-D3E8-A2B8-83C928790E8F}"/>
              </a:ext>
            </a:extLst>
          </p:cNvPr>
          <p:cNvSpPr>
            <a:spLocks noGrp="1"/>
          </p:cNvSpPr>
          <p:nvPr>
            <p:ph type="dt" sz="half" idx="14"/>
          </p:nvPr>
        </p:nvSpPr>
        <p:spPr/>
        <p:txBody>
          <a:bodyPr/>
          <a:lstStyle/>
          <a:p>
            <a:fld id="{7FE604EA-FBB6-4FDB-AFE2-9A23405DCB69}" type="datetime1">
              <a:rPr lang="en-US" smtClean="0"/>
              <a:t>7/25/2025</a:t>
            </a:fld>
            <a:endParaRPr lang="en-US"/>
          </a:p>
        </p:txBody>
      </p:sp>
      <p:sp>
        <p:nvSpPr>
          <p:cNvPr id="7" name="Slide Number Placeholder 6">
            <a:extLst>
              <a:ext uri="{FF2B5EF4-FFF2-40B4-BE49-F238E27FC236}">
                <a16:creationId xmlns:a16="http://schemas.microsoft.com/office/drawing/2014/main" id="{0EBAA721-16B1-26BC-0F6A-5716A9198266}"/>
              </a:ext>
            </a:extLst>
          </p:cNvPr>
          <p:cNvSpPr>
            <a:spLocks noGrp="1"/>
          </p:cNvSpPr>
          <p:nvPr>
            <p:ph type="sldNum" sz="quarter" idx="16"/>
          </p:nvPr>
        </p:nvSpPr>
        <p:spPr/>
        <p:txBody>
          <a:bodyPr/>
          <a:lstStyle/>
          <a:p>
            <a:fld id="{7B1F438D-4EAF-094E-9162-80CF3EF77236}" type="slidenum">
              <a:rPr lang="en-US" smtClean="0"/>
              <a:pPr/>
              <a:t>41</a:t>
            </a:fld>
            <a:endParaRPr lang="en-US"/>
          </a:p>
        </p:txBody>
      </p:sp>
      <p:sp>
        <p:nvSpPr>
          <p:cNvPr id="22" name="Rectangle 21">
            <a:extLst>
              <a:ext uri="{FF2B5EF4-FFF2-40B4-BE49-F238E27FC236}">
                <a16:creationId xmlns:a16="http://schemas.microsoft.com/office/drawing/2014/main" id="{5D7A5CAF-7693-F101-770E-93FD7D1A334F}"/>
              </a:ext>
            </a:extLst>
          </p:cNvPr>
          <p:cNvSpPr/>
          <p:nvPr/>
        </p:nvSpPr>
        <p:spPr>
          <a:xfrm>
            <a:off x="972000" y="1458000"/>
            <a:ext cx="146952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3" name="Rectangle 22">
            <a:extLst>
              <a:ext uri="{FF2B5EF4-FFF2-40B4-BE49-F238E27FC236}">
                <a16:creationId xmlns:a16="http://schemas.microsoft.com/office/drawing/2014/main" id="{15486A17-7DEB-C90E-9D72-C20CB494A23F}"/>
              </a:ext>
            </a:extLst>
          </p:cNvPr>
          <p:cNvSpPr/>
          <p:nvPr/>
        </p:nvSpPr>
        <p:spPr>
          <a:xfrm>
            <a:off x="2441520" y="1458000"/>
            <a:ext cx="90432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Increase &amp; Profit Dilution</a:t>
            </a:r>
          </a:p>
        </p:txBody>
      </p:sp>
      <p:sp>
        <p:nvSpPr>
          <p:cNvPr id="24" name="Rectangle 23">
            <a:extLst>
              <a:ext uri="{FF2B5EF4-FFF2-40B4-BE49-F238E27FC236}">
                <a16:creationId xmlns:a16="http://schemas.microsoft.com/office/drawing/2014/main" id="{BC7D49EF-3099-B0C9-B394-43BD6AFC1DF8}"/>
              </a:ext>
            </a:extLst>
          </p:cNvPr>
          <p:cNvSpPr/>
          <p:nvPr/>
        </p:nvSpPr>
        <p:spPr>
          <a:xfrm>
            <a:off x="3345840" y="1458000"/>
            <a:ext cx="84780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5" name="Rectangle 24">
            <a:extLst>
              <a:ext uri="{FF2B5EF4-FFF2-40B4-BE49-F238E27FC236}">
                <a16:creationId xmlns:a16="http://schemas.microsoft.com/office/drawing/2014/main" id="{1E5A6EB2-AF8B-B597-B854-1BC75D87E50A}"/>
              </a:ext>
            </a:extLst>
          </p:cNvPr>
          <p:cNvSpPr/>
          <p:nvPr/>
        </p:nvSpPr>
        <p:spPr>
          <a:xfrm>
            <a:off x="4193639" y="1458000"/>
            <a:ext cx="62172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6" name="Rectangle 25">
            <a:extLst>
              <a:ext uri="{FF2B5EF4-FFF2-40B4-BE49-F238E27FC236}">
                <a16:creationId xmlns:a16="http://schemas.microsoft.com/office/drawing/2014/main" id="{AD374028-DF56-96A9-0C76-037C2E1A860D}"/>
              </a:ext>
            </a:extLst>
          </p:cNvPr>
          <p:cNvSpPr/>
          <p:nvPr/>
        </p:nvSpPr>
        <p:spPr>
          <a:xfrm>
            <a:off x="4815360" y="1458000"/>
            <a:ext cx="180864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Dilution &amp; Profit Increase</a:t>
            </a:r>
          </a:p>
        </p:txBody>
      </p:sp>
    </p:spTree>
    <p:extLst>
      <p:ext uri="{BB962C8B-B14F-4D97-AF65-F5344CB8AC3E}">
        <p14:creationId xmlns:p14="http://schemas.microsoft.com/office/powerpoint/2010/main" val="167458290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8F5FFC-2D73-592A-4409-233032E47031}"/>
            </a:ext>
          </a:extLst>
        </p:cNvPr>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48758B08-0094-8E7B-6437-964ECD56FD1F}"/>
              </a:ext>
            </a:extLst>
          </p:cNvPr>
          <p:cNvGraphicFramePr>
            <a:graphicFrameLocks noGrp="1"/>
          </p:cNvGraphicFramePr>
          <p:nvPr/>
        </p:nvGraphicFramePr>
        <p:xfrm>
          <a:off x="535405" y="1133206"/>
          <a:ext cx="3996001" cy="3713820"/>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a:latin typeface="Nexa Book"/>
                        </a:defRPr>
                      </a:pPr>
                      <a:r>
                        <a:rPr sz="800">
                          <a:latin typeface="Nexa Book"/>
                        </a:rPr>
                        <a:t>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b="1">
                          <a:latin typeface="Nexa Bold"/>
                        </a:defRPr>
                      </a:pPr>
                      <a:r>
                        <a:rPr sz="800">
                          <a:latin typeface="Nexa Bold"/>
                        </a:rPr>
                        <a:t>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Ultra Spray FPS50 156g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a:latin typeface="Nexa Book"/>
                        </a:defRPr>
                      </a:pPr>
                      <a:r>
                        <a:rPr sz="800">
                          <a:latin typeface="Nexa Book"/>
                        </a:rPr>
                        <a:t>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Sport Lotion FPS30 237ml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b="1">
                          <a:latin typeface="Nexa Bold"/>
                        </a:defRPr>
                      </a:pPr>
                      <a:r>
                        <a:rPr sz="800">
                          <a:latin typeface="Nexa Bold"/>
                        </a:rPr>
                        <a:t>2.5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Sheer Touch Lotion FPS50 120ml (1.4%)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a:latin typeface="Nexa Book"/>
                        </a:defRPr>
                      </a:pPr>
                      <a:r>
                        <a:rPr sz="800">
                          <a:latin typeface="Nexa Book"/>
                        </a:rPr>
                        <a:t>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Kids Lotion FPS50 237ml (1.4%)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b="1">
                          <a:latin typeface="Nexa Bold"/>
                        </a:defRPr>
                      </a:pPr>
                      <a:r>
                        <a:rPr sz="800">
                          <a:latin typeface="Nexa Bold"/>
                        </a:rPr>
                        <a:t>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Caribbean Beach Advanced Protection Cream FPS50+ 150g (1.0%)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0A1F5E76-CF11-8E5D-A9FB-0F7D8BC30BCE}"/>
              </a:ext>
            </a:extLst>
          </p:cNvPr>
          <p:cNvGraphicFramePr>
            <a:graphicFrameLocks noGrp="1"/>
          </p:cNvGraphicFramePr>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Hawaiian Tropic Sheer Touch Lotion FPS50 120ml (1.4%)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Banana Boat Advanced Protection Lotion FPS50+ 240ml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Nivea Sun Babies &amp; Kids Lotion FPS50+ 200ml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572A170-F5A7-0B04-D2D4-861CAF95917D}"/>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D5896DB1-4610-142A-CA4E-6CD7EE94D4BA}"/>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6" name="Head">
            <a:extLst>
              <a:ext uri="{FF2B5EF4-FFF2-40B4-BE49-F238E27FC236}">
                <a16:creationId xmlns:a16="http://schemas.microsoft.com/office/drawing/2014/main" id="{00D09D1A-F67D-D060-3959-47228EBAC753}"/>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Hawaiian Tropic Ozono Ultra-Light FPS50+ 140ml (0.0%) | Up &amp; Down Pricing | Walmart | Assumes no other are changing prices</a:t>
            </a:r>
          </a:p>
        </p:txBody>
      </p:sp>
      <p:sp>
        <p:nvSpPr>
          <p:cNvPr id="4" name="Title1">
            <a:extLst>
              <a:ext uri="{FF2B5EF4-FFF2-40B4-BE49-F238E27FC236}">
                <a16:creationId xmlns:a16="http://schemas.microsoft.com/office/drawing/2014/main" id="{531483DE-0E28-B7AF-2A32-17C59A4071E6}"/>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C42AA1A0-D6BF-D744-8FD9-8B5B18F234BB}"/>
              </a:ext>
            </a:extLst>
          </p:cNvPr>
          <p:cNvGraphicFramePr>
            <a:graphicFrameLocks noGrp="1"/>
          </p:cNvGraphicFramePr>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0A53DCCF-609D-968B-DBF6-734F925E759A}"/>
              </a:ext>
            </a:extLst>
          </p:cNvPr>
          <p:cNvGraphicFramePr>
            <a:graphicFrameLocks noGrp="1"/>
          </p:cNvGraphicFramePr>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AF351387-20DF-7270-C498-C27A7BC75D80}"/>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ABC71683-B369-9A7F-59F1-DBD12C33AB7B}"/>
              </a:ext>
            </a:extLst>
          </p:cNvPr>
          <p:cNvSpPr>
            <a:spLocks noGrp="1"/>
          </p:cNvSpPr>
          <p:nvPr>
            <p:ph type="dt" sz="half" idx="14"/>
          </p:nvPr>
        </p:nvSpPr>
        <p:spPr/>
        <p:txBody>
          <a:bodyPr/>
          <a:lstStyle/>
          <a:p>
            <a:fld id="{1D008078-2C21-4DCA-B855-87E98C20A404}" type="datetime1">
              <a:rPr lang="en-US" smtClean="0"/>
              <a:t>7/25/2025</a:t>
            </a:fld>
            <a:endParaRPr lang="en-US"/>
          </a:p>
        </p:txBody>
      </p:sp>
      <p:sp>
        <p:nvSpPr>
          <p:cNvPr id="3" name="Slide Number Placeholder 2">
            <a:extLst>
              <a:ext uri="{FF2B5EF4-FFF2-40B4-BE49-F238E27FC236}">
                <a16:creationId xmlns:a16="http://schemas.microsoft.com/office/drawing/2014/main" id="{15C00DE5-F63F-22A7-7ECB-3E63E320899A}"/>
              </a:ext>
            </a:extLst>
          </p:cNvPr>
          <p:cNvSpPr>
            <a:spLocks noGrp="1"/>
          </p:cNvSpPr>
          <p:nvPr>
            <p:ph type="sldNum" sz="quarter" idx="16"/>
          </p:nvPr>
        </p:nvSpPr>
        <p:spPr/>
        <p:txBody>
          <a:bodyPr/>
          <a:lstStyle/>
          <a:p>
            <a:fld id="{7B1F438D-4EAF-094E-9162-80CF3EF77236}" type="slidenum">
              <a:rPr lang="en-US" smtClean="0"/>
              <a:pPr/>
              <a:t>42</a:t>
            </a:fld>
            <a:endParaRPr lang="en-US"/>
          </a:p>
        </p:txBody>
      </p:sp>
    </p:spTree>
    <p:extLst>
      <p:ext uri="{BB962C8B-B14F-4D97-AF65-F5344CB8AC3E}">
        <p14:creationId xmlns:p14="http://schemas.microsoft.com/office/powerpoint/2010/main" val="90790395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564E4D-BAD7-55E8-5248-24FD2A800E31}"/>
            </a:ext>
          </a:extLst>
        </p:cNvPr>
        <p:cNvGrpSpPr/>
        <p:nvPr/>
      </p:nvGrpSpPr>
      <p:grpSpPr>
        <a:xfrm>
          <a:off x="0" y="0"/>
          <a:ext cx="0" cy="0"/>
          <a:chOff x="0" y="0"/>
          <a:chExt cx="0" cy="0"/>
        </a:xfrm>
      </p:grpSpPr>
      <p:sp>
        <p:nvSpPr>
          <p:cNvPr id="6" name="Footer Placeholder 5">
            <a:extLst>
              <a:ext uri="{FF2B5EF4-FFF2-40B4-BE49-F238E27FC236}">
                <a16:creationId xmlns:a16="http://schemas.microsoft.com/office/drawing/2014/main" id="{B5F89560-73BE-41AC-92F1-2904717AB32C}"/>
              </a:ext>
            </a:extLst>
          </p:cNvPr>
          <p:cNvSpPr>
            <a:spLocks noGrp="1"/>
          </p:cNvSpPr>
          <p:nvPr>
            <p:ph type="ftr" sz="quarter" idx="15"/>
          </p:nvPr>
        </p:nvSpPr>
        <p:spPr>
          <a:xfrm>
            <a:off x="546969" y="4970700"/>
            <a:ext cx="6451742" cy="174151"/>
          </a:xfrm>
        </p:spPr>
        <p:txBody>
          <a:bodyPr/>
          <a:lstStyle/>
          <a:p>
            <a:endParaRPr lang="en-CH"/>
          </a:p>
        </p:txBody>
      </p:sp>
      <p:sp>
        <p:nvSpPr>
          <p:cNvPr id="19" name="Source">
            <a:extLst>
              <a:ext uri="{FF2B5EF4-FFF2-40B4-BE49-F238E27FC236}">
                <a16:creationId xmlns:a16="http://schemas.microsoft.com/office/drawing/2014/main" id="{458806D9-6C2A-7765-54C4-087E2128562B}"/>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20" name="Head">
            <a:extLst>
              <a:ext uri="{FF2B5EF4-FFF2-40B4-BE49-F238E27FC236}">
                <a16:creationId xmlns:a16="http://schemas.microsoft.com/office/drawing/2014/main" id="{18C862B2-A22F-1A3A-0BAA-E2094B313348}"/>
              </a:ext>
            </a:extLst>
          </p:cNvPr>
          <p:cNvSpPr>
            <a:spLocks noGrp="1"/>
          </p:cNvSpPr>
          <p:nvPr>
            <p:ph type="body" sz="quarter" idx="18"/>
          </p:nvPr>
        </p:nvSpPr>
        <p:spPr>
          <a:xfrm>
            <a:off x="503238" y="774000"/>
            <a:ext cx="8136762" cy="360000"/>
          </a:xfrm>
        </p:spPr>
        <p:txBody>
          <a:bodyPr/>
          <a:lstStyle/>
          <a:p>
            <a:pPr>
              <a:defRPr sz="1200">
                <a:latin typeface="Nexa Bold (Headings)"/>
              </a:defRPr>
            </a:pPr>
            <a:r>
              <a:t>HT Island Sport | Price Elasticity | Walmart | Assumes no other products are changing prices</a:t>
            </a:r>
          </a:p>
        </p:txBody>
      </p:sp>
      <p:sp>
        <p:nvSpPr>
          <p:cNvPr id="18" name="Title 17">
            <a:extLst>
              <a:ext uri="{FF2B5EF4-FFF2-40B4-BE49-F238E27FC236}">
                <a16:creationId xmlns:a16="http://schemas.microsoft.com/office/drawing/2014/main" id="{9DE9095F-16ED-F649-B7DC-CBE1529ECC83}"/>
              </a:ext>
            </a:extLst>
          </p:cNvPr>
          <p:cNvSpPr>
            <a:spLocks noGrp="1"/>
          </p:cNvSpPr>
          <p:nvPr>
            <p:ph type="title"/>
          </p:nvPr>
        </p:nvSpPr>
        <p:spPr>
          <a:xfrm>
            <a:off x="504000" y="-1"/>
            <a:ext cx="8136000" cy="771525"/>
          </a:xfrm>
        </p:spPr>
        <p:txBody>
          <a:bodyPr/>
          <a:lstStyle/>
          <a:p>
            <a:pPr>
              <a:defRPr sz="1600">
                <a:latin typeface="Nexa Bold (Headings)"/>
              </a:defRPr>
            </a:pPr>
            <a:r>
              <a:rPr lang="fr-CH" dirty="0">
                <a:highlight>
                  <a:srgbClr val="FFFF00"/>
                </a:highlight>
              </a:rPr>
              <a:t>Price </a:t>
            </a:r>
            <a:r>
              <a:rPr lang="fr-CH" dirty="0" err="1">
                <a:highlight>
                  <a:srgbClr val="FFFF00"/>
                </a:highlight>
              </a:rPr>
              <a:t>Elasticity</a:t>
            </a:r>
            <a:r>
              <a:rPr lang="fr-CH" dirty="0">
                <a:highlight>
                  <a:srgbClr val="FFFF00"/>
                </a:highlight>
              </a:rPr>
              <a:t> </a:t>
            </a:r>
            <a:r>
              <a:rPr lang="fr-CH" dirty="0" err="1">
                <a:highlight>
                  <a:srgbClr val="FFFF00"/>
                </a:highlight>
              </a:rPr>
              <a:t>Curve</a:t>
            </a:r>
            <a:r>
              <a:rPr lang="en-US" dirty="0">
                <a:highlight>
                  <a:srgbClr val="FFFF00"/>
                </a:highlight>
              </a:rPr>
              <a:t> </a:t>
            </a:r>
            <a:r>
              <a:rPr lang="en-US" dirty="0">
                <a:solidFill>
                  <a:schemeClr val="bg2">
                    <a:lumMod val="90000"/>
                  </a:schemeClr>
                </a:solidFill>
                <a:highlight>
                  <a:srgbClr val="FFFF00"/>
                </a:highlight>
              </a:rPr>
              <a:t>(Replace with SO WHAT)</a:t>
            </a:r>
          </a:p>
        </p:txBody>
      </p:sp>
      <p:graphicFrame>
        <p:nvGraphicFramePr>
          <p:cNvPr id="34" name="T1">
            <a:extLst>
              <a:ext uri="{FF2B5EF4-FFF2-40B4-BE49-F238E27FC236}">
                <a16:creationId xmlns:a16="http://schemas.microsoft.com/office/drawing/2014/main" id="{5069657E-E6C3-34A5-8507-F941DD5B9999}"/>
              </a:ext>
            </a:extLst>
          </p:cNvPr>
          <p:cNvGraphicFramePr>
            <a:graphicFrameLocks/>
          </p:cNvGraphicFramePr>
          <p:nvPr/>
        </p:nvGraphicFramePr>
        <p:xfrm>
          <a:off x="4579258" y="1141495"/>
          <a:ext cx="4057904" cy="997268"/>
        </p:xfrm>
        <a:graphic>
          <a:graphicData uri="http://schemas.openxmlformats.org/drawingml/2006/table">
            <a:tbl>
              <a:tblPr bandRow="1"/>
              <a:tblGrid>
                <a:gridCol w="162560">
                  <a:extLst>
                    <a:ext uri="{9D8B030D-6E8A-4147-A177-3AD203B41FA5}">
                      <a16:colId xmlns:a16="http://schemas.microsoft.com/office/drawing/2014/main" val="20000"/>
                    </a:ext>
                  </a:extLst>
                </a:gridCol>
                <a:gridCol w="1982932">
                  <a:extLst>
                    <a:ext uri="{9D8B030D-6E8A-4147-A177-3AD203B41FA5}">
                      <a16:colId xmlns:a16="http://schemas.microsoft.com/office/drawing/2014/main" val="20001"/>
                    </a:ext>
                  </a:extLst>
                </a:gridCol>
                <a:gridCol w="478103">
                  <a:extLst>
                    <a:ext uri="{9D8B030D-6E8A-4147-A177-3AD203B41FA5}">
                      <a16:colId xmlns:a16="http://schemas.microsoft.com/office/drawing/2014/main" val="20002"/>
                    </a:ext>
                  </a:extLst>
                </a:gridCol>
                <a:gridCol w="478103">
                  <a:extLst>
                    <a:ext uri="{9D8B030D-6E8A-4147-A177-3AD203B41FA5}">
                      <a16:colId xmlns:a16="http://schemas.microsoft.com/office/drawing/2014/main" val="20003"/>
                    </a:ext>
                  </a:extLst>
                </a:gridCol>
                <a:gridCol w="478103">
                  <a:extLst>
                    <a:ext uri="{9D8B030D-6E8A-4147-A177-3AD203B41FA5}">
                      <a16:colId xmlns:a16="http://schemas.microsoft.com/office/drawing/2014/main" val="1774582163"/>
                    </a:ext>
                  </a:extLst>
                </a:gridCol>
                <a:gridCol w="478103">
                  <a:extLst>
                    <a:ext uri="{9D8B030D-6E8A-4147-A177-3AD203B41FA5}">
                      <a16:colId xmlns:a16="http://schemas.microsoft.com/office/drawing/2014/main" val="506562406"/>
                    </a:ext>
                  </a:extLst>
                </a:gridCol>
              </a:tblGrid>
              <a:tr h="38862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GB" sz="800" b="1" i="0">
                        <a:solidFill>
                          <a:schemeClr val="tx2"/>
                        </a:solidFill>
                        <a:latin typeface="+mj-lt"/>
                        <a:ea typeface="Open Sans" panose="020B0606030504020204" pitchFamily="34" charset="0"/>
                        <a:cs typeface="Open Sans" panose="020B0606030504020204" pitchFamily="34" charset="0"/>
                      </a:endParaRPr>
                    </a:p>
                  </a:txBody>
                  <a:tcPr marL="68580" marR="68580" marT="34290" marB="34290">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Price Elasticity</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Down-Pricing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Up-Pricing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P12M </a:t>
                      </a:r>
                      <a:r>
                        <a:rPr lang="fr-CH" sz="700" b="1" i="0" err="1">
                          <a:solidFill>
                            <a:schemeClr val="tx2"/>
                          </a:solidFill>
                          <a:latin typeface="Nexa Bold" panose="00000800000000000000" pitchFamily="2" charset="0"/>
                          <a:ea typeface="Open Sans" panose="020B0606030504020204" pitchFamily="34" charset="0"/>
                          <a:cs typeface="Open Sans" panose="020B0606030504020204" pitchFamily="34" charset="0"/>
                        </a:rPr>
                        <a:t>Weight</a:t>
                      </a: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 of Business</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P12M Gross </a:t>
                      </a:r>
                      <a:r>
                        <a:rPr lang="fr-CH" sz="700" b="1" i="0" dirty="0" err="1">
                          <a:solidFill>
                            <a:schemeClr val="tx2"/>
                          </a:solidFill>
                          <a:latin typeface="Nexa Bold" panose="00000800000000000000" pitchFamily="2" charset="0"/>
                          <a:ea typeface="Open Sans" panose="020B0606030504020204" pitchFamily="34" charset="0"/>
                          <a:cs typeface="Open Sans" panose="020B0606030504020204" pitchFamily="34" charset="0"/>
                        </a:rPr>
                        <a:t>Margin</a:t>
                      </a: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a:t>
                      </a:r>
                      <a:endParaRPr lang="en-GB" sz="700" b="1" i="0" dirty="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1"/>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A097"/>
                    </a:solidFill>
                  </a:tcPr>
                </a:tc>
                <a:tc>
                  <a:txBody>
                    <a:bodyPr/>
                    <a:lstStyle/>
                    <a:p>
                      <a:pPr algn="l">
                        <a:defRPr sz="800">
                          <a:latin typeface="Nexa Book"/>
                        </a:defRPr>
                      </a:pPr>
                      <a:r>
                        <a:rPr sz="800">
                          <a:latin typeface="Nexa Book"/>
                        </a:rPr>
                        <a:t>Hawaiian Tropic Island Sport Spray FPS50 220ml</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-1.2</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-1.3</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r>
                        <a:rPr sz="800">
                          <a:latin typeface="Nexa Book"/>
                        </a:rPr>
                        <a:t>2.4%</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67.5%</a:t>
                      </a: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20723459"/>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l">
                        <a:defRPr sz="800">
                          <a:latin typeface="Nexa Book"/>
                        </a:defRPr>
                      </a:pPr>
                      <a:r>
                        <a:rPr sz="800">
                          <a:latin typeface="Nexa Book"/>
                        </a:rPr>
                        <a:t>Hawaiian Tropic Island Sport Lotion FPS50 240ml</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-3.5</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-2.0</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r>
                        <a:rPr sz="800">
                          <a:latin typeface="Nexa Book"/>
                        </a:rPr>
                        <a:t>7.9%</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64.1%</a:t>
                      </a: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85359843"/>
                  </a:ext>
                </a:extLst>
              </a:tr>
            </a:tbl>
          </a:graphicData>
        </a:graphic>
      </p:graphicFrame>
      <p:graphicFrame>
        <p:nvGraphicFramePr>
          <p:cNvPr id="8" name="C1">
            <a:extLst>
              <a:ext uri="{FF2B5EF4-FFF2-40B4-BE49-F238E27FC236}">
                <a16:creationId xmlns:a16="http://schemas.microsoft.com/office/drawing/2014/main" id="{335417E3-93A1-0A21-2E19-64E842395198}"/>
              </a:ext>
            </a:extLst>
          </p:cNvPr>
          <p:cNvGraphicFramePr>
            <a:graphicFrameLocks/>
          </p:cNvGraphicFramePr>
          <p:nvPr/>
        </p:nvGraphicFramePr>
        <p:xfrm>
          <a:off x="539749" y="1152000"/>
          <a:ext cx="4112080" cy="3620027"/>
        </p:xfrm>
        <a:graphic>
          <a:graphicData uri="http://schemas.openxmlformats.org/drawingml/2006/chart">
            <c:chart xmlns:c="http://schemas.openxmlformats.org/drawingml/2006/chart" xmlns:r="http://schemas.openxmlformats.org/officeDocument/2006/relationships" r:id="rId2"/>
          </a:graphicData>
        </a:graphic>
      </p:graphicFrame>
      <p:sp>
        <p:nvSpPr>
          <p:cNvPr id="2" name="Date Placeholder 1">
            <a:extLst>
              <a:ext uri="{FF2B5EF4-FFF2-40B4-BE49-F238E27FC236}">
                <a16:creationId xmlns:a16="http://schemas.microsoft.com/office/drawing/2014/main" id="{2492CC51-49B8-D5E5-E280-127AEF874EDA}"/>
              </a:ext>
            </a:extLst>
          </p:cNvPr>
          <p:cNvSpPr>
            <a:spLocks noGrp="1"/>
          </p:cNvSpPr>
          <p:nvPr>
            <p:ph type="dt" sz="half" idx="14"/>
          </p:nvPr>
        </p:nvSpPr>
        <p:spPr/>
        <p:txBody>
          <a:bodyPr/>
          <a:lstStyle/>
          <a:p>
            <a:fld id="{C2150E0F-65BF-4754-A874-587658C88696}" type="datetime1">
              <a:rPr lang="en-US" smtClean="0"/>
              <a:t>7/25/2025</a:t>
            </a:fld>
            <a:endParaRPr lang="en-US"/>
          </a:p>
        </p:txBody>
      </p:sp>
      <p:sp>
        <p:nvSpPr>
          <p:cNvPr id="4" name="Slide Number Placeholder 3">
            <a:extLst>
              <a:ext uri="{FF2B5EF4-FFF2-40B4-BE49-F238E27FC236}">
                <a16:creationId xmlns:a16="http://schemas.microsoft.com/office/drawing/2014/main" id="{C28DC6FA-4165-E54A-F16C-CED01DFD0E50}"/>
              </a:ext>
            </a:extLst>
          </p:cNvPr>
          <p:cNvSpPr>
            <a:spLocks noGrp="1"/>
          </p:cNvSpPr>
          <p:nvPr>
            <p:ph type="sldNum" sz="quarter" idx="16"/>
          </p:nvPr>
        </p:nvSpPr>
        <p:spPr/>
        <p:txBody>
          <a:bodyPr/>
          <a:lstStyle/>
          <a:p>
            <a:fld id="{7B1F438D-4EAF-094E-9162-80CF3EF77236}" type="slidenum">
              <a:rPr lang="en-US" smtClean="0"/>
              <a:pPr/>
              <a:t>43</a:t>
            </a:fld>
            <a:endParaRPr lang="en-US"/>
          </a:p>
        </p:txBody>
      </p:sp>
      <p:sp>
        <p:nvSpPr>
          <p:cNvPr id="3" name="TextBox Y">
            <a:extLst>
              <a:ext uri="{FF2B5EF4-FFF2-40B4-BE49-F238E27FC236}">
                <a16:creationId xmlns:a16="http://schemas.microsoft.com/office/drawing/2014/main" id="{2E93BA92-7322-FA06-160C-F16F2BB0C83F}"/>
              </a:ext>
            </a:extLst>
          </p:cNvPr>
          <p:cNvSpPr txBox="1"/>
          <p:nvPr/>
        </p:nvSpPr>
        <p:spPr>
          <a:xfrm>
            <a:off x="517719" y="1098243"/>
            <a:ext cx="564369" cy="4238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marL="0" marR="0" lvl="0" indent="0" defTabSz="685783"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2"/>
                </a:solidFill>
                <a:effectLst/>
                <a:uLnTx/>
                <a:uFillTx/>
                <a:latin typeface="Nexa Bold"/>
                <a:ea typeface="+mn-ea"/>
                <a:cs typeface="+mn-cs"/>
              </a:rPr>
              <a:t>% change In volume share</a:t>
            </a:r>
            <a:endParaRPr kumimoji="0" sz="800" b="0" i="0" u="none" strike="noStrike" kern="1200" cap="none" spc="0" normalizeH="0" baseline="0" noProof="0" dirty="0">
              <a:ln>
                <a:noFill/>
              </a:ln>
              <a:solidFill>
                <a:schemeClr val="tx2"/>
              </a:solidFill>
              <a:effectLst/>
              <a:uLnTx/>
              <a:uFillTx/>
              <a:latin typeface="Nexa Bold"/>
              <a:ea typeface="+mn-ea"/>
              <a:cs typeface="+mn-cs"/>
            </a:endParaRPr>
          </a:p>
        </p:txBody>
      </p:sp>
    </p:spTree>
    <p:extLst>
      <p:ext uri="{BB962C8B-B14F-4D97-AF65-F5344CB8AC3E}">
        <p14:creationId xmlns:p14="http://schemas.microsoft.com/office/powerpoint/2010/main" val="295065328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10FB3E-F7B2-E095-E328-B54FC5685507}"/>
            </a:ext>
          </a:extLst>
        </p:cNvPr>
        <p:cNvGrpSpPr/>
        <p:nvPr/>
      </p:nvGrpSpPr>
      <p:grpSpPr>
        <a:xfrm>
          <a:off x="0" y="0"/>
          <a:ext cx="0" cy="0"/>
          <a:chOff x="0" y="0"/>
          <a:chExt cx="0" cy="0"/>
        </a:xfrm>
      </p:grpSpPr>
      <p:sp>
        <p:nvSpPr>
          <p:cNvPr id="6" name="Footer Placeholder 5">
            <a:extLst>
              <a:ext uri="{FF2B5EF4-FFF2-40B4-BE49-F238E27FC236}">
                <a16:creationId xmlns:a16="http://schemas.microsoft.com/office/drawing/2014/main" id="{59C217D7-8AC0-1BFB-DE22-F02B7753B357}"/>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92295686-7EE8-327E-A942-37ED04AE59D9}"/>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4" name="Head">
            <a:extLst>
              <a:ext uri="{FF2B5EF4-FFF2-40B4-BE49-F238E27FC236}">
                <a16:creationId xmlns:a16="http://schemas.microsoft.com/office/drawing/2014/main" id="{6042D7E0-2E11-FDDC-89D9-2AEB3746A87A}"/>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Hawaiian Tropic Island Sport Spray FPS50 220ml | Walmart | Assuming no other products are changing prices</a:t>
            </a:r>
          </a:p>
        </p:txBody>
      </p:sp>
      <p:sp>
        <p:nvSpPr>
          <p:cNvPr id="10" name="Title 9">
            <a:extLst>
              <a:ext uri="{FF2B5EF4-FFF2-40B4-BE49-F238E27FC236}">
                <a16:creationId xmlns:a16="http://schemas.microsoft.com/office/drawing/2014/main" id="{FC4DBEE9-3093-DBC2-1471-CB485B59A0B2}"/>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835D7852-7A41-5BBA-C7DE-9C6359E9344D}"/>
              </a:ext>
            </a:extLst>
          </p:cNvPr>
          <p:cNvGraphicFramePr/>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A5299F8B-7B8B-C4F6-6F50-52AAFE5A5E38}"/>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69298C62-C0A4-97FB-58D2-93550F47C756}"/>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5E8EC46A-11C1-05F3-7EA0-34E249B572D6}"/>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6FFDE64F-6BFC-4FD7-6786-4308B0D4FA4D}"/>
              </a:ext>
            </a:extLst>
          </p:cNvPr>
          <p:cNvSpPr>
            <a:spLocks noGrp="1"/>
          </p:cNvSpPr>
          <p:nvPr>
            <p:ph type="dt" sz="half" idx="14"/>
          </p:nvPr>
        </p:nvSpPr>
        <p:spPr/>
        <p:txBody>
          <a:bodyPr/>
          <a:lstStyle/>
          <a:p>
            <a:fld id="{7FE604EA-FBB6-4FDB-AFE2-9A23405DCB69}" type="datetime1">
              <a:rPr lang="en-US" smtClean="0"/>
              <a:t>7/25/2025</a:t>
            </a:fld>
            <a:endParaRPr lang="en-US"/>
          </a:p>
        </p:txBody>
      </p:sp>
      <p:sp>
        <p:nvSpPr>
          <p:cNvPr id="7" name="Slide Number Placeholder 6">
            <a:extLst>
              <a:ext uri="{FF2B5EF4-FFF2-40B4-BE49-F238E27FC236}">
                <a16:creationId xmlns:a16="http://schemas.microsoft.com/office/drawing/2014/main" id="{3D2A9FF6-40F1-62A3-D23B-6F4DD481C33A}"/>
              </a:ext>
            </a:extLst>
          </p:cNvPr>
          <p:cNvSpPr>
            <a:spLocks noGrp="1"/>
          </p:cNvSpPr>
          <p:nvPr>
            <p:ph type="sldNum" sz="quarter" idx="16"/>
          </p:nvPr>
        </p:nvSpPr>
        <p:spPr/>
        <p:txBody>
          <a:bodyPr/>
          <a:lstStyle/>
          <a:p>
            <a:fld id="{7B1F438D-4EAF-094E-9162-80CF3EF77236}" type="slidenum">
              <a:rPr lang="en-US" smtClean="0"/>
              <a:pPr/>
              <a:t>44</a:t>
            </a:fld>
            <a:endParaRPr lang="en-US"/>
          </a:p>
        </p:txBody>
      </p:sp>
      <p:sp>
        <p:nvSpPr>
          <p:cNvPr id="22" name="Rectangle 21">
            <a:extLst>
              <a:ext uri="{FF2B5EF4-FFF2-40B4-BE49-F238E27FC236}">
                <a16:creationId xmlns:a16="http://schemas.microsoft.com/office/drawing/2014/main" id="{B1A7F0EE-302B-4E86-0360-0D798B2AF214}"/>
              </a:ext>
            </a:extLst>
          </p:cNvPr>
          <p:cNvSpPr/>
          <p:nvPr/>
        </p:nvSpPr>
        <p:spPr>
          <a:xfrm>
            <a:off x="972000" y="1458000"/>
            <a:ext cx="22608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3" name="Rectangle 22">
            <a:extLst>
              <a:ext uri="{FF2B5EF4-FFF2-40B4-BE49-F238E27FC236}">
                <a16:creationId xmlns:a16="http://schemas.microsoft.com/office/drawing/2014/main" id="{D0F15482-124A-5EB5-4D4B-D5ECC995D5FC}"/>
              </a:ext>
            </a:extLst>
          </p:cNvPr>
          <p:cNvSpPr/>
          <p:nvPr/>
        </p:nvSpPr>
        <p:spPr>
          <a:xfrm>
            <a:off x="1198080" y="1458000"/>
            <a:ext cx="146952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Increase &amp; Profit Dilution</a:t>
            </a:r>
          </a:p>
        </p:txBody>
      </p:sp>
      <p:sp>
        <p:nvSpPr>
          <p:cNvPr id="24" name="Rectangle 23">
            <a:extLst>
              <a:ext uri="{FF2B5EF4-FFF2-40B4-BE49-F238E27FC236}">
                <a16:creationId xmlns:a16="http://schemas.microsoft.com/office/drawing/2014/main" id="{255EE923-0B1E-AE8B-39EB-F80321EC2B15}"/>
              </a:ext>
            </a:extLst>
          </p:cNvPr>
          <p:cNvSpPr/>
          <p:nvPr/>
        </p:nvSpPr>
        <p:spPr>
          <a:xfrm>
            <a:off x="2667600" y="1458000"/>
            <a:ext cx="248688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5" name="Rectangle 24">
            <a:extLst>
              <a:ext uri="{FF2B5EF4-FFF2-40B4-BE49-F238E27FC236}">
                <a16:creationId xmlns:a16="http://schemas.microsoft.com/office/drawing/2014/main" id="{5A224384-2DBD-ECEC-1877-9CACB969E5E7}"/>
              </a:ext>
            </a:extLst>
          </p:cNvPr>
          <p:cNvSpPr/>
          <p:nvPr/>
        </p:nvSpPr>
        <p:spPr>
          <a:xfrm>
            <a:off x="5154480" y="1458000"/>
            <a:ext cx="146952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Dilution &amp; Profit Increase</a:t>
            </a:r>
          </a:p>
        </p:txBody>
      </p:sp>
    </p:spTree>
    <p:extLst>
      <p:ext uri="{BB962C8B-B14F-4D97-AF65-F5344CB8AC3E}">
        <p14:creationId xmlns:p14="http://schemas.microsoft.com/office/powerpoint/2010/main" val="70164339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B153C5-CD12-3A64-2003-82D16165B03E}"/>
            </a:ext>
          </a:extLst>
        </p:cNvPr>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0E445653-5628-236F-E74C-8E5E9442D6F3}"/>
              </a:ext>
            </a:extLst>
          </p:cNvPr>
          <p:cNvGraphicFramePr>
            <a:graphicFrameLocks noGrp="1"/>
          </p:cNvGraphicFramePr>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b="1">
                          <a:latin typeface="Nexa Bold"/>
                        </a:defRPr>
                      </a:pPr>
                      <a:r>
                        <a:rPr sz="800">
                          <a:latin typeface="Nexa Bold"/>
                        </a:rPr>
                        <a:t>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b="1">
                          <a:latin typeface="Nexa Bold"/>
                        </a:defRPr>
                      </a:pPr>
                      <a:r>
                        <a:rPr sz="800">
                          <a:latin typeface="Nexa Bold"/>
                        </a:rPr>
                        <a:t>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a:latin typeface="Nexa Book"/>
                        </a:defRPr>
                      </a:pPr>
                      <a:r>
                        <a:rPr sz="800">
                          <a:latin typeface="Nexa Book"/>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b="1">
                          <a:latin typeface="Nexa Bold"/>
                        </a:defRPr>
                      </a:pPr>
                      <a:r>
                        <a:rPr sz="800">
                          <a:latin typeface="Nexa Bold"/>
                        </a:rPr>
                        <a:t>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Aqua Protect Sport Lotion FPS50+ 236ml (3.1%)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a:latin typeface="Nexa Book"/>
                        </a:defRPr>
                      </a:pPr>
                      <a:r>
                        <a:rPr sz="800">
                          <a:latin typeface="Nexa Book"/>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Aqua Protect Cream FPS50+ 236ml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Advanced Protection Lotion FPS50+ 240ml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9F28CAFA-CC10-E0C3-607D-A31DF9A8890B}"/>
              </a:ext>
            </a:extLst>
          </p:cNvPr>
          <p:cNvGraphicFramePr>
            <a:graphicFrameLocks noGrp="1"/>
          </p:cNvGraphicFramePr>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Banana Boat Aqua Protect Sport Lotion FPS50+ 236ml (3.1%)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Banana Boat Aqua Protect Cream FPS50+ 236ml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Banana Boat Advanced Protection Lotion FPS50+ 240ml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DFBD6CA4-717B-3090-11C0-2A9C7907FF12}"/>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5E4E654A-D1F4-567C-1AAD-66710ABF5EBB}"/>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6" name="Head">
            <a:extLst>
              <a:ext uri="{FF2B5EF4-FFF2-40B4-BE49-F238E27FC236}">
                <a16:creationId xmlns:a16="http://schemas.microsoft.com/office/drawing/2014/main" id="{7626F38F-03CD-39D6-E736-561FED73F13C}"/>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Hawaiian Tropic Island Sport Spray FPS50 220ml (0.5%) | Up &amp; Down Pricing | Walmart | Assumes no other are changing prices</a:t>
            </a:r>
          </a:p>
        </p:txBody>
      </p:sp>
      <p:sp>
        <p:nvSpPr>
          <p:cNvPr id="4" name="Title1">
            <a:extLst>
              <a:ext uri="{FF2B5EF4-FFF2-40B4-BE49-F238E27FC236}">
                <a16:creationId xmlns:a16="http://schemas.microsoft.com/office/drawing/2014/main" id="{A9281773-8992-9669-0997-3D75C2529C1D}"/>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FE199FF9-F857-13A2-E843-4E0CEE573AFC}"/>
              </a:ext>
            </a:extLst>
          </p:cNvPr>
          <p:cNvGraphicFramePr>
            <a:graphicFrameLocks noGrp="1"/>
          </p:cNvGraphicFramePr>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A0659C0A-CFD0-CFF2-A5D7-A72D40F1EAC5}"/>
              </a:ext>
            </a:extLst>
          </p:cNvPr>
          <p:cNvGraphicFramePr>
            <a:graphicFrameLocks noGrp="1"/>
          </p:cNvGraphicFramePr>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6C4C08E4-546A-5F5D-4F75-06E6CC453A03}"/>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B867C06C-6049-7748-F850-CC24E7221D0C}"/>
              </a:ext>
            </a:extLst>
          </p:cNvPr>
          <p:cNvSpPr>
            <a:spLocks noGrp="1"/>
          </p:cNvSpPr>
          <p:nvPr>
            <p:ph type="dt" sz="half" idx="14"/>
          </p:nvPr>
        </p:nvSpPr>
        <p:spPr/>
        <p:txBody>
          <a:bodyPr/>
          <a:lstStyle/>
          <a:p>
            <a:fld id="{1D008078-2C21-4DCA-B855-87E98C20A404}" type="datetime1">
              <a:rPr lang="en-US" smtClean="0"/>
              <a:t>7/25/2025</a:t>
            </a:fld>
            <a:endParaRPr lang="en-US"/>
          </a:p>
        </p:txBody>
      </p:sp>
      <p:sp>
        <p:nvSpPr>
          <p:cNvPr id="3" name="Slide Number Placeholder 2">
            <a:extLst>
              <a:ext uri="{FF2B5EF4-FFF2-40B4-BE49-F238E27FC236}">
                <a16:creationId xmlns:a16="http://schemas.microsoft.com/office/drawing/2014/main" id="{C47822E9-0D5C-2CB6-942D-79537BD64350}"/>
              </a:ext>
            </a:extLst>
          </p:cNvPr>
          <p:cNvSpPr>
            <a:spLocks noGrp="1"/>
          </p:cNvSpPr>
          <p:nvPr>
            <p:ph type="sldNum" sz="quarter" idx="16"/>
          </p:nvPr>
        </p:nvSpPr>
        <p:spPr/>
        <p:txBody>
          <a:bodyPr/>
          <a:lstStyle/>
          <a:p>
            <a:fld id="{7B1F438D-4EAF-094E-9162-80CF3EF77236}" type="slidenum">
              <a:rPr lang="en-US" smtClean="0"/>
              <a:pPr/>
              <a:t>45</a:t>
            </a:fld>
            <a:endParaRPr lang="en-US"/>
          </a:p>
        </p:txBody>
      </p:sp>
    </p:spTree>
    <p:extLst>
      <p:ext uri="{BB962C8B-B14F-4D97-AF65-F5344CB8AC3E}">
        <p14:creationId xmlns:p14="http://schemas.microsoft.com/office/powerpoint/2010/main" val="266454850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A4A9C9-5115-F2FA-9A30-5296EAD922D5}"/>
            </a:ext>
          </a:extLst>
        </p:cNvPr>
        <p:cNvGrpSpPr/>
        <p:nvPr/>
      </p:nvGrpSpPr>
      <p:grpSpPr>
        <a:xfrm>
          <a:off x="0" y="0"/>
          <a:ext cx="0" cy="0"/>
          <a:chOff x="0" y="0"/>
          <a:chExt cx="0" cy="0"/>
        </a:xfrm>
      </p:grpSpPr>
      <p:sp>
        <p:nvSpPr>
          <p:cNvPr id="6" name="Footer Placeholder 5">
            <a:extLst>
              <a:ext uri="{FF2B5EF4-FFF2-40B4-BE49-F238E27FC236}">
                <a16:creationId xmlns:a16="http://schemas.microsoft.com/office/drawing/2014/main" id="{419DCEEF-79CA-B4BB-13C8-C315286EACC3}"/>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267C05E2-C301-2726-8328-AD64777FD47E}"/>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4" name="Head">
            <a:extLst>
              <a:ext uri="{FF2B5EF4-FFF2-40B4-BE49-F238E27FC236}">
                <a16:creationId xmlns:a16="http://schemas.microsoft.com/office/drawing/2014/main" id="{6DEADB6F-EF56-9A0E-2760-12F8B3160F2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Hawaiian Tropic Island Sport Lotion FPS50 240ml | Walmart | Assuming no other products are changing prices</a:t>
            </a:r>
          </a:p>
        </p:txBody>
      </p:sp>
      <p:sp>
        <p:nvSpPr>
          <p:cNvPr id="10" name="Title 9">
            <a:extLst>
              <a:ext uri="{FF2B5EF4-FFF2-40B4-BE49-F238E27FC236}">
                <a16:creationId xmlns:a16="http://schemas.microsoft.com/office/drawing/2014/main" id="{905A785D-6FB9-FFCF-7214-F7C63B8EFD2D}"/>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4312E863-C36B-EAB7-147E-E1F37BAD9830}"/>
              </a:ext>
            </a:extLst>
          </p:cNvPr>
          <p:cNvGraphicFramePr/>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7AA99174-15BB-84AB-AA7A-35047D31222F}"/>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1FCB618F-C6FD-F9C4-9871-E54BC0D79240}"/>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D28BE03B-46E5-CAA8-4704-6691F488D918}"/>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29BDCB6B-31FB-3269-903B-B744C362EC4F}"/>
              </a:ext>
            </a:extLst>
          </p:cNvPr>
          <p:cNvSpPr>
            <a:spLocks noGrp="1"/>
          </p:cNvSpPr>
          <p:nvPr>
            <p:ph type="dt" sz="half" idx="14"/>
          </p:nvPr>
        </p:nvSpPr>
        <p:spPr/>
        <p:txBody>
          <a:bodyPr/>
          <a:lstStyle/>
          <a:p>
            <a:fld id="{7FE604EA-FBB6-4FDB-AFE2-9A23405DCB69}" type="datetime1">
              <a:rPr lang="en-US" smtClean="0"/>
              <a:t>7/25/2025</a:t>
            </a:fld>
            <a:endParaRPr lang="en-US"/>
          </a:p>
        </p:txBody>
      </p:sp>
      <p:sp>
        <p:nvSpPr>
          <p:cNvPr id="7" name="Slide Number Placeholder 6">
            <a:extLst>
              <a:ext uri="{FF2B5EF4-FFF2-40B4-BE49-F238E27FC236}">
                <a16:creationId xmlns:a16="http://schemas.microsoft.com/office/drawing/2014/main" id="{C60B5EC4-2823-C2F6-7B88-3F5289077AB3}"/>
              </a:ext>
            </a:extLst>
          </p:cNvPr>
          <p:cNvSpPr>
            <a:spLocks noGrp="1"/>
          </p:cNvSpPr>
          <p:nvPr>
            <p:ph type="sldNum" sz="quarter" idx="16"/>
          </p:nvPr>
        </p:nvSpPr>
        <p:spPr/>
        <p:txBody>
          <a:bodyPr/>
          <a:lstStyle/>
          <a:p>
            <a:fld id="{7B1F438D-4EAF-094E-9162-80CF3EF77236}" type="slidenum">
              <a:rPr lang="en-US" smtClean="0"/>
              <a:pPr/>
              <a:t>46</a:t>
            </a:fld>
            <a:endParaRPr lang="en-US"/>
          </a:p>
        </p:txBody>
      </p:sp>
      <p:sp>
        <p:nvSpPr>
          <p:cNvPr id="22" name="Rectangle 21">
            <a:extLst>
              <a:ext uri="{FF2B5EF4-FFF2-40B4-BE49-F238E27FC236}">
                <a16:creationId xmlns:a16="http://schemas.microsoft.com/office/drawing/2014/main" id="{59A0DBCF-EF96-8ADF-E2C8-679AEB1DC6B0}"/>
              </a:ext>
            </a:extLst>
          </p:cNvPr>
          <p:cNvSpPr/>
          <p:nvPr/>
        </p:nvSpPr>
        <p:spPr>
          <a:xfrm>
            <a:off x="972000" y="1458000"/>
            <a:ext cx="45216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3" name="Rectangle 22">
            <a:extLst>
              <a:ext uri="{FF2B5EF4-FFF2-40B4-BE49-F238E27FC236}">
                <a16:creationId xmlns:a16="http://schemas.microsoft.com/office/drawing/2014/main" id="{956C3FDE-2E6B-5341-B79A-C701101690AD}"/>
              </a:ext>
            </a:extLst>
          </p:cNvPr>
          <p:cNvSpPr/>
          <p:nvPr/>
        </p:nvSpPr>
        <p:spPr>
          <a:xfrm>
            <a:off x="1424160" y="1458000"/>
            <a:ext cx="22608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Increase &amp; Profit Dilution</a:t>
            </a:r>
          </a:p>
        </p:txBody>
      </p:sp>
      <p:sp>
        <p:nvSpPr>
          <p:cNvPr id="24" name="Rectangle 23">
            <a:extLst>
              <a:ext uri="{FF2B5EF4-FFF2-40B4-BE49-F238E27FC236}">
                <a16:creationId xmlns:a16="http://schemas.microsoft.com/office/drawing/2014/main" id="{75FAFF15-30F5-AC74-E1D6-6E856BD26F2C}"/>
              </a:ext>
            </a:extLst>
          </p:cNvPr>
          <p:cNvSpPr/>
          <p:nvPr/>
        </p:nvSpPr>
        <p:spPr>
          <a:xfrm>
            <a:off x="1650240" y="1458000"/>
            <a:ext cx="129996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5" name="Rectangle 24">
            <a:extLst>
              <a:ext uri="{FF2B5EF4-FFF2-40B4-BE49-F238E27FC236}">
                <a16:creationId xmlns:a16="http://schemas.microsoft.com/office/drawing/2014/main" id="{280B53A1-0B33-6CE5-68DC-52987AAFBC3A}"/>
              </a:ext>
            </a:extLst>
          </p:cNvPr>
          <p:cNvSpPr/>
          <p:nvPr/>
        </p:nvSpPr>
        <p:spPr>
          <a:xfrm>
            <a:off x="2950200" y="1458000"/>
            <a:ext cx="16956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Profit &amp; Revenue Increase</a:t>
            </a:r>
          </a:p>
        </p:txBody>
      </p:sp>
      <p:sp>
        <p:nvSpPr>
          <p:cNvPr id="26" name="Rectangle 25">
            <a:extLst>
              <a:ext uri="{FF2B5EF4-FFF2-40B4-BE49-F238E27FC236}">
                <a16:creationId xmlns:a16="http://schemas.microsoft.com/office/drawing/2014/main" id="{F7701789-C34A-A022-E82E-1B685D0745A0}"/>
              </a:ext>
            </a:extLst>
          </p:cNvPr>
          <p:cNvSpPr/>
          <p:nvPr/>
        </p:nvSpPr>
        <p:spPr>
          <a:xfrm>
            <a:off x="3119760" y="1458000"/>
            <a:ext cx="350424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Tree>
    <p:extLst>
      <p:ext uri="{BB962C8B-B14F-4D97-AF65-F5344CB8AC3E}">
        <p14:creationId xmlns:p14="http://schemas.microsoft.com/office/powerpoint/2010/main" val="14934021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215387-CED1-AA49-2014-9939807A48A2}"/>
            </a:ext>
          </a:extLst>
        </p:cNvPr>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3ED2BB78-F0DF-ADD3-AB9D-2CE3430C7D6E}"/>
              </a:ext>
            </a:extLst>
          </p:cNvPr>
          <p:cNvGraphicFramePr>
            <a:graphicFrameLocks noGrp="1"/>
          </p:cNvGraphicFramePr>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b="1">
                          <a:latin typeface="Nexa Bold"/>
                        </a:defRPr>
                      </a:pPr>
                      <a:r>
                        <a:rPr sz="800">
                          <a:latin typeface="Nexa Bold"/>
                        </a:rPr>
                        <a:t>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a:latin typeface="Nexa Book"/>
                        </a:defRPr>
                      </a:pPr>
                      <a:r>
                        <a:rPr sz="800">
                          <a:latin typeface="Nexa Book"/>
                        </a:rPr>
                        <a:t>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b="1">
                          <a:latin typeface="Nexa Bold"/>
                        </a:defRPr>
                      </a:pPr>
                      <a:r>
                        <a:rPr sz="800">
                          <a:latin typeface="Nexa Bold"/>
                        </a:rPr>
                        <a:t>2.4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Advanced Protection Lotion FPS50+ 240ml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b="1">
                          <a:latin typeface="Nexa Bold"/>
                        </a:defRPr>
                      </a:pPr>
                      <a:r>
                        <a:rPr sz="800">
                          <a:latin typeface="Nexa Bold"/>
                        </a:rPr>
                        <a:t>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Sheer Touch Lotion FPS30 240ml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a:latin typeface="Nexa Book"/>
                        </a:defRPr>
                      </a:pPr>
                      <a:r>
                        <a:rPr sz="800">
                          <a:latin typeface="Nexa Book"/>
                        </a:rPr>
                        <a:t>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Aqua Protect Cream FPS50+ 236ml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Aqua Protect Sport Lotion FPS50+ 236ml (3.1%)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C16A6C95-2205-4AC2-FDE4-311A049F977B}"/>
              </a:ext>
            </a:extLst>
          </p:cNvPr>
          <p:cNvGraphicFramePr>
            <a:graphicFrameLocks noGrp="1"/>
          </p:cNvGraphicFramePr>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Banana Boat Advanced Protection Lotion FPS50+ 240ml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Hawaiian Tropic Sheer Touch Lotion FPS30 240ml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Banana Boat Aqua Protect Cream FPS50+ 236ml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Banana Boat Aqua Protect Sport Lotion FPS50+ 236ml (3.1%)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DCBBACE5-85EA-1C02-77C3-C8FD4286B2E8}"/>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5DEFBB73-97C3-AA88-2FB5-723D0C10E1E9}"/>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6" name="Head">
            <a:extLst>
              <a:ext uri="{FF2B5EF4-FFF2-40B4-BE49-F238E27FC236}">
                <a16:creationId xmlns:a16="http://schemas.microsoft.com/office/drawing/2014/main" id="{D7060B06-9541-1822-815C-2AB8E4582030}"/>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Hawaiian Tropic Island Sport Lotion FPS50 240ml (3.6%) | Up &amp; Down Pricing | Walmart | Assumes no other are changing prices</a:t>
            </a:r>
          </a:p>
        </p:txBody>
      </p:sp>
      <p:sp>
        <p:nvSpPr>
          <p:cNvPr id="4" name="Title1">
            <a:extLst>
              <a:ext uri="{FF2B5EF4-FFF2-40B4-BE49-F238E27FC236}">
                <a16:creationId xmlns:a16="http://schemas.microsoft.com/office/drawing/2014/main" id="{655DE49E-35B0-854D-4A35-01C617E3802D}"/>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7F9EFADB-6142-EA7B-88A6-760715ACD03E}"/>
              </a:ext>
            </a:extLst>
          </p:cNvPr>
          <p:cNvGraphicFramePr>
            <a:graphicFrameLocks noGrp="1"/>
          </p:cNvGraphicFramePr>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405010CD-5FB3-62BD-76C4-85AD2D3365B1}"/>
              </a:ext>
            </a:extLst>
          </p:cNvPr>
          <p:cNvGraphicFramePr>
            <a:graphicFrameLocks noGrp="1"/>
          </p:cNvGraphicFramePr>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7D304FD2-0B1B-72AC-102E-66F1A5F923D0}"/>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BD07DAA9-21B7-E337-3C8A-3E74ED013108}"/>
              </a:ext>
            </a:extLst>
          </p:cNvPr>
          <p:cNvSpPr>
            <a:spLocks noGrp="1"/>
          </p:cNvSpPr>
          <p:nvPr>
            <p:ph type="dt" sz="half" idx="14"/>
          </p:nvPr>
        </p:nvSpPr>
        <p:spPr/>
        <p:txBody>
          <a:bodyPr/>
          <a:lstStyle/>
          <a:p>
            <a:fld id="{1D008078-2C21-4DCA-B855-87E98C20A404}" type="datetime1">
              <a:rPr lang="en-US" smtClean="0"/>
              <a:t>7/25/2025</a:t>
            </a:fld>
            <a:endParaRPr lang="en-US"/>
          </a:p>
        </p:txBody>
      </p:sp>
      <p:sp>
        <p:nvSpPr>
          <p:cNvPr id="3" name="Slide Number Placeholder 2">
            <a:extLst>
              <a:ext uri="{FF2B5EF4-FFF2-40B4-BE49-F238E27FC236}">
                <a16:creationId xmlns:a16="http://schemas.microsoft.com/office/drawing/2014/main" id="{743DCF76-AE38-33C7-8855-47E49BE7C78D}"/>
              </a:ext>
            </a:extLst>
          </p:cNvPr>
          <p:cNvSpPr>
            <a:spLocks noGrp="1"/>
          </p:cNvSpPr>
          <p:nvPr>
            <p:ph type="sldNum" sz="quarter" idx="16"/>
          </p:nvPr>
        </p:nvSpPr>
        <p:spPr/>
        <p:txBody>
          <a:bodyPr/>
          <a:lstStyle/>
          <a:p>
            <a:fld id="{7B1F438D-4EAF-094E-9162-80CF3EF77236}" type="slidenum">
              <a:rPr lang="en-US" smtClean="0"/>
              <a:pPr/>
              <a:t>47</a:t>
            </a:fld>
            <a:endParaRPr lang="en-US"/>
          </a:p>
        </p:txBody>
      </p:sp>
    </p:spTree>
    <p:extLst>
      <p:ext uri="{BB962C8B-B14F-4D97-AF65-F5344CB8AC3E}">
        <p14:creationId xmlns:p14="http://schemas.microsoft.com/office/powerpoint/2010/main" val="144096330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C8CFF7-1131-A981-D35D-76E725ED9F1B}"/>
            </a:ext>
          </a:extLst>
        </p:cNvPr>
        <p:cNvGrpSpPr/>
        <p:nvPr/>
      </p:nvGrpSpPr>
      <p:grpSpPr>
        <a:xfrm>
          <a:off x="0" y="0"/>
          <a:ext cx="0" cy="0"/>
          <a:chOff x="0" y="0"/>
          <a:chExt cx="0" cy="0"/>
        </a:xfrm>
      </p:grpSpPr>
      <p:sp>
        <p:nvSpPr>
          <p:cNvPr id="6" name="Footer Placeholder 5">
            <a:extLst>
              <a:ext uri="{FF2B5EF4-FFF2-40B4-BE49-F238E27FC236}">
                <a16:creationId xmlns:a16="http://schemas.microsoft.com/office/drawing/2014/main" id="{B3457C4D-A526-456A-5B30-54519E833AD0}"/>
              </a:ext>
            </a:extLst>
          </p:cNvPr>
          <p:cNvSpPr>
            <a:spLocks noGrp="1"/>
          </p:cNvSpPr>
          <p:nvPr>
            <p:ph type="ftr" sz="quarter" idx="15"/>
          </p:nvPr>
        </p:nvSpPr>
        <p:spPr>
          <a:xfrm>
            <a:off x="546969" y="4970700"/>
            <a:ext cx="6451742" cy="174151"/>
          </a:xfrm>
        </p:spPr>
        <p:txBody>
          <a:bodyPr/>
          <a:lstStyle/>
          <a:p>
            <a:endParaRPr lang="en-CH"/>
          </a:p>
        </p:txBody>
      </p:sp>
      <p:sp>
        <p:nvSpPr>
          <p:cNvPr id="19" name="Source">
            <a:extLst>
              <a:ext uri="{FF2B5EF4-FFF2-40B4-BE49-F238E27FC236}">
                <a16:creationId xmlns:a16="http://schemas.microsoft.com/office/drawing/2014/main" id="{C4C6EDB1-B1E5-0448-0AB8-64535A56EF6B}"/>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20" name="Head">
            <a:extLst>
              <a:ext uri="{FF2B5EF4-FFF2-40B4-BE49-F238E27FC236}">
                <a16:creationId xmlns:a16="http://schemas.microsoft.com/office/drawing/2014/main" id="{82E0678D-E1AB-86C5-1ED2-DAB78F87F910}"/>
              </a:ext>
            </a:extLst>
          </p:cNvPr>
          <p:cNvSpPr>
            <a:spLocks noGrp="1"/>
          </p:cNvSpPr>
          <p:nvPr>
            <p:ph type="body" sz="quarter" idx="18"/>
          </p:nvPr>
        </p:nvSpPr>
        <p:spPr>
          <a:xfrm>
            <a:off x="503238" y="774000"/>
            <a:ext cx="8136762" cy="360000"/>
          </a:xfrm>
        </p:spPr>
        <p:txBody>
          <a:bodyPr/>
          <a:lstStyle/>
          <a:p>
            <a:pPr>
              <a:defRPr sz="1200">
                <a:latin typeface="Nexa Bold (Headings)"/>
              </a:defRPr>
            </a:pPr>
            <a:r>
              <a:t>HT Sheer Touch | Price Elasticity | Walmart | Assumes no other products are changing prices</a:t>
            </a:r>
          </a:p>
        </p:txBody>
      </p:sp>
      <p:sp>
        <p:nvSpPr>
          <p:cNvPr id="18" name="Title 17">
            <a:extLst>
              <a:ext uri="{FF2B5EF4-FFF2-40B4-BE49-F238E27FC236}">
                <a16:creationId xmlns:a16="http://schemas.microsoft.com/office/drawing/2014/main" id="{3B47F97E-0079-A748-2D9B-03A9A2996A3E}"/>
              </a:ext>
            </a:extLst>
          </p:cNvPr>
          <p:cNvSpPr>
            <a:spLocks noGrp="1"/>
          </p:cNvSpPr>
          <p:nvPr>
            <p:ph type="title"/>
          </p:nvPr>
        </p:nvSpPr>
        <p:spPr>
          <a:xfrm>
            <a:off x="504000" y="-1"/>
            <a:ext cx="8136000" cy="771525"/>
          </a:xfrm>
        </p:spPr>
        <p:txBody>
          <a:bodyPr/>
          <a:lstStyle/>
          <a:p>
            <a:pPr>
              <a:defRPr sz="1600">
                <a:latin typeface="Nexa Bold (Headings)"/>
              </a:defRPr>
            </a:pPr>
            <a:r>
              <a:rPr lang="fr-CH" dirty="0">
                <a:highlight>
                  <a:srgbClr val="FFFF00"/>
                </a:highlight>
              </a:rPr>
              <a:t>Price </a:t>
            </a:r>
            <a:r>
              <a:rPr lang="fr-CH" dirty="0" err="1">
                <a:highlight>
                  <a:srgbClr val="FFFF00"/>
                </a:highlight>
              </a:rPr>
              <a:t>Elasticity</a:t>
            </a:r>
            <a:r>
              <a:rPr lang="fr-CH" dirty="0">
                <a:highlight>
                  <a:srgbClr val="FFFF00"/>
                </a:highlight>
              </a:rPr>
              <a:t> </a:t>
            </a:r>
            <a:r>
              <a:rPr lang="fr-CH" dirty="0" err="1">
                <a:highlight>
                  <a:srgbClr val="FFFF00"/>
                </a:highlight>
              </a:rPr>
              <a:t>Curve</a:t>
            </a:r>
            <a:r>
              <a:rPr lang="en-US" dirty="0">
                <a:highlight>
                  <a:srgbClr val="FFFF00"/>
                </a:highlight>
              </a:rPr>
              <a:t> </a:t>
            </a:r>
            <a:r>
              <a:rPr lang="en-US" dirty="0">
                <a:solidFill>
                  <a:schemeClr val="bg2">
                    <a:lumMod val="90000"/>
                  </a:schemeClr>
                </a:solidFill>
                <a:highlight>
                  <a:srgbClr val="FFFF00"/>
                </a:highlight>
              </a:rPr>
              <a:t>(Replace with SO WHAT)</a:t>
            </a:r>
          </a:p>
        </p:txBody>
      </p:sp>
      <p:graphicFrame>
        <p:nvGraphicFramePr>
          <p:cNvPr id="34" name="T1">
            <a:extLst>
              <a:ext uri="{FF2B5EF4-FFF2-40B4-BE49-F238E27FC236}">
                <a16:creationId xmlns:a16="http://schemas.microsoft.com/office/drawing/2014/main" id="{836B1D66-B894-442A-CDBD-2E443F0902E5}"/>
              </a:ext>
            </a:extLst>
          </p:cNvPr>
          <p:cNvGraphicFramePr>
            <a:graphicFrameLocks/>
          </p:cNvGraphicFramePr>
          <p:nvPr/>
        </p:nvGraphicFramePr>
        <p:xfrm>
          <a:off x="4579258" y="1141495"/>
          <a:ext cx="4057904" cy="1248252"/>
        </p:xfrm>
        <a:graphic>
          <a:graphicData uri="http://schemas.openxmlformats.org/drawingml/2006/table">
            <a:tbl>
              <a:tblPr bandRow="1"/>
              <a:tblGrid>
                <a:gridCol w="162560">
                  <a:extLst>
                    <a:ext uri="{9D8B030D-6E8A-4147-A177-3AD203B41FA5}">
                      <a16:colId xmlns:a16="http://schemas.microsoft.com/office/drawing/2014/main" val="20000"/>
                    </a:ext>
                  </a:extLst>
                </a:gridCol>
                <a:gridCol w="1982932">
                  <a:extLst>
                    <a:ext uri="{9D8B030D-6E8A-4147-A177-3AD203B41FA5}">
                      <a16:colId xmlns:a16="http://schemas.microsoft.com/office/drawing/2014/main" val="20001"/>
                    </a:ext>
                  </a:extLst>
                </a:gridCol>
                <a:gridCol w="478103">
                  <a:extLst>
                    <a:ext uri="{9D8B030D-6E8A-4147-A177-3AD203B41FA5}">
                      <a16:colId xmlns:a16="http://schemas.microsoft.com/office/drawing/2014/main" val="20002"/>
                    </a:ext>
                  </a:extLst>
                </a:gridCol>
                <a:gridCol w="478103">
                  <a:extLst>
                    <a:ext uri="{9D8B030D-6E8A-4147-A177-3AD203B41FA5}">
                      <a16:colId xmlns:a16="http://schemas.microsoft.com/office/drawing/2014/main" val="20003"/>
                    </a:ext>
                  </a:extLst>
                </a:gridCol>
                <a:gridCol w="478103">
                  <a:extLst>
                    <a:ext uri="{9D8B030D-6E8A-4147-A177-3AD203B41FA5}">
                      <a16:colId xmlns:a16="http://schemas.microsoft.com/office/drawing/2014/main" val="1774582163"/>
                    </a:ext>
                  </a:extLst>
                </a:gridCol>
                <a:gridCol w="478103">
                  <a:extLst>
                    <a:ext uri="{9D8B030D-6E8A-4147-A177-3AD203B41FA5}">
                      <a16:colId xmlns:a16="http://schemas.microsoft.com/office/drawing/2014/main" val="506562406"/>
                    </a:ext>
                  </a:extLst>
                </a:gridCol>
              </a:tblGrid>
              <a:tr h="38862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GB" sz="800" b="1" i="0">
                        <a:solidFill>
                          <a:schemeClr val="tx2"/>
                        </a:solidFill>
                        <a:latin typeface="+mj-lt"/>
                        <a:ea typeface="Open Sans" panose="020B0606030504020204" pitchFamily="34" charset="0"/>
                        <a:cs typeface="Open Sans" panose="020B0606030504020204" pitchFamily="34" charset="0"/>
                      </a:endParaRPr>
                    </a:p>
                  </a:txBody>
                  <a:tcPr marL="68580" marR="68580" marT="34290" marB="34290">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Price Elasticity</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Down-Pricing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Up-Pricing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P12M </a:t>
                      </a:r>
                      <a:r>
                        <a:rPr lang="fr-CH" sz="700" b="1" i="0" err="1">
                          <a:solidFill>
                            <a:schemeClr val="tx2"/>
                          </a:solidFill>
                          <a:latin typeface="Nexa Bold" panose="00000800000000000000" pitchFamily="2" charset="0"/>
                          <a:ea typeface="Open Sans" panose="020B0606030504020204" pitchFamily="34" charset="0"/>
                          <a:cs typeface="Open Sans" panose="020B0606030504020204" pitchFamily="34" charset="0"/>
                        </a:rPr>
                        <a:t>Weight</a:t>
                      </a: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 of Business</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P12M Gross </a:t>
                      </a:r>
                      <a:r>
                        <a:rPr lang="fr-CH" sz="700" b="1" i="0" dirty="0" err="1">
                          <a:solidFill>
                            <a:schemeClr val="tx2"/>
                          </a:solidFill>
                          <a:latin typeface="Nexa Bold" panose="00000800000000000000" pitchFamily="2" charset="0"/>
                          <a:ea typeface="Open Sans" panose="020B0606030504020204" pitchFamily="34" charset="0"/>
                          <a:cs typeface="Open Sans" panose="020B0606030504020204" pitchFamily="34" charset="0"/>
                        </a:rPr>
                        <a:t>Margin</a:t>
                      </a: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a:t>
                      </a:r>
                      <a:endParaRPr lang="en-GB" sz="700" b="1" i="0" dirty="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1"/>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A097"/>
                    </a:solidFill>
                  </a:tcPr>
                </a:tc>
                <a:tc>
                  <a:txBody>
                    <a:bodyPr/>
                    <a:lstStyle/>
                    <a:p>
                      <a:pPr algn="l">
                        <a:defRPr sz="800">
                          <a:latin typeface="Nexa Book"/>
                        </a:defRPr>
                      </a:pPr>
                      <a:r>
                        <a:rPr sz="800">
                          <a:latin typeface="Nexa Book"/>
                        </a:rPr>
                        <a:t>Hawaiian Tropic Sheer Touch Lotion FPS50 120ml</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-3.1</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-1.3</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r>
                        <a:rPr sz="800">
                          <a:latin typeface="Nexa Book"/>
                        </a:rPr>
                        <a:t>5.8%</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52.8%</a:t>
                      </a: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46696720"/>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l">
                        <a:defRPr sz="800">
                          <a:latin typeface="Nexa Book"/>
                        </a:defRPr>
                      </a:pPr>
                      <a:r>
                        <a:rPr sz="800">
                          <a:latin typeface="Nexa Book"/>
                        </a:rPr>
                        <a:t>Hawaiian Tropic Sheer Touch Lotion FPS30 240ml</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-5.6</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-2.2</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r>
                        <a:rPr sz="800">
                          <a:latin typeface="Nexa Book"/>
                        </a:rPr>
                        <a:t>2.5%</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64.8%</a:t>
                      </a: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20723459"/>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6C6D"/>
                    </a:solidFill>
                  </a:tcPr>
                </a:tc>
                <a:tc>
                  <a:txBody>
                    <a:bodyPr/>
                    <a:lstStyle/>
                    <a:p>
                      <a:pPr algn="l">
                        <a:defRPr sz="800">
                          <a:latin typeface="Nexa Book"/>
                        </a:defRPr>
                      </a:pPr>
                      <a:r>
                        <a:rPr sz="800">
                          <a:latin typeface="Nexa Book"/>
                        </a:rPr>
                        <a:t>Hawaiian Tropic Sheer Touch Lotion FPS50+ 240ml</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-3.0</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-1.9</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r>
                        <a:rPr sz="800">
                          <a:latin typeface="Nexa Book"/>
                        </a:rPr>
                        <a:t>12.2%</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62.7%</a:t>
                      </a: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85359843"/>
                  </a:ext>
                </a:extLst>
              </a:tr>
            </a:tbl>
          </a:graphicData>
        </a:graphic>
      </p:graphicFrame>
      <p:graphicFrame>
        <p:nvGraphicFramePr>
          <p:cNvPr id="8" name="C1">
            <a:extLst>
              <a:ext uri="{FF2B5EF4-FFF2-40B4-BE49-F238E27FC236}">
                <a16:creationId xmlns:a16="http://schemas.microsoft.com/office/drawing/2014/main" id="{374F27B2-488A-7F9E-199B-71641C91FE03}"/>
              </a:ext>
            </a:extLst>
          </p:cNvPr>
          <p:cNvGraphicFramePr>
            <a:graphicFrameLocks/>
          </p:cNvGraphicFramePr>
          <p:nvPr/>
        </p:nvGraphicFramePr>
        <p:xfrm>
          <a:off x="539749" y="1152000"/>
          <a:ext cx="4112080" cy="3620027"/>
        </p:xfrm>
        <a:graphic>
          <a:graphicData uri="http://schemas.openxmlformats.org/drawingml/2006/chart">
            <c:chart xmlns:c="http://schemas.openxmlformats.org/drawingml/2006/chart" xmlns:r="http://schemas.openxmlformats.org/officeDocument/2006/relationships" r:id="rId2"/>
          </a:graphicData>
        </a:graphic>
      </p:graphicFrame>
      <p:sp>
        <p:nvSpPr>
          <p:cNvPr id="2" name="Date Placeholder 1">
            <a:extLst>
              <a:ext uri="{FF2B5EF4-FFF2-40B4-BE49-F238E27FC236}">
                <a16:creationId xmlns:a16="http://schemas.microsoft.com/office/drawing/2014/main" id="{75CB0485-82BF-60E3-7959-90CE4C7458E5}"/>
              </a:ext>
            </a:extLst>
          </p:cNvPr>
          <p:cNvSpPr>
            <a:spLocks noGrp="1"/>
          </p:cNvSpPr>
          <p:nvPr>
            <p:ph type="dt" sz="half" idx="14"/>
          </p:nvPr>
        </p:nvSpPr>
        <p:spPr/>
        <p:txBody>
          <a:bodyPr/>
          <a:lstStyle/>
          <a:p>
            <a:fld id="{C2150E0F-65BF-4754-A874-587658C88696}" type="datetime1">
              <a:rPr lang="en-US" smtClean="0"/>
              <a:t>7/25/2025</a:t>
            </a:fld>
            <a:endParaRPr lang="en-US"/>
          </a:p>
        </p:txBody>
      </p:sp>
      <p:sp>
        <p:nvSpPr>
          <p:cNvPr id="4" name="Slide Number Placeholder 3">
            <a:extLst>
              <a:ext uri="{FF2B5EF4-FFF2-40B4-BE49-F238E27FC236}">
                <a16:creationId xmlns:a16="http://schemas.microsoft.com/office/drawing/2014/main" id="{154D7FC8-FF0E-D322-CE07-03C959B47576}"/>
              </a:ext>
            </a:extLst>
          </p:cNvPr>
          <p:cNvSpPr>
            <a:spLocks noGrp="1"/>
          </p:cNvSpPr>
          <p:nvPr>
            <p:ph type="sldNum" sz="quarter" idx="16"/>
          </p:nvPr>
        </p:nvSpPr>
        <p:spPr/>
        <p:txBody>
          <a:bodyPr/>
          <a:lstStyle/>
          <a:p>
            <a:fld id="{7B1F438D-4EAF-094E-9162-80CF3EF77236}" type="slidenum">
              <a:rPr lang="en-US" smtClean="0"/>
              <a:pPr/>
              <a:t>48</a:t>
            </a:fld>
            <a:endParaRPr lang="en-US"/>
          </a:p>
        </p:txBody>
      </p:sp>
      <p:sp>
        <p:nvSpPr>
          <p:cNvPr id="3" name="TextBox Y">
            <a:extLst>
              <a:ext uri="{FF2B5EF4-FFF2-40B4-BE49-F238E27FC236}">
                <a16:creationId xmlns:a16="http://schemas.microsoft.com/office/drawing/2014/main" id="{766EAF9D-24D2-2FD3-E570-0FECACFBC890}"/>
              </a:ext>
            </a:extLst>
          </p:cNvPr>
          <p:cNvSpPr txBox="1"/>
          <p:nvPr/>
        </p:nvSpPr>
        <p:spPr>
          <a:xfrm>
            <a:off x="517719" y="1098243"/>
            <a:ext cx="564369" cy="4238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marL="0" marR="0" lvl="0" indent="0" defTabSz="685783"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2"/>
                </a:solidFill>
                <a:effectLst/>
                <a:uLnTx/>
                <a:uFillTx/>
                <a:latin typeface="Nexa Bold"/>
                <a:ea typeface="+mn-ea"/>
                <a:cs typeface="+mn-cs"/>
              </a:rPr>
              <a:t>% change In volume share</a:t>
            </a:r>
            <a:endParaRPr kumimoji="0" sz="800" b="0" i="0" u="none" strike="noStrike" kern="1200" cap="none" spc="0" normalizeH="0" baseline="0" noProof="0" dirty="0">
              <a:ln>
                <a:noFill/>
              </a:ln>
              <a:solidFill>
                <a:schemeClr val="tx2"/>
              </a:solidFill>
              <a:effectLst/>
              <a:uLnTx/>
              <a:uFillTx/>
              <a:latin typeface="Nexa Bold"/>
              <a:ea typeface="+mn-ea"/>
              <a:cs typeface="+mn-cs"/>
            </a:endParaRPr>
          </a:p>
        </p:txBody>
      </p:sp>
    </p:spTree>
    <p:extLst>
      <p:ext uri="{BB962C8B-B14F-4D97-AF65-F5344CB8AC3E}">
        <p14:creationId xmlns:p14="http://schemas.microsoft.com/office/powerpoint/2010/main" val="170518441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64062C-90E5-7CCE-3683-97774626F2F8}"/>
            </a:ext>
          </a:extLst>
        </p:cNvPr>
        <p:cNvGrpSpPr/>
        <p:nvPr/>
      </p:nvGrpSpPr>
      <p:grpSpPr>
        <a:xfrm>
          <a:off x="0" y="0"/>
          <a:ext cx="0" cy="0"/>
          <a:chOff x="0" y="0"/>
          <a:chExt cx="0" cy="0"/>
        </a:xfrm>
      </p:grpSpPr>
      <p:sp>
        <p:nvSpPr>
          <p:cNvPr id="6" name="Footer Placeholder 5">
            <a:extLst>
              <a:ext uri="{FF2B5EF4-FFF2-40B4-BE49-F238E27FC236}">
                <a16:creationId xmlns:a16="http://schemas.microsoft.com/office/drawing/2014/main" id="{57FCAE70-67B7-BE6C-AF3A-C37ABEB6EA0C}"/>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427ABF8E-0EC0-56A9-F00A-17F11940C0A6}"/>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4" name="Head">
            <a:extLst>
              <a:ext uri="{FF2B5EF4-FFF2-40B4-BE49-F238E27FC236}">
                <a16:creationId xmlns:a16="http://schemas.microsoft.com/office/drawing/2014/main" id="{08BFB59D-7AB6-A2BF-2370-FF044A014C44}"/>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Hawaiian Tropic Sheer Touch Lotion FPS50 120ml | Walmart | Assuming no other products are changing prices</a:t>
            </a:r>
          </a:p>
        </p:txBody>
      </p:sp>
      <p:sp>
        <p:nvSpPr>
          <p:cNvPr id="10" name="Title 9">
            <a:extLst>
              <a:ext uri="{FF2B5EF4-FFF2-40B4-BE49-F238E27FC236}">
                <a16:creationId xmlns:a16="http://schemas.microsoft.com/office/drawing/2014/main" id="{77EFB4AA-0A6B-C9CB-E6B5-A0901F252CEE}"/>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1679FADD-7D53-01AC-89B4-19099CAC4C76}"/>
              </a:ext>
            </a:extLst>
          </p:cNvPr>
          <p:cNvGraphicFramePr/>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34182F4D-9C73-7891-92D6-0F00C00437C6}"/>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BCE0B38A-C148-0F33-F68C-0899182671A4}"/>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E31B8978-9865-6251-99E7-F080C38FFC79}"/>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BB8C5B80-80F4-F7CE-210C-1F54AA993D9A}"/>
              </a:ext>
            </a:extLst>
          </p:cNvPr>
          <p:cNvSpPr>
            <a:spLocks noGrp="1"/>
          </p:cNvSpPr>
          <p:nvPr>
            <p:ph type="dt" sz="half" idx="14"/>
          </p:nvPr>
        </p:nvSpPr>
        <p:spPr/>
        <p:txBody>
          <a:bodyPr/>
          <a:lstStyle/>
          <a:p>
            <a:fld id="{7FE604EA-FBB6-4FDB-AFE2-9A23405DCB69}" type="datetime1">
              <a:rPr lang="en-US" smtClean="0"/>
              <a:t>7/25/2025</a:t>
            </a:fld>
            <a:endParaRPr lang="en-US"/>
          </a:p>
        </p:txBody>
      </p:sp>
      <p:sp>
        <p:nvSpPr>
          <p:cNvPr id="7" name="Slide Number Placeholder 6">
            <a:extLst>
              <a:ext uri="{FF2B5EF4-FFF2-40B4-BE49-F238E27FC236}">
                <a16:creationId xmlns:a16="http://schemas.microsoft.com/office/drawing/2014/main" id="{F75F124D-908F-AA6D-C1B0-2C9159769529}"/>
              </a:ext>
            </a:extLst>
          </p:cNvPr>
          <p:cNvSpPr>
            <a:spLocks noGrp="1"/>
          </p:cNvSpPr>
          <p:nvPr>
            <p:ph type="sldNum" sz="quarter" idx="16"/>
          </p:nvPr>
        </p:nvSpPr>
        <p:spPr/>
        <p:txBody>
          <a:bodyPr/>
          <a:lstStyle/>
          <a:p>
            <a:fld id="{7B1F438D-4EAF-094E-9162-80CF3EF77236}" type="slidenum">
              <a:rPr lang="en-US" smtClean="0"/>
              <a:pPr/>
              <a:t>49</a:t>
            </a:fld>
            <a:endParaRPr lang="en-US"/>
          </a:p>
        </p:txBody>
      </p:sp>
      <p:sp>
        <p:nvSpPr>
          <p:cNvPr id="22" name="Rectangle 21">
            <a:extLst>
              <a:ext uri="{FF2B5EF4-FFF2-40B4-BE49-F238E27FC236}">
                <a16:creationId xmlns:a16="http://schemas.microsoft.com/office/drawing/2014/main" id="{5686A317-1D86-53F8-E1E1-70947D08578E}"/>
              </a:ext>
            </a:extLst>
          </p:cNvPr>
          <p:cNvSpPr/>
          <p:nvPr/>
        </p:nvSpPr>
        <p:spPr>
          <a:xfrm>
            <a:off x="972000" y="1458000"/>
            <a:ext cx="101736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3" name="Rectangle 22">
            <a:extLst>
              <a:ext uri="{FF2B5EF4-FFF2-40B4-BE49-F238E27FC236}">
                <a16:creationId xmlns:a16="http://schemas.microsoft.com/office/drawing/2014/main" id="{9B1FEEB1-B4DA-661E-F63E-58812DA3FA1F}"/>
              </a:ext>
            </a:extLst>
          </p:cNvPr>
          <p:cNvSpPr/>
          <p:nvPr/>
        </p:nvSpPr>
        <p:spPr>
          <a:xfrm>
            <a:off x="1989360" y="1458000"/>
            <a:ext cx="56520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4" name="Rectangle 23">
            <a:extLst>
              <a:ext uri="{FF2B5EF4-FFF2-40B4-BE49-F238E27FC236}">
                <a16:creationId xmlns:a16="http://schemas.microsoft.com/office/drawing/2014/main" id="{EE3ACFAA-6A8A-066A-ACBA-3B0CBAA28E39}"/>
              </a:ext>
            </a:extLst>
          </p:cNvPr>
          <p:cNvSpPr/>
          <p:nvPr/>
        </p:nvSpPr>
        <p:spPr>
          <a:xfrm>
            <a:off x="2554560" y="1458000"/>
            <a:ext cx="39564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Profit &amp; Revenue Increase</a:t>
            </a:r>
          </a:p>
        </p:txBody>
      </p:sp>
      <p:sp>
        <p:nvSpPr>
          <p:cNvPr id="25" name="Rectangle 24">
            <a:extLst>
              <a:ext uri="{FF2B5EF4-FFF2-40B4-BE49-F238E27FC236}">
                <a16:creationId xmlns:a16="http://schemas.microsoft.com/office/drawing/2014/main" id="{B030F73D-31C2-2BC3-BCF6-7F3024D61A2E}"/>
              </a:ext>
            </a:extLst>
          </p:cNvPr>
          <p:cNvSpPr/>
          <p:nvPr/>
        </p:nvSpPr>
        <p:spPr>
          <a:xfrm>
            <a:off x="2950200" y="1458000"/>
            <a:ext cx="67824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6" name="Rectangle 25">
            <a:extLst>
              <a:ext uri="{FF2B5EF4-FFF2-40B4-BE49-F238E27FC236}">
                <a16:creationId xmlns:a16="http://schemas.microsoft.com/office/drawing/2014/main" id="{B82EA844-780C-4C2B-5A3F-AD2F6747AC70}"/>
              </a:ext>
            </a:extLst>
          </p:cNvPr>
          <p:cNvSpPr/>
          <p:nvPr/>
        </p:nvSpPr>
        <p:spPr>
          <a:xfrm>
            <a:off x="3628440" y="1458000"/>
            <a:ext cx="299556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Profit &amp; Revenue Increase</a:t>
            </a:r>
          </a:p>
        </p:txBody>
      </p:sp>
    </p:spTree>
    <p:extLst>
      <p:ext uri="{BB962C8B-B14F-4D97-AF65-F5344CB8AC3E}">
        <p14:creationId xmlns:p14="http://schemas.microsoft.com/office/powerpoint/2010/main" val="35207239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DE1392-F68B-46A7-7FBB-D83DC621A654}"/>
            </a:ext>
          </a:extLst>
        </p:cNvPr>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383E3CA1-504C-0D7C-477F-ECB75DF0DBC8}"/>
              </a:ext>
            </a:extLst>
          </p:cNvPr>
          <p:cNvGraphicFramePr>
            <a:graphicFrameLocks noGrp="1"/>
          </p:cNvGraphicFramePr>
          <p:nvPr/>
        </p:nvGraphicFramePr>
        <p:xfrm>
          <a:off x="537316" y="1146130"/>
          <a:ext cx="4014351" cy="3587977"/>
        </p:xfrm>
        <a:graphic>
          <a:graphicData uri="http://schemas.openxmlformats.org/drawingml/2006/table">
            <a:tbl>
              <a:tblPr firstRow="1" bandRow="1">
                <a:tableStyleId>{2D5ABB26-0587-4C30-8999-92F81FD0307C}</a:tableStyleId>
              </a:tblPr>
              <a:tblGrid>
                <a:gridCol w="889145">
                  <a:extLst>
                    <a:ext uri="{9D8B030D-6E8A-4147-A177-3AD203B41FA5}">
                      <a16:colId xmlns:a16="http://schemas.microsoft.com/office/drawing/2014/main" val="2188046369"/>
                    </a:ext>
                  </a:extLst>
                </a:gridCol>
                <a:gridCol w="1143883">
                  <a:extLst>
                    <a:ext uri="{9D8B030D-6E8A-4147-A177-3AD203B41FA5}">
                      <a16:colId xmlns:a16="http://schemas.microsoft.com/office/drawing/2014/main" val="2235849951"/>
                    </a:ext>
                  </a:extLst>
                </a:gridCol>
                <a:gridCol w="1981323">
                  <a:extLst>
                    <a:ext uri="{9D8B030D-6E8A-4147-A177-3AD203B41FA5}">
                      <a16:colId xmlns:a16="http://schemas.microsoft.com/office/drawing/2014/main" val="233123412"/>
                    </a:ext>
                  </a:extLst>
                </a:gridCol>
              </a:tblGrid>
              <a:tr h="413997">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  </a:t>
                      </a:r>
                      <a:endParaRPr lang="en-CH" sz="90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7398">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(38.0%)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398">
                <a:tc>
                  <a:txBody>
                    <a:bodyPr/>
                    <a:lstStyle/>
                    <a:p>
                      <a:pPr algn="ctr">
                        <a:defRPr sz="800" b="1">
                          <a:latin typeface="Nexa Bold"/>
                        </a:defRPr>
                      </a:pPr>
                      <a:r>
                        <a:rPr sz="800">
                          <a:latin typeface="Nexa Bold"/>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(15.9%)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398">
                <a:tc>
                  <a:txBody>
                    <a:bodyPr/>
                    <a:lstStyle/>
                    <a:p>
                      <a:pPr algn="ctr">
                        <a:defRPr sz="800" b="1">
                          <a:latin typeface="Nexa Bold"/>
                        </a:defRPr>
                      </a:pPr>
                      <a:r>
                        <a:rPr sz="800">
                          <a:latin typeface="Nexa Bold"/>
                        </a:rPr>
                        <a:t>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Caribbean Beach (6.6%)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398">
                <a:tc>
                  <a:txBody>
                    <a:bodyPr/>
                    <a:lstStyle/>
                    <a:p>
                      <a:pPr algn="ctr">
                        <a:defRPr sz="800" b="1">
                          <a:latin typeface="Nexa Bold"/>
                        </a:defRPr>
                      </a:pPr>
                      <a:r>
                        <a:rPr sz="800">
                          <a:latin typeface="Nexa Bold"/>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(6.3%)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398">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Nuvel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398">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Neutrogena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398">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Garnier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398">
                <a:tc>
                  <a:txBody>
                    <a:bodyPr/>
                    <a:lstStyle/>
                    <a:p>
                      <a:pPr algn="ctr">
                        <a:defRPr sz="800">
                          <a:latin typeface="Nexa Book"/>
                        </a:defRPr>
                      </a:pPr>
                      <a:r>
                        <a:rPr sz="800">
                          <a:latin typeface="Nexa Book"/>
                        </a:rPr>
                        <a:t>0.4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Isdin (1.8%)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398">
                <a:tc>
                  <a:txBody>
                    <a:bodyPr/>
                    <a:lstStyle/>
                    <a:p>
                      <a:pPr algn="ctr">
                        <a:defRPr sz="800">
                          <a:latin typeface="Nexa Book"/>
                        </a:defRPr>
                      </a:pPr>
                      <a:r>
                        <a:rPr sz="800">
                          <a:latin typeface="Nexa Book"/>
                        </a:rPr>
                        <a:t>0.3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La Roche-Posay (1.9%)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398">
                <a:tc>
                  <a:txBody>
                    <a:bodyPr/>
                    <a:lstStyle/>
                    <a:p>
                      <a:pPr algn="ctr">
                        <a:defRPr sz="800">
                          <a:latin typeface="Nexa Book"/>
                        </a:defRPr>
                      </a:pPr>
                      <a:r>
                        <a:rPr sz="800">
                          <a:latin typeface="Nexa Book"/>
                        </a:rPr>
                        <a:t>0.4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L'Oreal Paris (0.9%)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0F13B892-0186-1038-C757-A7565D799D54}"/>
              </a:ext>
            </a:extLst>
          </p:cNvPr>
          <p:cNvGraphicFramePr>
            <a:graphicFrameLocks noGrp="1"/>
          </p:cNvGraphicFramePr>
          <p:nvPr/>
        </p:nvGraphicFramePr>
        <p:xfrm>
          <a:off x="4639070" y="1146130"/>
          <a:ext cx="4023000" cy="3586203"/>
        </p:xfrm>
        <a:graphic>
          <a:graphicData uri="http://schemas.openxmlformats.org/drawingml/2006/table">
            <a:tbl>
              <a:tblPr firstRow="1" bandRow="1">
                <a:tableStyleId>{2D5ABB26-0587-4C30-8999-92F81FD0307C}</a:tableStyleId>
              </a:tblPr>
              <a:tblGrid>
                <a:gridCol w="1984500">
                  <a:extLst>
                    <a:ext uri="{9D8B030D-6E8A-4147-A177-3AD203B41FA5}">
                      <a16:colId xmlns:a16="http://schemas.microsoft.com/office/drawing/2014/main" val="1447071671"/>
                    </a:ext>
                  </a:extLst>
                </a:gridCol>
                <a:gridCol w="1147500">
                  <a:extLst>
                    <a:ext uri="{9D8B030D-6E8A-4147-A177-3AD203B41FA5}">
                      <a16:colId xmlns:a16="http://schemas.microsoft.com/office/drawing/2014/main" val="2737317522"/>
                    </a:ext>
                  </a:extLst>
                </a:gridCol>
                <a:gridCol w="891000">
                  <a:extLst>
                    <a:ext uri="{9D8B030D-6E8A-4147-A177-3AD203B41FA5}">
                      <a16:colId xmlns:a16="http://schemas.microsoft.com/office/drawing/2014/main" val="2188046369"/>
                    </a:ext>
                  </a:extLst>
                </a:gridCol>
              </a:tblGrid>
              <a:tr h="413793">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7241">
                <a:tc>
                  <a:txBody>
                    <a:bodyPr/>
                    <a:lstStyle/>
                    <a:p>
                      <a:pPr algn="ctr">
                        <a:defRPr sz="800">
                          <a:latin typeface="Nexa Bold"/>
                        </a:defRPr>
                      </a:pPr>
                      <a:r>
                        <a:rPr sz="800">
                          <a:latin typeface="Nexa Bold"/>
                        </a:rPr>
                        <a:t>Nivea (38.0%)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241">
                <a:tc>
                  <a:txBody>
                    <a:bodyPr/>
                    <a:lstStyle/>
                    <a:p>
                      <a:pPr algn="ctr">
                        <a:defRPr sz="800">
                          <a:latin typeface="Nexa Bold"/>
                        </a:defRPr>
                      </a:pPr>
                      <a:r>
                        <a:rPr sz="800">
                          <a:latin typeface="Nexa Bold"/>
                        </a:rPr>
                        <a:t>Banana Boat (15.9%)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241">
                <a:tc>
                  <a:txBody>
                    <a:bodyPr/>
                    <a:lstStyle/>
                    <a:p>
                      <a:pPr algn="ctr">
                        <a:defRPr sz="800">
                          <a:latin typeface="Nexa Bold"/>
                        </a:defRPr>
                      </a:pPr>
                      <a:r>
                        <a:rPr sz="800">
                          <a:latin typeface="Nexa Bold"/>
                        </a:rPr>
                        <a:t>Caribbean Beach (6.6%)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241">
                <a:tc>
                  <a:txBody>
                    <a:bodyPr/>
                    <a:lstStyle/>
                    <a:p>
                      <a:pPr algn="ctr">
                        <a:defRPr sz="800">
                          <a:latin typeface="Nexa Bold"/>
                        </a:defRPr>
                      </a:pPr>
                      <a:r>
                        <a:rPr sz="800">
                          <a:latin typeface="Nexa Bold"/>
                        </a:rPr>
                        <a:t>EQUATE (6.3%)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241">
                <a:tc>
                  <a:txBody>
                    <a:bodyPr/>
                    <a:lstStyle/>
                    <a:p>
                      <a:pPr algn="ctr">
                        <a:defRPr sz="800">
                          <a:latin typeface="Nexa Bold"/>
                        </a:defRPr>
                      </a:pPr>
                      <a:r>
                        <a:rPr sz="800">
                          <a:latin typeface="Nexa Bold"/>
                        </a:rPr>
                        <a:t>Neutrogena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241">
                <a:tc>
                  <a:txBody>
                    <a:bodyPr/>
                    <a:lstStyle/>
                    <a:p>
                      <a:pPr algn="ctr">
                        <a:defRPr sz="800">
                          <a:latin typeface="Nexa Bold"/>
                        </a:defRPr>
                      </a:pPr>
                      <a:r>
                        <a:rPr sz="800">
                          <a:latin typeface="Nexa Bold"/>
                        </a:rPr>
                        <a:t>Nuvel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241">
                <a:tc>
                  <a:txBody>
                    <a:bodyPr/>
                    <a:lstStyle/>
                    <a:p>
                      <a:pPr algn="ctr">
                        <a:defRPr sz="800">
                          <a:latin typeface="Nexa Bold"/>
                        </a:defRPr>
                      </a:pPr>
                      <a:r>
                        <a:rPr sz="800">
                          <a:latin typeface="Nexa Bold"/>
                        </a:rPr>
                        <a:t>Garnier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241">
                <a:tc>
                  <a:txBody>
                    <a:bodyPr/>
                    <a:lstStyle/>
                    <a:p>
                      <a:pPr algn="ctr">
                        <a:defRPr sz="800">
                          <a:latin typeface="Nexa Bold"/>
                        </a:defRPr>
                      </a:pPr>
                      <a:r>
                        <a:rPr sz="800">
                          <a:latin typeface="Nexa Bold"/>
                        </a:rPr>
                        <a:t>Isdin (1.8%)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241">
                <a:tc>
                  <a:txBody>
                    <a:bodyPr/>
                    <a:lstStyle/>
                    <a:p>
                      <a:pPr algn="ctr">
                        <a:defRPr sz="800">
                          <a:latin typeface="Nexa Bold"/>
                        </a:defRPr>
                      </a:pPr>
                      <a:r>
                        <a:rPr sz="800">
                          <a:latin typeface="Nexa Bold"/>
                        </a:rPr>
                        <a:t>La Roche-Posay (1.9%)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241">
                <a:tc>
                  <a:txBody>
                    <a:bodyPr/>
                    <a:lstStyle/>
                    <a:p>
                      <a:pPr algn="ctr">
                        <a:defRPr sz="800">
                          <a:latin typeface="Nexa Bold"/>
                        </a:defRPr>
                      </a:pPr>
                      <a:r>
                        <a:rPr sz="800">
                          <a:latin typeface="Nexa Bold"/>
                        </a:rPr>
                        <a:t>L'Oreal Paris (0.9%)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0CA51B70-0BEF-7BCE-DBD6-6A9FF1CDC8A8}"/>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75EDE637-4F89-19B7-A085-2032EE470E1C}"/>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6" name="Head">
            <a:extLst>
              <a:ext uri="{FF2B5EF4-FFF2-40B4-BE49-F238E27FC236}">
                <a16:creationId xmlns:a16="http://schemas.microsoft.com/office/drawing/2014/main" id="{B10EA6BF-5169-3400-FC28-6DD43AC78742}"/>
              </a:ext>
            </a:extLst>
          </p:cNvPr>
          <p:cNvSpPr>
            <a:spLocks noGrp="1"/>
          </p:cNvSpPr>
          <p:nvPr>
            <p:ph type="body" sz="quarter" idx="18"/>
          </p:nvPr>
        </p:nvSpPr>
        <p:spPr>
          <a:xfrm>
            <a:off x="503238" y="774000"/>
            <a:ext cx="8136762" cy="360000"/>
          </a:xfrm>
        </p:spPr>
        <p:txBody>
          <a:bodyPr/>
          <a:lstStyle/>
          <a:p>
            <a:pPr>
              <a:defRPr sz="1200">
                <a:latin typeface="Nexa Bold (Headings)"/>
              </a:defRPr>
            </a:pPr>
            <a:r>
              <a:t>Sourcing Analysis | Hawaiian Tropic (19.3%) | Up &amp; Down Pricing | Walmart | Assumes no other are changing prices</a:t>
            </a:r>
          </a:p>
        </p:txBody>
      </p:sp>
      <p:sp>
        <p:nvSpPr>
          <p:cNvPr id="4" name="Title1">
            <a:extLst>
              <a:ext uri="{FF2B5EF4-FFF2-40B4-BE49-F238E27FC236}">
                <a16:creationId xmlns:a16="http://schemas.microsoft.com/office/drawing/2014/main" id="{B0035142-F6B2-739F-C88F-DB34FB54DA47}"/>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Brand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DB859D4C-41FD-FB30-0B8B-A3BFBB881F27}"/>
              </a:ext>
            </a:extLst>
          </p:cNvPr>
          <p:cNvGraphicFramePr>
            <a:graphicFrameLocks noGrp="1"/>
          </p:cNvGraphicFramePr>
          <p:nvPr/>
        </p:nvGraphicFramePr>
        <p:xfrm>
          <a:off x="1434606" y="1549987"/>
          <a:ext cx="1121270" cy="3182346"/>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17BB94E2-76AA-9E41-C2F7-97A169AEB572}"/>
              </a:ext>
            </a:extLst>
          </p:cNvPr>
          <p:cNvGraphicFramePr>
            <a:graphicFrameLocks noGrp="1"/>
          </p:cNvGraphicFramePr>
          <p:nvPr/>
        </p:nvGraphicFramePr>
        <p:xfrm>
          <a:off x="6643132" y="1544552"/>
          <a:ext cx="1130884" cy="3187781"/>
        </p:xfrm>
        <a:graphic>
          <a:graphicData uri="http://schemas.openxmlformats.org/drawingml/2006/chart">
            <c:chart xmlns:c="http://schemas.openxmlformats.org/drawingml/2006/chart" xmlns:r="http://schemas.openxmlformats.org/officeDocument/2006/relationships" r:id="rId3"/>
          </a:graphicData>
        </a:graphic>
      </p:graphicFrame>
      <p:sp>
        <p:nvSpPr>
          <p:cNvPr id="2" name="Date Placeholder 1">
            <a:extLst>
              <a:ext uri="{FF2B5EF4-FFF2-40B4-BE49-F238E27FC236}">
                <a16:creationId xmlns:a16="http://schemas.microsoft.com/office/drawing/2014/main" id="{AC8B851A-2EFF-846C-972C-515100A7365B}"/>
              </a:ext>
            </a:extLst>
          </p:cNvPr>
          <p:cNvSpPr>
            <a:spLocks noGrp="1"/>
          </p:cNvSpPr>
          <p:nvPr>
            <p:ph type="dt" sz="half" idx="14"/>
          </p:nvPr>
        </p:nvSpPr>
        <p:spPr/>
        <p:txBody>
          <a:bodyPr/>
          <a:lstStyle/>
          <a:p>
            <a:fld id="{53486936-A927-4261-B0C8-39E31EFDDAC0}" type="datetime1">
              <a:rPr lang="en-US" smtClean="0"/>
              <a:t>7/25/2025</a:t>
            </a:fld>
            <a:endParaRPr lang="en-US"/>
          </a:p>
        </p:txBody>
      </p:sp>
      <p:sp>
        <p:nvSpPr>
          <p:cNvPr id="3" name="Slide Number Placeholder 2">
            <a:extLst>
              <a:ext uri="{FF2B5EF4-FFF2-40B4-BE49-F238E27FC236}">
                <a16:creationId xmlns:a16="http://schemas.microsoft.com/office/drawing/2014/main" id="{581EA09E-42F0-D46E-4D37-5AF81D542975}"/>
              </a:ext>
            </a:extLst>
          </p:cNvPr>
          <p:cNvSpPr>
            <a:spLocks noGrp="1"/>
          </p:cNvSpPr>
          <p:nvPr>
            <p:ph type="sldNum" sz="quarter" idx="16"/>
          </p:nvPr>
        </p:nvSpPr>
        <p:spPr/>
        <p:txBody>
          <a:bodyPr/>
          <a:lstStyle/>
          <a:p>
            <a:fld id="{7B1F438D-4EAF-094E-9162-80CF3EF77236}" type="slidenum">
              <a:rPr lang="en-US" smtClean="0"/>
              <a:pPr/>
              <a:t>5</a:t>
            </a:fld>
            <a:endParaRPr lang="en-US"/>
          </a:p>
        </p:txBody>
      </p:sp>
    </p:spTree>
    <p:extLst>
      <p:ext uri="{BB962C8B-B14F-4D97-AF65-F5344CB8AC3E}">
        <p14:creationId xmlns:p14="http://schemas.microsoft.com/office/powerpoint/2010/main" val="249138442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80E744-A607-C5A4-FE53-D2C1F59278CD}"/>
            </a:ext>
          </a:extLst>
        </p:cNvPr>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B01A13B9-4A84-3465-F3EE-82604C41FA59}"/>
              </a:ext>
            </a:extLst>
          </p:cNvPr>
          <p:cNvGraphicFramePr>
            <a:graphicFrameLocks noGrp="1"/>
          </p:cNvGraphicFramePr>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a:latin typeface="Nexa Book"/>
                        </a:defRPr>
                      </a:pPr>
                      <a:r>
                        <a:rPr sz="800">
                          <a:latin typeface="Nexa Book"/>
                        </a:rPr>
                        <a:t>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a:latin typeface="Nexa Book"/>
                        </a:defRPr>
                      </a:pPr>
                      <a:r>
                        <a:rPr sz="800">
                          <a:latin typeface="Nexa Book"/>
                        </a:rPr>
                        <a:t>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a:latin typeface="Nexa Book"/>
                        </a:defRPr>
                      </a:pPr>
                      <a:r>
                        <a:rPr sz="800">
                          <a:latin typeface="Nexa Book"/>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a:latin typeface="Nexa Book"/>
                        </a:defRPr>
                      </a:pPr>
                      <a:r>
                        <a:rPr sz="800">
                          <a:latin typeface="Nexa Book"/>
                        </a:rPr>
                        <a:t>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b="1">
                          <a:latin typeface="Nexa Bold"/>
                        </a:defRPr>
                      </a:pPr>
                      <a:r>
                        <a:rPr sz="800">
                          <a:latin typeface="Nexa Bold"/>
                        </a:rPr>
                        <a:t>2.1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Ultra Spray FPS50 156g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a:latin typeface="Nexa Book"/>
                        </a:defRPr>
                      </a:pPr>
                      <a:r>
                        <a:rPr sz="800">
                          <a:latin typeface="Nexa Book"/>
                        </a:rPr>
                        <a:t>2.1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Sheer Touch Lotion FPS30 240ml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b="1">
                          <a:latin typeface="Nexa Bold"/>
                        </a:defRPr>
                      </a:pPr>
                      <a:r>
                        <a:rPr sz="800">
                          <a:latin typeface="Nexa Bold"/>
                        </a:rPr>
                        <a:t>2.9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Caribbean Beach Ultra Cream FPS50+ 250g (1.2%)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b="1">
                          <a:latin typeface="Nexa Bold"/>
                        </a:defRPr>
                      </a:pPr>
                      <a:r>
                        <a:rPr sz="800">
                          <a:latin typeface="Nexa Bold"/>
                        </a:rPr>
                        <a:t>3.4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Caribbean Beach Kids Cream FPS50+ 250g (0.9%)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15E83752-2FCB-4246-F154-3BAE4DE8C77B}"/>
              </a:ext>
            </a:extLst>
          </p:cNvPr>
          <p:cNvGraphicFramePr>
            <a:graphicFrameLocks noGrp="1"/>
          </p:cNvGraphicFramePr>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Equate Ultra Spray FPS50 156g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2.6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Hawaiian Tropic Ozono Lotion FPS50+ 120ml (0.9%)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3.8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Caribbean Beach Ultra Cream FPS50+ 250g (1.2%)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Caribbean Beach Kids Cream FPS50+ 250g (0.9%)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3.4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32C9B708-C643-88CD-A4C6-22689301B1C8}"/>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D1F5FAFE-00B5-2ED6-3F93-DC0313EF40D6}"/>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6" name="Head">
            <a:extLst>
              <a:ext uri="{FF2B5EF4-FFF2-40B4-BE49-F238E27FC236}">
                <a16:creationId xmlns:a16="http://schemas.microsoft.com/office/drawing/2014/main" id="{6DC81232-553B-E6F2-4F31-45A5BF0A7FD2}"/>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Hawaiian Tropic Sheer Touch Lotion FPS50 120ml (1.4%) | Up &amp; Down Pricing | Walmart | Assumes no other are changing prices</a:t>
            </a:r>
          </a:p>
        </p:txBody>
      </p:sp>
      <p:sp>
        <p:nvSpPr>
          <p:cNvPr id="4" name="Title1">
            <a:extLst>
              <a:ext uri="{FF2B5EF4-FFF2-40B4-BE49-F238E27FC236}">
                <a16:creationId xmlns:a16="http://schemas.microsoft.com/office/drawing/2014/main" id="{6D2BD344-62E6-705F-48BC-942EABEB07B2}"/>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C1828D16-CD8D-33C7-B012-0186C709DCC1}"/>
              </a:ext>
            </a:extLst>
          </p:cNvPr>
          <p:cNvGraphicFramePr>
            <a:graphicFrameLocks noGrp="1"/>
          </p:cNvGraphicFramePr>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F1F65DD4-6ED0-F05A-AD6E-55D71B06F320}"/>
              </a:ext>
            </a:extLst>
          </p:cNvPr>
          <p:cNvGraphicFramePr>
            <a:graphicFrameLocks noGrp="1"/>
          </p:cNvGraphicFramePr>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C539CD9F-11DA-A47A-A0E9-8DFF959891F4}"/>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C24E2C1B-8BFB-494A-6905-542E31B9C1EC}"/>
              </a:ext>
            </a:extLst>
          </p:cNvPr>
          <p:cNvSpPr>
            <a:spLocks noGrp="1"/>
          </p:cNvSpPr>
          <p:nvPr>
            <p:ph type="dt" sz="half" idx="14"/>
          </p:nvPr>
        </p:nvSpPr>
        <p:spPr/>
        <p:txBody>
          <a:bodyPr/>
          <a:lstStyle/>
          <a:p>
            <a:fld id="{1D008078-2C21-4DCA-B855-87E98C20A404}" type="datetime1">
              <a:rPr lang="en-US" smtClean="0"/>
              <a:t>7/25/2025</a:t>
            </a:fld>
            <a:endParaRPr lang="en-US"/>
          </a:p>
        </p:txBody>
      </p:sp>
      <p:sp>
        <p:nvSpPr>
          <p:cNvPr id="3" name="Slide Number Placeholder 2">
            <a:extLst>
              <a:ext uri="{FF2B5EF4-FFF2-40B4-BE49-F238E27FC236}">
                <a16:creationId xmlns:a16="http://schemas.microsoft.com/office/drawing/2014/main" id="{2EB578D2-9D5B-F27B-252D-738B69B91876}"/>
              </a:ext>
            </a:extLst>
          </p:cNvPr>
          <p:cNvSpPr>
            <a:spLocks noGrp="1"/>
          </p:cNvSpPr>
          <p:nvPr>
            <p:ph type="sldNum" sz="quarter" idx="16"/>
          </p:nvPr>
        </p:nvSpPr>
        <p:spPr/>
        <p:txBody>
          <a:bodyPr/>
          <a:lstStyle/>
          <a:p>
            <a:fld id="{7B1F438D-4EAF-094E-9162-80CF3EF77236}" type="slidenum">
              <a:rPr lang="en-US" smtClean="0"/>
              <a:pPr/>
              <a:t>50</a:t>
            </a:fld>
            <a:endParaRPr lang="en-US"/>
          </a:p>
        </p:txBody>
      </p:sp>
    </p:spTree>
    <p:extLst>
      <p:ext uri="{BB962C8B-B14F-4D97-AF65-F5344CB8AC3E}">
        <p14:creationId xmlns:p14="http://schemas.microsoft.com/office/powerpoint/2010/main" val="189789219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88E28B-658D-68AC-A529-F7BA616B15B0}"/>
            </a:ext>
          </a:extLst>
        </p:cNvPr>
        <p:cNvGrpSpPr/>
        <p:nvPr/>
      </p:nvGrpSpPr>
      <p:grpSpPr>
        <a:xfrm>
          <a:off x="0" y="0"/>
          <a:ext cx="0" cy="0"/>
          <a:chOff x="0" y="0"/>
          <a:chExt cx="0" cy="0"/>
        </a:xfrm>
      </p:grpSpPr>
      <p:sp>
        <p:nvSpPr>
          <p:cNvPr id="6" name="Footer Placeholder 5">
            <a:extLst>
              <a:ext uri="{FF2B5EF4-FFF2-40B4-BE49-F238E27FC236}">
                <a16:creationId xmlns:a16="http://schemas.microsoft.com/office/drawing/2014/main" id="{E1478C48-64D5-7739-AC75-4BAA68D804A7}"/>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F5251625-3473-CF37-6460-F96E2EF7FFAF}"/>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4" name="Head">
            <a:extLst>
              <a:ext uri="{FF2B5EF4-FFF2-40B4-BE49-F238E27FC236}">
                <a16:creationId xmlns:a16="http://schemas.microsoft.com/office/drawing/2014/main" id="{BC892DF6-3DF8-DF18-7D66-BAF7CCAC2ADE}"/>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Hawaiian Tropic Sheer Touch Lotion FPS30 240ml | Walmart | Assuming no other products are changing prices</a:t>
            </a:r>
          </a:p>
        </p:txBody>
      </p:sp>
      <p:sp>
        <p:nvSpPr>
          <p:cNvPr id="10" name="Title 9">
            <a:extLst>
              <a:ext uri="{FF2B5EF4-FFF2-40B4-BE49-F238E27FC236}">
                <a16:creationId xmlns:a16="http://schemas.microsoft.com/office/drawing/2014/main" id="{4152AB42-F5AF-8C9A-78A7-57C1A39A49A7}"/>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F4D86508-CA08-1819-03D9-889849C5EF40}"/>
              </a:ext>
            </a:extLst>
          </p:cNvPr>
          <p:cNvGraphicFramePr/>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96D9AF30-709A-0A9D-0D04-BFB5A5A963FD}"/>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B5FC09A4-2210-416D-DE69-E6C4C8A749CF}"/>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18A9ACF1-1153-09B8-2D9B-1585EE1E7C3D}"/>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C15C3E64-7BAC-17E7-F6B3-1D2AF3456A8A}"/>
              </a:ext>
            </a:extLst>
          </p:cNvPr>
          <p:cNvSpPr>
            <a:spLocks noGrp="1"/>
          </p:cNvSpPr>
          <p:nvPr>
            <p:ph type="dt" sz="half" idx="14"/>
          </p:nvPr>
        </p:nvSpPr>
        <p:spPr/>
        <p:txBody>
          <a:bodyPr/>
          <a:lstStyle/>
          <a:p>
            <a:fld id="{7FE604EA-FBB6-4FDB-AFE2-9A23405DCB69}" type="datetime1">
              <a:rPr lang="en-US" smtClean="0"/>
              <a:t>7/25/2025</a:t>
            </a:fld>
            <a:endParaRPr lang="en-US"/>
          </a:p>
        </p:txBody>
      </p:sp>
      <p:sp>
        <p:nvSpPr>
          <p:cNvPr id="7" name="Slide Number Placeholder 6">
            <a:extLst>
              <a:ext uri="{FF2B5EF4-FFF2-40B4-BE49-F238E27FC236}">
                <a16:creationId xmlns:a16="http://schemas.microsoft.com/office/drawing/2014/main" id="{EBE3E14C-F762-5576-50E2-BC1A4A01B7E9}"/>
              </a:ext>
            </a:extLst>
          </p:cNvPr>
          <p:cNvSpPr>
            <a:spLocks noGrp="1"/>
          </p:cNvSpPr>
          <p:nvPr>
            <p:ph type="sldNum" sz="quarter" idx="16"/>
          </p:nvPr>
        </p:nvSpPr>
        <p:spPr/>
        <p:txBody>
          <a:bodyPr/>
          <a:lstStyle/>
          <a:p>
            <a:fld id="{7B1F438D-4EAF-094E-9162-80CF3EF77236}" type="slidenum">
              <a:rPr lang="en-US" smtClean="0"/>
              <a:pPr/>
              <a:t>51</a:t>
            </a:fld>
            <a:endParaRPr lang="en-US"/>
          </a:p>
        </p:txBody>
      </p:sp>
      <p:sp>
        <p:nvSpPr>
          <p:cNvPr id="22" name="Rectangle 21">
            <a:extLst>
              <a:ext uri="{FF2B5EF4-FFF2-40B4-BE49-F238E27FC236}">
                <a16:creationId xmlns:a16="http://schemas.microsoft.com/office/drawing/2014/main" id="{FDCAF40C-EB41-8594-D2F6-68FD16029B5D}"/>
              </a:ext>
            </a:extLst>
          </p:cNvPr>
          <p:cNvSpPr/>
          <p:nvPr/>
        </p:nvSpPr>
        <p:spPr>
          <a:xfrm>
            <a:off x="972000" y="1458000"/>
            <a:ext cx="84780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3" name="Rectangle 22">
            <a:extLst>
              <a:ext uri="{FF2B5EF4-FFF2-40B4-BE49-F238E27FC236}">
                <a16:creationId xmlns:a16="http://schemas.microsoft.com/office/drawing/2014/main" id="{02B58628-B6A4-BA41-A339-B940FF0D4251}"/>
              </a:ext>
            </a:extLst>
          </p:cNvPr>
          <p:cNvSpPr/>
          <p:nvPr/>
        </p:nvSpPr>
        <p:spPr>
          <a:xfrm>
            <a:off x="1819800" y="1458000"/>
            <a:ext cx="84780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4" name="Rectangle 23">
            <a:extLst>
              <a:ext uri="{FF2B5EF4-FFF2-40B4-BE49-F238E27FC236}">
                <a16:creationId xmlns:a16="http://schemas.microsoft.com/office/drawing/2014/main" id="{B38BACAD-6361-7B23-1995-AE2DC4093334}"/>
              </a:ext>
            </a:extLst>
          </p:cNvPr>
          <p:cNvSpPr/>
          <p:nvPr/>
        </p:nvSpPr>
        <p:spPr>
          <a:xfrm>
            <a:off x="2667600" y="1458000"/>
            <a:ext cx="28260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5" name="Rectangle 24">
            <a:extLst>
              <a:ext uri="{FF2B5EF4-FFF2-40B4-BE49-F238E27FC236}">
                <a16:creationId xmlns:a16="http://schemas.microsoft.com/office/drawing/2014/main" id="{A59FB5DE-5996-0687-C6CA-45C08549DEAA}"/>
              </a:ext>
            </a:extLst>
          </p:cNvPr>
          <p:cNvSpPr/>
          <p:nvPr/>
        </p:nvSpPr>
        <p:spPr>
          <a:xfrm>
            <a:off x="2950200" y="1458000"/>
            <a:ext cx="28260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Profit &amp; Revenue Increase</a:t>
            </a:r>
          </a:p>
        </p:txBody>
      </p:sp>
      <p:sp>
        <p:nvSpPr>
          <p:cNvPr id="26" name="Rectangle 25">
            <a:extLst>
              <a:ext uri="{FF2B5EF4-FFF2-40B4-BE49-F238E27FC236}">
                <a16:creationId xmlns:a16="http://schemas.microsoft.com/office/drawing/2014/main" id="{71B0FF71-9E1B-CC1A-B936-4171C6776E93}"/>
              </a:ext>
            </a:extLst>
          </p:cNvPr>
          <p:cNvSpPr/>
          <p:nvPr/>
        </p:nvSpPr>
        <p:spPr>
          <a:xfrm>
            <a:off x="3232800" y="1458000"/>
            <a:ext cx="28260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7" name="Rectangle 26">
            <a:extLst>
              <a:ext uri="{FF2B5EF4-FFF2-40B4-BE49-F238E27FC236}">
                <a16:creationId xmlns:a16="http://schemas.microsoft.com/office/drawing/2014/main" id="{382F8438-21ED-0FB3-2E9A-10979CE8EC5A}"/>
              </a:ext>
            </a:extLst>
          </p:cNvPr>
          <p:cNvSpPr/>
          <p:nvPr/>
        </p:nvSpPr>
        <p:spPr>
          <a:xfrm>
            <a:off x="3515400" y="1458000"/>
            <a:ext cx="56520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Dilution &amp; Profit Increase</a:t>
            </a:r>
          </a:p>
        </p:txBody>
      </p:sp>
      <p:sp>
        <p:nvSpPr>
          <p:cNvPr id="28" name="Rectangle 27">
            <a:extLst>
              <a:ext uri="{FF2B5EF4-FFF2-40B4-BE49-F238E27FC236}">
                <a16:creationId xmlns:a16="http://schemas.microsoft.com/office/drawing/2014/main" id="{0F8FCCFA-AFC0-02EE-C9DF-F57F6F490F20}"/>
              </a:ext>
            </a:extLst>
          </p:cNvPr>
          <p:cNvSpPr/>
          <p:nvPr/>
        </p:nvSpPr>
        <p:spPr>
          <a:xfrm>
            <a:off x="4080600" y="1458000"/>
            <a:ext cx="254340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Tree>
    <p:extLst>
      <p:ext uri="{BB962C8B-B14F-4D97-AF65-F5344CB8AC3E}">
        <p14:creationId xmlns:p14="http://schemas.microsoft.com/office/powerpoint/2010/main" val="174948225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C48214-7CCC-1C4D-8B45-5DE0EE0FDE73}"/>
            </a:ext>
          </a:extLst>
        </p:cNvPr>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4E0B0A98-85F1-7ABA-2F3B-1C40603F09A9}"/>
              </a:ext>
            </a:extLst>
          </p:cNvPr>
          <p:cNvGraphicFramePr>
            <a:graphicFrameLocks noGrp="1"/>
          </p:cNvGraphicFramePr>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b="1">
                          <a:latin typeface="Nexa Bold"/>
                        </a:defRPr>
                      </a:pPr>
                      <a:r>
                        <a:rPr sz="800">
                          <a:latin typeface="Nexa Bold"/>
                        </a:rPr>
                        <a:t>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b="1">
                          <a:latin typeface="Nexa Bold"/>
                        </a:defRPr>
                      </a:pPr>
                      <a:r>
                        <a:rPr sz="800">
                          <a:latin typeface="Nexa Bold"/>
                        </a:rPr>
                        <a:t>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b="1">
                          <a:latin typeface="Nexa Bold"/>
                        </a:defRPr>
                      </a:pPr>
                      <a:r>
                        <a:rPr sz="800">
                          <a:latin typeface="Nexa Bold"/>
                        </a:rPr>
                        <a:t>2.1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a:latin typeface="Nexa Book"/>
                        </a:defRPr>
                      </a:pPr>
                      <a:r>
                        <a:rPr sz="800">
                          <a:latin typeface="Nexa Book"/>
                        </a:rPr>
                        <a:t>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Advanced Protection Lotion FPS50+ 240ml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Aqua Protect Cream FPS50+ 236ml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Aqua Protect Sport Lotion FPS50+ 236ml (3.1%)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a:latin typeface="Nexa Book"/>
                        </a:defRPr>
                      </a:pPr>
                      <a:r>
                        <a:rPr sz="800">
                          <a:latin typeface="Nexa Book"/>
                        </a:rPr>
                        <a:t>0.5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D9D26D17-CA1E-4B3F-169C-6BF89F74EB60}"/>
              </a:ext>
            </a:extLst>
          </p:cNvPr>
          <p:cNvGraphicFramePr>
            <a:graphicFrameLocks noGrp="1"/>
          </p:cNvGraphicFramePr>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Banana Boat Advanced Protection Lotion FPS50+ 240ml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Banana Boat Aqua Protect Sport Lotion FPS50+ 236ml (3.1%)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Banana Boat Aqua Protect Cream FPS50+ 236ml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520DE0C2-9E04-73E0-91AA-4EC973034D87}"/>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A8F89942-59B7-5579-A2C3-7A9409400563}"/>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6" name="Head">
            <a:extLst>
              <a:ext uri="{FF2B5EF4-FFF2-40B4-BE49-F238E27FC236}">
                <a16:creationId xmlns:a16="http://schemas.microsoft.com/office/drawing/2014/main" id="{516037C8-38F7-636C-BE89-38CA61937B6F}"/>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Hawaiian Tropic Sheer Touch Lotion FPS30 240ml (1.7%) | Up &amp; Down Pricing | Walmart | Assumes no other are changing prices</a:t>
            </a:r>
          </a:p>
        </p:txBody>
      </p:sp>
      <p:sp>
        <p:nvSpPr>
          <p:cNvPr id="4" name="Title1">
            <a:extLst>
              <a:ext uri="{FF2B5EF4-FFF2-40B4-BE49-F238E27FC236}">
                <a16:creationId xmlns:a16="http://schemas.microsoft.com/office/drawing/2014/main" id="{44C7ADDB-0CF1-4F20-9445-6ABAB23E6068}"/>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CE69FC3E-8CF4-6952-EABE-2B94F993F564}"/>
              </a:ext>
            </a:extLst>
          </p:cNvPr>
          <p:cNvGraphicFramePr>
            <a:graphicFrameLocks noGrp="1"/>
          </p:cNvGraphicFramePr>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EBCB5081-A729-31AB-1D1F-D0328D3E0F89}"/>
              </a:ext>
            </a:extLst>
          </p:cNvPr>
          <p:cNvGraphicFramePr>
            <a:graphicFrameLocks noGrp="1"/>
          </p:cNvGraphicFramePr>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78AE85B8-038A-3A0C-AD84-CBFDBC4F2592}"/>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49EAA572-2892-CCCE-D813-82D1EFFFA0F0}"/>
              </a:ext>
            </a:extLst>
          </p:cNvPr>
          <p:cNvSpPr>
            <a:spLocks noGrp="1"/>
          </p:cNvSpPr>
          <p:nvPr>
            <p:ph type="dt" sz="half" idx="14"/>
          </p:nvPr>
        </p:nvSpPr>
        <p:spPr/>
        <p:txBody>
          <a:bodyPr/>
          <a:lstStyle/>
          <a:p>
            <a:fld id="{1D008078-2C21-4DCA-B855-87E98C20A404}" type="datetime1">
              <a:rPr lang="en-US" smtClean="0"/>
              <a:t>7/25/2025</a:t>
            </a:fld>
            <a:endParaRPr lang="en-US"/>
          </a:p>
        </p:txBody>
      </p:sp>
      <p:sp>
        <p:nvSpPr>
          <p:cNvPr id="3" name="Slide Number Placeholder 2">
            <a:extLst>
              <a:ext uri="{FF2B5EF4-FFF2-40B4-BE49-F238E27FC236}">
                <a16:creationId xmlns:a16="http://schemas.microsoft.com/office/drawing/2014/main" id="{1B2D9935-D101-E97A-DB40-E17F9A3FBA11}"/>
              </a:ext>
            </a:extLst>
          </p:cNvPr>
          <p:cNvSpPr>
            <a:spLocks noGrp="1"/>
          </p:cNvSpPr>
          <p:nvPr>
            <p:ph type="sldNum" sz="quarter" idx="16"/>
          </p:nvPr>
        </p:nvSpPr>
        <p:spPr/>
        <p:txBody>
          <a:bodyPr/>
          <a:lstStyle/>
          <a:p>
            <a:fld id="{7B1F438D-4EAF-094E-9162-80CF3EF77236}" type="slidenum">
              <a:rPr lang="en-US" smtClean="0"/>
              <a:pPr/>
              <a:t>52</a:t>
            </a:fld>
            <a:endParaRPr lang="en-US"/>
          </a:p>
        </p:txBody>
      </p:sp>
    </p:spTree>
    <p:extLst>
      <p:ext uri="{BB962C8B-B14F-4D97-AF65-F5344CB8AC3E}">
        <p14:creationId xmlns:p14="http://schemas.microsoft.com/office/powerpoint/2010/main" val="274300985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7C0EF0-3C2F-C685-42AC-181AC4818554}"/>
            </a:ext>
          </a:extLst>
        </p:cNvPr>
        <p:cNvGrpSpPr/>
        <p:nvPr/>
      </p:nvGrpSpPr>
      <p:grpSpPr>
        <a:xfrm>
          <a:off x="0" y="0"/>
          <a:ext cx="0" cy="0"/>
          <a:chOff x="0" y="0"/>
          <a:chExt cx="0" cy="0"/>
        </a:xfrm>
      </p:grpSpPr>
      <p:sp>
        <p:nvSpPr>
          <p:cNvPr id="6" name="Footer Placeholder 5">
            <a:extLst>
              <a:ext uri="{FF2B5EF4-FFF2-40B4-BE49-F238E27FC236}">
                <a16:creationId xmlns:a16="http://schemas.microsoft.com/office/drawing/2014/main" id="{26B09237-5AC3-ADCC-C02E-0D061C83471C}"/>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EDC9A6D4-8252-A810-E8B3-C4845530CCE0}"/>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4" name="Head">
            <a:extLst>
              <a:ext uri="{FF2B5EF4-FFF2-40B4-BE49-F238E27FC236}">
                <a16:creationId xmlns:a16="http://schemas.microsoft.com/office/drawing/2014/main" id="{81EBBF4E-9454-5080-C7E6-0F4B0B48B6D5}"/>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Hawaiian Tropic Sheer Touch Lotion FPS50+ 240ml | Walmart | Assuming no other products are changing prices</a:t>
            </a:r>
          </a:p>
        </p:txBody>
      </p:sp>
      <p:sp>
        <p:nvSpPr>
          <p:cNvPr id="10" name="Title 9">
            <a:extLst>
              <a:ext uri="{FF2B5EF4-FFF2-40B4-BE49-F238E27FC236}">
                <a16:creationId xmlns:a16="http://schemas.microsoft.com/office/drawing/2014/main" id="{49B094B0-ACBF-5D75-A74A-A946F2B9FA2F}"/>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512F920D-F064-5F7A-59E7-6BEBB472B936}"/>
              </a:ext>
            </a:extLst>
          </p:cNvPr>
          <p:cNvGraphicFramePr/>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219E1CFF-6D37-A306-EB4A-53C355BA1CBC}"/>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667DA40A-3D27-9738-B1EE-3EF8C6A8D1E2}"/>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86A4E27C-6787-A239-A3EE-D24067AF74DA}"/>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5A3ADF25-335A-9E44-DD9C-85FF30DCA691}"/>
              </a:ext>
            </a:extLst>
          </p:cNvPr>
          <p:cNvSpPr>
            <a:spLocks noGrp="1"/>
          </p:cNvSpPr>
          <p:nvPr>
            <p:ph type="dt" sz="half" idx="14"/>
          </p:nvPr>
        </p:nvSpPr>
        <p:spPr/>
        <p:txBody>
          <a:bodyPr/>
          <a:lstStyle/>
          <a:p>
            <a:fld id="{7FE604EA-FBB6-4FDB-AFE2-9A23405DCB69}" type="datetime1">
              <a:rPr lang="en-US" smtClean="0"/>
              <a:t>7/25/2025</a:t>
            </a:fld>
            <a:endParaRPr lang="en-US"/>
          </a:p>
        </p:txBody>
      </p:sp>
      <p:sp>
        <p:nvSpPr>
          <p:cNvPr id="7" name="Slide Number Placeholder 6">
            <a:extLst>
              <a:ext uri="{FF2B5EF4-FFF2-40B4-BE49-F238E27FC236}">
                <a16:creationId xmlns:a16="http://schemas.microsoft.com/office/drawing/2014/main" id="{00EAAD01-CF04-90CD-7BBA-EF72B3F9B798}"/>
              </a:ext>
            </a:extLst>
          </p:cNvPr>
          <p:cNvSpPr>
            <a:spLocks noGrp="1"/>
          </p:cNvSpPr>
          <p:nvPr>
            <p:ph type="sldNum" sz="quarter" idx="16"/>
          </p:nvPr>
        </p:nvSpPr>
        <p:spPr/>
        <p:txBody>
          <a:bodyPr/>
          <a:lstStyle/>
          <a:p>
            <a:fld id="{7B1F438D-4EAF-094E-9162-80CF3EF77236}" type="slidenum">
              <a:rPr lang="en-US" smtClean="0"/>
              <a:pPr/>
              <a:t>53</a:t>
            </a:fld>
            <a:endParaRPr lang="en-US"/>
          </a:p>
        </p:txBody>
      </p:sp>
      <p:sp>
        <p:nvSpPr>
          <p:cNvPr id="22" name="Rectangle 21">
            <a:extLst>
              <a:ext uri="{FF2B5EF4-FFF2-40B4-BE49-F238E27FC236}">
                <a16:creationId xmlns:a16="http://schemas.microsoft.com/office/drawing/2014/main" id="{60788A8D-FE56-633A-3E67-990279FBB5C1}"/>
              </a:ext>
            </a:extLst>
          </p:cNvPr>
          <p:cNvSpPr/>
          <p:nvPr/>
        </p:nvSpPr>
        <p:spPr>
          <a:xfrm>
            <a:off x="972000" y="1458000"/>
            <a:ext cx="67824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Increase &amp; Profit Dilution</a:t>
            </a:r>
          </a:p>
        </p:txBody>
      </p:sp>
      <p:sp>
        <p:nvSpPr>
          <p:cNvPr id="23" name="Rectangle 22">
            <a:extLst>
              <a:ext uri="{FF2B5EF4-FFF2-40B4-BE49-F238E27FC236}">
                <a16:creationId xmlns:a16="http://schemas.microsoft.com/office/drawing/2014/main" id="{EBBB8E4E-9EFC-4B0D-D0BD-894D5A91E5F1}"/>
              </a:ext>
            </a:extLst>
          </p:cNvPr>
          <p:cNvSpPr/>
          <p:nvPr/>
        </p:nvSpPr>
        <p:spPr>
          <a:xfrm>
            <a:off x="1650240" y="1458000"/>
            <a:ext cx="129996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4" name="Rectangle 23">
            <a:extLst>
              <a:ext uri="{FF2B5EF4-FFF2-40B4-BE49-F238E27FC236}">
                <a16:creationId xmlns:a16="http://schemas.microsoft.com/office/drawing/2014/main" id="{C61AE0F7-3453-567A-BF89-1384B71D2BF9}"/>
              </a:ext>
            </a:extLst>
          </p:cNvPr>
          <p:cNvSpPr/>
          <p:nvPr/>
        </p:nvSpPr>
        <p:spPr>
          <a:xfrm>
            <a:off x="2950200" y="1458000"/>
            <a:ext cx="16956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Profit &amp; Revenue Increase</a:t>
            </a:r>
          </a:p>
        </p:txBody>
      </p:sp>
      <p:sp>
        <p:nvSpPr>
          <p:cNvPr id="25" name="Rectangle 24">
            <a:extLst>
              <a:ext uri="{FF2B5EF4-FFF2-40B4-BE49-F238E27FC236}">
                <a16:creationId xmlns:a16="http://schemas.microsoft.com/office/drawing/2014/main" id="{E2F1C263-17CF-29D9-51F0-4F994707254B}"/>
              </a:ext>
            </a:extLst>
          </p:cNvPr>
          <p:cNvSpPr/>
          <p:nvPr/>
        </p:nvSpPr>
        <p:spPr>
          <a:xfrm>
            <a:off x="3119760" y="1458000"/>
            <a:ext cx="350424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Tree>
    <p:extLst>
      <p:ext uri="{BB962C8B-B14F-4D97-AF65-F5344CB8AC3E}">
        <p14:creationId xmlns:p14="http://schemas.microsoft.com/office/powerpoint/2010/main" val="193229821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9E6AD9-5E6F-194B-E4CC-45ED8CB77634}"/>
            </a:ext>
          </a:extLst>
        </p:cNvPr>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4B5FA0E-8B58-215F-3802-448BE38CF72C}"/>
              </a:ext>
            </a:extLst>
          </p:cNvPr>
          <p:cNvGraphicFramePr>
            <a:graphicFrameLocks noGrp="1"/>
          </p:cNvGraphicFramePr>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b="1">
                          <a:latin typeface="Nexa Bold"/>
                        </a:defRPr>
                      </a:pPr>
                      <a:r>
                        <a:rPr sz="800">
                          <a:latin typeface="Nexa Bold"/>
                        </a:rPr>
                        <a:t>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b="1">
                          <a:latin typeface="Nexa Bold"/>
                        </a:defRPr>
                      </a:pPr>
                      <a:r>
                        <a:rPr sz="800">
                          <a:latin typeface="Nexa Bold"/>
                        </a:rPr>
                        <a:t>2.9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Advanced Protection Lotion FPS50+ 240ml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a:latin typeface="Nexa Book"/>
                        </a:defRPr>
                      </a:pPr>
                      <a:r>
                        <a:rPr sz="800">
                          <a:latin typeface="Nexa Book"/>
                        </a:rPr>
                        <a:t>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b="1">
                          <a:latin typeface="Nexa Bold"/>
                        </a:defRPr>
                      </a:pPr>
                      <a:r>
                        <a:rPr sz="800">
                          <a:latin typeface="Nexa Bold"/>
                        </a:rPr>
                        <a:t>3.8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Sheer Touch Lotion FPS30 240ml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a:latin typeface="Nexa Book"/>
                        </a:defRPr>
                      </a:pPr>
                      <a:r>
                        <a:rPr sz="800">
                          <a:latin typeface="Nexa Book"/>
                        </a:rPr>
                        <a:t>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Aqua Protect Cream FPS50+ 236ml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Aqua Protect Sport Lotion FPS50+ 236ml (3.1%)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a:latin typeface="Nexa Book"/>
                        </a:defRPr>
                      </a:pPr>
                      <a:r>
                        <a:rPr sz="800">
                          <a:latin typeface="Nexa Book"/>
                        </a:rPr>
                        <a:t>0.5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6882C3C1-1350-6FA8-A699-2E78E76B5BA6}"/>
              </a:ext>
            </a:extLst>
          </p:cNvPr>
          <p:cNvGraphicFramePr>
            <a:graphicFrameLocks noGrp="1"/>
          </p:cNvGraphicFramePr>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2.5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Banana Boat Advanced Protection Lotion FPS50+ 240ml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Hawaiian Tropic Sheer Touch Lotion FPS30 240ml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3.5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Banana Boat Aqua Protect Cream FPS50+ 236ml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Banana Boat Aqua Protect Sport Lotion FPS50+ 236ml (3.1%)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BC982252-F7B7-C11B-05D8-FBA5B8EEA0E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EF1D101E-EBFD-6D81-73EA-DE8E63B71A27}"/>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6" name="Head">
            <a:extLst>
              <a:ext uri="{FF2B5EF4-FFF2-40B4-BE49-F238E27FC236}">
                <a16:creationId xmlns:a16="http://schemas.microsoft.com/office/drawing/2014/main" id="{17DDFE9F-D4D1-C7A0-5C90-52444EF5BF21}"/>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Hawaiian Tropic Sheer Touch Lotion FPS50+ 240ml (4.4%) | Up &amp; Down Pricing | Walmart | Assumes no other are changing prices</a:t>
            </a:r>
          </a:p>
        </p:txBody>
      </p:sp>
      <p:sp>
        <p:nvSpPr>
          <p:cNvPr id="4" name="Title1">
            <a:extLst>
              <a:ext uri="{FF2B5EF4-FFF2-40B4-BE49-F238E27FC236}">
                <a16:creationId xmlns:a16="http://schemas.microsoft.com/office/drawing/2014/main" id="{794E439F-DDA0-1ECB-22FB-B84F401EC948}"/>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A0A58708-6851-C027-26CF-5B9064D2AF10}"/>
              </a:ext>
            </a:extLst>
          </p:cNvPr>
          <p:cNvGraphicFramePr>
            <a:graphicFrameLocks noGrp="1"/>
          </p:cNvGraphicFramePr>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DE99D2DD-ACE5-1811-ACF5-6426AFF23620}"/>
              </a:ext>
            </a:extLst>
          </p:cNvPr>
          <p:cNvGraphicFramePr>
            <a:graphicFrameLocks noGrp="1"/>
          </p:cNvGraphicFramePr>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80AC92E8-4BD0-2E08-E348-189FFA69C427}"/>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202C857E-10D0-72A3-0B74-1ECEF1983F47}"/>
              </a:ext>
            </a:extLst>
          </p:cNvPr>
          <p:cNvSpPr>
            <a:spLocks noGrp="1"/>
          </p:cNvSpPr>
          <p:nvPr>
            <p:ph type="dt" sz="half" idx="14"/>
          </p:nvPr>
        </p:nvSpPr>
        <p:spPr/>
        <p:txBody>
          <a:bodyPr/>
          <a:lstStyle/>
          <a:p>
            <a:fld id="{1D008078-2C21-4DCA-B855-87E98C20A404}" type="datetime1">
              <a:rPr lang="en-US" smtClean="0"/>
              <a:t>7/25/2025</a:t>
            </a:fld>
            <a:endParaRPr lang="en-US"/>
          </a:p>
        </p:txBody>
      </p:sp>
      <p:sp>
        <p:nvSpPr>
          <p:cNvPr id="3" name="Slide Number Placeholder 2">
            <a:extLst>
              <a:ext uri="{FF2B5EF4-FFF2-40B4-BE49-F238E27FC236}">
                <a16:creationId xmlns:a16="http://schemas.microsoft.com/office/drawing/2014/main" id="{AD57D509-918B-F3EF-B205-54B65766AB3C}"/>
              </a:ext>
            </a:extLst>
          </p:cNvPr>
          <p:cNvSpPr>
            <a:spLocks noGrp="1"/>
          </p:cNvSpPr>
          <p:nvPr>
            <p:ph type="sldNum" sz="quarter" idx="16"/>
          </p:nvPr>
        </p:nvSpPr>
        <p:spPr/>
        <p:txBody>
          <a:bodyPr/>
          <a:lstStyle/>
          <a:p>
            <a:fld id="{7B1F438D-4EAF-094E-9162-80CF3EF77236}" type="slidenum">
              <a:rPr lang="en-US" smtClean="0"/>
              <a:pPr/>
              <a:t>54</a:t>
            </a:fld>
            <a:endParaRPr lang="en-US"/>
          </a:p>
        </p:txBody>
      </p:sp>
    </p:spTree>
    <p:extLst>
      <p:ext uri="{BB962C8B-B14F-4D97-AF65-F5344CB8AC3E}">
        <p14:creationId xmlns:p14="http://schemas.microsoft.com/office/powerpoint/2010/main" val="287803593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EA60A6-F382-C3A1-D9D7-5906BC06F185}"/>
            </a:ext>
          </a:extLst>
        </p:cNvPr>
        <p:cNvGrpSpPr/>
        <p:nvPr/>
      </p:nvGrpSpPr>
      <p:grpSpPr>
        <a:xfrm>
          <a:off x="0" y="0"/>
          <a:ext cx="0" cy="0"/>
          <a:chOff x="0" y="0"/>
          <a:chExt cx="0" cy="0"/>
        </a:xfrm>
      </p:grpSpPr>
      <p:sp>
        <p:nvSpPr>
          <p:cNvPr id="6" name="Footer Placeholder 5">
            <a:extLst>
              <a:ext uri="{FF2B5EF4-FFF2-40B4-BE49-F238E27FC236}">
                <a16:creationId xmlns:a16="http://schemas.microsoft.com/office/drawing/2014/main" id="{D82892C0-08D8-B283-34E8-18AC6062088B}"/>
              </a:ext>
            </a:extLst>
          </p:cNvPr>
          <p:cNvSpPr>
            <a:spLocks noGrp="1"/>
          </p:cNvSpPr>
          <p:nvPr>
            <p:ph type="ftr" sz="quarter" idx="15"/>
          </p:nvPr>
        </p:nvSpPr>
        <p:spPr>
          <a:xfrm>
            <a:off x="546969" y="4970700"/>
            <a:ext cx="6451742" cy="174151"/>
          </a:xfrm>
        </p:spPr>
        <p:txBody>
          <a:bodyPr/>
          <a:lstStyle/>
          <a:p>
            <a:endParaRPr lang="en-CH"/>
          </a:p>
        </p:txBody>
      </p:sp>
      <p:sp>
        <p:nvSpPr>
          <p:cNvPr id="19" name="Source">
            <a:extLst>
              <a:ext uri="{FF2B5EF4-FFF2-40B4-BE49-F238E27FC236}">
                <a16:creationId xmlns:a16="http://schemas.microsoft.com/office/drawing/2014/main" id="{237D839B-BAED-0116-6E81-B49D282CA6AC}"/>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20" name="Head">
            <a:extLst>
              <a:ext uri="{FF2B5EF4-FFF2-40B4-BE49-F238E27FC236}">
                <a16:creationId xmlns:a16="http://schemas.microsoft.com/office/drawing/2014/main" id="{848D4148-6CD8-C583-070F-D9404C7BEA22}"/>
              </a:ext>
            </a:extLst>
          </p:cNvPr>
          <p:cNvSpPr>
            <a:spLocks noGrp="1"/>
          </p:cNvSpPr>
          <p:nvPr>
            <p:ph type="body" sz="quarter" idx="18"/>
          </p:nvPr>
        </p:nvSpPr>
        <p:spPr>
          <a:xfrm>
            <a:off x="503238" y="774000"/>
            <a:ext cx="8136762" cy="360000"/>
          </a:xfrm>
        </p:spPr>
        <p:txBody>
          <a:bodyPr/>
          <a:lstStyle/>
          <a:p>
            <a:pPr>
              <a:defRPr sz="1200">
                <a:latin typeface="Nexa Bold (Headings)"/>
              </a:defRPr>
            </a:pPr>
            <a:r>
              <a:t>HT Silk Hydration | Price Elasticity | Walmart | Assumes no other products are changing prices</a:t>
            </a:r>
          </a:p>
        </p:txBody>
      </p:sp>
      <p:sp>
        <p:nvSpPr>
          <p:cNvPr id="18" name="Title 17">
            <a:extLst>
              <a:ext uri="{FF2B5EF4-FFF2-40B4-BE49-F238E27FC236}">
                <a16:creationId xmlns:a16="http://schemas.microsoft.com/office/drawing/2014/main" id="{86226781-E7CB-657F-D4D8-392D8282AEFC}"/>
              </a:ext>
            </a:extLst>
          </p:cNvPr>
          <p:cNvSpPr>
            <a:spLocks noGrp="1"/>
          </p:cNvSpPr>
          <p:nvPr>
            <p:ph type="title"/>
          </p:nvPr>
        </p:nvSpPr>
        <p:spPr>
          <a:xfrm>
            <a:off x="504000" y="-1"/>
            <a:ext cx="8136000" cy="771525"/>
          </a:xfrm>
        </p:spPr>
        <p:txBody>
          <a:bodyPr/>
          <a:lstStyle/>
          <a:p>
            <a:pPr>
              <a:defRPr sz="1600">
                <a:latin typeface="Nexa Bold (Headings)"/>
              </a:defRPr>
            </a:pPr>
            <a:r>
              <a:rPr lang="fr-CH" dirty="0">
                <a:highlight>
                  <a:srgbClr val="FFFF00"/>
                </a:highlight>
              </a:rPr>
              <a:t>Price </a:t>
            </a:r>
            <a:r>
              <a:rPr lang="fr-CH" dirty="0" err="1">
                <a:highlight>
                  <a:srgbClr val="FFFF00"/>
                </a:highlight>
              </a:rPr>
              <a:t>Elasticity</a:t>
            </a:r>
            <a:r>
              <a:rPr lang="fr-CH" dirty="0">
                <a:highlight>
                  <a:srgbClr val="FFFF00"/>
                </a:highlight>
              </a:rPr>
              <a:t> </a:t>
            </a:r>
            <a:r>
              <a:rPr lang="fr-CH" dirty="0" err="1">
                <a:highlight>
                  <a:srgbClr val="FFFF00"/>
                </a:highlight>
              </a:rPr>
              <a:t>Curve</a:t>
            </a:r>
            <a:r>
              <a:rPr lang="en-US" dirty="0">
                <a:highlight>
                  <a:srgbClr val="FFFF00"/>
                </a:highlight>
              </a:rPr>
              <a:t> </a:t>
            </a:r>
            <a:r>
              <a:rPr lang="en-US" dirty="0">
                <a:solidFill>
                  <a:schemeClr val="bg2">
                    <a:lumMod val="90000"/>
                  </a:schemeClr>
                </a:solidFill>
                <a:highlight>
                  <a:srgbClr val="FFFF00"/>
                </a:highlight>
              </a:rPr>
              <a:t>(Replace with SO WHAT)</a:t>
            </a:r>
          </a:p>
        </p:txBody>
      </p:sp>
      <p:graphicFrame>
        <p:nvGraphicFramePr>
          <p:cNvPr id="34" name="T1">
            <a:extLst>
              <a:ext uri="{FF2B5EF4-FFF2-40B4-BE49-F238E27FC236}">
                <a16:creationId xmlns:a16="http://schemas.microsoft.com/office/drawing/2014/main" id="{F56F065A-DC30-3A17-A784-B4FD2335A5E4}"/>
              </a:ext>
            </a:extLst>
          </p:cNvPr>
          <p:cNvGraphicFramePr>
            <a:graphicFrameLocks/>
          </p:cNvGraphicFramePr>
          <p:nvPr/>
        </p:nvGraphicFramePr>
        <p:xfrm>
          <a:off x="4579258" y="1141495"/>
          <a:ext cx="4057904" cy="746284"/>
        </p:xfrm>
        <a:graphic>
          <a:graphicData uri="http://schemas.openxmlformats.org/drawingml/2006/table">
            <a:tbl>
              <a:tblPr bandRow="1"/>
              <a:tblGrid>
                <a:gridCol w="162560">
                  <a:extLst>
                    <a:ext uri="{9D8B030D-6E8A-4147-A177-3AD203B41FA5}">
                      <a16:colId xmlns:a16="http://schemas.microsoft.com/office/drawing/2014/main" val="20000"/>
                    </a:ext>
                  </a:extLst>
                </a:gridCol>
                <a:gridCol w="1982932">
                  <a:extLst>
                    <a:ext uri="{9D8B030D-6E8A-4147-A177-3AD203B41FA5}">
                      <a16:colId xmlns:a16="http://schemas.microsoft.com/office/drawing/2014/main" val="20001"/>
                    </a:ext>
                  </a:extLst>
                </a:gridCol>
                <a:gridCol w="478103">
                  <a:extLst>
                    <a:ext uri="{9D8B030D-6E8A-4147-A177-3AD203B41FA5}">
                      <a16:colId xmlns:a16="http://schemas.microsoft.com/office/drawing/2014/main" val="20002"/>
                    </a:ext>
                  </a:extLst>
                </a:gridCol>
                <a:gridCol w="478103">
                  <a:extLst>
                    <a:ext uri="{9D8B030D-6E8A-4147-A177-3AD203B41FA5}">
                      <a16:colId xmlns:a16="http://schemas.microsoft.com/office/drawing/2014/main" val="20003"/>
                    </a:ext>
                  </a:extLst>
                </a:gridCol>
                <a:gridCol w="478103">
                  <a:extLst>
                    <a:ext uri="{9D8B030D-6E8A-4147-A177-3AD203B41FA5}">
                      <a16:colId xmlns:a16="http://schemas.microsoft.com/office/drawing/2014/main" val="1774582163"/>
                    </a:ext>
                  </a:extLst>
                </a:gridCol>
                <a:gridCol w="478103">
                  <a:extLst>
                    <a:ext uri="{9D8B030D-6E8A-4147-A177-3AD203B41FA5}">
                      <a16:colId xmlns:a16="http://schemas.microsoft.com/office/drawing/2014/main" val="506562406"/>
                    </a:ext>
                  </a:extLst>
                </a:gridCol>
              </a:tblGrid>
              <a:tr h="38862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GB" sz="800" b="1" i="0">
                        <a:solidFill>
                          <a:schemeClr val="tx2"/>
                        </a:solidFill>
                        <a:latin typeface="+mj-lt"/>
                        <a:ea typeface="Open Sans" panose="020B0606030504020204" pitchFamily="34" charset="0"/>
                        <a:cs typeface="Open Sans" panose="020B0606030504020204" pitchFamily="34" charset="0"/>
                      </a:endParaRPr>
                    </a:p>
                  </a:txBody>
                  <a:tcPr marL="68580" marR="68580" marT="34290" marB="34290">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Price Elasticity</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Down-Pricing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Up-Pricing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P12M </a:t>
                      </a:r>
                      <a:r>
                        <a:rPr lang="fr-CH" sz="700" b="1" i="0" err="1">
                          <a:solidFill>
                            <a:schemeClr val="tx2"/>
                          </a:solidFill>
                          <a:latin typeface="Nexa Bold" panose="00000800000000000000" pitchFamily="2" charset="0"/>
                          <a:ea typeface="Open Sans" panose="020B0606030504020204" pitchFamily="34" charset="0"/>
                          <a:cs typeface="Open Sans" panose="020B0606030504020204" pitchFamily="34" charset="0"/>
                        </a:rPr>
                        <a:t>Weight</a:t>
                      </a: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 of Business</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P12M Gross </a:t>
                      </a:r>
                      <a:r>
                        <a:rPr lang="fr-CH" sz="700" b="1" i="0" dirty="0" err="1">
                          <a:solidFill>
                            <a:schemeClr val="tx2"/>
                          </a:solidFill>
                          <a:latin typeface="Nexa Bold" panose="00000800000000000000" pitchFamily="2" charset="0"/>
                          <a:ea typeface="Open Sans" panose="020B0606030504020204" pitchFamily="34" charset="0"/>
                          <a:cs typeface="Open Sans" panose="020B0606030504020204" pitchFamily="34" charset="0"/>
                        </a:rPr>
                        <a:t>Margin</a:t>
                      </a: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a:t>
                      </a:r>
                      <a:endParaRPr lang="en-GB" sz="700" b="1" i="0" dirty="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1"/>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A097"/>
                    </a:solidFill>
                  </a:tcPr>
                </a:tc>
                <a:tc>
                  <a:txBody>
                    <a:bodyPr/>
                    <a:lstStyle/>
                    <a:p>
                      <a:pPr algn="l">
                        <a:defRPr sz="800">
                          <a:latin typeface="Nexa Book"/>
                        </a:defRPr>
                      </a:pPr>
                      <a:r>
                        <a:rPr sz="800">
                          <a:latin typeface="Nexa Book"/>
                        </a:rPr>
                        <a:t>Hawaiian Tropic Silk Hydration Lotion FPS50 180ml</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-2.4</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-1.3</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r>
                        <a:rPr sz="800">
                          <a:latin typeface="Nexa Book"/>
                        </a:rPr>
                        <a:t>2.7%</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59.7%</a:t>
                      </a: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85359843"/>
                  </a:ext>
                </a:extLst>
              </a:tr>
            </a:tbl>
          </a:graphicData>
        </a:graphic>
      </p:graphicFrame>
      <p:graphicFrame>
        <p:nvGraphicFramePr>
          <p:cNvPr id="8" name="C1">
            <a:extLst>
              <a:ext uri="{FF2B5EF4-FFF2-40B4-BE49-F238E27FC236}">
                <a16:creationId xmlns:a16="http://schemas.microsoft.com/office/drawing/2014/main" id="{A9B94044-DDC5-CE0F-E1FE-4B2E27767503}"/>
              </a:ext>
            </a:extLst>
          </p:cNvPr>
          <p:cNvGraphicFramePr>
            <a:graphicFrameLocks/>
          </p:cNvGraphicFramePr>
          <p:nvPr/>
        </p:nvGraphicFramePr>
        <p:xfrm>
          <a:off x="539749" y="1152000"/>
          <a:ext cx="4112080" cy="3620027"/>
        </p:xfrm>
        <a:graphic>
          <a:graphicData uri="http://schemas.openxmlformats.org/drawingml/2006/chart">
            <c:chart xmlns:c="http://schemas.openxmlformats.org/drawingml/2006/chart" xmlns:r="http://schemas.openxmlformats.org/officeDocument/2006/relationships" r:id="rId2"/>
          </a:graphicData>
        </a:graphic>
      </p:graphicFrame>
      <p:sp>
        <p:nvSpPr>
          <p:cNvPr id="2" name="Date Placeholder 1">
            <a:extLst>
              <a:ext uri="{FF2B5EF4-FFF2-40B4-BE49-F238E27FC236}">
                <a16:creationId xmlns:a16="http://schemas.microsoft.com/office/drawing/2014/main" id="{575F0D20-E89B-6BDE-1A4A-5FE6B100A05C}"/>
              </a:ext>
            </a:extLst>
          </p:cNvPr>
          <p:cNvSpPr>
            <a:spLocks noGrp="1"/>
          </p:cNvSpPr>
          <p:nvPr>
            <p:ph type="dt" sz="half" idx="14"/>
          </p:nvPr>
        </p:nvSpPr>
        <p:spPr/>
        <p:txBody>
          <a:bodyPr/>
          <a:lstStyle/>
          <a:p>
            <a:fld id="{C2150E0F-65BF-4754-A874-587658C88696}" type="datetime1">
              <a:rPr lang="en-US" smtClean="0"/>
              <a:t>7/25/2025</a:t>
            </a:fld>
            <a:endParaRPr lang="en-US"/>
          </a:p>
        </p:txBody>
      </p:sp>
      <p:sp>
        <p:nvSpPr>
          <p:cNvPr id="4" name="Slide Number Placeholder 3">
            <a:extLst>
              <a:ext uri="{FF2B5EF4-FFF2-40B4-BE49-F238E27FC236}">
                <a16:creationId xmlns:a16="http://schemas.microsoft.com/office/drawing/2014/main" id="{D0DAE854-73EE-B928-1C83-60C9F0395951}"/>
              </a:ext>
            </a:extLst>
          </p:cNvPr>
          <p:cNvSpPr>
            <a:spLocks noGrp="1"/>
          </p:cNvSpPr>
          <p:nvPr>
            <p:ph type="sldNum" sz="quarter" idx="16"/>
          </p:nvPr>
        </p:nvSpPr>
        <p:spPr/>
        <p:txBody>
          <a:bodyPr/>
          <a:lstStyle/>
          <a:p>
            <a:fld id="{7B1F438D-4EAF-094E-9162-80CF3EF77236}" type="slidenum">
              <a:rPr lang="en-US" smtClean="0"/>
              <a:pPr/>
              <a:t>55</a:t>
            </a:fld>
            <a:endParaRPr lang="en-US"/>
          </a:p>
        </p:txBody>
      </p:sp>
      <p:sp>
        <p:nvSpPr>
          <p:cNvPr id="3" name="TextBox Y">
            <a:extLst>
              <a:ext uri="{FF2B5EF4-FFF2-40B4-BE49-F238E27FC236}">
                <a16:creationId xmlns:a16="http://schemas.microsoft.com/office/drawing/2014/main" id="{64494B9C-3BE0-3F64-6D53-288AD7815516}"/>
              </a:ext>
            </a:extLst>
          </p:cNvPr>
          <p:cNvSpPr txBox="1"/>
          <p:nvPr/>
        </p:nvSpPr>
        <p:spPr>
          <a:xfrm>
            <a:off x="517719" y="1098243"/>
            <a:ext cx="564369" cy="4238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marL="0" marR="0" lvl="0" indent="0" defTabSz="685783"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2"/>
                </a:solidFill>
                <a:effectLst/>
                <a:uLnTx/>
                <a:uFillTx/>
                <a:latin typeface="Nexa Bold"/>
                <a:ea typeface="+mn-ea"/>
                <a:cs typeface="+mn-cs"/>
              </a:rPr>
              <a:t>% change In volume share</a:t>
            </a:r>
            <a:endParaRPr kumimoji="0" sz="800" b="0" i="0" u="none" strike="noStrike" kern="1200" cap="none" spc="0" normalizeH="0" baseline="0" noProof="0" dirty="0">
              <a:ln>
                <a:noFill/>
              </a:ln>
              <a:solidFill>
                <a:schemeClr val="tx2"/>
              </a:solidFill>
              <a:effectLst/>
              <a:uLnTx/>
              <a:uFillTx/>
              <a:latin typeface="Nexa Bold"/>
              <a:ea typeface="+mn-ea"/>
              <a:cs typeface="+mn-cs"/>
            </a:endParaRPr>
          </a:p>
        </p:txBody>
      </p:sp>
    </p:spTree>
    <p:extLst>
      <p:ext uri="{BB962C8B-B14F-4D97-AF65-F5344CB8AC3E}">
        <p14:creationId xmlns:p14="http://schemas.microsoft.com/office/powerpoint/2010/main" val="84982137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E41234-5BF8-712C-55D7-273BFBB4BF64}"/>
            </a:ext>
          </a:extLst>
        </p:cNvPr>
        <p:cNvGrpSpPr/>
        <p:nvPr/>
      </p:nvGrpSpPr>
      <p:grpSpPr>
        <a:xfrm>
          <a:off x="0" y="0"/>
          <a:ext cx="0" cy="0"/>
          <a:chOff x="0" y="0"/>
          <a:chExt cx="0" cy="0"/>
        </a:xfrm>
      </p:grpSpPr>
      <p:sp>
        <p:nvSpPr>
          <p:cNvPr id="6" name="Footer Placeholder 5">
            <a:extLst>
              <a:ext uri="{FF2B5EF4-FFF2-40B4-BE49-F238E27FC236}">
                <a16:creationId xmlns:a16="http://schemas.microsoft.com/office/drawing/2014/main" id="{769489A0-ACAD-67B8-4D4D-5FE3082957CD}"/>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D2593505-BDF4-3535-F54B-050A974AA718}"/>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4" name="Head">
            <a:extLst>
              <a:ext uri="{FF2B5EF4-FFF2-40B4-BE49-F238E27FC236}">
                <a16:creationId xmlns:a16="http://schemas.microsoft.com/office/drawing/2014/main" id="{D7AF790A-ED72-AFE1-30EF-FD9645F0211E}"/>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Hawaiian Tropic Silk Hydration Lotion FPS50 180ml | Walmart | Assuming no other products are changing prices</a:t>
            </a:r>
          </a:p>
        </p:txBody>
      </p:sp>
      <p:sp>
        <p:nvSpPr>
          <p:cNvPr id="10" name="Title 9">
            <a:extLst>
              <a:ext uri="{FF2B5EF4-FFF2-40B4-BE49-F238E27FC236}">
                <a16:creationId xmlns:a16="http://schemas.microsoft.com/office/drawing/2014/main" id="{87522D6B-74FB-CC2C-3F46-833AB590EB0C}"/>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B310C898-C50C-3CC1-AF3F-1D7B04D61A52}"/>
              </a:ext>
            </a:extLst>
          </p:cNvPr>
          <p:cNvGraphicFramePr/>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92DEBB1C-8342-6589-1C22-CD8E5B78E3F6}"/>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B8233D28-8020-9E1F-591B-C1B6C53E037C}"/>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6D8E0723-E437-C2B2-8E8C-38E9BB9F9D6F}"/>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62A34A08-9664-4CFB-39DD-024526FB1623}"/>
              </a:ext>
            </a:extLst>
          </p:cNvPr>
          <p:cNvSpPr>
            <a:spLocks noGrp="1"/>
          </p:cNvSpPr>
          <p:nvPr>
            <p:ph type="dt" sz="half" idx="14"/>
          </p:nvPr>
        </p:nvSpPr>
        <p:spPr/>
        <p:txBody>
          <a:bodyPr/>
          <a:lstStyle/>
          <a:p>
            <a:fld id="{7FE604EA-FBB6-4FDB-AFE2-9A23405DCB69}" type="datetime1">
              <a:rPr lang="en-US" smtClean="0"/>
              <a:t>7/25/2025</a:t>
            </a:fld>
            <a:endParaRPr lang="en-US"/>
          </a:p>
        </p:txBody>
      </p:sp>
      <p:sp>
        <p:nvSpPr>
          <p:cNvPr id="7" name="Slide Number Placeholder 6">
            <a:extLst>
              <a:ext uri="{FF2B5EF4-FFF2-40B4-BE49-F238E27FC236}">
                <a16:creationId xmlns:a16="http://schemas.microsoft.com/office/drawing/2014/main" id="{95B03536-B6C6-A6BF-6E25-5AA7DCFEB61D}"/>
              </a:ext>
            </a:extLst>
          </p:cNvPr>
          <p:cNvSpPr>
            <a:spLocks noGrp="1"/>
          </p:cNvSpPr>
          <p:nvPr>
            <p:ph type="sldNum" sz="quarter" idx="16"/>
          </p:nvPr>
        </p:nvSpPr>
        <p:spPr/>
        <p:txBody>
          <a:bodyPr/>
          <a:lstStyle/>
          <a:p>
            <a:fld id="{7B1F438D-4EAF-094E-9162-80CF3EF77236}" type="slidenum">
              <a:rPr lang="en-US" smtClean="0"/>
              <a:pPr/>
              <a:t>56</a:t>
            </a:fld>
            <a:endParaRPr lang="en-US"/>
          </a:p>
        </p:txBody>
      </p:sp>
      <p:sp>
        <p:nvSpPr>
          <p:cNvPr id="22" name="Rectangle 21">
            <a:extLst>
              <a:ext uri="{FF2B5EF4-FFF2-40B4-BE49-F238E27FC236}">
                <a16:creationId xmlns:a16="http://schemas.microsoft.com/office/drawing/2014/main" id="{4D082760-2EB5-532C-8C55-20BE4267A629}"/>
              </a:ext>
            </a:extLst>
          </p:cNvPr>
          <p:cNvSpPr/>
          <p:nvPr/>
        </p:nvSpPr>
        <p:spPr>
          <a:xfrm>
            <a:off x="972000" y="1458000"/>
            <a:ext cx="152604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3" name="Rectangle 22">
            <a:extLst>
              <a:ext uri="{FF2B5EF4-FFF2-40B4-BE49-F238E27FC236}">
                <a16:creationId xmlns:a16="http://schemas.microsoft.com/office/drawing/2014/main" id="{8DE45830-7828-41D2-992C-33F6C511A56F}"/>
              </a:ext>
            </a:extLst>
          </p:cNvPr>
          <p:cNvSpPr/>
          <p:nvPr/>
        </p:nvSpPr>
        <p:spPr>
          <a:xfrm>
            <a:off x="2498040" y="1458000"/>
            <a:ext cx="214776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Dilution &amp; Profit Increase</a:t>
            </a:r>
          </a:p>
        </p:txBody>
      </p:sp>
      <p:sp>
        <p:nvSpPr>
          <p:cNvPr id="24" name="Rectangle 23">
            <a:extLst>
              <a:ext uri="{FF2B5EF4-FFF2-40B4-BE49-F238E27FC236}">
                <a16:creationId xmlns:a16="http://schemas.microsoft.com/office/drawing/2014/main" id="{686AE5E0-370A-CC23-AEA2-C8AFF4C2ABAF}"/>
              </a:ext>
            </a:extLst>
          </p:cNvPr>
          <p:cNvSpPr/>
          <p:nvPr/>
        </p:nvSpPr>
        <p:spPr>
          <a:xfrm>
            <a:off x="4645800" y="1458000"/>
            <a:ext cx="1978199"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Tree>
    <p:extLst>
      <p:ext uri="{BB962C8B-B14F-4D97-AF65-F5344CB8AC3E}">
        <p14:creationId xmlns:p14="http://schemas.microsoft.com/office/powerpoint/2010/main" val="173834541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0D24B6-C335-5FDC-E585-1FAC8BDF72DE}"/>
            </a:ext>
          </a:extLst>
        </p:cNvPr>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0C3FD1FB-C261-0448-097E-744FEF202FC6}"/>
              </a:ext>
            </a:extLst>
          </p:cNvPr>
          <p:cNvGraphicFramePr>
            <a:graphicFrameLocks noGrp="1"/>
          </p:cNvGraphicFramePr>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b="1">
                          <a:latin typeface="Nexa Bold"/>
                        </a:defRPr>
                      </a:pPr>
                      <a:r>
                        <a:rPr sz="800">
                          <a:latin typeface="Nexa Bold"/>
                        </a:rPr>
                        <a:t>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a:latin typeface="Nexa Book"/>
                        </a:defRPr>
                      </a:pPr>
                      <a:r>
                        <a:rPr sz="800">
                          <a:latin typeface="Nexa Book"/>
                        </a:rPr>
                        <a:t>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a:latin typeface="Nexa Book"/>
                        </a:defRPr>
                      </a:pPr>
                      <a:r>
                        <a:rPr sz="800">
                          <a:latin typeface="Nexa Book"/>
                        </a:rPr>
                        <a:t>1.6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b="1">
                          <a:latin typeface="Nexa Bold"/>
                        </a:defRPr>
                      </a:pPr>
                      <a:r>
                        <a:rPr sz="800">
                          <a:latin typeface="Nexa Bold"/>
                        </a:rPr>
                        <a:t>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Sheer Touch Lotion FPS30 240ml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b="1">
                          <a:latin typeface="Nexa Bold"/>
                        </a:defRPr>
                      </a:pPr>
                      <a:r>
                        <a:rPr sz="800">
                          <a:latin typeface="Nexa Bold"/>
                        </a:rPr>
                        <a:t>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Sheer Touch Lotion FPS50 120ml (1.4%)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a:latin typeface="Nexa Book"/>
                        </a:defRPr>
                      </a:pPr>
                      <a:r>
                        <a:rPr sz="800">
                          <a:latin typeface="Nexa Book"/>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Advanced Protection Lotion FPS50+ 240ml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a:latin typeface="Nexa Book"/>
                        </a:defRPr>
                      </a:pPr>
                      <a:r>
                        <a:rPr sz="800">
                          <a:latin typeface="Nexa Book"/>
                        </a:rPr>
                        <a:t>0.5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6E29C803-64FF-F267-2459-BA08FF59EF3C}"/>
              </a:ext>
            </a:extLst>
          </p:cNvPr>
          <p:cNvGraphicFramePr>
            <a:graphicFrameLocks noGrp="1"/>
          </p:cNvGraphicFramePr>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3.3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2.4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Hawaiian Tropic Sheer Touch Lotion FPS30 240ml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Hawaiian Tropic Sheer Touch Lotion FPS50 120ml (1.4%)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Banana Boat Advanced Protection Lotion FPS50+ 240ml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12287673-9980-5E73-3837-4B37548C6109}"/>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9042811C-CE28-BF42-EE79-84D696F2A28F}"/>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6" name="Head">
            <a:extLst>
              <a:ext uri="{FF2B5EF4-FFF2-40B4-BE49-F238E27FC236}">
                <a16:creationId xmlns:a16="http://schemas.microsoft.com/office/drawing/2014/main" id="{D213F358-FBB4-3102-C134-478B5E2968E4}"/>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Hawaiian Tropic Silk Hydration Lotion FPS50 180ml (1.0%) | Up &amp; Down Pricing | Walmart | Assumes no other are changing prices</a:t>
            </a:r>
          </a:p>
        </p:txBody>
      </p:sp>
      <p:sp>
        <p:nvSpPr>
          <p:cNvPr id="4" name="Title1">
            <a:extLst>
              <a:ext uri="{FF2B5EF4-FFF2-40B4-BE49-F238E27FC236}">
                <a16:creationId xmlns:a16="http://schemas.microsoft.com/office/drawing/2014/main" id="{5B77D0A5-12BA-A147-5CD9-0C588EB4A13B}"/>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88279515-69CA-F70F-DDC7-03E2C30F77BE}"/>
              </a:ext>
            </a:extLst>
          </p:cNvPr>
          <p:cNvGraphicFramePr>
            <a:graphicFrameLocks noGrp="1"/>
          </p:cNvGraphicFramePr>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7C45FC24-65EF-7402-86E1-545FA7F6191B}"/>
              </a:ext>
            </a:extLst>
          </p:cNvPr>
          <p:cNvGraphicFramePr>
            <a:graphicFrameLocks noGrp="1"/>
          </p:cNvGraphicFramePr>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ED3699E4-E143-D22C-E7AF-95B6FCD5B6A4}"/>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8C40EF0B-B2F0-DD1F-D77E-B6F77B599F0B}"/>
              </a:ext>
            </a:extLst>
          </p:cNvPr>
          <p:cNvSpPr>
            <a:spLocks noGrp="1"/>
          </p:cNvSpPr>
          <p:nvPr>
            <p:ph type="dt" sz="half" idx="14"/>
          </p:nvPr>
        </p:nvSpPr>
        <p:spPr/>
        <p:txBody>
          <a:bodyPr/>
          <a:lstStyle/>
          <a:p>
            <a:fld id="{1D008078-2C21-4DCA-B855-87E98C20A404}" type="datetime1">
              <a:rPr lang="en-US" smtClean="0"/>
              <a:t>7/25/2025</a:t>
            </a:fld>
            <a:endParaRPr lang="en-US"/>
          </a:p>
        </p:txBody>
      </p:sp>
      <p:sp>
        <p:nvSpPr>
          <p:cNvPr id="3" name="Slide Number Placeholder 2">
            <a:extLst>
              <a:ext uri="{FF2B5EF4-FFF2-40B4-BE49-F238E27FC236}">
                <a16:creationId xmlns:a16="http://schemas.microsoft.com/office/drawing/2014/main" id="{09F38716-9F57-C513-76E8-432A0D19B241}"/>
              </a:ext>
            </a:extLst>
          </p:cNvPr>
          <p:cNvSpPr>
            <a:spLocks noGrp="1"/>
          </p:cNvSpPr>
          <p:nvPr>
            <p:ph type="sldNum" sz="quarter" idx="16"/>
          </p:nvPr>
        </p:nvSpPr>
        <p:spPr/>
        <p:txBody>
          <a:bodyPr/>
          <a:lstStyle/>
          <a:p>
            <a:fld id="{7B1F438D-4EAF-094E-9162-80CF3EF77236}" type="slidenum">
              <a:rPr lang="en-US" smtClean="0"/>
              <a:pPr/>
              <a:t>57</a:t>
            </a:fld>
            <a:endParaRPr lang="en-US"/>
          </a:p>
        </p:txBody>
      </p:sp>
    </p:spTree>
    <p:extLst>
      <p:ext uri="{BB962C8B-B14F-4D97-AF65-F5344CB8AC3E}">
        <p14:creationId xmlns:p14="http://schemas.microsoft.com/office/powerpoint/2010/main" val="385161228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46610D-37EF-7B44-2094-B80974695AA6}"/>
            </a:ext>
          </a:extLst>
        </p:cNvPr>
        <p:cNvGrpSpPr/>
        <p:nvPr/>
      </p:nvGrpSpPr>
      <p:grpSpPr>
        <a:xfrm>
          <a:off x="0" y="0"/>
          <a:ext cx="0" cy="0"/>
          <a:chOff x="0" y="0"/>
          <a:chExt cx="0" cy="0"/>
        </a:xfrm>
      </p:grpSpPr>
      <p:sp>
        <p:nvSpPr>
          <p:cNvPr id="6" name="Footer Placeholder 5">
            <a:extLst>
              <a:ext uri="{FF2B5EF4-FFF2-40B4-BE49-F238E27FC236}">
                <a16:creationId xmlns:a16="http://schemas.microsoft.com/office/drawing/2014/main" id="{E3298B73-4D09-65EC-A0FD-D83C64C9A030}"/>
              </a:ext>
            </a:extLst>
          </p:cNvPr>
          <p:cNvSpPr>
            <a:spLocks noGrp="1"/>
          </p:cNvSpPr>
          <p:nvPr>
            <p:ph type="ftr" sz="quarter" idx="15"/>
          </p:nvPr>
        </p:nvSpPr>
        <p:spPr>
          <a:xfrm>
            <a:off x="546969" y="4970700"/>
            <a:ext cx="6451742" cy="174151"/>
          </a:xfrm>
        </p:spPr>
        <p:txBody>
          <a:bodyPr/>
          <a:lstStyle/>
          <a:p>
            <a:endParaRPr lang="en-CH"/>
          </a:p>
        </p:txBody>
      </p:sp>
      <p:sp>
        <p:nvSpPr>
          <p:cNvPr id="19" name="Source">
            <a:extLst>
              <a:ext uri="{FF2B5EF4-FFF2-40B4-BE49-F238E27FC236}">
                <a16:creationId xmlns:a16="http://schemas.microsoft.com/office/drawing/2014/main" id="{1A0E4E58-2D80-CDF8-D294-606B4963C203}"/>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20" name="Head">
            <a:extLst>
              <a:ext uri="{FF2B5EF4-FFF2-40B4-BE49-F238E27FC236}">
                <a16:creationId xmlns:a16="http://schemas.microsoft.com/office/drawing/2014/main" id="{73B71938-646D-5998-7C91-A120F5E332BC}"/>
              </a:ext>
            </a:extLst>
          </p:cNvPr>
          <p:cNvSpPr>
            <a:spLocks noGrp="1"/>
          </p:cNvSpPr>
          <p:nvPr>
            <p:ph type="body" sz="quarter" idx="18"/>
          </p:nvPr>
        </p:nvSpPr>
        <p:spPr>
          <a:xfrm>
            <a:off x="503238" y="774000"/>
            <a:ext cx="8136762" cy="360000"/>
          </a:xfrm>
        </p:spPr>
        <p:txBody>
          <a:bodyPr/>
          <a:lstStyle/>
          <a:p>
            <a:pPr>
              <a:defRPr sz="1200">
                <a:latin typeface="Nexa Bold (Headings)"/>
              </a:defRPr>
            </a:pPr>
            <a:r>
              <a:t>HT Silk Hydration Innovation | Price Elasticity | Walmart | Assumes no other products are changing prices</a:t>
            </a:r>
          </a:p>
        </p:txBody>
      </p:sp>
      <p:sp>
        <p:nvSpPr>
          <p:cNvPr id="18" name="Title 17">
            <a:extLst>
              <a:ext uri="{FF2B5EF4-FFF2-40B4-BE49-F238E27FC236}">
                <a16:creationId xmlns:a16="http://schemas.microsoft.com/office/drawing/2014/main" id="{F04BE76B-E6F8-2D30-B5EB-40C605C0BF1D}"/>
              </a:ext>
            </a:extLst>
          </p:cNvPr>
          <p:cNvSpPr>
            <a:spLocks noGrp="1"/>
          </p:cNvSpPr>
          <p:nvPr>
            <p:ph type="title"/>
          </p:nvPr>
        </p:nvSpPr>
        <p:spPr>
          <a:xfrm>
            <a:off x="504000" y="-1"/>
            <a:ext cx="8136000" cy="771525"/>
          </a:xfrm>
        </p:spPr>
        <p:txBody>
          <a:bodyPr/>
          <a:lstStyle/>
          <a:p>
            <a:pPr>
              <a:defRPr sz="1600">
                <a:latin typeface="Nexa Bold (Headings)"/>
              </a:defRPr>
            </a:pPr>
            <a:r>
              <a:rPr lang="fr-CH" dirty="0">
                <a:highlight>
                  <a:srgbClr val="FFFF00"/>
                </a:highlight>
              </a:rPr>
              <a:t>Price </a:t>
            </a:r>
            <a:r>
              <a:rPr lang="fr-CH" dirty="0" err="1">
                <a:highlight>
                  <a:srgbClr val="FFFF00"/>
                </a:highlight>
              </a:rPr>
              <a:t>Elasticity</a:t>
            </a:r>
            <a:r>
              <a:rPr lang="fr-CH" dirty="0">
                <a:highlight>
                  <a:srgbClr val="FFFF00"/>
                </a:highlight>
              </a:rPr>
              <a:t> </a:t>
            </a:r>
            <a:r>
              <a:rPr lang="fr-CH" dirty="0" err="1">
                <a:highlight>
                  <a:srgbClr val="FFFF00"/>
                </a:highlight>
              </a:rPr>
              <a:t>Curve</a:t>
            </a:r>
            <a:r>
              <a:rPr lang="en-US" dirty="0">
                <a:highlight>
                  <a:srgbClr val="FFFF00"/>
                </a:highlight>
              </a:rPr>
              <a:t> </a:t>
            </a:r>
            <a:r>
              <a:rPr lang="en-US" dirty="0">
                <a:solidFill>
                  <a:schemeClr val="bg2">
                    <a:lumMod val="90000"/>
                  </a:schemeClr>
                </a:solidFill>
                <a:highlight>
                  <a:srgbClr val="FFFF00"/>
                </a:highlight>
              </a:rPr>
              <a:t>(Replace with SO WHAT)</a:t>
            </a:r>
          </a:p>
        </p:txBody>
      </p:sp>
      <p:graphicFrame>
        <p:nvGraphicFramePr>
          <p:cNvPr id="34" name="T1">
            <a:extLst>
              <a:ext uri="{FF2B5EF4-FFF2-40B4-BE49-F238E27FC236}">
                <a16:creationId xmlns:a16="http://schemas.microsoft.com/office/drawing/2014/main" id="{507153DE-A5CE-A599-4B80-26C1AC0F2BB6}"/>
              </a:ext>
            </a:extLst>
          </p:cNvPr>
          <p:cNvGraphicFramePr>
            <a:graphicFrameLocks/>
          </p:cNvGraphicFramePr>
          <p:nvPr/>
        </p:nvGraphicFramePr>
        <p:xfrm>
          <a:off x="4579258" y="1141495"/>
          <a:ext cx="4057904" cy="1248252"/>
        </p:xfrm>
        <a:graphic>
          <a:graphicData uri="http://schemas.openxmlformats.org/drawingml/2006/table">
            <a:tbl>
              <a:tblPr bandRow="1"/>
              <a:tblGrid>
                <a:gridCol w="162560">
                  <a:extLst>
                    <a:ext uri="{9D8B030D-6E8A-4147-A177-3AD203B41FA5}">
                      <a16:colId xmlns:a16="http://schemas.microsoft.com/office/drawing/2014/main" val="20000"/>
                    </a:ext>
                  </a:extLst>
                </a:gridCol>
                <a:gridCol w="1982932">
                  <a:extLst>
                    <a:ext uri="{9D8B030D-6E8A-4147-A177-3AD203B41FA5}">
                      <a16:colId xmlns:a16="http://schemas.microsoft.com/office/drawing/2014/main" val="20001"/>
                    </a:ext>
                  </a:extLst>
                </a:gridCol>
                <a:gridCol w="478103">
                  <a:extLst>
                    <a:ext uri="{9D8B030D-6E8A-4147-A177-3AD203B41FA5}">
                      <a16:colId xmlns:a16="http://schemas.microsoft.com/office/drawing/2014/main" val="20002"/>
                    </a:ext>
                  </a:extLst>
                </a:gridCol>
                <a:gridCol w="478103">
                  <a:extLst>
                    <a:ext uri="{9D8B030D-6E8A-4147-A177-3AD203B41FA5}">
                      <a16:colId xmlns:a16="http://schemas.microsoft.com/office/drawing/2014/main" val="20003"/>
                    </a:ext>
                  </a:extLst>
                </a:gridCol>
                <a:gridCol w="478103">
                  <a:extLst>
                    <a:ext uri="{9D8B030D-6E8A-4147-A177-3AD203B41FA5}">
                      <a16:colId xmlns:a16="http://schemas.microsoft.com/office/drawing/2014/main" val="1774582163"/>
                    </a:ext>
                  </a:extLst>
                </a:gridCol>
                <a:gridCol w="478103">
                  <a:extLst>
                    <a:ext uri="{9D8B030D-6E8A-4147-A177-3AD203B41FA5}">
                      <a16:colId xmlns:a16="http://schemas.microsoft.com/office/drawing/2014/main" val="506562406"/>
                    </a:ext>
                  </a:extLst>
                </a:gridCol>
              </a:tblGrid>
              <a:tr h="38862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GB" sz="800" b="1" i="0">
                        <a:solidFill>
                          <a:schemeClr val="tx2"/>
                        </a:solidFill>
                        <a:latin typeface="+mj-lt"/>
                        <a:ea typeface="Open Sans" panose="020B0606030504020204" pitchFamily="34" charset="0"/>
                        <a:cs typeface="Open Sans" panose="020B0606030504020204" pitchFamily="34" charset="0"/>
                      </a:endParaRPr>
                    </a:p>
                  </a:txBody>
                  <a:tcPr marL="68580" marR="68580" marT="34290" marB="34290">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Price Elasticity</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Down-Pricing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Up-Pricing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P12M </a:t>
                      </a:r>
                      <a:r>
                        <a:rPr lang="fr-CH" sz="700" b="1" i="0" err="1">
                          <a:solidFill>
                            <a:schemeClr val="tx2"/>
                          </a:solidFill>
                          <a:latin typeface="Nexa Bold" panose="00000800000000000000" pitchFamily="2" charset="0"/>
                          <a:ea typeface="Open Sans" panose="020B0606030504020204" pitchFamily="34" charset="0"/>
                          <a:cs typeface="Open Sans" panose="020B0606030504020204" pitchFamily="34" charset="0"/>
                        </a:rPr>
                        <a:t>Weight</a:t>
                      </a: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 of Business</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P12M Gross </a:t>
                      </a:r>
                      <a:r>
                        <a:rPr lang="fr-CH" sz="700" b="1" i="0" dirty="0" err="1">
                          <a:solidFill>
                            <a:schemeClr val="tx2"/>
                          </a:solidFill>
                          <a:latin typeface="Nexa Bold" panose="00000800000000000000" pitchFamily="2" charset="0"/>
                          <a:ea typeface="Open Sans" panose="020B0606030504020204" pitchFamily="34" charset="0"/>
                          <a:cs typeface="Open Sans" panose="020B0606030504020204" pitchFamily="34" charset="0"/>
                        </a:rPr>
                        <a:t>Margin</a:t>
                      </a: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a:t>
                      </a:r>
                      <a:endParaRPr lang="en-GB" sz="700" b="1" i="0" dirty="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1"/>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A097"/>
                    </a:solidFill>
                  </a:tcPr>
                </a:tc>
                <a:tc>
                  <a:txBody>
                    <a:bodyPr/>
                    <a:lstStyle/>
                    <a:p>
                      <a:pPr algn="l">
                        <a:defRPr sz="800">
                          <a:latin typeface="Nexa Book"/>
                        </a:defRPr>
                      </a:pPr>
                      <a:r>
                        <a:rPr sz="800">
                          <a:latin typeface="Nexa Book"/>
                        </a:rPr>
                        <a:t>Hawaiian Tropic Silk Hydration Serum FPS50 100ml</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-2.2</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-0.8</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endParaR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46696720"/>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l">
                        <a:defRPr sz="800">
                          <a:latin typeface="Nexa Book"/>
                        </a:defRPr>
                      </a:pPr>
                      <a:r>
                        <a:rPr sz="800">
                          <a:latin typeface="Nexa Book"/>
                        </a:rPr>
                        <a:t>Hawaiian Tropic Silk Hydration Lip balm FPS30 10g</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-1.8</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-1.4</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endParaR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20723459"/>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6C6D"/>
                    </a:solidFill>
                  </a:tcPr>
                </a:tc>
                <a:tc>
                  <a:txBody>
                    <a:bodyPr/>
                    <a:lstStyle/>
                    <a:p>
                      <a:pPr algn="l">
                        <a:defRPr sz="800">
                          <a:latin typeface="Nexa Book"/>
                        </a:defRPr>
                      </a:pPr>
                      <a:r>
                        <a:rPr sz="800">
                          <a:latin typeface="Nexa Book"/>
                        </a:rPr>
                        <a:t>Hawaiian Tropic Silk Hydration Glow Mist FPS50+ 100ml</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-1.4</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-0.8</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endParaR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85359843"/>
                  </a:ext>
                </a:extLst>
              </a:tr>
            </a:tbl>
          </a:graphicData>
        </a:graphic>
      </p:graphicFrame>
      <p:graphicFrame>
        <p:nvGraphicFramePr>
          <p:cNvPr id="8" name="C1">
            <a:extLst>
              <a:ext uri="{FF2B5EF4-FFF2-40B4-BE49-F238E27FC236}">
                <a16:creationId xmlns:a16="http://schemas.microsoft.com/office/drawing/2014/main" id="{ED94DC29-E555-5A72-B01C-2E41AF2A3E56}"/>
              </a:ext>
            </a:extLst>
          </p:cNvPr>
          <p:cNvGraphicFramePr>
            <a:graphicFrameLocks/>
          </p:cNvGraphicFramePr>
          <p:nvPr/>
        </p:nvGraphicFramePr>
        <p:xfrm>
          <a:off x="539749" y="1152000"/>
          <a:ext cx="4112080" cy="3620027"/>
        </p:xfrm>
        <a:graphic>
          <a:graphicData uri="http://schemas.openxmlformats.org/drawingml/2006/chart">
            <c:chart xmlns:c="http://schemas.openxmlformats.org/drawingml/2006/chart" xmlns:r="http://schemas.openxmlformats.org/officeDocument/2006/relationships" r:id="rId2"/>
          </a:graphicData>
        </a:graphic>
      </p:graphicFrame>
      <p:sp>
        <p:nvSpPr>
          <p:cNvPr id="2" name="Date Placeholder 1">
            <a:extLst>
              <a:ext uri="{FF2B5EF4-FFF2-40B4-BE49-F238E27FC236}">
                <a16:creationId xmlns:a16="http://schemas.microsoft.com/office/drawing/2014/main" id="{438F36DB-FE9C-0A11-5261-D5591CF4507E}"/>
              </a:ext>
            </a:extLst>
          </p:cNvPr>
          <p:cNvSpPr>
            <a:spLocks noGrp="1"/>
          </p:cNvSpPr>
          <p:nvPr>
            <p:ph type="dt" sz="half" idx="14"/>
          </p:nvPr>
        </p:nvSpPr>
        <p:spPr/>
        <p:txBody>
          <a:bodyPr/>
          <a:lstStyle/>
          <a:p>
            <a:fld id="{C2150E0F-65BF-4754-A874-587658C88696}" type="datetime1">
              <a:rPr lang="en-US" smtClean="0"/>
              <a:t>7/25/2025</a:t>
            </a:fld>
            <a:endParaRPr lang="en-US"/>
          </a:p>
        </p:txBody>
      </p:sp>
      <p:sp>
        <p:nvSpPr>
          <p:cNvPr id="4" name="Slide Number Placeholder 3">
            <a:extLst>
              <a:ext uri="{FF2B5EF4-FFF2-40B4-BE49-F238E27FC236}">
                <a16:creationId xmlns:a16="http://schemas.microsoft.com/office/drawing/2014/main" id="{9CE7BFAB-9765-30A1-8C86-06A686BD8FD6}"/>
              </a:ext>
            </a:extLst>
          </p:cNvPr>
          <p:cNvSpPr>
            <a:spLocks noGrp="1"/>
          </p:cNvSpPr>
          <p:nvPr>
            <p:ph type="sldNum" sz="quarter" idx="16"/>
          </p:nvPr>
        </p:nvSpPr>
        <p:spPr/>
        <p:txBody>
          <a:bodyPr/>
          <a:lstStyle/>
          <a:p>
            <a:fld id="{7B1F438D-4EAF-094E-9162-80CF3EF77236}" type="slidenum">
              <a:rPr lang="en-US" smtClean="0"/>
              <a:pPr/>
              <a:t>58</a:t>
            </a:fld>
            <a:endParaRPr lang="en-US"/>
          </a:p>
        </p:txBody>
      </p:sp>
      <p:sp>
        <p:nvSpPr>
          <p:cNvPr id="3" name="TextBox Y">
            <a:extLst>
              <a:ext uri="{FF2B5EF4-FFF2-40B4-BE49-F238E27FC236}">
                <a16:creationId xmlns:a16="http://schemas.microsoft.com/office/drawing/2014/main" id="{983C47F4-AA94-F7EA-2994-5A9D444A50E9}"/>
              </a:ext>
            </a:extLst>
          </p:cNvPr>
          <p:cNvSpPr txBox="1"/>
          <p:nvPr/>
        </p:nvSpPr>
        <p:spPr>
          <a:xfrm>
            <a:off x="517719" y="1098243"/>
            <a:ext cx="564369" cy="4238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marL="0" marR="0" lvl="0" indent="0" defTabSz="685783"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2"/>
                </a:solidFill>
                <a:effectLst/>
                <a:uLnTx/>
                <a:uFillTx/>
                <a:latin typeface="Nexa Bold"/>
                <a:ea typeface="+mn-ea"/>
                <a:cs typeface="+mn-cs"/>
              </a:rPr>
              <a:t>% change In volume share</a:t>
            </a:r>
            <a:endParaRPr kumimoji="0" sz="800" b="0" i="0" u="none" strike="noStrike" kern="1200" cap="none" spc="0" normalizeH="0" baseline="0" noProof="0" dirty="0">
              <a:ln>
                <a:noFill/>
              </a:ln>
              <a:solidFill>
                <a:schemeClr val="tx2"/>
              </a:solidFill>
              <a:effectLst/>
              <a:uLnTx/>
              <a:uFillTx/>
              <a:latin typeface="Nexa Bold"/>
              <a:ea typeface="+mn-ea"/>
              <a:cs typeface="+mn-cs"/>
            </a:endParaRPr>
          </a:p>
        </p:txBody>
      </p:sp>
    </p:spTree>
    <p:extLst>
      <p:ext uri="{BB962C8B-B14F-4D97-AF65-F5344CB8AC3E}">
        <p14:creationId xmlns:p14="http://schemas.microsoft.com/office/powerpoint/2010/main" val="79137684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80115F-A2E6-DC24-ADE1-8C36941A99C6}"/>
            </a:ext>
          </a:extLst>
        </p:cNvPr>
        <p:cNvGrpSpPr/>
        <p:nvPr/>
      </p:nvGrpSpPr>
      <p:grpSpPr>
        <a:xfrm>
          <a:off x="0" y="0"/>
          <a:ext cx="0" cy="0"/>
          <a:chOff x="0" y="0"/>
          <a:chExt cx="0" cy="0"/>
        </a:xfrm>
      </p:grpSpPr>
      <p:sp>
        <p:nvSpPr>
          <p:cNvPr id="6" name="Footer Placeholder 5">
            <a:extLst>
              <a:ext uri="{FF2B5EF4-FFF2-40B4-BE49-F238E27FC236}">
                <a16:creationId xmlns:a16="http://schemas.microsoft.com/office/drawing/2014/main" id="{EA241276-12B5-98A2-07BA-C57CA8F4A210}"/>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CC0BE70D-14F2-3447-C381-DA85A9CFF234}"/>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4" name="Head">
            <a:extLst>
              <a:ext uri="{FF2B5EF4-FFF2-40B4-BE49-F238E27FC236}">
                <a16:creationId xmlns:a16="http://schemas.microsoft.com/office/drawing/2014/main" id="{58E7B529-1656-89C6-E81F-C48A39E78F98}"/>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Hawaiian Tropic Silk Hydration Serum FPS50 100ml | Walmart | Assuming no other products are changing prices</a:t>
            </a:r>
          </a:p>
        </p:txBody>
      </p:sp>
      <p:sp>
        <p:nvSpPr>
          <p:cNvPr id="10" name="Title 9">
            <a:extLst>
              <a:ext uri="{FF2B5EF4-FFF2-40B4-BE49-F238E27FC236}">
                <a16:creationId xmlns:a16="http://schemas.microsoft.com/office/drawing/2014/main" id="{1F6E47CC-0ADC-6534-C9EC-110DB627627B}"/>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3AD98DB2-A071-922A-37B9-7C0F3B92BD01}"/>
              </a:ext>
            </a:extLst>
          </p:cNvPr>
          <p:cNvGraphicFramePr/>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7A9BFB75-11C4-23DF-817C-344ECFF6FF63}"/>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635A3DD7-76B3-62AF-311A-402C4AC907E5}"/>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B973FE12-2603-0E0B-5479-13678DCFB544}"/>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472F95AB-CF04-2CB8-85E8-38018927C46F}"/>
              </a:ext>
            </a:extLst>
          </p:cNvPr>
          <p:cNvSpPr>
            <a:spLocks noGrp="1"/>
          </p:cNvSpPr>
          <p:nvPr>
            <p:ph type="dt" sz="half" idx="14"/>
          </p:nvPr>
        </p:nvSpPr>
        <p:spPr/>
        <p:txBody>
          <a:bodyPr/>
          <a:lstStyle/>
          <a:p>
            <a:fld id="{7FE604EA-FBB6-4FDB-AFE2-9A23405DCB69}" type="datetime1">
              <a:rPr lang="en-US" smtClean="0"/>
              <a:t>7/25/2025</a:t>
            </a:fld>
            <a:endParaRPr lang="en-US"/>
          </a:p>
        </p:txBody>
      </p:sp>
      <p:sp>
        <p:nvSpPr>
          <p:cNvPr id="7" name="Slide Number Placeholder 6">
            <a:extLst>
              <a:ext uri="{FF2B5EF4-FFF2-40B4-BE49-F238E27FC236}">
                <a16:creationId xmlns:a16="http://schemas.microsoft.com/office/drawing/2014/main" id="{A7337C4D-9F0D-A51C-AF0D-DE36B3BAC667}"/>
              </a:ext>
            </a:extLst>
          </p:cNvPr>
          <p:cNvSpPr>
            <a:spLocks noGrp="1"/>
          </p:cNvSpPr>
          <p:nvPr>
            <p:ph type="sldNum" sz="quarter" idx="16"/>
          </p:nvPr>
        </p:nvSpPr>
        <p:spPr/>
        <p:txBody>
          <a:bodyPr/>
          <a:lstStyle/>
          <a:p>
            <a:fld id="{7B1F438D-4EAF-094E-9162-80CF3EF77236}" type="slidenum">
              <a:rPr lang="en-US" smtClean="0"/>
              <a:pPr/>
              <a:t>59</a:t>
            </a:fld>
            <a:endParaRPr lang="en-US"/>
          </a:p>
        </p:txBody>
      </p:sp>
      <p:sp>
        <p:nvSpPr>
          <p:cNvPr id="22" name="Rectangle 21">
            <a:extLst>
              <a:ext uri="{FF2B5EF4-FFF2-40B4-BE49-F238E27FC236}">
                <a16:creationId xmlns:a16="http://schemas.microsoft.com/office/drawing/2014/main" id="{3F8533EC-EA87-0503-32AD-8FBA2ECF7206}"/>
              </a:ext>
            </a:extLst>
          </p:cNvPr>
          <p:cNvSpPr/>
          <p:nvPr/>
        </p:nvSpPr>
        <p:spPr>
          <a:xfrm>
            <a:off x="972000" y="1458000"/>
            <a:ext cx="107388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3" name="Rectangle 22">
            <a:extLst>
              <a:ext uri="{FF2B5EF4-FFF2-40B4-BE49-F238E27FC236}">
                <a16:creationId xmlns:a16="http://schemas.microsoft.com/office/drawing/2014/main" id="{7D33D31A-1407-5BA1-FFAF-C95F42D66A08}"/>
              </a:ext>
            </a:extLst>
          </p:cNvPr>
          <p:cNvSpPr/>
          <p:nvPr/>
        </p:nvSpPr>
        <p:spPr>
          <a:xfrm>
            <a:off x="2045880" y="1458000"/>
            <a:ext cx="282600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Increase &amp; Profit Dilution</a:t>
            </a:r>
          </a:p>
        </p:txBody>
      </p:sp>
      <p:sp>
        <p:nvSpPr>
          <p:cNvPr id="24" name="Rectangle 23">
            <a:extLst>
              <a:ext uri="{FF2B5EF4-FFF2-40B4-BE49-F238E27FC236}">
                <a16:creationId xmlns:a16="http://schemas.microsoft.com/office/drawing/2014/main" id="{E9F37A51-5603-D66A-C29F-D73BC3E724D8}"/>
              </a:ext>
            </a:extLst>
          </p:cNvPr>
          <p:cNvSpPr/>
          <p:nvPr/>
        </p:nvSpPr>
        <p:spPr>
          <a:xfrm>
            <a:off x="4871880" y="1458000"/>
            <a:ext cx="107388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5" name="Rectangle 24">
            <a:extLst>
              <a:ext uri="{FF2B5EF4-FFF2-40B4-BE49-F238E27FC236}">
                <a16:creationId xmlns:a16="http://schemas.microsoft.com/office/drawing/2014/main" id="{6C3A74BB-3351-0042-9326-F2A041E10ABC}"/>
              </a:ext>
            </a:extLst>
          </p:cNvPr>
          <p:cNvSpPr/>
          <p:nvPr/>
        </p:nvSpPr>
        <p:spPr>
          <a:xfrm>
            <a:off x="5945760" y="1458000"/>
            <a:ext cx="67824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Tree>
    <p:extLst>
      <p:ext uri="{BB962C8B-B14F-4D97-AF65-F5344CB8AC3E}">
        <p14:creationId xmlns:p14="http://schemas.microsoft.com/office/powerpoint/2010/main" val="21408356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9B90A8-3084-65A6-610E-B495CB448825}"/>
            </a:ext>
          </a:extLst>
        </p:cNvPr>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A06323D-B36F-3DF4-6BCC-B8563E0E9503}"/>
              </a:ext>
            </a:extLst>
          </p:cNvPr>
          <p:cNvGraphicFramePr>
            <a:graphicFrameLocks noGrp="1"/>
          </p:cNvGraphicFramePr>
          <p:nvPr/>
        </p:nvGraphicFramePr>
        <p:xfrm>
          <a:off x="537316" y="1146130"/>
          <a:ext cx="4014351" cy="3587977"/>
        </p:xfrm>
        <a:graphic>
          <a:graphicData uri="http://schemas.openxmlformats.org/drawingml/2006/table">
            <a:tbl>
              <a:tblPr firstRow="1" bandRow="1">
                <a:tableStyleId>{2D5ABB26-0587-4C30-8999-92F81FD0307C}</a:tableStyleId>
              </a:tblPr>
              <a:tblGrid>
                <a:gridCol w="889145">
                  <a:extLst>
                    <a:ext uri="{9D8B030D-6E8A-4147-A177-3AD203B41FA5}">
                      <a16:colId xmlns:a16="http://schemas.microsoft.com/office/drawing/2014/main" val="2188046369"/>
                    </a:ext>
                  </a:extLst>
                </a:gridCol>
                <a:gridCol w="1143883">
                  <a:extLst>
                    <a:ext uri="{9D8B030D-6E8A-4147-A177-3AD203B41FA5}">
                      <a16:colId xmlns:a16="http://schemas.microsoft.com/office/drawing/2014/main" val="2235849951"/>
                    </a:ext>
                  </a:extLst>
                </a:gridCol>
                <a:gridCol w="1981323">
                  <a:extLst>
                    <a:ext uri="{9D8B030D-6E8A-4147-A177-3AD203B41FA5}">
                      <a16:colId xmlns:a16="http://schemas.microsoft.com/office/drawing/2014/main" val="233123412"/>
                    </a:ext>
                  </a:extLst>
                </a:gridCol>
              </a:tblGrid>
              <a:tr h="413997">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  </a:t>
                      </a:r>
                      <a:endParaRPr lang="en-CH" sz="90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7398">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(38.0%)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398">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(19.3%)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398">
                <a:tc>
                  <a:txBody>
                    <a:bodyPr/>
                    <a:lstStyle/>
                    <a:p>
                      <a:pPr algn="ctr">
                        <a:defRPr sz="800" b="1">
                          <a:latin typeface="Nexa Bold"/>
                        </a:defRPr>
                      </a:pPr>
                      <a:r>
                        <a:rPr sz="800">
                          <a:latin typeface="Nexa Bold"/>
                        </a:rPr>
                        <a:t>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Caribbean Beach (6.6%)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398">
                <a:tc>
                  <a:txBody>
                    <a:bodyPr/>
                    <a:lstStyle/>
                    <a:p>
                      <a:pPr algn="ctr">
                        <a:defRPr sz="800">
                          <a:latin typeface="Nexa Book"/>
                        </a:defRPr>
                      </a:pPr>
                      <a:r>
                        <a:rPr sz="800">
                          <a:latin typeface="Nexa Book"/>
                        </a:rPr>
                        <a:t>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(6.3%)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398">
                <a:tc>
                  <a:txBody>
                    <a:bodyPr/>
                    <a:lstStyle/>
                    <a:p>
                      <a:pPr algn="ctr">
                        <a:defRPr sz="800">
                          <a:latin typeface="Nexa Book"/>
                        </a:defRPr>
                      </a:pPr>
                      <a:r>
                        <a:rPr sz="800">
                          <a:latin typeface="Nexa Book"/>
                        </a:rPr>
                        <a:t>0.5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(15.9%)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398">
                <a:tc>
                  <a:txBody>
                    <a:bodyPr/>
                    <a:lstStyle/>
                    <a:p>
                      <a:pPr algn="ctr">
                        <a:defRPr sz="800" b="1">
                          <a:latin typeface="Nexa Bold"/>
                        </a:defRPr>
                      </a:pPr>
                      <a:r>
                        <a:rPr sz="800">
                          <a:latin typeface="Nexa Bold"/>
                        </a:rPr>
                        <a:t>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Nuvel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398">
                <a:tc>
                  <a:txBody>
                    <a:bodyPr/>
                    <a:lstStyle/>
                    <a:p>
                      <a:pPr algn="ctr">
                        <a:defRPr sz="800" b="1">
                          <a:latin typeface="Nexa Bold"/>
                        </a:defRPr>
                      </a:pPr>
                      <a:r>
                        <a:rPr sz="800">
                          <a:latin typeface="Nexa Bold"/>
                        </a:rPr>
                        <a:t>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Garnier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398">
                <a:tc>
                  <a:txBody>
                    <a:bodyPr/>
                    <a:lstStyle/>
                    <a:p>
                      <a:pPr algn="ctr">
                        <a:defRPr sz="800">
                          <a:latin typeface="Nexa Book"/>
                        </a:defRPr>
                      </a:pPr>
                      <a:r>
                        <a:rPr sz="800">
                          <a:latin typeface="Nexa Book"/>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Neutrogena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398">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Isdin (1.8%)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398">
                <a:tc>
                  <a:txBody>
                    <a:bodyPr/>
                    <a:lstStyle/>
                    <a:p>
                      <a:pPr algn="ctr">
                        <a:defRPr sz="800">
                          <a:latin typeface="Nexa Book"/>
                        </a:defRPr>
                      </a:pPr>
                      <a:r>
                        <a:rPr sz="800">
                          <a:latin typeface="Nexa Book"/>
                        </a:rPr>
                        <a:t>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L'Oreal Paris (0.9%)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47363688-FDA3-3E2D-97D2-EC9DCFE89744}"/>
              </a:ext>
            </a:extLst>
          </p:cNvPr>
          <p:cNvGraphicFramePr>
            <a:graphicFrameLocks noGrp="1"/>
          </p:cNvGraphicFramePr>
          <p:nvPr/>
        </p:nvGraphicFramePr>
        <p:xfrm>
          <a:off x="4639070" y="1146130"/>
          <a:ext cx="4023000" cy="3586203"/>
        </p:xfrm>
        <a:graphic>
          <a:graphicData uri="http://schemas.openxmlformats.org/drawingml/2006/table">
            <a:tbl>
              <a:tblPr firstRow="1" bandRow="1">
                <a:tableStyleId>{2D5ABB26-0587-4C30-8999-92F81FD0307C}</a:tableStyleId>
              </a:tblPr>
              <a:tblGrid>
                <a:gridCol w="1984500">
                  <a:extLst>
                    <a:ext uri="{9D8B030D-6E8A-4147-A177-3AD203B41FA5}">
                      <a16:colId xmlns:a16="http://schemas.microsoft.com/office/drawing/2014/main" val="1447071671"/>
                    </a:ext>
                  </a:extLst>
                </a:gridCol>
                <a:gridCol w="1147500">
                  <a:extLst>
                    <a:ext uri="{9D8B030D-6E8A-4147-A177-3AD203B41FA5}">
                      <a16:colId xmlns:a16="http://schemas.microsoft.com/office/drawing/2014/main" val="2737317522"/>
                    </a:ext>
                  </a:extLst>
                </a:gridCol>
                <a:gridCol w="891000">
                  <a:extLst>
                    <a:ext uri="{9D8B030D-6E8A-4147-A177-3AD203B41FA5}">
                      <a16:colId xmlns:a16="http://schemas.microsoft.com/office/drawing/2014/main" val="2188046369"/>
                    </a:ext>
                  </a:extLst>
                </a:gridCol>
              </a:tblGrid>
              <a:tr h="413793">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7241">
                <a:tc>
                  <a:txBody>
                    <a:bodyPr/>
                    <a:lstStyle/>
                    <a:p>
                      <a:pPr algn="ctr">
                        <a:defRPr sz="800">
                          <a:latin typeface="Nexa Bold"/>
                        </a:defRPr>
                      </a:pPr>
                      <a:r>
                        <a:rPr sz="800">
                          <a:latin typeface="Nexa Bold"/>
                        </a:rPr>
                        <a:t>Nivea (38.0%)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241">
                <a:tc>
                  <a:txBody>
                    <a:bodyPr/>
                    <a:lstStyle/>
                    <a:p>
                      <a:pPr algn="ctr">
                        <a:defRPr sz="800">
                          <a:latin typeface="Nexa Bold"/>
                        </a:defRPr>
                      </a:pPr>
                      <a:r>
                        <a:rPr sz="800">
                          <a:latin typeface="Nexa Bold"/>
                        </a:rPr>
                        <a:t>Hawaiian Tropic (19.3%)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241">
                <a:tc>
                  <a:txBody>
                    <a:bodyPr/>
                    <a:lstStyle/>
                    <a:p>
                      <a:pPr algn="ctr">
                        <a:defRPr sz="800">
                          <a:latin typeface="Nexa Bold"/>
                        </a:defRPr>
                      </a:pPr>
                      <a:r>
                        <a:rPr sz="800">
                          <a:latin typeface="Nexa Bold"/>
                        </a:rPr>
                        <a:t>Banana Boat (15.9%)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241">
                <a:tc>
                  <a:txBody>
                    <a:bodyPr/>
                    <a:lstStyle/>
                    <a:p>
                      <a:pPr algn="ctr">
                        <a:defRPr sz="800">
                          <a:latin typeface="Nexa Bold"/>
                        </a:defRPr>
                      </a:pPr>
                      <a:r>
                        <a:rPr sz="800">
                          <a:latin typeface="Nexa Bold"/>
                        </a:rPr>
                        <a:t>EQUATE (6.3%)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241">
                <a:tc>
                  <a:txBody>
                    <a:bodyPr/>
                    <a:lstStyle/>
                    <a:p>
                      <a:pPr algn="ctr">
                        <a:defRPr sz="800">
                          <a:latin typeface="Nexa Bold"/>
                        </a:defRPr>
                      </a:pPr>
                      <a:r>
                        <a:rPr sz="800">
                          <a:latin typeface="Nexa Bold"/>
                        </a:rPr>
                        <a:t>Caribbean Beach (6.6%)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241">
                <a:tc>
                  <a:txBody>
                    <a:bodyPr/>
                    <a:lstStyle/>
                    <a:p>
                      <a:pPr algn="ctr">
                        <a:defRPr sz="800">
                          <a:latin typeface="Nexa Bold"/>
                        </a:defRPr>
                      </a:pPr>
                      <a:r>
                        <a:rPr sz="800">
                          <a:latin typeface="Nexa Bold"/>
                        </a:rPr>
                        <a:t>Neutrogena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241">
                <a:tc>
                  <a:txBody>
                    <a:bodyPr/>
                    <a:lstStyle/>
                    <a:p>
                      <a:pPr algn="ctr">
                        <a:defRPr sz="800">
                          <a:latin typeface="Nexa Bold"/>
                        </a:defRPr>
                      </a:pPr>
                      <a:r>
                        <a:rPr sz="800">
                          <a:latin typeface="Nexa Bold"/>
                        </a:rPr>
                        <a:t>Nuvel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241">
                <a:tc>
                  <a:txBody>
                    <a:bodyPr/>
                    <a:lstStyle/>
                    <a:p>
                      <a:pPr algn="ctr">
                        <a:defRPr sz="800">
                          <a:latin typeface="Nexa Bold"/>
                        </a:defRPr>
                      </a:pPr>
                      <a:r>
                        <a:rPr sz="800">
                          <a:latin typeface="Nexa Bold"/>
                        </a:rPr>
                        <a:t>Garnier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241">
                <a:tc>
                  <a:txBody>
                    <a:bodyPr/>
                    <a:lstStyle/>
                    <a:p>
                      <a:pPr algn="ctr">
                        <a:defRPr sz="800">
                          <a:latin typeface="Nexa Bold"/>
                        </a:defRPr>
                      </a:pPr>
                      <a:r>
                        <a:rPr sz="800">
                          <a:latin typeface="Nexa Bold"/>
                        </a:rPr>
                        <a:t>Isdin (1.8%)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241">
                <a:tc>
                  <a:txBody>
                    <a:bodyPr/>
                    <a:lstStyle/>
                    <a:p>
                      <a:pPr algn="ctr">
                        <a:defRPr sz="800">
                          <a:latin typeface="Nexa Bold"/>
                        </a:defRPr>
                      </a:pPr>
                      <a:r>
                        <a:rPr sz="800">
                          <a:latin typeface="Nexa Bold"/>
                        </a:rPr>
                        <a:t>L'Oreal Paris (0.9%)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7167BDD1-D9D8-9B0B-600B-3989CEE117E6}"/>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5C5958D9-599C-F225-6283-22F66F8F2ED2}"/>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6" name="Head">
            <a:extLst>
              <a:ext uri="{FF2B5EF4-FFF2-40B4-BE49-F238E27FC236}">
                <a16:creationId xmlns:a16="http://schemas.microsoft.com/office/drawing/2014/main" id="{C594216D-45C7-227D-2340-B0AFFCEF8F6B}"/>
              </a:ext>
            </a:extLst>
          </p:cNvPr>
          <p:cNvSpPr>
            <a:spLocks noGrp="1"/>
          </p:cNvSpPr>
          <p:nvPr>
            <p:ph type="body" sz="quarter" idx="18"/>
          </p:nvPr>
        </p:nvSpPr>
        <p:spPr>
          <a:xfrm>
            <a:off x="503238" y="774000"/>
            <a:ext cx="8136762" cy="360000"/>
          </a:xfrm>
        </p:spPr>
        <p:txBody>
          <a:bodyPr/>
          <a:lstStyle/>
          <a:p>
            <a:pPr>
              <a:defRPr sz="1200">
                <a:latin typeface="Nexa Bold (Headings)"/>
              </a:defRPr>
            </a:pPr>
            <a:r>
              <a:t>Sourcing Analysis | Beauty Care (0.4%) | Up &amp; Down Pricing | Walmart | Assumes no other are changing prices</a:t>
            </a:r>
          </a:p>
        </p:txBody>
      </p:sp>
      <p:sp>
        <p:nvSpPr>
          <p:cNvPr id="4" name="Title1">
            <a:extLst>
              <a:ext uri="{FF2B5EF4-FFF2-40B4-BE49-F238E27FC236}">
                <a16:creationId xmlns:a16="http://schemas.microsoft.com/office/drawing/2014/main" id="{E8A32A2B-0598-0407-0CAA-5EEDD05CC6FB}"/>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Brand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ADD52E8D-086F-5976-FA25-997C70A6D362}"/>
              </a:ext>
            </a:extLst>
          </p:cNvPr>
          <p:cNvGraphicFramePr>
            <a:graphicFrameLocks noGrp="1"/>
          </p:cNvGraphicFramePr>
          <p:nvPr/>
        </p:nvGraphicFramePr>
        <p:xfrm>
          <a:off x="1434606" y="1549987"/>
          <a:ext cx="1121270" cy="3182346"/>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D74A7447-AF5D-F5E3-84EE-78F45DBC291D}"/>
              </a:ext>
            </a:extLst>
          </p:cNvPr>
          <p:cNvGraphicFramePr>
            <a:graphicFrameLocks noGrp="1"/>
          </p:cNvGraphicFramePr>
          <p:nvPr/>
        </p:nvGraphicFramePr>
        <p:xfrm>
          <a:off x="6643132" y="1544552"/>
          <a:ext cx="1130884" cy="3187781"/>
        </p:xfrm>
        <a:graphic>
          <a:graphicData uri="http://schemas.openxmlformats.org/drawingml/2006/chart">
            <c:chart xmlns:c="http://schemas.openxmlformats.org/drawingml/2006/chart" xmlns:r="http://schemas.openxmlformats.org/officeDocument/2006/relationships" r:id="rId3"/>
          </a:graphicData>
        </a:graphic>
      </p:graphicFrame>
      <p:sp>
        <p:nvSpPr>
          <p:cNvPr id="2" name="Date Placeholder 1">
            <a:extLst>
              <a:ext uri="{FF2B5EF4-FFF2-40B4-BE49-F238E27FC236}">
                <a16:creationId xmlns:a16="http://schemas.microsoft.com/office/drawing/2014/main" id="{763F9664-C503-D4D1-0ECB-90966C7DE2B7}"/>
              </a:ext>
            </a:extLst>
          </p:cNvPr>
          <p:cNvSpPr>
            <a:spLocks noGrp="1"/>
          </p:cNvSpPr>
          <p:nvPr>
            <p:ph type="dt" sz="half" idx="14"/>
          </p:nvPr>
        </p:nvSpPr>
        <p:spPr/>
        <p:txBody>
          <a:bodyPr/>
          <a:lstStyle/>
          <a:p>
            <a:fld id="{53486936-A927-4261-B0C8-39E31EFDDAC0}" type="datetime1">
              <a:rPr lang="en-US" smtClean="0"/>
              <a:t>7/25/2025</a:t>
            </a:fld>
            <a:endParaRPr lang="en-US"/>
          </a:p>
        </p:txBody>
      </p:sp>
      <p:sp>
        <p:nvSpPr>
          <p:cNvPr id="3" name="Slide Number Placeholder 2">
            <a:extLst>
              <a:ext uri="{FF2B5EF4-FFF2-40B4-BE49-F238E27FC236}">
                <a16:creationId xmlns:a16="http://schemas.microsoft.com/office/drawing/2014/main" id="{BB6FD1D2-135A-FAD8-DF4E-36550812A88B}"/>
              </a:ext>
            </a:extLst>
          </p:cNvPr>
          <p:cNvSpPr>
            <a:spLocks noGrp="1"/>
          </p:cNvSpPr>
          <p:nvPr>
            <p:ph type="sldNum" sz="quarter" idx="16"/>
          </p:nvPr>
        </p:nvSpPr>
        <p:spPr/>
        <p:txBody>
          <a:bodyPr/>
          <a:lstStyle/>
          <a:p>
            <a:fld id="{7B1F438D-4EAF-094E-9162-80CF3EF77236}" type="slidenum">
              <a:rPr lang="en-US" smtClean="0"/>
              <a:pPr/>
              <a:t>6</a:t>
            </a:fld>
            <a:endParaRPr lang="en-US"/>
          </a:p>
        </p:txBody>
      </p:sp>
    </p:spTree>
    <p:extLst>
      <p:ext uri="{BB962C8B-B14F-4D97-AF65-F5344CB8AC3E}">
        <p14:creationId xmlns:p14="http://schemas.microsoft.com/office/powerpoint/2010/main" val="256943658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C6961C-E9F4-1A66-B871-C8BF4A3D7F00}"/>
            </a:ext>
          </a:extLst>
        </p:cNvPr>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E30F3034-24EF-E2A5-20E7-C9D33B99C011}"/>
              </a:ext>
            </a:extLst>
          </p:cNvPr>
          <p:cNvGraphicFramePr>
            <a:graphicFrameLocks noGrp="1"/>
          </p:cNvGraphicFramePr>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a:latin typeface="Nexa Book"/>
                        </a:defRPr>
                      </a:pPr>
                      <a:r>
                        <a:rPr sz="800">
                          <a:latin typeface="Nexa Book"/>
                        </a:rPr>
                        <a:t>1.6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a:latin typeface="Nexa Book"/>
                        </a:defRPr>
                      </a:pPr>
                      <a:r>
                        <a:rPr sz="800">
                          <a:latin typeface="Nexa Book"/>
                        </a:rPr>
                        <a:t>0.5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b="1">
                          <a:latin typeface="Nexa Bold"/>
                        </a:defRPr>
                      </a:pPr>
                      <a:r>
                        <a:rPr sz="800">
                          <a:latin typeface="Nexa Bold"/>
                        </a:rPr>
                        <a:t>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Ultra Spray FPS50 156g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a:latin typeface="Nexa Book"/>
                        </a:defRPr>
                      </a:pPr>
                      <a:r>
                        <a:rPr sz="800">
                          <a:latin typeface="Nexa Book"/>
                        </a:rPr>
                        <a:t>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Sport Lotion FPS30 237ml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b="1">
                          <a:latin typeface="Nexa Bold"/>
                        </a:defRPr>
                      </a:pPr>
                      <a:r>
                        <a:rPr sz="800">
                          <a:latin typeface="Nexa Bold"/>
                        </a:rPr>
                        <a:t>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Sheer Touch Lotion FPS50 120ml (1.4%)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b="1">
                          <a:latin typeface="Nexa Bold"/>
                        </a:defRPr>
                      </a:pPr>
                      <a:r>
                        <a:rPr sz="800">
                          <a:latin typeface="Nexa Bold"/>
                        </a:rPr>
                        <a:t>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Kids Lotion FPS50 237ml (1.4%)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33DFCCF4-3045-06EA-DFD8-B17384478327}"/>
              </a:ext>
            </a:extLst>
          </p:cNvPr>
          <p:cNvGraphicFramePr>
            <a:graphicFrameLocks noGrp="1"/>
          </p:cNvGraphicFramePr>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Equate Ultra Spray FPS50 156g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Equate Sport Lotion FPS30 237ml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Hawaiian Tropic Sheer Touch Lotion FPS50 120ml (1.4%)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Equate Kids Lotion FPS50 237ml (1.4%)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177687A7-68C9-BBB5-A188-1D57B4B73217}"/>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AFCDAA75-C6BC-4CCF-C574-314D2F1963B2}"/>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6" name="Head">
            <a:extLst>
              <a:ext uri="{FF2B5EF4-FFF2-40B4-BE49-F238E27FC236}">
                <a16:creationId xmlns:a16="http://schemas.microsoft.com/office/drawing/2014/main" id="{F43C5F87-6C60-76A1-0929-8581D0075D47}"/>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Hawaiian Tropic Silk Hydration Serum FPS50 100ml (0.0%) | Up &amp; Down Pricing | Walmart | Assumes no other are changing prices</a:t>
            </a:r>
          </a:p>
        </p:txBody>
      </p:sp>
      <p:sp>
        <p:nvSpPr>
          <p:cNvPr id="4" name="Title1">
            <a:extLst>
              <a:ext uri="{FF2B5EF4-FFF2-40B4-BE49-F238E27FC236}">
                <a16:creationId xmlns:a16="http://schemas.microsoft.com/office/drawing/2014/main" id="{84C96E70-79A4-4927-EFF1-B48FC2EECA33}"/>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707B6414-88C7-92ED-AC7A-C0F92B9251C9}"/>
              </a:ext>
            </a:extLst>
          </p:cNvPr>
          <p:cNvGraphicFramePr>
            <a:graphicFrameLocks noGrp="1"/>
          </p:cNvGraphicFramePr>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4DFA19B3-7CB8-12F0-6004-B763C5CE6AC3}"/>
              </a:ext>
            </a:extLst>
          </p:cNvPr>
          <p:cNvGraphicFramePr>
            <a:graphicFrameLocks noGrp="1"/>
          </p:cNvGraphicFramePr>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3F4D7554-99BE-CE79-7B9C-6550EE26C08D}"/>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B330C241-0445-F78D-B559-38CDF26D4797}"/>
              </a:ext>
            </a:extLst>
          </p:cNvPr>
          <p:cNvSpPr>
            <a:spLocks noGrp="1"/>
          </p:cNvSpPr>
          <p:nvPr>
            <p:ph type="dt" sz="half" idx="14"/>
          </p:nvPr>
        </p:nvSpPr>
        <p:spPr/>
        <p:txBody>
          <a:bodyPr/>
          <a:lstStyle/>
          <a:p>
            <a:fld id="{1D008078-2C21-4DCA-B855-87E98C20A404}" type="datetime1">
              <a:rPr lang="en-US" smtClean="0"/>
              <a:t>7/25/2025</a:t>
            </a:fld>
            <a:endParaRPr lang="en-US"/>
          </a:p>
        </p:txBody>
      </p:sp>
      <p:sp>
        <p:nvSpPr>
          <p:cNvPr id="3" name="Slide Number Placeholder 2">
            <a:extLst>
              <a:ext uri="{FF2B5EF4-FFF2-40B4-BE49-F238E27FC236}">
                <a16:creationId xmlns:a16="http://schemas.microsoft.com/office/drawing/2014/main" id="{9598CD7B-EBE8-E038-D2DE-F406F53FDAED}"/>
              </a:ext>
            </a:extLst>
          </p:cNvPr>
          <p:cNvSpPr>
            <a:spLocks noGrp="1"/>
          </p:cNvSpPr>
          <p:nvPr>
            <p:ph type="sldNum" sz="quarter" idx="16"/>
          </p:nvPr>
        </p:nvSpPr>
        <p:spPr/>
        <p:txBody>
          <a:bodyPr/>
          <a:lstStyle/>
          <a:p>
            <a:fld id="{7B1F438D-4EAF-094E-9162-80CF3EF77236}" type="slidenum">
              <a:rPr lang="en-US" smtClean="0"/>
              <a:pPr/>
              <a:t>60</a:t>
            </a:fld>
            <a:endParaRPr lang="en-US"/>
          </a:p>
        </p:txBody>
      </p:sp>
    </p:spTree>
    <p:extLst>
      <p:ext uri="{BB962C8B-B14F-4D97-AF65-F5344CB8AC3E}">
        <p14:creationId xmlns:p14="http://schemas.microsoft.com/office/powerpoint/2010/main" val="378851507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13A168-730A-46BC-EC3A-DF601734996C}"/>
            </a:ext>
          </a:extLst>
        </p:cNvPr>
        <p:cNvGrpSpPr/>
        <p:nvPr/>
      </p:nvGrpSpPr>
      <p:grpSpPr>
        <a:xfrm>
          <a:off x="0" y="0"/>
          <a:ext cx="0" cy="0"/>
          <a:chOff x="0" y="0"/>
          <a:chExt cx="0" cy="0"/>
        </a:xfrm>
      </p:grpSpPr>
      <p:sp>
        <p:nvSpPr>
          <p:cNvPr id="6" name="Footer Placeholder 5">
            <a:extLst>
              <a:ext uri="{FF2B5EF4-FFF2-40B4-BE49-F238E27FC236}">
                <a16:creationId xmlns:a16="http://schemas.microsoft.com/office/drawing/2014/main" id="{6A0ECC82-71FD-A406-B136-EFF6C2D4A113}"/>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28C3E9AD-289A-75C9-E583-1A438295FB9B}"/>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4" name="Head">
            <a:extLst>
              <a:ext uri="{FF2B5EF4-FFF2-40B4-BE49-F238E27FC236}">
                <a16:creationId xmlns:a16="http://schemas.microsoft.com/office/drawing/2014/main" id="{D8DEC325-519F-008F-D949-4B2A2F354503}"/>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Hawaiian Tropic Silk Hydration Lip balm FPS30 10g | Walmart | Assuming no other products are changing prices</a:t>
            </a:r>
          </a:p>
        </p:txBody>
      </p:sp>
      <p:sp>
        <p:nvSpPr>
          <p:cNvPr id="10" name="Title 9">
            <a:extLst>
              <a:ext uri="{FF2B5EF4-FFF2-40B4-BE49-F238E27FC236}">
                <a16:creationId xmlns:a16="http://schemas.microsoft.com/office/drawing/2014/main" id="{D1CB8FE5-352F-7D6A-6E0B-803CFB06A885}"/>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F473BA52-9A0D-DF49-AB7E-02F15D07CDC5}"/>
              </a:ext>
            </a:extLst>
          </p:cNvPr>
          <p:cNvGraphicFramePr/>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C03A12F1-AEA8-C5B9-4EB8-D8BB9A8261EC}"/>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FE8D77CF-5557-544C-1632-EFD95C74149C}"/>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B8611BE1-4ADC-9C7E-FBF3-867433CFF83E}"/>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2684B6F9-6CDF-8573-EBD3-28E582A92460}"/>
              </a:ext>
            </a:extLst>
          </p:cNvPr>
          <p:cNvSpPr>
            <a:spLocks noGrp="1"/>
          </p:cNvSpPr>
          <p:nvPr>
            <p:ph type="dt" sz="half" idx="14"/>
          </p:nvPr>
        </p:nvSpPr>
        <p:spPr/>
        <p:txBody>
          <a:bodyPr/>
          <a:lstStyle/>
          <a:p>
            <a:fld id="{7FE604EA-FBB6-4FDB-AFE2-9A23405DCB69}" type="datetime1">
              <a:rPr lang="en-US" smtClean="0"/>
              <a:t>7/25/2025</a:t>
            </a:fld>
            <a:endParaRPr lang="en-US"/>
          </a:p>
        </p:txBody>
      </p:sp>
      <p:sp>
        <p:nvSpPr>
          <p:cNvPr id="7" name="Slide Number Placeholder 6">
            <a:extLst>
              <a:ext uri="{FF2B5EF4-FFF2-40B4-BE49-F238E27FC236}">
                <a16:creationId xmlns:a16="http://schemas.microsoft.com/office/drawing/2014/main" id="{6F1409D3-3DF5-364C-1A9A-678A7090CA06}"/>
              </a:ext>
            </a:extLst>
          </p:cNvPr>
          <p:cNvSpPr>
            <a:spLocks noGrp="1"/>
          </p:cNvSpPr>
          <p:nvPr>
            <p:ph type="sldNum" sz="quarter" idx="16"/>
          </p:nvPr>
        </p:nvSpPr>
        <p:spPr/>
        <p:txBody>
          <a:bodyPr/>
          <a:lstStyle/>
          <a:p>
            <a:fld id="{7B1F438D-4EAF-094E-9162-80CF3EF77236}" type="slidenum">
              <a:rPr lang="en-US" smtClean="0"/>
              <a:pPr/>
              <a:t>61</a:t>
            </a:fld>
            <a:endParaRPr lang="en-US"/>
          </a:p>
        </p:txBody>
      </p:sp>
      <p:sp>
        <p:nvSpPr>
          <p:cNvPr id="22" name="Rectangle 21">
            <a:extLst>
              <a:ext uri="{FF2B5EF4-FFF2-40B4-BE49-F238E27FC236}">
                <a16:creationId xmlns:a16="http://schemas.microsoft.com/office/drawing/2014/main" id="{13BE6AA4-37EC-5ADE-9FDC-ED9F8D230E56}"/>
              </a:ext>
            </a:extLst>
          </p:cNvPr>
          <p:cNvSpPr/>
          <p:nvPr/>
        </p:nvSpPr>
        <p:spPr>
          <a:xfrm>
            <a:off x="972000" y="1458000"/>
            <a:ext cx="565200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Dilution &amp; Profit Increase</a:t>
            </a:r>
          </a:p>
        </p:txBody>
      </p:sp>
    </p:spTree>
    <p:extLst>
      <p:ext uri="{BB962C8B-B14F-4D97-AF65-F5344CB8AC3E}">
        <p14:creationId xmlns:p14="http://schemas.microsoft.com/office/powerpoint/2010/main" val="271007470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0895EA-D2C1-07D7-CE10-8AEF4EC37C92}"/>
            </a:ext>
          </a:extLst>
        </p:cNvPr>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84D9C467-3DFB-F9F0-BD49-4970424E4E2D}"/>
              </a:ext>
            </a:extLst>
          </p:cNvPr>
          <p:cNvGraphicFramePr>
            <a:graphicFrameLocks noGrp="1"/>
          </p:cNvGraphicFramePr>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b="1">
                          <a:latin typeface="Nexa Bold"/>
                        </a:defRPr>
                      </a:pPr>
                      <a:r>
                        <a:rPr sz="800">
                          <a:latin typeface="Nexa Bold"/>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b="1">
                          <a:latin typeface="Nexa Bold"/>
                        </a:defRPr>
                      </a:pPr>
                      <a:r>
                        <a:rPr sz="800">
                          <a:latin typeface="Nexa Bold"/>
                        </a:rPr>
                        <a:t>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Neutrogena Sun Fresh Cream FPS50 200ml (1.5%)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b="1">
                          <a:latin typeface="Nexa Bold"/>
                        </a:defRPr>
                      </a:pPr>
                      <a:r>
                        <a:rPr sz="800">
                          <a:latin typeface="Nexa Bold"/>
                        </a:rPr>
                        <a:t>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Face Shine Control FPS50+ 50ml (1.5%)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Babies &amp; Kids Lotion FPS50+ 200ml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1A6E60C4-92A3-6AED-C8F6-8EC7703F9900}"/>
              </a:ext>
            </a:extLst>
          </p:cNvPr>
          <p:cNvGraphicFramePr>
            <a:graphicFrameLocks noGrp="1"/>
          </p:cNvGraphicFramePr>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Neutrogena Sun Fresh Cream FPS50 200ml (1.5%)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L'Oréal Paris UV DEFENDER Colored Fluid FPS50+ 40g (0.9%)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Nivea Sun Face Shine Control FPS50+ 50ml (1.5%)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981CCED-3837-7DA0-2DA1-B80D6F22A2C8}"/>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1F013FA1-6E9E-2FC6-CB5D-AE901D22A10C}"/>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6" name="Head">
            <a:extLst>
              <a:ext uri="{FF2B5EF4-FFF2-40B4-BE49-F238E27FC236}">
                <a16:creationId xmlns:a16="http://schemas.microsoft.com/office/drawing/2014/main" id="{087253D2-A880-2BE2-82E7-FFED000BFBEB}"/>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Hawaiian Tropic Silk Hydration Lip balm FPS30 10g (0.0%) | Up &amp; Down Pricing | Walmart | Assumes no other are changing prices</a:t>
            </a:r>
          </a:p>
        </p:txBody>
      </p:sp>
      <p:sp>
        <p:nvSpPr>
          <p:cNvPr id="4" name="Title1">
            <a:extLst>
              <a:ext uri="{FF2B5EF4-FFF2-40B4-BE49-F238E27FC236}">
                <a16:creationId xmlns:a16="http://schemas.microsoft.com/office/drawing/2014/main" id="{A141EADE-DA0C-58EA-9FDE-C06F9F243113}"/>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33B37DB6-4FC3-34B6-CAA2-A58EF2EEBA56}"/>
              </a:ext>
            </a:extLst>
          </p:cNvPr>
          <p:cNvGraphicFramePr>
            <a:graphicFrameLocks noGrp="1"/>
          </p:cNvGraphicFramePr>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D10570D8-74A7-AB39-4ABF-DAB0BB9FA84D}"/>
              </a:ext>
            </a:extLst>
          </p:cNvPr>
          <p:cNvGraphicFramePr>
            <a:graphicFrameLocks noGrp="1"/>
          </p:cNvGraphicFramePr>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5F5AA288-3F68-EDF6-887A-EF678F6ED992}"/>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E8747CD2-390A-0A43-272D-671F6A81490A}"/>
              </a:ext>
            </a:extLst>
          </p:cNvPr>
          <p:cNvSpPr>
            <a:spLocks noGrp="1"/>
          </p:cNvSpPr>
          <p:nvPr>
            <p:ph type="dt" sz="half" idx="14"/>
          </p:nvPr>
        </p:nvSpPr>
        <p:spPr/>
        <p:txBody>
          <a:bodyPr/>
          <a:lstStyle/>
          <a:p>
            <a:fld id="{1D008078-2C21-4DCA-B855-87E98C20A404}" type="datetime1">
              <a:rPr lang="en-US" smtClean="0"/>
              <a:t>7/25/2025</a:t>
            </a:fld>
            <a:endParaRPr lang="en-US"/>
          </a:p>
        </p:txBody>
      </p:sp>
      <p:sp>
        <p:nvSpPr>
          <p:cNvPr id="3" name="Slide Number Placeholder 2">
            <a:extLst>
              <a:ext uri="{FF2B5EF4-FFF2-40B4-BE49-F238E27FC236}">
                <a16:creationId xmlns:a16="http://schemas.microsoft.com/office/drawing/2014/main" id="{0497E857-4C17-93EA-466C-2B00FC916055}"/>
              </a:ext>
            </a:extLst>
          </p:cNvPr>
          <p:cNvSpPr>
            <a:spLocks noGrp="1"/>
          </p:cNvSpPr>
          <p:nvPr>
            <p:ph type="sldNum" sz="quarter" idx="16"/>
          </p:nvPr>
        </p:nvSpPr>
        <p:spPr/>
        <p:txBody>
          <a:bodyPr/>
          <a:lstStyle/>
          <a:p>
            <a:fld id="{7B1F438D-4EAF-094E-9162-80CF3EF77236}" type="slidenum">
              <a:rPr lang="en-US" smtClean="0"/>
              <a:pPr/>
              <a:t>62</a:t>
            </a:fld>
            <a:endParaRPr lang="en-US"/>
          </a:p>
        </p:txBody>
      </p:sp>
    </p:spTree>
    <p:extLst>
      <p:ext uri="{BB962C8B-B14F-4D97-AF65-F5344CB8AC3E}">
        <p14:creationId xmlns:p14="http://schemas.microsoft.com/office/powerpoint/2010/main" val="286977948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E51AF7-5FE9-26CF-0740-448ADEAE541E}"/>
            </a:ext>
          </a:extLst>
        </p:cNvPr>
        <p:cNvGrpSpPr/>
        <p:nvPr/>
      </p:nvGrpSpPr>
      <p:grpSpPr>
        <a:xfrm>
          <a:off x="0" y="0"/>
          <a:ext cx="0" cy="0"/>
          <a:chOff x="0" y="0"/>
          <a:chExt cx="0" cy="0"/>
        </a:xfrm>
      </p:grpSpPr>
      <p:sp>
        <p:nvSpPr>
          <p:cNvPr id="6" name="Footer Placeholder 5">
            <a:extLst>
              <a:ext uri="{FF2B5EF4-FFF2-40B4-BE49-F238E27FC236}">
                <a16:creationId xmlns:a16="http://schemas.microsoft.com/office/drawing/2014/main" id="{0D8ECA0F-1004-18DA-93B8-66FC92ED16CD}"/>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D19ACB84-B5C2-E486-2B90-B36BB0FA89D6}"/>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4" name="Head">
            <a:extLst>
              <a:ext uri="{FF2B5EF4-FFF2-40B4-BE49-F238E27FC236}">
                <a16:creationId xmlns:a16="http://schemas.microsoft.com/office/drawing/2014/main" id="{4DD9669A-8831-10F9-EAFD-AB30CA1CA23A}"/>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Hawaiian Tropic Silk Hydration Glow Mist FPS50+ 100ml | Walmart | Assuming no other products are changing prices</a:t>
            </a:r>
          </a:p>
        </p:txBody>
      </p:sp>
      <p:sp>
        <p:nvSpPr>
          <p:cNvPr id="10" name="Title 9">
            <a:extLst>
              <a:ext uri="{FF2B5EF4-FFF2-40B4-BE49-F238E27FC236}">
                <a16:creationId xmlns:a16="http://schemas.microsoft.com/office/drawing/2014/main" id="{08274AD0-6C07-0DDE-2B6C-B586D4477890}"/>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14854425-EE5A-03D8-B782-37FBF9C8EC61}"/>
              </a:ext>
            </a:extLst>
          </p:cNvPr>
          <p:cNvGraphicFramePr/>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3B62D4CA-6630-2AAA-61A6-EF0B5750F074}"/>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36B74BF9-AD30-5E7C-D146-2EFBD230CEC4}"/>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5A211EF4-523E-A430-A5E7-529604984AE9}"/>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E03B0732-97F0-E82A-7BC0-3C33EE838613}"/>
              </a:ext>
            </a:extLst>
          </p:cNvPr>
          <p:cNvSpPr>
            <a:spLocks noGrp="1"/>
          </p:cNvSpPr>
          <p:nvPr>
            <p:ph type="dt" sz="half" idx="14"/>
          </p:nvPr>
        </p:nvSpPr>
        <p:spPr/>
        <p:txBody>
          <a:bodyPr/>
          <a:lstStyle/>
          <a:p>
            <a:fld id="{7FE604EA-FBB6-4FDB-AFE2-9A23405DCB69}" type="datetime1">
              <a:rPr lang="en-US" smtClean="0"/>
              <a:t>7/25/2025</a:t>
            </a:fld>
            <a:endParaRPr lang="en-US"/>
          </a:p>
        </p:txBody>
      </p:sp>
      <p:sp>
        <p:nvSpPr>
          <p:cNvPr id="7" name="Slide Number Placeholder 6">
            <a:extLst>
              <a:ext uri="{FF2B5EF4-FFF2-40B4-BE49-F238E27FC236}">
                <a16:creationId xmlns:a16="http://schemas.microsoft.com/office/drawing/2014/main" id="{427D0AA4-746D-1BF0-E249-0D050E9D2050}"/>
              </a:ext>
            </a:extLst>
          </p:cNvPr>
          <p:cNvSpPr>
            <a:spLocks noGrp="1"/>
          </p:cNvSpPr>
          <p:nvPr>
            <p:ph type="sldNum" sz="quarter" idx="16"/>
          </p:nvPr>
        </p:nvSpPr>
        <p:spPr/>
        <p:txBody>
          <a:bodyPr/>
          <a:lstStyle/>
          <a:p>
            <a:fld id="{7B1F438D-4EAF-094E-9162-80CF3EF77236}" type="slidenum">
              <a:rPr lang="en-US" smtClean="0"/>
              <a:pPr/>
              <a:t>63</a:t>
            </a:fld>
            <a:endParaRPr lang="en-US"/>
          </a:p>
        </p:txBody>
      </p:sp>
      <p:sp>
        <p:nvSpPr>
          <p:cNvPr id="22" name="Rectangle 21">
            <a:extLst>
              <a:ext uri="{FF2B5EF4-FFF2-40B4-BE49-F238E27FC236}">
                <a16:creationId xmlns:a16="http://schemas.microsoft.com/office/drawing/2014/main" id="{212F991A-18FD-A9A0-9037-3155B7C013FE}"/>
              </a:ext>
            </a:extLst>
          </p:cNvPr>
          <p:cNvSpPr/>
          <p:nvPr/>
        </p:nvSpPr>
        <p:spPr>
          <a:xfrm>
            <a:off x="972000" y="1458000"/>
            <a:ext cx="152604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Increase &amp; Profit Dilution</a:t>
            </a:r>
          </a:p>
        </p:txBody>
      </p:sp>
      <p:sp>
        <p:nvSpPr>
          <p:cNvPr id="23" name="Rectangle 22">
            <a:extLst>
              <a:ext uri="{FF2B5EF4-FFF2-40B4-BE49-F238E27FC236}">
                <a16:creationId xmlns:a16="http://schemas.microsoft.com/office/drawing/2014/main" id="{344B0D91-06B5-B212-9743-7F490E3AC0A6}"/>
              </a:ext>
            </a:extLst>
          </p:cNvPr>
          <p:cNvSpPr/>
          <p:nvPr/>
        </p:nvSpPr>
        <p:spPr>
          <a:xfrm>
            <a:off x="2498040" y="1458000"/>
            <a:ext cx="33912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4" name="Rectangle 23">
            <a:extLst>
              <a:ext uri="{FF2B5EF4-FFF2-40B4-BE49-F238E27FC236}">
                <a16:creationId xmlns:a16="http://schemas.microsoft.com/office/drawing/2014/main" id="{08E7C0DF-49EF-0A65-A3E3-1889C24BF012}"/>
              </a:ext>
            </a:extLst>
          </p:cNvPr>
          <p:cNvSpPr/>
          <p:nvPr/>
        </p:nvSpPr>
        <p:spPr>
          <a:xfrm>
            <a:off x="2837160" y="1458000"/>
            <a:ext cx="152604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5" name="Rectangle 24">
            <a:extLst>
              <a:ext uri="{FF2B5EF4-FFF2-40B4-BE49-F238E27FC236}">
                <a16:creationId xmlns:a16="http://schemas.microsoft.com/office/drawing/2014/main" id="{7C46F844-2A1A-8A88-0CDE-A7F88A64BD4C}"/>
              </a:ext>
            </a:extLst>
          </p:cNvPr>
          <p:cNvSpPr/>
          <p:nvPr/>
        </p:nvSpPr>
        <p:spPr>
          <a:xfrm>
            <a:off x="4363200" y="1458000"/>
            <a:ext cx="186516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Dilution &amp; Profit Increase</a:t>
            </a:r>
          </a:p>
        </p:txBody>
      </p:sp>
      <p:sp>
        <p:nvSpPr>
          <p:cNvPr id="26" name="Rectangle 25">
            <a:extLst>
              <a:ext uri="{FF2B5EF4-FFF2-40B4-BE49-F238E27FC236}">
                <a16:creationId xmlns:a16="http://schemas.microsoft.com/office/drawing/2014/main" id="{4E8B1AA1-12AC-5C55-5DAD-5219BA53BC6E}"/>
              </a:ext>
            </a:extLst>
          </p:cNvPr>
          <p:cNvSpPr/>
          <p:nvPr/>
        </p:nvSpPr>
        <p:spPr>
          <a:xfrm>
            <a:off x="6228360" y="1458000"/>
            <a:ext cx="39564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Tree>
    <p:extLst>
      <p:ext uri="{BB962C8B-B14F-4D97-AF65-F5344CB8AC3E}">
        <p14:creationId xmlns:p14="http://schemas.microsoft.com/office/powerpoint/2010/main" val="233340899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353066-DFEB-13F1-29ED-43A87FD8073F}"/>
            </a:ext>
          </a:extLst>
        </p:cNvPr>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2756B774-B5D9-EBD9-1C15-E72E70E525C7}"/>
              </a:ext>
            </a:extLst>
          </p:cNvPr>
          <p:cNvGraphicFramePr>
            <a:graphicFrameLocks noGrp="1"/>
          </p:cNvGraphicFramePr>
          <p:nvPr/>
        </p:nvGraphicFramePr>
        <p:xfrm>
          <a:off x="535405" y="1133206"/>
          <a:ext cx="3996001" cy="3713820"/>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a:latin typeface="Nexa Book"/>
                        </a:defRPr>
                      </a:pPr>
                      <a:r>
                        <a:rPr sz="800">
                          <a:latin typeface="Nexa Book"/>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b="1">
                          <a:latin typeface="Nexa Bold"/>
                        </a:defRPr>
                      </a:pPr>
                      <a:r>
                        <a:rPr sz="800">
                          <a:latin typeface="Nexa Bold"/>
                        </a:rPr>
                        <a:t>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Ultra Spray FPS50 156g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a:latin typeface="Nexa Book"/>
                        </a:defRPr>
                      </a:pPr>
                      <a:r>
                        <a:rPr sz="800">
                          <a:latin typeface="Nexa Book"/>
                        </a:rPr>
                        <a:t>0.4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a:latin typeface="Nexa Book"/>
                        </a:defRPr>
                      </a:pPr>
                      <a:r>
                        <a:rPr sz="800">
                          <a:latin typeface="Nexa Book"/>
                        </a:rPr>
                        <a:t>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Sport Lotion FPS30 237ml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b="1">
                          <a:latin typeface="Nexa Bold"/>
                        </a:defRPr>
                      </a:pPr>
                      <a:r>
                        <a:rPr sz="800">
                          <a:latin typeface="Nexa Bold"/>
                        </a:rPr>
                        <a:t>3.2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Caribbean Beach Advanced Protection Cream FPS50+ 150g (1.0%)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a:latin typeface="Nexa Book"/>
                        </a:defRPr>
                      </a:pPr>
                      <a:r>
                        <a:rPr sz="800">
                          <a:latin typeface="Nexa Book"/>
                        </a:rPr>
                        <a:t>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Kids Lotion FPS50 237ml (1.4%)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b="1">
                          <a:latin typeface="Nexa Bold"/>
                        </a:defRPr>
                      </a:pPr>
                      <a:r>
                        <a:rPr sz="800">
                          <a:latin typeface="Nexa Bold"/>
                        </a:rPr>
                        <a:t>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Caribbean Beach Sport Cream FPS50+ 150g (1.0%)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a:latin typeface="Nexa Book"/>
                        </a:defRPr>
                      </a:pPr>
                      <a:r>
                        <a:rPr sz="800">
                          <a:latin typeface="Nexa Book"/>
                        </a:rPr>
                        <a:t>1.6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Sheer Touch Lotion FPS50 120ml (1.4%)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4E9F5CBD-81A8-5151-1EFF-EDB96AFD3C3F}"/>
              </a:ext>
            </a:extLst>
          </p:cNvPr>
          <p:cNvGraphicFramePr>
            <a:graphicFrameLocks noGrp="1"/>
          </p:cNvGraphicFramePr>
          <p:nvPr/>
        </p:nvGraphicFramePr>
        <p:xfrm>
          <a:off x="4645532" y="1133206"/>
          <a:ext cx="3994468" cy="3715609"/>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Equate Ultra Spray FPS50 156g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Equate Sport Lotion FPS30 237ml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Caribbean Beach Advanced Protection Cream FPS50+ 150g (1.0%)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3.3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Hawaiian Tropic Sheer Touch Lotion FPS50 120ml (1.4%)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Equate Kids Lotion FPS50 237ml (1.4%)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AFA2AFB6-25B9-8D01-FA91-18AFEA6FD694}"/>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4C2FDAB2-99F8-CFB8-BB9D-95D15ABC779A}"/>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6" name="Head">
            <a:extLst>
              <a:ext uri="{FF2B5EF4-FFF2-40B4-BE49-F238E27FC236}">
                <a16:creationId xmlns:a16="http://schemas.microsoft.com/office/drawing/2014/main" id="{A87DD8B2-3963-43B1-8021-286F3A3D63D5}"/>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Hawaiian Tropic Silk Hydration Glow Mist FPS50+ 100ml (0.0%) | Up &amp; Down Pricing | Walmart | Assumes no other are changing prices</a:t>
            </a:r>
          </a:p>
        </p:txBody>
      </p:sp>
      <p:sp>
        <p:nvSpPr>
          <p:cNvPr id="4" name="Title1">
            <a:extLst>
              <a:ext uri="{FF2B5EF4-FFF2-40B4-BE49-F238E27FC236}">
                <a16:creationId xmlns:a16="http://schemas.microsoft.com/office/drawing/2014/main" id="{F1012585-08A6-3DAA-CC7A-AB4842B23BFE}"/>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9CC0E34B-D423-7101-548D-F551630B21A9}"/>
              </a:ext>
            </a:extLst>
          </p:cNvPr>
          <p:cNvGraphicFramePr>
            <a:graphicFrameLocks noGrp="1"/>
          </p:cNvGraphicFramePr>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27020E5E-0A39-998D-09CD-9EA74B97FE2F}"/>
              </a:ext>
            </a:extLst>
          </p:cNvPr>
          <p:cNvGraphicFramePr>
            <a:graphicFrameLocks noGrp="1"/>
          </p:cNvGraphicFramePr>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91C28393-D4FF-51F0-A7DD-D94AF14D47E3}"/>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39CCE166-7B90-B7CD-3B15-AEF9A5941858}"/>
              </a:ext>
            </a:extLst>
          </p:cNvPr>
          <p:cNvSpPr>
            <a:spLocks noGrp="1"/>
          </p:cNvSpPr>
          <p:nvPr>
            <p:ph type="dt" sz="half" idx="14"/>
          </p:nvPr>
        </p:nvSpPr>
        <p:spPr/>
        <p:txBody>
          <a:bodyPr/>
          <a:lstStyle/>
          <a:p>
            <a:fld id="{1D008078-2C21-4DCA-B855-87E98C20A404}" type="datetime1">
              <a:rPr lang="en-US" smtClean="0"/>
              <a:t>7/25/2025</a:t>
            </a:fld>
            <a:endParaRPr lang="en-US"/>
          </a:p>
        </p:txBody>
      </p:sp>
      <p:sp>
        <p:nvSpPr>
          <p:cNvPr id="3" name="Slide Number Placeholder 2">
            <a:extLst>
              <a:ext uri="{FF2B5EF4-FFF2-40B4-BE49-F238E27FC236}">
                <a16:creationId xmlns:a16="http://schemas.microsoft.com/office/drawing/2014/main" id="{9197F846-E828-D8A0-4B69-22183ABEEDE5}"/>
              </a:ext>
            </a:extLst>
          </p:cNvPr>
          <p:cNvSpPr>
            <a:spLocks noGrp="1"/>
          </p:cNvSpPr>
          <p:nvPr>
            <p:ph type="sldNum" sz="quarter" idx="16"/>
          </p:nvPr>
        </p:nvSpPr>
        <p:spPr/>
        <p:txBody>
          <a:bodyPr/>
          <a:lstStyle/>
          <a:p>
            <a:fld id="{7B1F438D-4EAF-094E-9162-80CF3EF77236}" type="slidenum">
              <a:rPr lang="en-US" smtClean="0"/>
              <a:pPr/>
              <a:t>64</a:t>
            </a:fld>
            <a:endParaRPr lang="en-US"/>
          </a:p>
        </p:txBody>
      </p:sp>
    </p:spTree>
    <p:extLst>
      <p:ext uri="{BB962C8B-B14F-4D97-AF65-F5344CB8AC3E}">
        <p14:creationId xmlns:p14="http://schemas.microsoft.com/office/powerpoint/2010/main" val="164695940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E1E584-7BFB-53B2-4C25-5009532421D0}"/>
            </a:ext>
          </a:extLst>
        </p:cNvPr>
        <p:cNvGrpSpPr/>
        <p:nvPr/>
      </p:nvGrpSpPr>
      <p:grpSpPr>
        <a:xfrm>
          <a:off x="0" y="0"/>
          <a:ext cx="0" cy="0"/>
          <a:chOff x="0" y="0"/>
          <a:chExt cx="0" cy="0"/>
        </a:xfrm>
      </p:grpSpPr>
      <p:sp>
        <p:nvSpPr>
          <p:cNvPr id="6" name="Footer Placeholder 5">
            <a:extLst>
              <a:ext uri="{FF2B5EF4-FFF2-40B4-BE49-F238E27FC236}">
                <a16:creationId xmlns:a16="http://schemas.microsoft.com/office/drawing/2014/main" id="{9086D9AC-B616-7960-F82D-7AD8F77009AC}"/>
              </a:ext>
            </a:extLst>
          </p:cNvPr>
          <p:cNvSpPr>
            <a:spLocks noGrp="1"/>
          </p:cNvSpPr>
          <p:nvPr>
            <p:ph type="ftr" sz="quarter" idx="15"/>
          </p:nvPr>
        </p:nvSpPr>
        <p:spPr>
          <a:xfrm>
            <a:off x="546969" y="4970700"/>
            <a:ext cx="6451742" cy="174151"/>
          </a:xfrm>
        </p:spPr>
        <p:txBody>
          <a:bodyPr/>
          <a:lstStyle/>
          <a:p>
            <a:endParaRPr lang="en-CH"/>
          </a:p>
        </p:txBody>
      </p:sp>
      <p:sp>
        <p:nvSpPr>
          <p:cNvPr id="19" name="Source">
            <a:extLst>
              <a:ext uri="{FF2B5EF4-FFF2-40B4-BE49-F238E27FC236}">
                <a16:creationId xmlns:a16="http://schemas.microsoft.com/office/drawing/2014/main" id="{615EEA9F-37EB-23F4-89DF-8991CA78DD6C}"/>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20" name="Head">
            <a:extLst>
              <a:ext uri="{FF2B5EF4-FFF2-40B4-BE49-F238E27FC236}">
                <a16:creationId xmlns:a16="http://schemas.microsoft.com/office/drawing/2014/main" id="{1646DD0B-6426-D0B7-3B98-A226451790CA}"/>
              </a:ext>
            </a:extLst>
          </p:cNvPr>
          <p:cNvSpPr>
            <a:spLocks noGrp="1"/>
          </p:cNvSpPr>
          <p:nvPr>
            <p:ph type="body" sz="quarter" idx="18"/>
          </p:nvPr>
        </p:nvSpPr>
        <p:spPr>
          <a:xfrm>
            <a:off x="503238" y="774000"/>
            <a:ext cx="8136762" cy="360000"/>
          </a:xfrm>
        </p:spPr>
        <p:txBody>
          <a:bodyPr/>
          <a:lstStyle/>
          <a:p>
            <a:pPr>
              <a:defRPr sz="1200">
                <a:latin typeface="Nexa Bold (Headings)"/>
              </a:defRPr>
            </a:pPr>
            <a:r>
              <a:t>HT Argan Spray | Price Elasticity | Walmart | Assumes no other products are changing prices</a:t>
            </a:r>
          </a:p>
        </p:txBody>
      </p:sp>
      <p:sp>
        <p:nvSpPr>
          <p:cNvPr id="18" name="Title 17">
            <a:extLst>
              <a:ext uri="{FF2B5EF4-FFF2-40B4-BE49-F238E27FC236}">
                <a16:creationId xmlns:a16="http://schemas.microsoft.com/office/drawing/2014/main" id="{8766CCAE-5C7A-E1A4-1213-EC8812967437}"/>
              </a:ext>
            </a:extLst>
          </p:cNvPr>
          <p:cNvSpPr>
            <a:spLocks noGrp="1"/>
          </p:cNvSpPr>
          <p:nvPr>
            <p:ph type="title"/>
          </p:nvPr>
        </p:nvSpPr>
        <p:spPr>
          <a:xfrm>
            <a:off x="504000" y="-1"/>
            <a:ext cx="8136000" cy="771525"/>
          </a:xfrm>
        </p:spPr>
        <p:txBody>
          <a:bodyPr/>
          <a:lstStyle/>
          <a:p>
            <a:pPr>
              <a:defRPr sz="1600">
                <a:latin typeface="Nexa Bold (Headings)"/>
              </a:defRPr>
            </a:pPr>
            <a:r>
              <a:rPr lang="fr-CH" dirty="0">
                <a:highlight>
                  <a:srgbClr val="FFFF00"/>
                </a:highlight>
              </a:rPr>
              <a:t>Price </a:t>
            </a:r>
            <a:r>
              <a:rPr lang="fr-CH" dirty="0" err="1">
                <a:highlight>
                  <a:srgbClr val="FFFF00"/>
                </a:highlight>
              </a:rPr>
              <a:t>Elasticity</a:t>
            </a:r>
            <a:r>
              <a:rPr lang="fr-CH" dirty="0">
                <a:highlight>
                  <a:srgbClr val="FFFF00"/>
                </a:highlight>
              </a:rPr>
              <a:t> </a:t>
            </a:r>
            <a:r>
              <a:rPr lang="fr-CH" dirty="0" err="1">
                <a:highlight>
                  <a:srgbClr val="FFFF00"/>
                </a:highlight>
              </a:rPr>
              <a:t>Curve</a:t>
            </a:r>
            <a:r>
              <a:rPr lang="en-US" dirty="0">
                <a:highlight>
                  <a:srgbClr val="FFFF00"/>
                </a:highlight>
              </a:rPr>
              <a:t> </a:t>
            </a:r>
            <a:r>
              <a:rPr lang="en-US" dirty="0">
                <a:solidFill>
                  <a:schemeClr val="bg2">
                    <a:lumMod val="90000"/>
                  </a:schemeClr>
                </a:solidFill>
                <a:highlight>
                  <a:srgbClr val="FFFF00"/>
                </a:highlight>
              </a:rPr>
              <a:t>(Replace with SO WHAT)</a:t>
            </a:r>
          </a:p>
        </p:txBody>
      </p:sp>
      <p:graphicFrame>
        <p:nvGraphicFramePr>
          <p:cNvPr id="34" name="T1">
            <a:extLst>
              <a:ext uri="{FF2B5EF4-FFF2-40B4-BE49-F238E27FC236}">
                <a16:creationId xmlns:a16="http://schemas.microsoft.com/office/drawing/2014/main" id="{5B30D15B-3778-7E88-6B01-C60FF3B088C5}"/>
              </a:ext>
            </a:extLst>
          </p:cNvPr>
          <p:cNvGraphicFramePr>
            <a:graphicFrameLocks/>
          </p:cNvGraphicFramePr>
          <p:nvPr/>
        </p:nvGraphicFramePr>
        <p:xfrm>
          <a:off x="4579258" y="1141495"/>
          <a:ext cx="4057904" cy="746284"/>
        </p:xfrm>
        <a:graphic>
          <a:graphicData uri="http://schemas.openxmlformats.org/drawingml/2006/table">
            <a:tbl>
              <a:tblPr bandRow="1"/>
              <a:tblGrid>
                <a:gridCol w="162560">
                  <a:extLst>
                    <a:ext uri="{9D8B030D-6E8A-4147-A177-3AD203B41FA5}">
                      <a16:colId xmlns:a16="http://schemas.microsoft.com/office/drawing/2014/main" val="20000"/>
                    </a:ext>
                  </a:extLst>
                </a:gridCol>
                <a:gridCol w="1982932">
                  <a:extLst>
                    <a:ext uri="{9D8B030D-6E8A-4147-A177-3AD203B41FA5}">
                      <a16:colId xmlns:a16="http://schemas.microsoft.com/office/drawing/2014/main" val="20001"/>
                    </a:ext>
                  </a:extLst>
                </a:gridCol>
                <a:gridCol w="478103">
                  <a:extLst>
                    <a:ext uri="{9D8B030D-6E8A-4147-A177-3AD203B41FA5}">
                      <a16:colId xmlns:a16="http://schemas.microsoft.com/office/drawing/2014/main" val="20002"/>
                    </a:ext>
                  </a:extLst>
                </a:gridCol>
                <a:gridCol w="478103">
                  <a:extLst>
                    <a:ext uri="{9D8B030D-6E8A-4147-A177-3AD203B41FA5}">
                      <a16:colId xmlns:a16="http://schemas.microsoft.com/office/drawing/2014/main" val="20003"/>
                    </a:ext>
                  </a:extLst>
                </a:gridCol>
                <a:gridCol w="478103">
                  <a:extLst>
                    <a:ext uri="{9D8B030D-6E8A-4147-A177-3AD203B41FA5}">
                      <a16:colId xmlns:a16="http://schemas.microsoft.com/office/drawing/2014/main" val="1774582163"/>
                    </a:ext>
                  </a:extLst>
                </a:gridCol>
                <a:gridCol w="478103">
                  <a:extLst>
                    <a:ext uri="{9D8B030D-6E8A-4147-A177-3AD203B41FA5}">
                      <a16:colId xmlns:a16="http://schemas.microsoft.com/office/drawing/2014/main" val="506562406"/>
                    </a:ext>
                  </a:extLst>
                </a:gridCol>
              </a:tblGrid>
              <a:tr h="38862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GB" sz="800" b="1" i="0">
                        <a:solidFill>
                          <a:schemeClr val="tx2"/>
                        </a:solidFill>
                        <a:latin typeface="+mj-lt"/>
                        <a:ea typeface="Open Sans" panose="020B0606030504020204" pitchFamily="34" charset="0"/>
                        <a:cs typeface="Open Sans" panose="020B0606030504020204" pitchFamily="34" charset="0"/>
                      </a:endParaRPr>
                    </a:p>
                  </a:txBody>
                  <a:tcPr marL="68580" marR="68580" marT="34290" marB="34290">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Price Elasticity</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Down-Pricing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Up-Pricing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P12M </a:t>
                      </a:r>
                      <a:r>
                        <a:rPr lang="fr-CH" sz="700" b="1" i="0" err="1">
                          <a:solidFill>
                            <a:schemeClr val="tx2"/>
                          </a:solidFill>
                          <a:latin typeface="Nexa Bold" panose="00000800000000000000" pitchFamily="2" charset="0"/>
                          <a:ea typeface="Open Sans" panose="020B0606030504020204" pitchFamily="34" charset="0"/>
                          <a:cs typeface="Open Sans" panose="020B0606030504020204" pitchFamily="34" charset="0"/>
                        </a:rPr>
                        <a:t>Weight</a:t>
                      </a: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 of Business</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P12M Gross </a:t>
                      </a:r>
                      <a:r>
                        <a:rPr lang="fr-CH" sz="700" b="1" i="0" dirty="0" err="1">
                          <a:solidFill>
                            <a:schemeClr val="tx2"/>
                          </a:solidFill>
                          <a:latin typeface="Nexa Bold" panose="00000800000000000000" pitchFamily="2" charset="0"/>
                          <a:ea typeface="Open Sans" panose="020B0606030504020204" pitchFamily="34" charset="0"/>
                          <a:cs typeface="Open Sans" panose="020B0606030504020204" pitchFamily="34" charset="0"/>
                        </a:rPr>
                        <a:t>Margin</a:t>
                      </a: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a:t>
                      </a:r>
                      <a:endParaRPr lang="en-GB" sz="700" b="1" i="0" dirty="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1"/>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A097"/>
                    </a:solidFill>
                  </a:tcPr>
                </a:tc>
                <a:tc>
                  <a:txBody>
                    <a:bodyPr/>
                    <a:lstStyle/>
                    <a:p>
                      <a:pPr algn="l">
                        <a:defRPr sz="800">
                          <a:latin typeface="Nexa Book"/>
                        </a:defRPr>
                      </a:pPr>
                      <a:r>
                        <a:rPr sz="800">
                          <a:latin typeface="Nexa Book"/>
                        </a:rPr>
                        <a:t>Hawaiian Tropic Argan Spray FPS15 220ml</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-2.8</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-1.1</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r>
                        <a:rPr sz="800">
                          <a:latin typeface="Nexa Book"/>
                        </a:rPr>
                        <a:t>1.0%</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61.6%</a:t>
                      </a: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85359843"/>
                  </a:ext>
                </a:extLst>
              </a:tr>
            </a:tbl>
          </a:graphicData>
        </a:graphic>
      </p:graphicFrame>
      <p:graphicFrame>
        <p:nvGraphicFramePr>
          <p:cNvPr id="8" name="C1">
            <a:extLst>
              <a:ext uri="{FF2B5EF4-FFF2-40B4-BE49-F238E27FC236}">
                <a16:creationId xmlns:a16="http://schemas.microsoft.com/office/drawing/2014/main" id="{B9982B38-7389-E607-2CD1-C75393FF95FD}"/>
              </a:ext>
            </a:extLst>
          </p:cNvPr>
          <p:cNvGraphicFramePr>
            <a:graphicFrameLocks/>
          </p:cNvGraphicFramePr>
          <p:nvPr/>
        </p:nvGraphicFramePr>
        <p:xfrm>
          <a:off x="539749" y="1152000"/>
          <a:ext cx="4112080" cy="3620027"/>
        </p:xfrm>
        <a:graphic>
          <a:graphicData uri="http://schemas.openxmlformats.org/drawingml/2006/chart">
            <c:chart xmlns:c="http://schemas.openxmlformats.org/drawingml/2006/chart" xmlns:r="http://schemas.openxmlformats.org/officeDocument/2006/relationships" r:id="rId2"/>
          </a:graphicData>
        </a:graphic>
      </p:graphicFrame>
      <p:sp>
        <p:nvSpPr>
          <p:cNvPr id="2" name="Date Placeholder 1">
            <a:extLst>
              <a:ext uri="{FF2B5EF4-FFF2-40B4-BE49-F238E27FC236}">
                <a16:creationId xmlns:a16="http://schemas.microsoft.com/office/drawing/2014/main" id="{C0CC341B-1894-CBC0-3CDA-770610D820BF}"/>
              </a:ext>
            </a:extLst>
          </p:cNvPr>
          <p:cNvSpPr>
            <a:spLocks noGrp="1"/>
          </p:cNvSpPr>
          <p:nvPr>
            <p:ph type="dt" sz="half" idx="14"/>
          </p:nvPr>
        </p:nvSpPr>
        <p:spPr/>
        <p:txBody>
          <a:bodyPr/>
          <a:lstStyle/>
          <a:p>
            <a:fld id="{C2150E0F-65BF-4754-A874-587658C88696}" type="datetime1">
              <a:rPr lang="en-US" smtClean="0"/>
              <a:t>7/25/2025</a:t>
            </a:fld>
            <a:endParaRPr lang="en-US"/>
          </a:p>
        </p:txBody>
      </p:sp>
      <p:sp>
        <p:nvSpPr>
          <p:cNvPr id="4" name="Slide Number Placeholder 3">
            <a:extLst>
              <a:ext uri="{FF2B5EF4-FFF2-40B4-BE49-F238E27FC236}">
                <a16:creationId xmlns:a16="http://schemas.microsoft.com/office/drawing/2014/main" id="{9D29A7E1-AA88-A0C5-6172-0C3E22F27090}"/>
              </a:ext>
            </a:extLst>
          </p:cNvPr>
          <p:cNvSpPr>
            <a:spLocks noGrp="1"/>
          </p:cNvSpPr>
          <p:nvPr>
            <p:ph type="sldNum" sz="quarter" idx="16"/>
          </p:nvPr>
        </p:nvSpPr>
        <p:spPr/>
        <p:txBody>
          <a:bodyPr/>
          <a:lstStyle/>
          <a:p>
            <a:fld id="{7B1F438D-4EAF-094E-9162-80CF3EF77236}" type="slidenum">
              <a:rPr lang="en-US" smtClean="0"/>
              <a:pPr/>
              <a:t>65</a:t>
            </a:fld>
            <a:endParaRPr lang="en-US"/>
          </a:p>
        </p:txBody>
      </p:sp>
      <p:sp>
        <p:nvSpPr>
          <p:cNvPr id="3" name="TextBox Y">
            <a:extLst>
              <a:ext uri="{FF2B5EF4-FFF2-40B4-BE49-F238E27FC236}">
                <a16:creationId xmlns:a16="http://schemas.microsoft.com/office/drawing/2014/main" id="{BCF6C35F-DA41-7400-EE98-6CDD0C3B2B92}"/>
              </a:ext>
            </a:extLst>
          </p:cNvPr>
          <p:cNvSpPr txBox="1"/>
          <p:nvPr/>
        </p:nvSpPr>
        <p:spPr>
          <a:xfrm>
            <a:off x="517719" y="1098243"/>
            <a:ext cx="564369" cy="4238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marL="0" marR="0" lvl="0" indent="0" defTabSz="685783"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2"/>
                </a:solidFill>
                <a:effectLst/>
                <a:uLnTx/>
                <a:uFillTx/>
                <a:latin typeface="Nexa Bold"/>
                <a:ea typeface="+mn-ea"/>
                <a:cs typeface="+mn-cs"/>
              </a:rPr>
              <a:t>% change In volume share</a:t>
            </a:r>
            <a:endParaRPr kumimoji="0" sz="800" b="0" i="0" u="none" strike="noStrike" kern="1200" cap="none" spc="0" normalizeH="0" baseline="0" noProof="0" dirty="0">
              <a:ln>
                <a:noFill/>
              </a:ln>
              <a:solidFill>
                <a:schemeClr val="tx2"/>
              </a:solidFill>
              <a:effectLst/>
              <a:uLnTx/>
              <a:uFillTx/>
              <a:latin typeface="Nexa Bold"/>
              <a:ea typeface="+mn-ea"/>
              <a:cs typeface="+mn-cs"/>
            </a:endParaRPr>
          </a:p>
        </p:txBody>
      </p:sp>
    </p:spTree>
    <p:extLst>
      <p:ext uri="{BB962C8B-B14F-4D97-AF65-F5344CB8AC3E}">
        <p14:creationId xmlns:p14="http://schemas.microsoft.com/office/powerpoint/2010/main" val="250817684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06761E-6575-9846-78DA-E97FD9175AE4}"/>
            </a:ext>
          </a:extLst>
        </p:cNvPr>
        <p:cNvGrpSpPr/>
        <p:nvPr/>
      </p:nvGrpSpPr>
      <p:grpSpPr>
        <a:xfrm>
          <a:off x="0" y="0"/>
          <a:ext cx="0" cy="0"/>
          <a:chOff x="0" y="0"/>
          <a:chExt cx="0" cy="0"/>
        </a:xfrm>
      </p:grpSpPr>
      <p:sp>
        <p:nvSpPr>
          <p:cNvPr id="6" name="Footer Placeholder 5">
            <a:extLst>
              <a:ext uri="{FF2B5EF4-FFF2-40B4-BE49-F238E27FC236}">
                <a16:creationId xmlns:a16="http://schemas.microsoft.com/office/drawing/2014/main" id="{BD013765-E7F9-DD64-DDEF-925100D3B882}"/>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0A8E9D4D-EA0E-8A40-61B3-84AE40CE7066}"/>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4" name="Head">
            <a:extLst>
              <a:ext uri="{FF2B5EF4-FFF2-40B4-BE49-F238E27FC236}">
                <a16:creationId xmlns:a16="http://schemas.microsoft.com/office/drawing/2014/main" id="{3B4B7615-5764-4A62-4BF1-13E24B70EEE5}"/>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Hawaiian Tropic Argan Spray FPS15 220ml | Walmart | Assuming no other products are changing prices</a:t>
            </a:r>
          </a:p>
        </p:txBody>
      </p:sp>
      <p:sp>
        <p:nvSpPr>
          <p:cNvPr id="10" name="Title 9">
            <a:extLst>
              <a:ext uri="{FF2B5EF4-FFF2-40B4-BE49-F238E27FC236}">
                <a16:creationId xmlns:a16="http://schemas.microsoft.com/office/drawing/2014/main" id="{A296D63E-1027-AAFC-7C40-BBBEF73BF418}"/>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B4140FD8-A2E2-5267-3F77-1D6EF3387DC9}"/>
              </a:ext>
            </a:extLst>
          </p:cNvPr>
          <p:cNvGraphicFramePr/>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4BE12436-B886-2915-D7F7-C22A0AEF7FA8}"/>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3EE592F5-3E65-BCFD-DD42-A7DF37EC9BE5}"/>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400B4F60-35AD-B3BF-C095-1691EBC6F104}"/>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94A07AC5-8460-35D0-2710-1712E6BB2BDA}"/>
              </a:ext>
            </a:extLst>
          </p:cNvPr>
          <p:cNvSpPr>
            <a:spLocks noGrp="1"/>
          </p:cNvSpPr>
          <p:nvPr>
            <p:ph type="dt" sz="half" idx="14"/>
          </p:nvPr>
        </p:nvSpPr>
        <p:spPr/>
        <p:txBody>
          <a:bodyPr/>
          <a:lstStyle/>
          <a:p>
            <a:fld id="{7FE604EA-FBB6-4FDB-AFE2-9A23405DCB69}" type="datetime1">
              <a:rPr lang="en-US" smtClean="0"/>
              <a:t>7/25/2025</a:t>
            </a:fld>
            <a:endParaRPr lang="en-US"/>
          </a:p>
        </p:txBody>
      </p:sp>
      <p:sp>
        <p:nvSpPr>
          <p:cNvPr id="7" name="Slide Number Placeholder 6">
            <a:extLst>
              <a:ext uri="{FF2B5EF4-FFF2-40B4-BE49-F238E27FC236}">
                <a16:creationId xmlns:a16="http://schemas.microsoft.com/office/drawing/2014/main" id="{CC6AACDE-9CF1-ABEA-81C3-EE4FB70C4009}"/>
              </a:ext>
            </a:extLst>
          </p:cNvPr>
          <p:cNvSpPr>
            <a:spLocks noGrp="1"/>
          </p:cNvSpPr>
          <p:nvPr>
            <p:ph type="sldNum" sz="quarter" idx="16"/>
          </p:nvPr>
        </p:nvSpPr>
        <p:spPr/>
        <p:txBody>
          <a:bodyPr/>
          <a:lstStyle/>
          <a:p>
            <a:fld id="{7B1F438D-4EAF-094E-9162-80CF3EF77236}" type="slidenum">
              <a:rPr lang="en-US" smtClean="0"/>
              <a:pPr/>
              <a:t>66</a:t>
            </a:fld>
            <a:endParaRPr lang="en-US"/>
          </a:p>
        </p:txBody>
      </p:sp>
      <p:sp>
        <p:nvSpPr>
          <p:cNvPr id="22" name="Rectangle 21">
            <a:extLst>
              <a:ext uri="{FF2B5EF4-FFF2-40B4-BE49-F238E27FC236}">
                <a16:creationId xmlns:a16="http://schemas.microsoft.com/office/drawing/2014/main" id="{08BE8E01-64DB-E2D9-A460-8C0AC75F2BB1}"/>
              </a:ext>
            </a:extLst>
          </p:cNvPr>
          <p:cNvSpPr/>
          <p:nvPr/>
        </p:nvSpPr>
        <p:spPr>
          <a:xfrm>
            <a:off x="972000" y="1458000"/>
            <a:ext cx="28260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3" name="Rectangle 22">
            <a:extLst>
              <a:ext uri="{FF2B5EF4-FFF2-40B4-BE49-F238E27FC236}">
                <a16:creationId xmlns:a16="http://schemas.microsoft.com/office/drawing/2014/main" id="{3F87111E-65B7-BA3B-3C5A-7D53D9F23D2D}"/>
              </a:ext>
            </a:extLst>
          </p:cNvPr>
          <p:cNvSpPr/>
          <p:nvPr/>
        </p:nvSpPr>
        <p:spPr>
          <a:xfrm>
            <a:off x="1254600" y="1458000"/>
            <a:ext cx="79128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4" name="Rectangle 23">
            <a:extLst>
              <a:ext uri="{FF2B5EF4-FFF2-40B4-BE49-F238E27FC236}">
                <a16:creationId xmlns:a16="http://schemas.microsoft.com/office/drawing/2014/main" id="{49C4C502-7D3B-DA53-2D3C-55C60705B2BC}"/>
              </a:ext>
            </a:extLst>
          </p:cNvPr>
          <p:cNvSpPr/>
          <p:nvPr/>
        </p:nvSpPr>
        <p:spPr>
          <a:xfrm>
            <a:off x="2045880" y="1458000"/>
            <a:ext cx="79128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5" name="Rectangle 24">
            <a:extLst>
              <a:ext uri="{FF2B5EF4-FFF2-40B4-BE49-F238E27FC236}">
                <a16:creationId xmlns:a16="http://schemas.microsoft.com/office/drawing/2014/main" id="{6A7EE995-7BE9-F4C6-3F86-9263BB247C75}"/>
              </a:ext>
            </a:extLst>
          </p:cNvPr>
          <p:cNvSpPr/>
          <p:nvPr/>
        </p:nvSpPr>
        <p:spPr>
          <a:xfrm>
            <a:off x="2837160" y="1458000"/>
            <a:ext cx="56520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Increase &amp; Profit Dilution</a:t>
            </a:r>
          </a:p>
        </p:txBody>
      </p:sp>
      <p:sp>
        <p:nvSpPr>
          <p:cNvPr id="26" name="Rectangle 25">
            <a:extLst>
              <a:ext uri="{FF2B5EF4-FFF2-40B4-BE49-F238E27FC236}">
                <a16:creationId xmlns:a16="http://schemas.microsoft.com/office/drawing/2014/main" id="{5B15744A-BF64-552B-8BF8-2AC87A992730}"/>
              </a:ext>
            </a:extLst>
          </p:cNvPr>
          <p:cNvSpPr/>
          <p:nvPr/>
        </p:nvSpPr>
        <p:spPr>
          <a:xfrm>
            <a:off x="3402360" y="1458000"/>
            <a:ext cx="50868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7" name="Rectangle 26">
            <a:extLst>
              <a:ext uri="{FF2B5EF4-FFF2-40B4-BE49-F238E27FC236}">
                <a16:creationId xmlns:a16="http://schemas.microsoft.com/office/drawing/2014/main" id="{C3C44128-FF7D-EE85-1877-ECF57C784C3F}"/>
              </a:ext>
            </a:extLst>
          </p:cNvPr>
          <p:cNvSpPr/>
          <p:nvPr/>
        </p:nvSpPr>
        <p:spPr>
          <a:xfrm>
            <a:off x="3911040" y="1458000"/>
            <a:ext cx="271296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Dilution &amp; Profit Increase</a:t>
            </a:r>
          </a:p>
        </p:txBody>
      </p:sp>
    </p:spTree>
    <p:extLst>
      <p:ext uri="{BB962C8B-B14F-4D97-AF65-F5344CB8AC3E}">
        <p14:creationId xmlns:p14="http://schemas.microsoft.com/office/powerpoint/2010/main" val="88090916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052FC4-C081-88BA-C98F-530A3A42EF7B}"/>
            </a:ext>
          </a:extLst>
        </p:cNvPr>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AFD6D1B0-6F49-CB4D-3026-CD66FC533159}"/>
              </a:ext>
            </a:extLst>
          </p:cNvPr>
          <p:cNvGraphicFramePr>
            <a:graphicFrameLocks noGrp="1"/>
          </p:cNvGraphicFramePr>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b="1">
                          <a:latin typeface="Nexa Bold"/>
                        </a:defRPr>
                      </a:pPr>
                      <a:r>
                        <a:rPr sz="800">
                          <a:latin typeface="Nexa Bold"/>
                        </a:rPr>
                        <a:t>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a:latin typeface="Nexa Book"/>
                        </a:defRPr>
                      </a:pPr>
                      <a:r>
                        <a:rPr sz="800">
                          <a:latin typeface="Nexa Book"/>
                        </a:rPr>
                        <a:t>1.6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a:latin typeface="Nexa Book"/>
                        </a:defRPr>
                      </a:pPr>
                      <a:r>
                        <a:rPr sz="800">
                          <a:latin typeface="Nexa Book"/>
                        </a:rPr>
                        <a:t>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b="1">
                          <a:latin typeface="Nexa Bold"/>
                        </a:defRPr>
                      </a:pPr>
                      <a:r>
                        <a:rPr sz="800">
                          <a:latin typeface="Nexa Bold"/>
                        </a:rPr>
                        <a:t>2.4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Sheer Touch Lotion FPS30 240ml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b="1">
                          <a:latin typeface="Nexa Bold"/>
                        </a:defRPr>
                      </a:pPr>
                      <a:r>
                        <a:rPr sz="800">
                          <a:latin typeface="Nexa Bold"/>
                        </a:rPr>
                        <a:t>2.6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Sheer Touch Lotion FPS50 120ml (1.4%)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Advanced Protection Lotion FPS50+ 240ml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0E1D5C52-27AD-50C2-2622-36E2A177D13F}"/>
              </a:ext>
            </a:extLst>
          </p:cNvPr>
          <p:cNvGraphicFramePr>
            <a:graphicFrameLocks noGrp="1"/>
          </p:cNvGraphicFramePr>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Hawaiian Tropic Sheer Touch Lotion FPS30 240ml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Banana Boat Aqua Protect Sport Lotion FPS50+ 236ml (3.1%)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Hawaiian Tropic Sheer Touch Lotion FPS50 120ml (1.4%)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D4BD9C71-398F-8181-DDB8-53E0CDA24647}"/>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32E37729-6839-09B7-42A5-B09294B32CA2}"/>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6" name="Head">
            <a:extLst>
              <a:ext uri="{FF2B5EF4-FFF2-40B4-BE49-F238E27FC236}">
                <a16:creationId xmlns:a16="http://schemas.microsoft.com/office/drawing/2014/main" id="{355B547D-3044-450E-C236-8CDFF70E7869}"/>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Hawaiian Tropic Argan Spray FPS15 220ml (0.3%) | Up &amp; Down Pricing | Walmart | Assumes no other are changing prices</a:t>
            </a:r>
          </a:p>
        </p:txBody>
      </p:sp>
      <p:sp>
        <p:nvSpPr>
          <p:cNvPr id="4" name="Title1">
            <a:extLst>
              <a:ext uri="{FF2B5EF4-FFF2-40B4-BE49-F238E27FC236}">
                <a16:creationId xmlns:a16="http://schemas.microsoft.com/office/drawing/2014/main" id="{AF6F35EF-C41B-EB1F-F7DC-5B9E70F2454B}"/>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3E764546-481F-3694-F2CB-B79E80191B70}"/>
              </a:ext>
            </a:extLst>
          </p:cNvPr>
          <p:cNvGraphicFramePr>
            <a:graphicFrameLocks noGrp="1"/>
          </p:cNvGraphicFramePr>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AC31EE30-492A-F197-093C-ACBF45A8C8BA}"/>
              </a:ext>
            </a:extLst>
          </p:cNvPr>
          <p:cNvGraphicFramePr>
            <a:graphicFrameLocks noGrp="1"/>
          </p:cNvGraphicFramePr>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80029CF1-63C3-038A-B3BD-771BB738F175}"/>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9F891A79-E559-CD0B-8B35-74D060C58C99}"/>
              </a:ext>
            </a:extLst>
          </p:cNvPr>
          <p:cNvSpPr>
            <a:spLocks noGrp="1"/>
          </p:cNvSpPr>
          <p:nvPr>
            <p:ph type="dt" sz="half" idx="14"/>
          </p:nvPr>
        </p:nvSpPr>
        <p:spPr/>
        <p:txBody>
          <a:bodyPr/>
          <a:lstStyle/>
          <a:p>
            <a:fld id="{1D008078-2C21-4DCA-B855-87E98C20A404}" type="datetime1">
              <a:rPr lang="en-US" smtClean="0"/>
              <a:t>7/25/2025</a:t>
            </a:fld>
            <a:endParaRPr lang="en-US"/>
          </a:p>
        </p:txBody>
      </p:sp>
      <p:sp>
        <p:nvSpPr>
          <p:cNvPr id="3" name="Slide Number Placeholder 2">
            <a:extLst>
              <a:ext uri="{FF2B5EF4-FFF2-40B4-BE49-F238E27FC236}">
                <a16:creationId xmlns:a16="http://schemas.microsoft.com/office/drawing/2014/main" id="{9A850467-B0C1-1779-A092-53649A1B512F}"/>
              </a:ext>
            </a:extLst>
          </p:cNvPr>
          <p:cNvSpPr>
            <a:spLocks noGrp="1"/>
          </p:cNvSpPr>
          <p:nvPr>
            <p:ph type="sldNum" sz="quarter" idx="16"/>
          </p:nvPr>
        </p:nvSpPr>
        <p:spPr/>
        <p:txBody>
          <a:bodyPr/>
          <a:lstStyle/>
          <a:p>
            <a:fld id="{7B1F438D-4EAF-094E-9162-80CF3EF77236}" type="slidenum">
              <a:rPr lang="en-US" smtClean="0"/>
              <a:pPr/>
              <a:t>67</a:t>
            </a:fld>
            <a:endParaRPr lang="en-US"/>
          </a:p>
        </p:txBody>
      </p:sp>
    </p:spTree>
    <p:extLst>
      <p:ext uri="{BB962C8B-B14F-4D97-AF65-F5344CB8AC3E}">
        <p14:creationId xmlns:p14="http://schemas.microsoft.com/office/powerpoint/2010/main" val="394664588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A85E5C-1302-C2AB-3715-FE89B7026A17}"/>
            </a:ext>
          </a:extLst>
        </p:cNvPr>
        <p:cNvGrpSpPr/>
        <p:nvPr/>
      </p:nvGrpSpPr>
      <p:grpSpPr>
        <a:xfrm>
          <a:off x="0" y="0"/>
          <a:ext cx="0" cy="0"/>
          <a:chOff x="0" y="0"/>
          <a:chExt cx="0" cy="0"/>
        </a:xfrm>
      </p:grpSpPr>
      <p:sp>
        <p:nvSpPr>
          <p:cNvPr id="6" name="Footer Placeholder 5">
            <a:extLst>
              <a:ext uri="{FF2B5EF4-FFF2-40B4-BE49-F238E27FC236}">
                <a16:creationId xmlns:a16="http://schemas.microsoft.com/office/drawing/2014/main" id="{BF6F4199-9836-A862-2865-AE061BA3AA96}"/>
              </a:ext>
            </a:extLst>
          </p:cNvPr>
          <p:cNvSpPr>
            <a:spLocks noGrp="1"/>
          </p:cNvSpPr>
          <p:nvPr>
            <p:ph type="ftr" sz="quarter" idx="15"/>
          </p:nvPr>
        </p:nvSpPr>
        <p:spPr>
          <a:xfrm>
            <a:off x="546969" y="4970700"/>
            <a:ext cx="6451742" cy="174151"/>
          </a:xfrm>
        </p:spPr>
        <p:txBody>
          <a:bodyPr/>
          <a:lstStyle/>
          <a:p>
            <a:endParaRPr lang="en-CH"/>
          </a:p>
        </p:txBody>
      </p:sp>
      <p:sp>
        <p:nvSpPr>
          <p:cNvPr id="19" name="Source">
            <a:extLst>
              <a:ext uri="{FF2B5EF4-FFF2-40B4-BE49-F238E27FC236}">
                <a16:creationId xmlns:a16="http://schemas.microsoft.com/office/drawing/2014/main" id="{0F565D7F-8E9A-7B85-8B6A-FD402641BE3F}"/>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20" name="Head">
            <a:extLst>
              <a:ext uri="{FF2B5EF4-FFF2-40B4-BE49-F238E27FC236}">
                <a16:creationId xmlns:a16="http://schemas.microsoft.com/office/drawing/2014/main" id="{456130C3-0BE1-6979-798E-A8A4C235B164}"/>
              </a:ext>
            </a:extLst>
          </p:cNvPr>
          <p:cNvSpPr>
            <a:spLocks noGrp="1"/>
          </p:cNvSpPr>
          <p:nvPr>
            <p:ph type="body" sz="quarter" idx="18"/>
          </p:nvPr>
        </p:nvSpPr>
        <p:spPr>
          <a:xfrm>
            <a:off x="503238" y="774000"/>
            <a:ext cx="8136762" cy="360000"/>
          </a:xfrm>
        </p:spPr>
        <p:txBody>
          <a:bodyPr/>
          <a:lstStyle/>
          <a:p>
            <a:pPr>
              <a:defRPr sz="1200">
                <a:latin typeface="Nexa Bold (Headings)"/>
              </a:defRPr>
            </a:pPr>
            <a:r>
              <a:t>HT Brush | Price Elasticity | Walmart | Assumes no other products are changing prices</a:t>
            </a:r>
          </a:p>
        </p:txBody>
      </p:sp>
      <p:sp>
        <p:nvSpPr>
          <p:cNvPr id="18" name="Title 17">
            <a:extLst>
              <a:ext uri="{FF2B5EF4-FFF2-40B4-BE49-F238E27FC236}">
                <a16:creationId xmlns:a16="http://schemas.microsoft.com/office/drawing/2014/main" id="{F95AF4A2-B63F-C062-A313-BAF1CBD70962}"/>
              </a:ext>
            </a:extLst>
          </p:cNvPr>
          <p:cNvSpPr>
            <a:spLocks noGrp="1"/>
          </p:cNvSpPr>
          <p:nvPr>
            <p:ph type="title"/>
          </p:nvPr>
        </p:nvSpPr>
        <p:spPr>
          <a:xfrm>
            <a:off x="504000" y="-1"/>
            <a:ext cx="8136000" cy="771525"/>
          </a:xfrm>
        </p:spPr>
        <p:txBody>
          <a:bodyPr/>
          <a:lstStyle/>
          <a:p>
            <a:pPr>
              <a:defRPr sz="1600">
                <a:latin typeface="Nexa Bold (Headings)"/>
              </a:defRPr>
            </a:pPr>
            <a:r>
              <a:rPr lang="fr-CH" dirty="0">
                <a:highlight>
                  <a:srgbClr val="FFFF00"/>
                </a:highlight>
              </a:rPr>
              <a:t>Price </a:t>
            </a:r>
            <a:r>
              <a:rPr lang="fr-CH" dirty="0" err="1">
                <a:highlight>
                  <a:srgbClr val="FFFF00"/>
                </a:highlight>
              </a:rPr>
              <a:t>Elasticity</a:t>
            </a:r>
            <a:r>
              <a:rPr lang="fr-CH" dirty="0">
                <a:highlight>
                  <a:srgbClr val="FFFF00"/>
                </a:highlight>
              </a:rPr>
              <a:t> </a:t>
            </a:r>
            <a:r>
              <a:rPr lang="fr-CH" dirty="0" err="1">
                <a:highlight>
                  <a:srgbClr val="FFFF00"/>
                </a:highlight>
              </a:rPr>
              <a:t>Curve</a:t>
            </a:r>
            <a:r>
              <a:rPr lang="en-US" dirty="0">
                <a:highlight>
                  <a:srgbClr val="FFFF00"/>
                </a:highlight>
              </a:rPr>
              <a:t> </a:t>
            </a:r>
            <a:r>
              <a:rPr lang="en-US" dirty="0">
                <a:solidFill>
                  <a:schemeClr val="bg2">
                    <a:lumMod val="90000"/>
                  </a:schemeClr>
                </a:solidFill>
                <a:highlight>
                  <a:srgbClr val="FFFF00"/>
                </a:highlight>
              </a:rPr>
              <a:t>(Replace with SO WHAT)</a:t>
            </a:r>
          </a:p>
        </p:txBody>
      </p:sp>
      <p:graphicFrame>
        <p:nvGraphicFramePr>
          <p:cNvPr id="34" name="T1">
            <a:extLst>
              <a:ext uri="{FF2B5EF4-FFF2-40B4-BE49-F238E27FC236}">
                <a16:creationId xmlns:a16="http://schemas.microsoft.com/office/drawing/2014/main" id="{FEDF19E8-CFC3-7676-037D-BADCB273C640}"/>
              </a:ext>
            </a:extLst>
          </p:cNvPr>
          <p:cNvGraphicFramePr>
            <a:graphicFrameLocks/>
          </p:cNvGraphicFramePr>
          <p:nvPr/>
        </p:nvGraphicFramePr>
        <p:xfrm>
          <a:off x="4579258" y="1141495"/>
          <a:ext cx="4057904" cy="746284"/>
        </p:xfrm>
        <a:graphic>
          <a:graphicData uri="http://schemas.openxmlformats.org/drawingml/2006/table">
            <a:tbl>
              <a:tblPr bandRow="1"/>
              <a:tblGrid>
                <a:gridCol w="162560">
                  <a:extLst>
                    <a:ext uri="{9D8B030D-6E8A-4147-A177-3AD203B41FA5}">
                      <a16:colId xmlns:a16="http://schemas.microsoft.com/office/drawing/2014/main" val="20000"/>
                    </a:ext>
                  </a:extLst>
                </a:gridCol>
                <a:gridCol w="1982932">
                  <a:extLst>
                    <a:ext uri="{9D8B030D-6E8A-4147-A177-3AD203B41FA5}">
                      <a16:colId xmlns:a16="http://schemas.microsoft.com/office/drawing/2014/main" val="20001"/>
                    </a:ext>
                  </a:extLst>
                </a:gridCol>
                <a:gridCol w="478103">
                  <a:extLst>
                    <a:ext uri="{9D8B030D-6E8A-4147-A177-3AD203B41FA5}">
                      <a16:colId xmlns:a16="http://schemas.microsoft.com/office/drawing/2014/main" val="20002"/>
                    </a:ext>
                  </a:extLst>
                </a:gridCol>
                <a:gridCol w="478103">
                  <a:extLst>
                    <a:ext uri="{9D8B030D-6E8A-4147-A177-3AD203B41FA5}">
                      <a16:colId xmlns:a16="http://schemas.microsoft.com/office/drawing/2014/main" val="20003"/>
                    </a:ext>
                  </a:extLst>
                </a:gridCol>
                <a:gridCol w="478103">
                  <a:extLst>
                    <a:ext uri="{9D8B030D-6E8A-4147-A177-3AD203B41FA5}">
                      <a16:colId xmlns:a16="http://schemas.microsoft.com/office/drawing/2014/main" val="1774582163"/>
                    </a:ext>
                  </a:extLst>
                </a:gridCol>
                <a:gridCol w="478103">
                  <a:extLst>
                    <a:ext uri="{9D8B030D-6E8A-4147-A177-3AD203B41FA5}">
                      <a16:colId xmlns:a16="http://schemas.microsoft.com/office/drawing/2014/main" val="506562406"/>
                    </a:ext>
                  </a:extLst>
                </a:gridCol>
              </a:tblGrid>
              <a:tr h="38862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GB" sz="800" b="1" i="0">
                        <a:solidFill>
                          <a:schemeClr val="tx2"/>
                        </a:solidFill>
                        <a:latin typeface="+mj-lt"/>
                        <a:ea typeface="Open Sans" panose="020B0606030504020204" pitchFamily="34" charset="0"/>
                        <a:cs typeface="Open Sans" panose="020B0606030504020204" pitchFamily="34" charset="0"/>
                      </a:endParaRPr>
                    </a:p>
                  </a:txBody>
                  <a:tcPr marL="68580" marR="68580" marT="34290" marB="34290">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Price Elasticity</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Down-Pricing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Up-Pricing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P12M </a:t>
                      </a:r>
                      <a:r>
                        <a:rPr lang="fr-CH" sz="700" b="1" i="0" err="1">
                          <a:solidFill>
                            <a:schemeClr val="tx2"/>
                          </a:solidFill>
                          <a:latin typeface="Nexa Bold" panose="00000800000000000000" pitchFamily="2" charset="0"/>
                          <a:ea typeface="Open Sans" panose="020B0606030504020204" pitchFamily="34" charset="0"/>
                          <a:cs typeface="Open Sans" panose="020B0606030504020204" pitchFamily="34" charset="0"/>
                        </a:rPr>
                        <a:t>Weight</a:t>
                      </a: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 of Business</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P12M Gross </a:t>
                      </a:r>
                      <a:r>
                        <a:rPr lang="fr-CH" sz="700" b="1" i="0" dirty="0" err="1">
                          <a:solidFill>
                            <a:schemeClr val="tx2"/>
                          </a:solidFill>
                          <a:latin typeface="Nexa Bold" panose="00000800000000000000" pitchFamily="2" charset="0"/>
                          <a:ea typeface="Open Sans" panose="020B0606030504020204" pitchFamily="34" charset="0"/>
                          <a:cs typeface="Open Sans" panose="020B0606030504020204" pitchFamily="34" charset="0"/>
                        </a:rPr>
                        <a:t>Margin</a:t>
                      </a: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a:t>
                      </a:r>
                      <a:endParaRPr lang="en-GB" sz="700" b="1" i="0" dirty="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1"/>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A097"/>
                    </a:solidFill>
                  </a:tcPr>
                </a:tc>
                <a:tc>
                  <a:txBody>
                    <a:bodyPr/>
                    <a:lstStyle/>
                    <a:p>
                      <a:pPr algn="l">
                        <a:defRPr sz="800">
                          <a:latin typeface="Nexa Book"/>
                        </a:defRPr>
                      </a:pPr>
                      <a:r>
                        <a:rPr sz="800">
                          <a:latin typeface="Nexa Book"/>
                        </a:rPr>
                        <a:t>Hawaiian Tropic Mineral Brush FPS30 4.25g</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-1.1</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-0.9</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endParaR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85359843"/>
                  </a:ext>
                </a:extLst>
              </a:tr>
            </a:tbl>
          </a:graphicData>
        </a:graphic>
      </p:graphicFrame>
      <p:graphicFrame>
        <p:nvGraphicFramePr>
          <p:cNvPr id="8" name="C1">
            <a:extLst>
              <a:ext uri="{FF2B5EF4-FFF2-40B4-BE49-F238E27FC236}">
                <a16:creationId xmlns:a16="http://schemas.microsoft.com/office/drawing/2014/main" id="{F9AA308B-E46C-BDEF-6687-A9EE1F76DE25}"/>
              </a:ext>
            </a:extLst>
          </p:cNvPr>
          <p:cNvGraphicFramePr>
            <a:graphicFrameLocks/>
          </p:cNvGraphicFramePr>
          <p:nvPr/>
        </p:nvGraphicFramePr>
        <p:xfrm>
          <a:off x="539749" y="1152000"/>
          <a:ext cx="4112080" cy="3620027"/>
        </p:xfrm>
        <a:graphic>
          <a:graphicData uri="http://schemas.openxmlformats.org/drawingml/2006/chart">
            <c:chart xmlns:c="http://schemas.openxmlformats.org/drawingml/2006/chart" xmlns:r="http://schemas.openxmlformats.org/officeDocument/2006/relationships" r:id="rId2"/>
          </a:graphicData>
        </a:graphic>
      </p:graphicFrame>
      <p:sp>
        <p:nvSpPr>
          <p:cNvPr id="2" name="Date Placeholder 1">
            <a:extLst>
              <a:ext uri="{FF2B5EF4-FFF2-40B4-BE49-F238E27FC236}">
                <a16:creationId xmlns:a16="http://schemas.microsoft.com/office/drawing/2014/main" id="{422D9165-E00C-27B7-D2B0-1A5F08FA439D}"/>
              </a:ext>
            </a:extLst>
          </p:cNvPr>
          <p:cNvSpPr>
            <a:spLocks noGrp="1"/>
          </p:cNvSpPr>
          <p:nvPr>
            <p:ph type="dt" sz="half" idx="14"/>
          </p:nvPr>
        </p:nvSpPr>
        <p:spPr/>
        <p:txBody>
          <a:bodyPr/>
          <a:lstStyle/>
          <a:p>
            <a:fld id="{C2150E0F-65BF-4754-A874-587658C88696}" type="datetime1">
              <a:rPr lang="en-US" smtClean="0"/>
              <a:t>7/25/2025</a:t>
            </a:fld>
            <a:endParaRPr lang="en-US"/>
          </a:p>
        </p:txBody>
      </p:sp>
      <p:sp>
        <p:nvSpPr>
          <p:cNvPr id="4" name="Slide Number Placeholder 3">
            <a:extLst>
              <a:ext uri="{FF2B5EF4-FFF2-40B4-BE49-F238E27FC236}">
                <a16:creationId xmlns:a16="http://schemas.microsoft.com/office/drawing/2014/main" id="{DF87254D-D6BC-2D82-2BCF-481FDC89E599}"/>
              </a:ext>
            </a:extLst>
          </p:cNvPr>
          <p:cNvSpPr>
            <a:spLocks noGrp="1"/>
          </p:cNvSpPr>
          <p:nvPr>
            <p:ph type="sldNum" sz="quarter" idx="16"/>
          </p:nvPr>
        </p:nvSpPr>
        <p:spPr/>
        <p:txBody>
          <a:bodyPr/>
          <a:lstStyle/>
          <a:p>
            <a:fld id="{7B1F438D-4EAF-094E-9162-80CF3EF77236}" type="slidenum">
              <a:rPr lang="en-US" smtClean="0"/>
              <a:pPr/>
              <a:t>68</a:t>
            </a:fld>
            <a:endParaRPr lang="en-US"/>
          </a:p>
        </p:txBody>
      </p:sp>
      <p:sp>
        <p:nvSpPr>
          <p:cNvPr id="3" name="TextBox Y">
            <a:extLst>
              <a:ext uri="{FF2B5EF4-FFF2-40B4-BE49-F238E27FC236}">
                <a16:creationId xmlns:a16="http://schemas.microsoft.com/office/drawing/2014/main" id="{F570C7A5-E148-6266-9079-5699D0E7EA71}"/>
              </a:ext>
            </a:extLst>
          </p:cNvPr>
          <p:cNvSpPr txBox="1"/>
          <p:nvPr/>
        </p:nvSpPr>
        <p:spPr>
          <a:xfrm>
            <a:off x="517719" y="1098243"/>
            <a:ext cx="564369" cy="4238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marL="0" marR="0" lvl="0" indent="0" defTabSz="685783"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2"/>
                </a:solidFill>
                <a:effectLst/>
                <a:uLnTx/>
                <a:uFillTx/>
                <a:latin typeface="Nexa Bold"/>
                <a:ea typeface="+mn-ea"/>
                <a:cs typeface="+mn-cs"/>
              </a:rPr>
              <a:t>% change In volume share</a:t>
            </a:r>
            <a:endParaRPr kumimoji="0" sz="800" b="0" i="0" u="none" strike="noStrike" kern="1200" cap="none" spc="0" normalizeH="0" baseline="0" noProof="0" dirty="0">
              <a:ln>
                <a:noFill/>
              </a:ln>
              <a:solidFill>
                <a:schemeClr val="tx2"/>
              </a:solidFill>
              <a:effectLst/>
              <a:uLnTx/>
              <a:uFillTx/>
              <a:latin typeface="Nexa Bold"/>
              <a:ea typeface="+mn-ea"/>
              <a:cs typeface="+mn-cs"/>
            </a:endParaRPr>
          </a:p>
        </p:txBody>
      </p:sp>
    </p:spTree>
    <p:extLst>
      <p:ext uri="{BB962C8B-B14F-4D97-AF65-F5344CB8AC3E}">
        <p14:creationId xmlns:p14="http://schemas.microsoft.com/office/powerpoint/2010/main" val="305407841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850C95-2E5B-B023-028E-59BDB56E561E}"/>
            </a:ext>
          </a:extLst>
        </p:cNvPr>
        <p:cNvGrpSpPr/>
        <p:nvPr/>
      </p:nvGrpSpPr>
      <p:grpSpPr>
        <a:xfrm>
          <a:off x="0" y="0"/>
          <a:ext cx="0" cy="0"/>
          <a:chOff x="0" y="0"/>
          <a:chExt cx="0" cy="0"/>
        </a:xfrm>
      </p:grpSpPr>
      <p:sp>
        <p:nvSpPr>
          <p:cNvPr id="6" name="Footer Placeholder 5">
            <a:extLst>
              <a:ext uri="{FF2B5EF4-FFF2-40B4-BE49-F238E27FC236}">
                <a16:creationId xmlns:a16="http://schemas.microsoft.com/office/drawing/2014/main" id="{E407DB4A-E6D7-7AA5-2809-C1343895205D}"/>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C41725BF-C62A-C985-E999-08490D70CE33}"/>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4" name="Head">
            <a:extLst>
              <a:ext uri="{FF2B5EF4-FFF2-40B4-BE49-F238E27FC236}">
                <a16:creationId xmlns:a16="http://schemas.microsoft.com/office/drawing/2014/main" id="{F4963712-F9F8-ABAB-2ED4-5288A1642FB5}"/>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Hawaiian Tropic Mineral Brush FPS30 4.25g | Walmart | Assuming no other products are changing prices</a:t>
            </a:r>
          </a:p>
        </p:txBody>
      </p:sp>
      <p:sp>
        <p:nvSpPr>
          <p:cNvPr id="10" name="Title 9">
            <a:extLst>
              <a:ext uri="{FF2B5EF4-FFF2-40B4-BE49-F238E27FC236}">
                <a16:creationId xmlns:a16="http://schemas.microsoft.com/office/drawing/2014/main" id="{27C76FBC-E7DE-FD54-5FF0-3D46B55C28F8}"/>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E1A9D5D4-40E6-43E7-FF1D-EAE90354A30C}"/>
              </a:ext>
            </a:extLst>
          </p:cNvPr>
          <p:cNvGraphicFramePr/>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A7A48860-EFE0-DE34-C324-09E4A4F40F83}"/>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7B920A68-9361-D194-8CF8-1C40FC485256}"/>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41C3B01D-E732-208B-AEA2-9A01CA23C435}"/>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043A5D04-B6D2-FD85-3179-81DAE3D8CB63}"/>
              </a:ext>
            </a:extLst>
          </p:cNvPr>
          <p:cNvSpPr>
            <a:spLocks noGrp="1"/>
          </p:cNvSpPr>
          <p:nvPr>
            <p:ph type="dt" sz="half" idx="14"/>
          </p:nvPr>
        </p:nvSpPr>
        <p:spPr/>
        <p:txBody>
          <a:bodyPr/>
          <a:lstStyle/>
          <a:p>
            <a:fld id="{7FE604EA-FBB6-4FDB-AFE2-9A23405DCB69}" type="datetime1">
              <a:rPr lang="en-US" smtClean="0"/>
              <a:t>7/25/2025</a:t>
            </a:fld>
            <a:endParaRPr lang="en-US"/>
          </a:p>
        </p:txBody>
      </p:sp>
      <p:sp>
        <p:nvSpPr>
          <p:cNvPr id="7" name="Slide Number Placeholder 6">
            <a:extLst>
              <a:ext uri="{FF2B5EF4-FFF2-40B4-BE49-F238E27FC236}">
                <a16:creationId xmlns:a16="http://schemas.microsoft.com/office/drawing/2014/main" id="{57FCCE0D-ADF0-956B-40BE-C418807E0CFF}"/>
              </a:ext>
            </a:extLst>
          </p:cNvPr>
          <p:cNvSpPr>
            <a:spLocks noGrp="1"/>
          </p:cNvSpPr>
          <p:nvPr>
            <p:ph type="sldNum" sz="quarter" idx="16"/>
          </p:nvPr>
        </p:nvSpPr>
        <p:spPr/>
        <p:txBody>
          <a:bodyPr/>
          <a:lstStyle/>
          <a:p>
            <a:fld id="{7B1F438D-4EAF-094E-9162-80CF3EF77236}" type="slidenum">
              <a:rPr lang="en-US" smtClean="0"/>
              <a:pPr/>
              <a:t>69</a:t>
            </a:fld>
            <a:endParaRPr lang="en-US"/>
          </a:p>
        </p:txBody>
      </p:sp>
      <p:sp>
        <p:nvSpPr>
          <p:cNvPr id="22" name="Rectangle 21">
            <a:extLst>
              <a:ext uri="{FF2B5EF4-FFF2-40B4-BE49-F238E27FC236}">
                <a16:creationId xmlns:a16="http://schemas.microsoft.com/office/drawing/2014/main" id="{CB8FA22E-183A-A79B-7835-2BCA2AC9C1D0}"/>
              </a:ext>
            </a:extLst>
          </p:cNvPr>
          <p:cNvSpPr/>
          <p:nvPr/>
        </p:nvSpPr>
        <p:spPr>
          <a:xfrm>
            <a:off x="972000" y="1458000"/>
            <a:ext cx="118692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Increase &amp; Profit Dilution</a:t>
            </a:r>
          </a:p>
        </p:txBody>
      </p:sp>
      <p:sp>
        <p:nvSpPr>
          <p:cNvPr id="23" name="Rectangle 22">
            <a:extLst>
              <a:ext uri="{FF2B5EF4-FFF2-40B4-BE49-F238E27FC236}">
                <a16:creationId xmlns:a16="http://schemas.microsoft.com/office/drawing/2014/main" id="{0243569D-69DD-376A-6E2F-F91BF7F1A538}"/>
              </a:ext>
            </a:extLst>
          </p:cNvPr>
          <p:cNvSpPr/>
          <p:nvPr/>
        </p:nvSpPr>
        <p:spPr>
          <a:xfrm>
            <a:off x="2158920" y="1458000"/>
            <a:ext cx="118692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4" name="Rectangle 23">
            <a:extLst>
              <a:ext uri="{FF2B5EF4-FFF2-40B4-BE49-F238E27FC236}">
                <a16:creationId xmlns:a16="http://schemas.microsoft.com/office/drawing/2014/main" id="{581D32BE-354D-C99F-7136-24FAF46C532A}"/>
              </a:ext>
            </a:extLst>
          </p:cNvPr>
          <p:cNvSpPr/>
          <p:nvPr/>
        </p:nvSpPr>
        <p:spPr>
          <a:xfrm>
            <a:off x="3345840" y="1458000"/>
            <a:ext cx="113040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5" name="Rectangle 24">
            <a:extLst>
              <a:ext uri="{FF2B5EF4-FFF2-40B4-BE49-F238E27FC236}">
                <a16:creationId xmlns:a16="http://schemas.microsoft.com/office/drawing/2014/main" id="{ADA5ED17-A7EC-D38E-892A-5505F2F602FE}"/>
              </a:ext>
            </a:extLst>
          </p:cNvPr>
          <p:cNvSpPr/>
          <p:nvPr/>
        </p:nvSpPr>
        <p:spPr>
          <a:xfrm>
            <a:off x="4476240" y="1458000"/>
            <a:ext cx="214776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Dilution &amp; Profit Increase</a:t>
            </a:r>
          </a:p>
        </p:txBody>
      </p:sp>
    </p:spTree>
    <p:extLst>
      <p:ext uri="{BB962C8B-B14F-4D97-AF65-F5344CB8AC3E}">
        <p14:creationId xmlns:p14="http://schemas.microsoft.com/office/powerpoint/2010/main" val="33867970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ACFBCB-75FF-E038-1E20-3B8C236C4CE2}"/>
            </a:ext>
          </a:extLst>
        </p:cNvPr>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C143F4F0-AD72-4DBF-D9B8-7A6117ADAFC0}"/>
              </a:ext>
            </a:extLst>
          </p:cNvPr>
          <p:cNvGraphicFramePr>
            <a:graphicFrameLocks noGrp="1"/>
          </p:cNvGraphicFramePr>
          <p:nvPr/>
        </p:nvGraphicFramePr>
        <p:xfrm>
          <a:off x="537316" y="1146130"/>
          <a:ext cx="4014351" cy="3587977"/>
        </p:xfrm>
        <a:graphic>
          <a:graphicData uri="http://schemas.openxmlformats.org/drawingml/2006/table">
            <a:tbl>
              <a:tblPr firstRow="1" bandRow="1">
                <a:tableStyleId>{2D5ABB26-0587-4C30-8999-92F81FD0307C}</a:tableStyleId>
              </a:tblPr>
              <a:tblGrid>
                <a:gridCol w="889145">
                  <a:extLst>
                    <a:ext uri="{9D8B030D-6E8A-4147-A177-3AD203B41FA5}">
                      <a16:colId xmlns:a16="http://schemas.microsoft.com/office/drawing/2014/main" val="2188046369"/>
                    </a:ext>
                  </a:extLst>
                </a:gridCol>
                <a:gridCol w="1143883">
                  <a:extLst>
                    <a:ext uri="{9D8B030D-6E8A-4147-A177-3AD203B41FA5}">
                      <a16:colId xmlns:a16="http://schemas.microsoft.com/office/drawing/2014/main" val="2235849951"/>
                    </a:ext>
                  </a:extLst>
                </a:gridCol>
                <a:gridCol w="1981323">
                  <a:extLst>
                    <a:ext uri="{9D8B030D-6E8A-4147-A177-3AD203B41FA5}">
                      <a16:colId xmlns:a16="http://schemas.microsoft.com/office/drawing/2014/main" val="233123412"/>
                    </a:ext>
                  </a:extLst>
                </a:gridCol>
              </a:tblGrid>
              <a:tr h="413997">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  </a:t>
                      </a:r>
                      <a:endParaRPr lang="en-CH" sz="90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7398">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(38.0%)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398">
                <a:tc>
                  <a:txBody>
                    <a:bodyPr/>
                    <a:lstStyle/>
                    <a:p>
                      <a:pPr algn="ctr">
                        <a:defRPr sz="800" b="1">
                          <a:latin typeface="Nexa Bold"/>
                        </a:defRPr>
                      </a:pPr>
                      <a:r>
                        <a:rPr sz="800">
                          <a:latin typeface="Nexa Bold"/>
                        </a:rPr>
                        <a:t>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(19.3%)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398">
                <a:tc>
                  <a:txBody>
                    <a:bodyPr/>
                    <a:lstStyle/>
                    <a:p>
                      <a:pPr algn="ctr">
                        <a:defRPr sz="800" b="1">
                          <a:latin typeface="Nexa Bold"/>
                        </a:defRPr>
                      </a:pPr>
                      <a:r>
                        <a:rPr sz="800">
                          <a:latin typeface="Nexa Bold"/>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(6.3%)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398">
                <a:tc>
                  <a:txBody>
                    <a:bodyPr/>
                    <a:lstStyle/>
                    <a:p>
                      <a:pPr algn="ctr">
                        <a:defRPr sz="800" b="1">
                          <a:latin typeface="Nexa Bold"/>
                        </a:defRPr>
                      </a:pPr>
                      <a:r>
                        <a:rPr sz="800">
                          <a:latin typeface="Nexa Bold"/>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Caribbean Beach (6.6%)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398">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Neutrogena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398">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Nuvel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398">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Isdin (1.8%)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398">
                <a:tc>
                  <a:txBody>
                    <a:bodyPr/>
                    <a:lstStyle/>
                    <a:p>
                      <a:pPr algn="ctr">
                        <a:defRPr sz="800">
                          <a:latin typeface="Nexa Book"/>
                        </a:defRPr>
                      </a:pPr>
                      <a:r>
                        <a:rPr sz="800">
                          <a:latin typeface="Nexa Book"/>
                        </a:rPr>
                        <a:t>0.5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La Roche-Posay (1.9%)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398">
                <a:tc>
                  <a:txBody>
                    <a:bodyPr/>
                    <a:lstStyle/>
                    <a:p>
                      <a:pPr algn="ctr">
                        <a:defRPr sz="800">
                          <a:latin typeface="Nexa Book"/>
                        </a:defRPr>
                      </a:pPr>
                      <a:r>
                        <a:rPr sz="800">
                          <a:latin typeface="Nexa Book"/>
                        </a:rPr>
                        <a:t>0.4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Garnier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398">
                <a:tc>
                  <a:txBody>
                    <a:bodyPr/>
                    <a:lstStyle/>
                    <a:p>
                      <a:pPr algn="ctr">
                        <a:defRPr sz="800">
                          <a:latin typeface="Nexa Book"/>
                        </a:defRPr>
                      </a:pPr>
                      <a:r>
                        <a:rPr sz="800">
                          <a:latin typeface="Nexa Book"/>
                        </a:rPr>
                        <a:t>0.4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Eucerin (1.1%)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58EB1C3A-4EBB-1419-4682-EC51FE26ABFE}"/>
              </a:ext>
            </a:extLst>
          </p:cNvPr>
          <p:cNvGraphicFramePr>
            <a:graphicFrameLocks noGrp="1"/>
          </p:cNvGraphicFramePr>
          <p:nvPr/>
        </p:nvGraphicFramePr>
        <p:xfrm>
          <a:off x="4639070" y="1146130"/>
          <a:ext cx="4023000" cy="3586203"/>
        </p:xfrm>
        <a:graphic>
          <a:graphicData uri="http://schemas.openxmlformats.org/drawingml/2006/table">
            <a:tbl>
              <a:tblPr firstRow="1" bandRow="1">
                <a:tableStyleId>{2D5ABB26-0587-4C30-8999-92F81FD0307C}</a:tableStyleId>
              </a:tblPr>
              <a:tblGrid>
                <a:gridCol w="1984500">
                  <a:extLst>
                    <a:ext uri="{9D8B030D-6E8A-4147-A177-3AD203B41FA5}">
                      <a16:colId xmlns:a16="http://schemas.microsoft.com/office/drawing/2014/main" val="1447071671"/>
                    </a:ext>
                  </a:extLst>
                </a:gridCol>
                <a:gridCol w="1147500">
                  <a:extLst>
                    <a:ext uri="{9D8B030D-6E8A-4147-A177-3AD203B41FA5}">
                      <a16:colId xmlns:a16="http://schemas.microsoft.com/office/drawing/2014/main" val="2737317522"/>
                    </a:ext>
                  </a:extLst>
                </a:gridCol>
                <a:gridCol w="891000">
                  <a:extLst>
                    <a:ext uri="{9D8B030D-6E8A-4147-A177-3AD203B41FA5}">
                      <a16:colId xmlns:a16="http://schemas.microsoft.com/office/drawing/2014/main" val="2188046369"/>
                    </a:ext>
                  </a:extLst>
                </a:gridCol>
              </a:tblGrid>
              <a:tr h="413793">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7241">
                <a:tc>
                  <a:txBody>
                    <a:bodyPr/>
                    <a:lstStyle/>
                    <a:p>
                      <a:pPr algn="ctr">
                        <a:defRPr sz="800">
                          <a:latin typeface="Nexa Bold"/>
                        </a:defRPr>
                      </a:pPr>
                      <a:r>
                        <a:rPr sz="800">
                          <a:latin typeface="Nexa Bold"/>
                        </a:rPr>
                        <a:t>Nivea (38.0%)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241">
                <a:tc>
                  <a:txBody>
                    <a:bodyPr/>
                    <a:lstStyle/>
                    <a:p>
                      <a:pPr algn="ctr">
                        <a:defRPr sz="800">
                          <a:latin typeface="Nexa Bold"/>
                        </a:defRPr>
                      </a:pPr>
                      <a:r>
                        <a:rPr sz="800">
                          <a:latin typeface="Nexa Bold"/>
                        </a:rPr>
                        <a:t>Hawaiian Tropic (19.3%)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241">
                <a:tc>
                  <a:txBody>
                    <a:bodyPr/>
                    <a:lstStyle/>
                    <a:p>
                      <a:pPr algn="ctr">
                        <a:defRPr sz="800">
                          <a:latin typeface="Nexa Bold"/>
                        </a:defRPr>
                      </a:pPr>
                      <a:r>
                        <a:rPr sz="800">
                          <a:latin typeface="Nexa Bold"/>
                        </a:rPr>
                        <a:t>EQUATE (6.3%)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241">
                <a:tc>
                  <a:txBody>
                    <a:bodyPr/>
                    <a:lstStyle/>
                    <a:p>
                      <a:pPr algn="ctr">
                        <a:defRPr sz="800">
                          <a:latin typeface="Nexa Bold"/>
                        </a:defRPr>
                      </a:pPr>
                      <a:r>
                        <a:rPr sz="800">
                          <a:latin typeface="Nexa Bold"/>
                        </a:rPr>
                        <a:t>Caribbean Beach (6.6%)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241">
                <a:tc>
                  <a:txBody>
                    <a:bodyPr/>
                    <a:lstStyle/>
                    <a:p>
                      <a:pPr algn="ctr">
                        <a:defRPr sz="800">
                          <a:latin typeface="Nexa Bold"/>
                        </a:defRPr>
                      </a:pPr>
                      <a:r>
                        <a:rPr sz="800">
                          <a:latin typeface="Nexa Bold"/>
                        </a:rPr>
                        <a:t>Neutrogena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241">
                <a:tc>
                  <a:txBody>
                    <a:bodyPr/>
                    <a:lstStyle/>
                    <a:p>
                      <a:pPr algn="ctr">
                        <a:defRPr sz="800">
                          <a:latin typeface="Nexa Bold"/>
                        </a:defRPr>
                      </a:pPr>
                      <a:r>
                        <a:rPr sz="800">
                          <a:latin typeface="Nexa Bold"/>
                        </a:rPr>
                        <a:t>Nuvel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241">
                <a:tc>
                  <a:txBody>
                    <a:bodyPr/>
                    <a:lstStyle/>
                    <a:p>
                      <a:pPr algn="ctr">
                        <a:defRPr sz="800">
                          <a:latin typeface="Nexa Bold"/>
                        </a:defRPr>
                      </a:pPr>
                      <a:r>
                        <a:rPr sz="800">
                          <a:latin typeface="Nexa Bold"/>
                        </a:rPr>
                        <a:t>La Roche-Posay (1.9%)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241">
                <a:tc>
                  <a:txBody>
                    <a:bodyPr/>
                    <a:lstStyle/>
                    <a:p>
                      <a:pPr algn="ctr">
                        <a:defRPr sz="800">
                          <a:latin typeface="Nexa Bold"/>
                        </a:defRPr>
                      </a:pPr>
                      <a:r>
                        <a:rPr sz="800">
                          <a:latin typeface="Nexa Bold"/>
                        </a:rPr>
                        <a:t>Isdin (1.8%)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241">
                <a:tc>
                  <a:txBody>
                    <a:bodyPr/>
                    <a:lstStyle/>
                    <a:p>
                      <a:pPr algn="ctr">
                        <a:defRPr sz="800">
                          <a:latin typeface="Nexa Bold"/>
                        </a:defRPr>
                      </a:pPr>
                      <a:r>
                        <a:rPr sz="800">
                          <a:latin typeface="Nexa Bold"/>
                        </a:rPr>
                        <a:t>Garnier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241">
                <a:tc>
                  <a:txBody>
                    <a:bodyPr/>
                    <a:lstStyle/>
                    <a:p>
                      <a:pPr algn="ctr">
                        <a:defRPr sz="800">
                          <a:latin typeface="Nexa Bold"/>
                        </a:defRPr>
                      </a:pPr>
                      <a:r>
                        <a:rPr sz="800">
                          <a:latin typeface="Nexa Bold"/>
                        </a:rPr>
                        <a:t>Eucerin (1.1%)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5B8F4C7C-19FE-B69F-FF48-B983246E7491}"/>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26980AFE-6B21-B6BA-A514-C085F6252E48}"/>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6" name="Head">
            <a:extLst>
              <a:ext uri="{FF2B5EF4-FFF2-40B4-BE49-F238E27FC236}">
                <a16:creationId xmlns:a16="http://schemas.microsoft.com/office/drawing/2014/main" id="{B5577DAE-691E-D062-A38E-319FA04BB3DC}"/>
              </a:ext>
            </a:extLst>
          </p:cNvPr>
          <p:cNvSpPr>
            <a:spLocks noGrp="1"/>
          </p:cNvSpPr>
          <p:nvPr>
            <p:ph type="body" sz="quarter" idx="18"/>
          </p:nvPr>
        </p:nvSpPr>
        <p:spPr>
          <a:xfrm>
            <a:off x="503238" y="774000"/>
            <a:ext cx="8136762" cy="360000"/>
          </a:xfrm>
        </p:spPr>
        <p:txBody>
          <a:bodyPr/>
          <a:lstStyle/>
          <a:p>
            <a:pPr>
              <a:defRPr sz="1200">
                <a:latin typeface="Nexa Bold (Headings)"/>
              </a:defRPr>
            </a:pPr>
            <a:r>
              <a:t>Sourcing Analysis | Banana Boat (15.9%) | Up &amp; Down Pricing | Walmart | Assumes no other are changing prices</a:t>
            </a:r>
          </a:p>
        </p:txBody>
      </p:sp>
      <p:sp>
        <p:nvSpPr>
          <p:cNvPr id="4" name="Title1">
            <a:extLst>
              <a:ext uri="{FF2B5EF4-FFF2-40B4-BE49-F238E27FC236}">
                <a16:creationId xmlns:a16="http://schemas.microsoft.com/office/drawing/2014/main" id="{B5142EDF-F8A2-EB84-99AD-36698C7C66A8}"/>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Brand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BAEF4231-1DD2-C626-5349-76FCE0C8AE0A}"/>
              </a:ext>
            </a:extLst>
          </p:cNvPr>
          <p:cNvGraphicFramePr>
            <a:graphicFrameLocks noGrp="1"/>
          </p:cNvGraphicFramePr>
          <p:nvPr/>
        </p:nvGraphicFramePr>
        <p:xfrm>
          <a:off x="1434606" y="1549987"/>
          <a:ext cx="1121270" cy="3182346"/>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8B3FD272-D82E-42A5-8550-471F8889104E}"/>
              </a:ext>
            </a:extLst>
          </p:cNvPr>
          <p:cNvGraphicFramePr>
            <a:graphicFrameLocks noGrp="1"/>
          </p:cNvGraphicFramePr>
          <p:nvPr/>
        </p:nvGraphicFramePr>
        <p:xfrm>
          <a:off x="6643132" y="1544552"/>
          <a:ext cx="1130884" cy="3187781"/>
        </p:xfrm>
        <a:graphic>
          <a:graphicData uri="http://schemas.openxmlformats.org/drawingml/2006/chart">
            <c:chart xmlns:c="http://schemas.openxmlformats.org/drawingml/2006/chart" xmlns:r="http://schemas.openxmlformats.org/officeDocument/2006/relationships" r:id="rId3"/>
          </a:graphicData>
        </a:graphic>
      </p:graphicFrame>
      <p:sp>
        <p:nvSpPr>
          <p:cNvPr id="2" name="Date Placeholder 1">
            <a:extLst>
              <a:ext uri="{FF2B5EF4-FFF2-40B4-BE49-F238E27FC236}">
                <a16:creationId xmlns:a16="http://schemas.microsoft.com/office/drawing/2014/main" id="{D5EDA04B-4C49-9E84-5170-1D3FBCD0D57C}"/>
              </a:ext>
            </a:extLst>
          </p:cNvPr>
          <p:cNvSpPr>
            <a:spLocks noGrp="1"/>
          </p:cNvSpPr>
          <p:nvPr>
            <p:ph type="dt" sz="half" idx="14"/>
          </p:nvPr>
        </p:nvSpPr>
        <p:spPr/>
        <p:txBody>
          <a:bodyPr/>
          <a:lstStyle/>
          <a:p>
            <a:fld id="{53486936-A927-4261-B0C8-39E31EFDDAC0}" type="datetime1">
              <a:rPr lang="en-US" smtClean="0"/>
              <a:t>7/25/2025</a:t>
            </a:fld>
            <a:endParaRPr lang="en-US"/>
          </a:p>
        </p:txBody>
      </p:sp>
      <p:sp>
        <p:nvSpPr>
          <p:cNvPr id="3" name="Slide Number Placeholder 2">
            <a:extLst>
              <a:ext uri="{FF2B5EF4-FFF2-40B4-BE49-F238E27FC236}">
                <a16:creationId xmlns:a16="http://schemas.microsoft.com/office/drawing/2014/main" id="{798A8213-0B12-55C7-8149-F619D934B257}"/>
              </a:ext>
            </a:extLst>
          </p:cNvPr>
          <p:cNvSpPr>
            <a:spLocks noGrp="1"/>
          </p:cNvSpPr>
          <p:nvPr>
            <p:ph type="sldNum" sz="quarter" idx="16"/>
          </p:nvPr>
        </p:nvSpPr>
        <p:spPr/>
        <p:txBody>
          <a:bodyPr/>
          <a:lstStyle/>
          <a:p>
            <a:fld id="{7B1F438D-4EAF-094E-9162-80CF3EF77236}" type="slidenum">
              <a:rPr lang="en-US" smtClean="0"/>
              <a:pPr/>
              <a:t>7</a:t>
            </a:fld>
            <a:endParaRPr lang="en-US"/>
          </a:p>
        </p:txBody>
      </p:sp>
    </p:spTree>
    <p:extLst>
      <p:ext uri="{BB962C8B-B14F-4D97-AF65-F5344CB8AC3E}">
        <p14:creationId xmlns:p14="http://schemas.microsoft.com/office/powerpoint/2010/main" val="197943567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B4EE80-DB0E-9674-1C99-7AB684E4B7FD}"/>
            </a:ext>
          </a:extLst>
        </p:cNvPr>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8932B7A1-DB1F-4682-72B4-B110E83BEBD7}"/>
              </a:ext>
            </a:extLst>
          </p:cNvPr>
          <p:cNvGraphicFramePr>
            <a:graphicFrameLocks noGrp="1"/>
          </p:cNvGraphicFramePr>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b="1">
                          <a:latin typeface="Nexa Bold"/>
                        </a:defRPr>
                      </a:pPr>
                      <a:r>
                        <a:rPr sz="800">
                          <a:latin typeface="Nexa Bold"/>
                        </a:rPr>
                        <a:t>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Aqua Protect Sport Lotion FPS50+ 236ml (3.1%)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b="1">
                          <a:latin typeface="Nexa Bold"/>
                        </a:defRPr>
                      </a:pPr>
                      <a:r>
                        <a:rPr sz="800">
                          <a:latin typeface="Nexa Bold"/>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Aqua Protect Cream FPS50+ 236ml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b="1">
                          <a:latin typeface="Nexa Bold"/>
                        </a:defRPr>
                      </a:pPr>
                      <a:r>
                        <a:rPr sz="800">
                          <a:latin typeface="Nexa Bold"/>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Babies &amp; Kids Lotion FPS50+ 200ml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F5F86D2D-1F74-D14F-E005-57750E34C858}"/>
              </a:ext>
            </a:extLst>
          </p:cNvPr>
          <p:cNvGraphicFramePr>
            <a:graphicFrameLocks noGrp="1"/>
          </p:cNvGraphicFramePr>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Banana Boat Aqua Protect Sport Lotion FPS50+ 236ml (3.1%)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Nivea Sun Babies &amp; Kids Lotion FPS50+ 200ml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Banana Boat Aqua Protect Cream FPS50+ 236ml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CC11B0C0-7E82-217D-BB2D-E37FBC7182BF}"/>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A61A2FB-AF61-E8A6-7351-3E45595C5BC8}"/>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6" name="Head">
            <a:extLst>
              <a:ext uri="{FF2B5EF4-FFF2-40B4-BE49-F238E27FC236}">
                <a16:creationId xmlns:a16="http://schemas.microsoft.com/office/drawing/2014/main" id="{DC939E3F-1F26-0A8B-7B17-A1136C8CEB56}"/>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Hawaiian Tropic Mineral Brush FPS30 4.25g (0.1%) | Up &amp; Down Pricing | Walmart | Assumes no other are changing prices</a:t>
            </a:r>
          </a:p>
        </p:txBody>
      </p:sp>
      <p:sp>
        <p:nvSpPr>
          <p:cNvPr id="4" name="Title1">
            <a:extLst>
              <a:ext uri="{FF2B5EF4-FFF2-40B4-BE49-F238E27FC236}">
                <a16:creationId xmlns:a16="http://schemas.microsoft.com/office/drawing/2014/main" id="{6C3A676F-7C62-1F81-953A-3585C7F373E9}"/>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D7014468-F049-A59F-CBE7-71B3C988EE48}"/>
              </a:ext>
            </a:extLst>
          </p:cNvPr>
          <p:cNvGraphicFramePr>
            <a:graphicFrameLocks noGrp="1"/>
          </p:cNvGraphicFramePr>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410D7443-2322-4814-E66E-B28D8823FFE8}"/>
              </a:ext>
            </a:extLst>
          </p:cNvPr>
          <p:cNvGraphicFramePr>
            <a:graphicFrameLocks noGrp="1"/>
          </p:cNvGraphicFramePr>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3B55FF14-A05E-863E-0E42-62E5415EF0E4}"/>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08B18167-0BC5-B9F7-77A7-6ACCFE31AB1C}"/>
              </a:ext>
            </a:extLst>
          </p:cNvPr>
          <p:cNvSpPr>
            <a:spLocks noGrp="1"/>
          </p:cNvSpPr>
          <p:nvPr>
            <p:ph type="dt" sz="half" idx="14"/>
          </p:nvPr>
        </p:nvSpPr>
        <p:spPr/>
        <p:txBody>
          <a:bodyPr/>
          <a:lstStyle/>
          <a:p>
            <a:fld id="{1D008078-2C21-4DCA-B855-87E98C20A404}" type="datetime1">
              <a:rPr lang="en-US" smtClean="0"/>
              <a:t>7/25/2025</a:t>
            </a:fld>
            <a:endParaRPr lang="en-US"/>
          </a:p>
        </p:txBody>
      </p:sp>
      <p:sp>
        <p:nvSpPr>
          <p:cNvPr id="3" name="Slide Number Placeholder 2">
            <a:extLst>
              <a:ext uri="{FF2B5EF4-FFF2-40B4-BE49-F238E27FC236}">
                <a16:creationId xmlns:a16="http://schemas.microsoft.com/office/drawing/2014/main" id="{FC850DBE-6FEA-CE79-D901-F11B353436C9}"/>
              </a:ext>
            </a:extLst>
          </p:cNvPr>
          <p:cNvSpPr>
            <a:spLocks noGrp="1"/>
          </p:cNvSpPr>
          <p:nvPr>
            <p:ph type="sldNum" sz="quarter" idx="16"/>
          </p:nvPr>
        </p:nvSpPr>
        <p:spPr/>
        <p:txBody>
          <a:bodyPr/>
          <a:lstStyle/>
          <a:p>
            <a:fld id="{7B1F438D-4EAF-094E-9162-80CF3EF77236}" type="slidenum">
              <a:rPr lang="en-US" smtClean="0"/>
              <a:pPr/>
              <a:t>70</a:t>
            </a:fld>
            <a:endParaRPr lang="en-US"/>
          </a:p>
        </p:txBody>
      </p:sp>
    </p:spTree>
    <p:extLst>
      <p:ext uri="{BB962C8B-B14F-4D97-AF65-F5344CB8AC3E}">
        <p14:creationId xmlns:p14="http://schemas.microsoft.com/office/powerpoint/2010/main" val="262636310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560361-2565-B303-4048-AD7D5317FD3F}"/>
            </a:ext>
          </a:extLst>
        </p:cNvPr>
        <p:cNvGrpSpPr/>
        <p:nvPr/>
      </p:nvGrpSpPr>
      <p:grpSpPr>
        <a:xfrm>
          <a:off x="0" y="0"/>
          <a:ext cx="0" cy="0"/>
          <a:chOff x="0" y="0"/>
          <a:chExt cx="0" cy="0"/>
        </a:xfrm>
      </p:grpSpPr>
      <p:sp>
        <p:nvSpPr>
          <p:cNvPr id="6" name="Footer Placeholder 5">
            <a:extLst>
              <a:ext uri="{FF2B5EF4-FFF2-40B4-BE49-F238E27FC236}">
                <a16:creationId xmlns:a16="http://schemas.microsoft.com/office/drawing/2014/main" id="{FB9EDB7B-075B-85E7-E13F-2A791919D704}"/>
              </a:ext>
            </a:extLst>
          </p:cNvPr>
          <p:cNvSpPr>
            <a:spLocks noGrp="1"/>
          </p:cNvSpPr>
          <p:nvPr>
            <p:ph type="ftr" sz="quarter" idx="15"/>
          </p:nvPr>
        </p:nvSpPr>
        <p:spPr>
          <a:xfrm>
            <a:off x="546969" y="4970700"/>
            <a:ext cx="6451742" cy="174151"/>
          </a:xfrm>
        </p:spPr>
        <p:txBody>
          <a:bodyPr/>
          <a:lstStyle/>
          <a:p>
            <a:endParaRPr lang="en-CH"/>
          </a:p>
        </p:txBody>
      </p:sp>
      <p:sp>
        <p:nvSpPr>
          <p:cNvPr id="19" name="Source">
            <a:extLst>
              <a:ext uri="{FF2B5EF4-FFF2-40B4-BE49-F238E27FC236}">
                <a16:creationId xmlns:a16="http://schemas.microsoft.com/office/drawing/2014/main" id="{6D099B55-90A4-AD5D-9CE4-25AF3F31CAC3}"/>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20" name="Head">
            <a:extLst>
              <a:ext uri="{FF2B5EF4-FFF2-40B4-BE49-F238E27FC236}">
                <a16:creationId xmlns:a16="http://schemas.microsoft.com/office/drawing/2014/main" id="{ED357DCF-8B4E-27AA-A58A-43E473895F6E}"/>
              </a:ext>
            </a:extLst>
          </p:cNvPr>
          <p:cNvSpPr>
            <a:spLocks noGrp="1"/>
          </p:cNvSpPr>
          <p:nvPr>
            <p:ph type="body" sz="quarter" idx="18"/>
          </p:nvPr>
        </p:nvSpPr>
        <p:spPr>
          <a:xfrm>
            <a:off x="503238" y="774000"/>
            <a:ext cx="8136762" cy="360000"/>
          </a:xfrm>
        </p:spPr>
        <p:txBody>
          <a:bodyPr/>
          <a:lstStyle/>
          <a:p>
            <a:pPr>
              <a:defRPr sz="1200">
                <a:latin typeface="Nexa Bold (Headings)"/>
              </a:defRPr>
            </a:pPr>
            <a:r>
              <a:t>Beautycare | Price Elasticity | Walmart | Assumes no other products are changing prices</a:t>
            </a:r>
          </a:p>
        </p:txBody>
      </p:sp>
      <p:sp>
        <p:nvSpPr>
          <p:cNvPr id="18" name="Title 17">
            <a:extLst>
              <a:ext uri="{FF2B5EF4-FFF2-40B4-BE49-F238E27FC236}">
                <a16:creationId xmlns:a16="http://schemas.microsoft.com/office/drawing/2014/main" id="{B97D697D-D4E2-EC8B-2517-F1E0DA27DF41}"/>
              </a:ext>
            </a:extLst>
          </p:cNvPr>
          <p:cNvSpPr>
            <a:spLocks noGrp="1"/>
          </p:cNvSpPr>
          <p:nvPr>
            <p:ph type="title"/>
          </p:nvPr>
        </p:nvSpPr>
        <p:spPr>
          <a:xfrm>
            <a:off x="504000" y="-1"/>
            <a:ext cx="8136000" cy="771525"/>
          </a:xfrm>
        </p:spPr>
        <p:txBody>
          <a:bodyPr/>
          <a:lstStyle/>
          <a:p>
            <a:pPr>
              <a:defRPr sz="1600">
                <a:latin typeface="Nexa Bold (Headings)"/>
              </a:defRPr>
            </a:pPr>
            <a:r>
              <a:rPr lang="fr-CH" dirty="0">
                <a:highlight>
                  <a:srgbClr val="FFFF00"/>
                </a:highlight>
              </a:rPr>
              <a:t>Price </a:t>
            </a:r>
            <a:r>
              <a:rPr lang="fr-CH" dirty="0" err="1">
                <a:highlight>
                  <a:srgbClr val="FFFF00"/>
                </a:highlight>
              </a:rPr>
              <a:t>Elasticity</a:t>
            </a:r>
            <a:r>
              <a:rPr lang="fr-CH" dirty="0">
                <a:highlight>
                  <a:srgbClr val="FFFF00"/>
                </a:highlight>
              </a:rPr>
              <a:t> </a:t>
            </a:r>
            <a:r>
              <a:rPr lang="fr-CH" dirty="0" err="1">
                <a:highlight>
                  <a:srgbClr val="FFFF00"/>
                </a:highlight>
              </a:rPr>
              <a:t>Curve</a:t>
            </a:r>
            <a:r>
              <a:rPr lang="en-US" dirty="0">
                <a:highlight>
                  <a:srgbClr val="FFFF00"/>
                </a:highlight>
              </a:rPr>
              <a:t> </a:t>
            </a:r>
            <a:r>
              <a:rPr lang="en-US" dirty="0">
                <a:solidFill>
                  <a:schemeClr val="bg2">
                    <a:lumMod val="90000"/>
                  </a:schemeClr>
                </a:solidFill>
                <a:highlight>
                  <a:srgbClr val="FFFF00"/>
                </a:highlight>
              </a:rPr>
              <a:t>(Replace with SO WHAT)</a:t>
            </a:r>
          </a:p>
        </p:txBody>
      </p:sp>
      <p:graphicFrame>
        <p:nvGraphicFramePr>
          <p:cNvPr id="34" name="T1">
            <a:extLst>
              <a:ext uri="{FF2B5EF4-FFF2-40B4-BE49-F238E27FC236}">
                <a16:creationId xmlns:a16="http://schemas.microsoft.com/office/drawing/2014/main" id="{9F565D10-F56A-3045-A4E1-BF7D78B09DE9}"/>
              </a:ext>
            </a:extLst>
          </p:cNvPr>
          <p:cNvGraphicFramePr>
            <a:graphicFrameLocks/>
          </p:cNvGraphicFramePr>
          <p:nvPr/>
        </p:nvGraphicFramePr>
        <p:xfrm>
          <a:off x="4579258" y="1141495"/>
          <a:ext cx="4057904" cy="1248252"/>
        </p:xfrm>
        <a:graphic>
          <a:graphicData uri="http://schemas.openxmlformats.org/drawingml/2006/table">
            <a:tbl>
              <a:tblPr bandRow="1"/>
              <a:tblGrid>
                <a:gridCol w="162560">
                  <a:extLst>
                    <a:ext uri="{9D8B030D-6E8A-4147-A177-3AD203B41FA5}">
                      <a16:colId xmlns:a16="http://schemas.microsoft.com/office/drawing/2014/main" val="20000"/>
                    </a:ext>
                  </a:extLst>
                </a:gridCol>
                <a:gridCol w="1982932">
                  <a:extLst>
                    <a:ext uri="{9D8B030D-6E8A-4147-A177-3AD203B41FA5}">
                      <a16:colId xmlns:a16="http://schemas.microsoft.com/office/drawing/2014/main" val="20001"/>
                    </a:ext>
                  </a:extLst>
                </a:gridCol>
                <a:gridCol w="478103">
                  <a:extLst>
                    <a:ext uri="{9D8B030D-6E8A-4147-A177-3AD203B41FA5}">
                      <a16:colId xmlns:a16="http://schemas.microsoft.com/office/drawing/2014/main" val="20002"/>
                    </a:ext>
                  </a:extLst>
                </a:gridCol>
                <a:gridCol w="478103">
                  <a:extLst>
                    <a:ext uri="{9D8B030D-6E8A-4147-A177-3AD203B41FA5}">
                      <a16:colId xmlns:a16="http://schemas.microsoft.com/office/drawing/2014/main" val="20003"/>
                    </a:ext>
                  </a:extLst>
                </a:gridCol>
                <a:gridCol w="478103">
                  <a:extLst>
                    <a:ext uri="{9D8B030D-6E8A-4147-A177-3AD203B41FA5}">
                      <a16:colId xmlns:a16="http://schemas.microsoft.com/office/drawing/2014/main" val="1774582163"/>
                    </a:ext>
                  </a:extLst>
                </a:gridCol>
                <a:gridCol w="478103">
                  <a:extLst>
                    <a:ext uri="{9D8B030D-6E8A-4147-A177-3AD203B41FA5}">
                      <a16:colId xmlns:a16="http://schemas.microsoft.com/office/drawing/2014/main" val="506562406"/>
                    </a:ext>
                  </a:extLst>
                </a:gridCol>
              </a:tblGrid>
              <a:tr h="38862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GB" sz="800" b="1" i="0">
                        <a:solidFill>
                          <a:schemeClr val="tx2"/>
                        </a:solidFill>
                        <a:latin typeface="+mj-lt"/>
                        <a:ea typeface="Open Sans" panose="020B0606030504020204" pitchFamily="34" charset="0"/>
                        <a:cs typeface="Open Sans" panose="020B0606030504020204" pitchFamily="34" charset="0"/>
                      </a:endParaRPr>
                    </a:p>
                  </a:txBody>
                  <a:tcPr marL="68580" marR="68580" marT="34290" marB="34290">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Price Elasticity</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Down-Pricing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Up-Pricing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P12M </a:t>
                      </a:r>
                      <a:r>
                        <a:rPr lang="fr-CH" sz="700" b="1" i="0" err="1">
                          <a:solidFill>
                            <a:schemeClr val="tx2"/>
                          </a:solidFill>
                          <a:latin typeface="Nexa Bold" panose="00000800000000000000" pitchFamily="2" charset="0"/>
                          <a:ea typeface="Open Sans" panose="020B0606030504020204" pitchFamily="34" charset="0"/>
                          <a:cs typeface="Open Sans" panose="020B0606030504020204" pitchFamily="34" charset="0"/>
                        </a:rPr>
                        <a:t>Weight</a:t>
                      </a: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 of Business</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P12M Gross </a:t>
                      </a:r>
                      <a:r>
                        <a:rPr lang="fr-CH" sz="700" b="1" i="0" dirty="0" err="1">
                          <a:solidFill>
                            <a:schemeClr val="tx2"/>
                          </a:solidFill>
                          <a:latin typeface="Nexa Bold" panose="00000800000000000000" pitchFamily="2" charset="0"/>
                          <a:ea typeface="Open Sans" panose="020B0606030504020204" pitchFamily="34" charset="0"/>
                          <a:cs typeface="Open Sans" panose="020B0606030504020204" pitchFamily="34" charset="0"/>
                        </a:rPr>
                        <a:t>Margin</a:t>
                      </a: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a:t>
                      </a:r>
                      <a:endParaRPr lang="en-GB" sz="700" b="1" i="0" dirty="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1"/>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A097"/>
                    </a:solidFill>
                  </a:tcPr>
                </a:tc>
                <a:tc>
                  <a:txBody>
                    <a:bodyPr/>
                    <a:lstStyle/>
                    <a:p>
                      <a:pPr algn="l">
                        <a:defRPr sz="800">
                          <a:latin typeface="Nexa Book"/>
                        </a:defRPr>
                      </a:pPr>
                      <a:r>
                        <a:rPr sz="800">
                          <a:latin typeface="Nexa Book"/>
                        </a:rPr>
                        <a:t>Beautycare Antioxidant Face Lotion FPS50+ 50ml</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-2.4</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-0.7</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1.2%</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56.9%</a:t>
                      </a: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46696720"/>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l">
                        <a:defRPr sz="800">
                          <a:latin typeface="Nexa Book"/>
                        </a:defRPr>
                      </a:pPr>
                      <a:r>
                        <a:rPr sz="800">
                          <a:latin typeface="Nexa Book"/>
                        </a:rPr>
                        <a:t>Beautycare Matte Face Lotion FPS30 50ml</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-2.2</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-0.8</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0.9%</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54.0%</a:t>
                      </a: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20723459"/>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6C6D"/>
                    </a:solidFill>
                  </a:tcPr>
                </a:tc>
                <a:tc>
                  <a:txBody>
                    <a:bodyPr/>
                    <a:lstStyle/>
                    <a:p>
                      <a:pPr algn="l">
                        <a:defRPr sz="800">
                          <a:latin typeface="Nexa Book"/>
                        </a:defRPr>
                      </a:pPr>
                      <a:r>
                        <a:rPr sz="800">
                          <a:latin typeface="Nexa Book"/>
                        </a:rPr>
                        <a:t>Beautycare Sensitive Face Lotion FPS50+ 50ml</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-2.1</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-0.7</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1.3%</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59.2%</a:t>
                      </a: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85359843"/>
                  </a:ext>
                </a:extLst>
              </a:tr>
            </a:tbl>
          </a:graphicData>
        </a:graphic>
      </p:graphicFrame>
      <p:graphicFrame>
        <p:nvGraphicFramePr>
          <p:cNvPr id="8" name="C1">
            <a:extLst>
              <a:ext uri="{FF2B5EF4-FFF2-40B4-BE49-F238E27FC236}">
                <a16:creationId xmlns:a16="http://schemas.microsoft.com/office/drawing/2014/main" id="{6A64F1BB-0063-B088-8C0F-197607208E0F}"/>
              </a:ext>
            </a:extLst>
          </p:cNvPr>
          <p:cNvGraphicFramePr>
            <a:graphicFrameLocks/>
          </p:cNvGraphicFramePr>
          <p:nvPr/>
        </p:nvGraphicFramePr>
        <p:xfrm>
          <a:off x="539749" y="1152000"/>
          <a:ext cx="4112080" cy="3620027"/>
        </p:xfrm>
        <a:graphic>
          <a:graphicData uri="http://schemas.openxmlformats.org/drawingml/2006/chart">
            <c:chart xmlns:c="http://schemas.openxmlformats.org/drawingml/2006/chart" xmlns:r="http://schemas.openxmlformats.org/officeDocument/2006/relationships" r:id="rId2"/>
          </a:graphicData>
        </a:graphic>
      </p:graphicFrame>
      <p:sp>
        <p:nvSpPr>
          <p:cNvPr id="2" name="Date Placeholder 1">
            <a:extLst>
              <a:ext uri="{FF2B5EF4-FFF2-40B4-BE49-F238E27FC236}">
                <a16:creationId xmlns:a16="http://schemas.microsoft.com/office/drawing/2014/main" id="{1B929580-5316-751B-362C-0714463851F3}"/>
              </a:ext>
            </a:extLst>
          </p:cNvPr>
          <p:cNvSpPr>
            <a:spLocks noGrp="1"/>
          </p:cNvSpPr>
          <p:nvPr>
            <p:ph type="dt" sz="half" idx="14"/>
          </p:nvPr>
        </p:nvSpPr>
        <p:spPr/>
        <p:txBody>
          <a:bodyPr/>
          <a:lstStyle/>
          <a:p>
            <a:fld id="{C2150E0F-65BF-4754-A874-587658C88696}" type="datetime1">
              <a:rPr lang="en-US" smtClean="0"/>
              <a:t>7/25/2025</a:t>
            </a:fld>
            <a:endParaRPr lang="en-US"/>
          </a:p>
        </p:txBody>
      </p:sp>
      <p:sp>
        <p:nvSpPr>
          <p:cNvPr id="4" name="Slide Number Placeholder 3">
            <a:extLst>
              <a:ext uri="{FF2B5EF4-FFF2-40B4-BE49-F238E27FC236}">
                <a16:creationId xmlns:a16="http://schemas.microsoft.com/office/drawing/2014/main" id="{F7CCDD16-2FCE-283C-4209-0F337B634EF3}"/>
              </a:ext>
            </a:extLst>
          </p:cNvPr>
          <p:cNvSpPr>
            <a:spLocks noGrp="1"/>
          </p:cNvSpPr>
          <p:nvPr>
            <p:ph type="sldNum" sz="quarter" idx="16"/>
          </p:nvPr>
        </p:nvSpPr>
        <p:spPr/>
        <p:txBody>
          <a:bodyPr/>
          <a:lstStyle/>
          <a:p>
            <a:fld id="{7B1F438D-4EAF-094E-9162-80CF3EF77236}" type="slidenum">
              <a:rPr lang="en-US" smtClean="0"/>
              <a:pPr/>
              <a:t>71</a:t>
            </a:fld>
            <a:endParaRPr lang="en-US"/>
          </a:p>
        </p:txBody>
      </p:sp>
      <p:sp>
        <p:nvSpPr>
          <p:cNvPr id="3" name="TextBox Y">
            <a:extLst>
              <a:ext uri="{FF2B5EF4-FFF2-40B4-BE49-F238E27FC236}">
                <a16:creationId xmlns:a16="http://schemas.microsoft.com/office/drawing/2014/main" id="{FF67D543-DC5B-9F9E-334A-5F1B4662000B}"/>
              </a:ext>
            </a:extLst>
          </p:cNvPr>
          <p:cNvSpPr txBox="1"/>
          <p:nvPr/>
        </p:nvSpPr>
        <p:spPr>
          <a:xfrm>
            <a:off x="517719" y="1098243"/>
            <a:ext cx="564369" cy="4238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marL="0" marR="0" lvl="0" indent="0" defTabSz="685783"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2"/>
                </a:solidFill>
                <a:effectLst/>
                <a:uLnTx/>
                <a:uFillTx/>
                <a:latin typeface="Nexa Bold"/>
                <a:ea typeface="+mn-ea"/>
                <a:cs typeface="+mn-cs"/>
              </a:rPr>
              <a:t>% change In volume share</a:t>
            </a:r>
            <a:endParaRPr kumimoji="0" sz="800" b="0" i="0" u="none" strike="noStrike" kern="1200" cap="none" spc="0" normalizeH="0" baseline="0" noProof="0" dirty="0">
              <a:ln>
                <a:noFill/>
              </a:ln>
              <a:solidFill>
                <a:schemeClr val="tx2"/>
              </a:solidFill>
              <a:effectLst/>
              <a:uLnTx/>
              <a:uFillTx/>
              <a:latin typeface="Nexa Bold"/>
              <a:ea typeface="+mn-ea"/>
              <a:cs typeface="+mn-cs"/>
            </a:endParaRPr>
          </a:p>
        </p:txBody>
      </p:sp>
    </p:spTree>
    <p:extLst>
      <p:ext uri="{BB962C8B-B14F-4D97-AF65-F5344CB8AC3E}">
        <p14:creationId xmlns:p14="http://schemas.microsoft.com/office/powerpoint/2010/main" val="329271681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606BE4-442E-BB9A-2868-B26BE83B1E74}"/>
            </a:ext>
          </a:extLst>
        </p:cNvPr>
        <p:cNvGrpSpPr/>
        <p:nvPr/>
      </p:nvGrpSpPr>
      <p:grpSpPr>
        <a:xfrm>
          <a:off x="0" y="0"/>
          <a:ext cx="0" cy="0"/>
          <a:chOff x="0" y="0"/>
          <a:chExt cx="0" cy="0"/>
        </a:xfrm>
      </p:grpSpPr>
      <p:sp>
        <p:nvSpPr>
          <p:cNvPr id="6" name="Footer Placeholder 5">
            <a:extLst>
              <a:ext uri="{FF2B5EF4-FFF2-40B4-BE49-F238E27FC236}">
                <a16:creationId xmlns:a16="http://schemas.microsoft.com/office/drawing/2014/main" id="{9A6A6CB3-53F2-3C70-695E-E1B6292A4813}"/>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D7335D8E-F57B-0C68-0D82-FBE3C5F91ADB}"/>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4" name="Head">
            <a:extLst>
              <a:ext uri="{FF2B5EF4-FFF2-40B4-BE49-F238E27FC236}">
                <a16:creationId xmlns:a16="http://schemas.microsoft.com/office/drawing/2014/main" id="{7345F8DE-AFED-D61F-E7B0-722D73246B5F}"/>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Beautycare Antioxidant Face Lotion FPS50+ 50ml | Walmart | Assuming no other products are changing prices</a:t>
            </a:r>
          </a:p>
        </p:txBody>
      </p:sp>
      <p:sp>
        <p:nvSpPr>
          <p:cNvPr id="10" name="Title 9">
            <a:extLst>
              <a:ext uri="{FF2B5EF4-FFF2-40B4-BE49-F238E27FC236}">
                <a16:creationId xmlns:a16="http://schemas.microsoft.com/office/drawing/2014/main" id="{DB41A9F1-21AD-2E83-D933-A54D039883B6}"/>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97EC33FE-872F-B0D3-D1F2-286905602653}"/>
              </a:ext>
            </a:extLst>
          </p:cNvPr>
          <p:cNvGraphicFramePr/>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0C2D95FC-5C99-5F19-B0D6-3938076C5810}"/>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2D337899-A089-6500-B268-9D2E6C139842}"/>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D8CE84CC-B430-9D71-A82E-7148311C0280}"/>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1CFAB954-890F-D208-4C9C-F3A4DFB7D7B5}"/>
              </a:ext>
            </a:extLst>
          </p:cNvPr>
          <p:cNvSpPr>
            <a:spLocks noGrp="1"/>
          </p:cNvSpPr>
          <p:nvPr>
            <p:ph type="dt" sz="half" idx="14"/>
          </p:nvPr>
        </p:nvSpPr>
        <p:spPr/>
        <p:txBody>
          <a:bodyPr/>
          <a:lstStyle/>
          <a:p>
            <a:fld id="{7FE604EA-FBB6-4FDB-AFE2-9A23405DCB69}" type="datetime1">
              <a:rPr lang="en-US" smtClean="0"/>
              <a:t>7/25/2025</a:t>
            </a:fld>
            <a:endParaRPr lang="en-US"/>
          </a:p>
        </p:txBody>
      </p:sp>
      <p:sp>
        <p:nvSpPr>
          <p:cNvPr id="7" name="Slide Number Placeholder 6">
            <a:extLst>
              <a:ext uri="{FF2B5EF4-FFF2-40B4-BE49-F238E27FC236}">
                <a16:creationId xmlns:a16="http://schemas.microsoft.com/office/drawing/2014/main" id="{72D52F73-E949-390A-EF08-759275C53A1D}"/>
              </a:ext>
            </a:extLst>
          </p:cNvPr>
          <p:cNvSpPr>
            <a:spLocks noGrp="1"/>
          </p:cNvSpPr>
          <p:nvPr>
            <p:ph type="sldNum" sz="quarter" idx="16"/>
          </p:nvPr>
        </p:nvSpPr>
        <p:spPr/>
        <p:txBody>
          <a:bodyPr/>
          <a:lstStyle/>
          <a:p>
            <a:fld id="{7B1F438D-4EAF-094E-9162-80CF3EF77236}" type="slidenum">
              <a:rPr lang="en-US" smtClean="0"/>
              <a:pPr/>
              <a:t>72</a:t>
            </a:fld>
            <a:endParaRPr lang="en-US"/>
          </a:p>
        </p:txBody>
      </p:sp>
      <p:sp>
        <p:nvSpPr>
          <p:cNvPr id="22" name="Rectangle 21">
            <a:extLst>
              <a:ext uri="{FF2B5EF4-FFF2-40B4-BE49-F238E27FC236}">
                <a16:creationId xmlns:a16="http://schemas.microsoft.com/office/drawing/2014/main" id="{EFF1E273-01DE-98D9-19CF-3B6C59605790}"/>
              </a:ext>
            </a:extLst>
          </p:cNvPr>
          <p:cNvSpPr/>
          <p:nvPr/>
        </p:nvSpPr>
        <p:spPr>
          <a:xfrm>
            <a:off x="972000" y="1458000"/>
            <a:ext cx="107388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3" name="Rectangle 22">
            <a:extLst>
              <a:ext uri="{FF2B5EF4-FFF2-40B4-BE49-F238E27FC236}">
                <a16:creationId xmlns:a16="http://schemas.microsoft.com/office/drawing/2014/main" id="{2913E77B-0283-2BB8-EECB-4DF7BC836087}"/>
              </a:ext>
            </a:extLst>
          </p:cNvPr>
          <p:cNvSpPr/>
          <p:nvPr/>
        </p:nvSpPr>
        <p:spPr>
          <a:xfrm>
            <a:off x="2045880" y="1458000"/>
            <a:ext cx="50868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Profit &amp; Revenue Increase</a:t>
            </a:r>
          </a:p>
        </p:txBody>
      </p:sp>
      <p:sp>
        <p:nvSpPr>
          <p:cNvPr id="24" name="Rectangle 23">
            <a:extLst>
              <a:ext uri="{FF2B5EF4-FFF2-40B4-BE49-F238E27FC236}">
                <a16:creationId xmlns:a16="http://schemas.microsoft.com/office/drawing/2014/main" id="{4F3AF479-F3F8-0A0B-C7B2-0CEA46B0C1A5}"/>
              </a:ext>
            </a:extLst>
          </p:cNvPr>
          <p:cNvSpPr/>
          <p:nvPr/>
        </p:nvSpPr>
        <p:spPr>
          <a:xfrm>
            <a:off x="2554560" y="1458000"/>
            <a:ext cx="56520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5" name="Rectangle 24">
            <a:extLst>
              <a:ext uri="{FF2B5EF4-FFF2-40B4-BE49-F238E27FC236}">
                <a16:creationId xmlns:a16="http://schemas.microsoft.com/office/drawing/2014/main" id="{1958B315-CA8A-49E7-6985-13FBE13C502C}"/>
              </a:ext>
            </a:extLst>
          </p:cNvPr>
          <p:cNvSpPr/>
          <p:nvPr/>
        </p:nvSpPr>
        <p:spPr>
          <a:xfrm>
            <a:off x="3119760" y="1458000"/>
            <a:ext cx="28260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6" name="Rectangle 25">
            <a:extLst>
              <a:ext uri="{FF2B5EF4-FFF2-40B4-BE49-F238E27FC236}">
                <a16:creationId xmlns:a16="http://schemas.microsoft.com/office/drawing/2014/main" id="{9C94CD53-078B-4797-D439-CB26B586E2FC}"/>
              </a:ext>
            </a:extLst>
          </p:cNvPr>
          <p:cNvSpPr/>
          <p:nvPr/>
        </p:nvSpPr>
        <p:spPr>
          <a:xfrm>
            <a:off x="3402360" y="1458000"/>
            <a:ext cx="73476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Dilution &amp; Profit Increase</a:t>
            </a:r>
          </a:p>
        </p:txBody>
      </p:sp>
      <p:sp>
        <p:nvSpPr>
          <p:cNvPr id="27" name="Rectangle 26">
            <a:extLst>
              <a:ext uri="{FF2B5EF4-FFF2-40B4-BE49-F238E27FC236}">
                <a16:creationId xmlns:a16="http://schemas.microsoft.com/office/drawing/2014/main" id="{0B473B45-B029-B949-90F2-7E1C645D2C67}"/>
              </a:ext>
            </a:extLst>
          </p:cNvPr>
          <p:cNvSpPr/>
          <p:nvPr/>
        </p:nvSpPr>
        <p:spPr>
          <a:xfrm>
            <a:off x="4137120" y="1458000"/>
            <a:ext cx="192168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8" name="Rectangle 27">
            <a:extLst>
              <a:ext uri="{FF2B5EF4-FFF2-40B4-BE49-F238E27FC236}">
                <a16:creationId xmlns:a16="http://schemas.microsoft.com/office/drawing/2014/main" id="{54C27A53-D6E4-0AF4-6490-3B368D5804EC}"/>
              </a:ext>
            </a:extLst>
          </p:cNvPr>
          <p:cNvSpPr/>
          <p:nvPr/>
        </p:nvSpPr>
        <p:spPr>
          <a:xfrm>
            <a:off x="6058800" y="1458000"/>
            <a:ext cx="56520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Tree>
    <p:extLst>
      <p:ext uri="{BB962C8B-B14F-4D97-AF65-F5344CB8AC3E}">
        <p14:creationId xmlns:p14="http://schemas.microsoft.com/office/powerpoint/2010/main" val="407605768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CB9140-18D0-6877-CB08-2127158A44FC}"/>
            </a:ext>
          </a:extLst>
        </p:cNvPr>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0FB4D776-3A90-3A71-9CCC-6EBDF2AA3047}"/>
              </a:ext>
            </a:extLst>
          </p:cNvPr>
          <p:cNvGraphicFramePr>
            <a:graphicFrameLocks noGrp="1"/>
          </p:cNvGraphicFramePr>
          <p:nvPr/>
        </p:nvGraphicFramePr>
        <p:xfrm>
          <a:off x="535405" y="1133206"/>
          <a:ext cx="3996001" cy="3713820"/>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a:latin typeface="Nexa Book"/>
                        </a:defRPr>
                      </a:pPr>
                      <a:r>
                        <a:rPr sz="800">
                          <a:latin typeface="Nexa Book"/>
                        </a:rPr>
                        <a:t>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b="1">
                          <a:latin typeface="Nexa Bold"/>
                        </a:defRPr>
                      </a:pPr>
                      <a:r>
                        <a:rPr sz="800">
                          <a:latin typeface="Nexa Bold"/>
                        </a:rPr>
                        <a:t>2.4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Ultra Spray FPS50 156g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a:latin typeface="Nexa Book"/>
                        </a:defRPr>
                      </a:pPr>
                      <a:r>
                        <a:rPr sz="800">
                          <a:latin typeface="Nexa Book"/>
                        </a:rPr>
                        <a:t>0.4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a:latin typeface="Nexa Book"/>
                        </a:defRPr>
                      </a:pPr>
                      <a:r>
                        <a:rPr sz="800">
                          <a:latin typeface="Nexa Book"/>
                        </a:rPr>
                        <a:t>1.8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Sport Lotion FPS30 237ml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b="1">
                          <a:latin typeface="Nexa Bold"/>
                        </a:defRPr>
                      </a:pPr>
                      <a:r>
                        <a:rPr sz="800">
                          <a:latin typeface="Nexa Bold"/>
                        </a:rPr>
                        <a:t>3.4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Face Stain Control FPS50+ 40ml (1.0%)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a:latin typeface="Nexa Book"/>
                        </a:defRPr>
                      </a:pPr>
                      <a:r>
                        <a:rPr sz="800">
                          <a:latin typeface="Nexa Book"/>
                        </a:rPr>
                        <a:t>0.5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a:latin typeface="Nexa Book"/>
                        </a:defRPr>
                      </a:pPr>
                      <a:r>
                        <a:rPr sz="800">
                          <a:latin typeface="Nexa Book"/>
                        </a:rPr>
                        <a:t>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Kids Lotion FPS50 237ml (1.4%)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a:latin typeface="Nexa Book"/>
                        </a:defRPr>
                      </a:pPr>
                      <a:r>
                        <a:rPr sz="800">
                          <a:latin typeface="Nexa Book"/>
                        </a:rPr>
                        <a:t>0.5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b="1">
                          <a:latin typeface="Nexa Bold"/>
                        </a:defRPr>
                      </a:pPr>
                      <a:r>
                        <a:rPr sz="800">
                          <a:latin typeface="Nexa Bold"/>
                        </a:rPr>
                        <a:t>2.5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Caribbean Beach Advanced Protection Cream FPS50+ 150g (1.0%)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0B8E2947-D21F-6FCE-FC3F-189B560867DB}"/>
              </a:ext>
            </a:extLst>
          </p:cNvPr>
          <p:cNvGraphicFramePr>
            <a:graphicFrameLocks noGrp="1"/>
          </p:cNvGraphicFramePr>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Equate Sport Lotion FPS30 237ml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Nivea Sun Face Stain Control FPS50+ 40ml (1.0%)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Equate Ultra Spray FPS50 156g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C413A68F-EFB5-6BE5-1336-C33B6079954E}"/>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2970F2FC-2D7E-6430-B47F-61C032547198}"/>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6" name="Head">
            <a:extLst>
              <a:ext uri="{FF2B5EF4-FFF2-40B4-BE49-F238E27FC236}">
                <a16:creationId xmlns:a16="http://schemas.microsoft.com/office/drawing/2014/main" id="{00CFC3DA-C62A-7777-AFC9-F19323E52997}"/>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Beautycare Antioxidant Face Lotion FPS50+ 50ml (0.2%) | Up &amp; Down Pricing | Walmart | Assumes no other are changing prices</a:t>
            </a:r>
          </a:p>
        </p:txBody>
      </p:sp>
      <p:sp>
        <p:nvSpPr>
          <p:cNvPr id="4" name="Title1">
            <a:extLst>
              <a:ext uri="{FF2B5EF4-FFF2-40B4-BE49-F238E27FC236}">
                <a16:creationId xmlns:a16="http://schemas.microsoft.com/office/drawing/2014/main" id="{21294683-11AB-1400-C438-8F85E90750C3}"/>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8AADF14E-F53F-934C-D754-6D8997DB78F6}"/>
              </a:ext>
            </a:extLst>
          </p:cNvPr>
          <p:cNvGraphicFramePr>
            <a:graphicFrameLocks noGrp="1"/>
          </p:cNvGraphicFramePr>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278F7889-0543-4446-974B-C4A84639DBE8}"/>
              </a:ext>
            </a:extLst>
          </p:cNvPr>
          <p:cNvGraphicFramePr>
            <a:graphicFrameLocks noGrp="1"/>
          </p:cNvGraphicFramePr>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C66BB93C-6083-635F-0A53-A8D55992F32E}"/>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D5F37568-4148-860B-33C3-03291A30A028}"/>
              </a:ext>
            </a:extLst>
          </p:cNvPr>
          <p:cNvSpPr>
            <a:spLocks noGrp="1"/>
          </p:cNvSpPr>
          <p:nvPr>
            <p:ph type="dt" sz="half" idx="14"/>
          </p:nvPr>
        </p:nvSpPr>
        <p:spPr/>
        <p:txBody>
          <a:bodyPr/>
          <a:lstStyle/>
          <a:p>
            <a:fld id="{1D008078-2C21-4DCA-B855-87E98C20A404}" type="datetime1">
              <a:rPr lang="en-US" smtClean="0"/>
              <a:t>7/25/2025</a:t>
            </a:fld>
            <a:endParaRPr lang="en-US"/>
          </a:p>
        </p:txBody>
      </p:sp>
      <p:sp>
        <p:nvSpPr>
          <p:cNvPr id="3" name="Slide Number Placeholder 2">
            <a:extLst>
              <a:ext uri="{FF2B5EF4-FFF2-40B4-BE49-F238E27FC236}">
                <a16:creationId xmlns:a16="http://schemas.microsoft.com/office/drawing/2014/main" id="{AA43344F-DE15-90C9-AB4E-FE87CE1580EC}"/>
              </a:ext>
            </a:extLst>
          </p:cNvPr>
          <p:cNvSpPr>
            <a:spLocks noGrp="1"/>
          </p:cNvSpPr>
          <p:nvPr>
            <p:ph type="sldNum" sz="quarter" idx="16"/>
          </p:nvPr>
        </p:nvSpPr>
        <p:spPr/>
        <p:txBody>
          <a:bodyPr/>
          <a:lstStyle/>
          <a:p>
            <a:fld id="{7B1F438D-4EAF-094E-9162-80CF3EF77236}" type="slidenum">
              <a:rPr lang="en-US" smtClean="0"/>
              <a:pPr/>
              <a:t>73</a:t>
            </a:fld>
            <a:endParaRPr lang="en-US"/>
          </a:p>
        </p:txBody>
      </p:sp>
    </p:spTree>
    <p:extLst>
      <p:ext uri="{BB962C8B-B14F-4D97-AF65-F5344CB8AC3E}">
        <p14:creationId xmlns:p14="http://schemas.microsoft.com/office/powerpoint/2010/main" val="45285379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E83911-966B-D1B4-40A1-A62FA5D9C42B}"/>
            </a:ext>
          </a:extLst>
        </p:cNvPr>
        <p:cNvGrpSpPr/>
        <p:nvPr/>
      </p:nvGrpSpPr>
      <p:grpSpPr>
        <a:xfrm>
          <a:off x="0" y="0"/>
          <a:ext cx="0" cy="0"/>
          <a:chOff x="0" y="0"/>
          <a:chExt cx="0" cy="0"/>
        </a:xfrm>
      </p:grpSpPr>
      <p:sp>
        <p:nvSpPr>
          <p:cNvPr id="6" name="Footer Placeholder 5">
            <a:extLst>
              <a:ext uri="{FF2B5EF4-FFF2-40B4-BE49-F238E27FC236}">
                <a16:creationId xmlns:a16="http://schemas.microsoft.com/office/drawing/2014/main" id="{5AE0CE28-2214-3887-3F8B-671786E01E7A}"/>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2EA393A3-7497-C233-166F-A89D109557C0}"/>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4" name="Head">
            <a:extLst>
              <a:ext uri="{FF2B5EF4-FFF2-40B4-BE49-F238E27FC236}">
                <a16:creationId xmlns:a16="http://schemas.microsoft.com/office/drawing/2014/main" id="{0ABDB44B-6D05-A0BC-E5D4-9C5DF156EA74}"/>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Beautycare Matte Face Lotion FPS30 50ml | Walmart | Assuming no other products are changing prices</a:t>
            </a:r>
          </a:p>
        </p:txBody>
      </p:sp>
      <p:sp>
        <p:nvSpPr>
          <p:cNvPr id="10" name="Title 9">
            <a:extLst>
              <a:ext uri="{FF2B5EF4-FFF2-40B4-BE49-F238E27FC236}">
                <a16:creationId xmlns:a16="http://schemas.microsoft.com/office/drawing/2014/main" id="{644CB51D-7567-3701-3A65-BB06D418BF9C}"/>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1F7FF5E4-8A35-12FB-C414-253B6732884A}"/>
              </a:ext>
            </a:extLst>
          </p:cNvPr>
          <p:cNvGraphicFramePr/>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FE0C1A09-E167-6D6E-2174-1FA5F6E46E1F}"/>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2AA24EB0-7E0C-EE90-380E-AEA231C1AF4C}"/>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EC88F34F-A9CC-B293-3F81-0CF7AEC55046}"/>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04D9EC33-9A18-A018-8712-0381232CC258}"/>
              </a:ext>
            </a:extLst>
          </p:cNvPr>
          <p:cNvSpPr>
            <a:spLocks noGrp="1"/>
          </p:cNvSpPr>
          <p:nvPr>
            <p:ph type="dt" sz="half" idx="14"/>
          </p:nvPr>
        </p:nvSpPr>
        <p:spPr/>
        <p:txBody>
          <a:bodyPr/>
          <a:lstStyle/>
          <a:p>
            <a:fld id="{7FE604EA-FBB6-4FDB-AFE2-9A23405DCB69}" type="datetime1">
              <a:rPr lang="en-US" smtClean="0"/>
              <a:t>7/25/2025</a:t>
            </a:fld>
            <a:endParaRPr lang="en-US"/>
          </a:p>
        </p:txBody>
      </p:sp>
      <p:sp>
        <p:nvSpPr>
          <p:cNvPr id="7" name="Slide Number Placeholder 6">
            <a:extLst>
              <a:ext uri="{FF2B5EF4-FFF2-40B4-BE49-F238E27FC236}">
                <a16:creationId xmlns:a16="http://schemas.microsoft.com/office/drawing/2014/main" id="{76CF8EB7-0651-5348-5230-683D0AF55E19}"/>
              </a:ext>
            </a:extLst>
          </p:cNvPr>
          <p:cNvSpPr>
            <a:spLocks noGrp="1"/>
          </p:cNvSpPr>
          <p:nvPr>
            <p:ph type="sldNum" sz="quarter" idx="16"/>
          </p:nvPr>
        </p:nvSpPr>
        <p:spPr/>
        <p:txBody>
          <a:bodyPr/>
          <a:lstStyle/>
          <a:p>
            <a:fld id="{7B1F438D-4EAF-094E-9162-80CF3EF77236}" type="slidenum">
              <a:rPr lang="en-US" smtClean="0"/>
              <a:pPr/>
              <a:t>74</a:t>
            </a:fld>
            <a:endParaRPr lang="en-US"/>
          </a:p>
        </p:txBody>
      </p:sp>
      <p:sp>
        <p:nvSpPr>
          <p:cNvPr id="22" name="Rectangle 21">
            <a:extLst>
              <a:ext uri="{FF2B5EF4-FFF2-40B4-BE49-F238E27FC236}">
                <a16:creationId xmlns:a16="http://schemas.microsoft.com/office/drawing/2014/main" id="{857DDA82-3031-C3AB-54AC-3F4A7AFB6346}"/>
              </a:ext>
            </a:extLst>
          </p:cNvPr>
          <p:cNvSpPr/>
          <p:nvPr/>
        </p:nvSpPr>
        <p:spPr>
          <a:xfrm>
            <a:off x="972000" y="1458000"/>
            <a:ext cx="79128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3" name="Rectangle 22">
            <a:extLst>
              <a:ext uri="{FF2B5EF4-FFF2-40B4-BE49-F238E27FC236}">
                <a16:creationId xmlns:a16="http://schemas.microsoft.com/office/drawing/2014/main" id="{CAF4C674-EDC1-5E16-F974-303287AA4FE0}"/>
              </a:ext>
            </a:extLst>
          </p:cNvPr>
          <p:cNvSpPr/>
          <p:nvPr/>
        </p:nvSpPr>
        <p:spPr>
          <a:xfrm>
            <a:off x="1763280" y="1458000"/>
            <a:ext cx="237384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Increase &amp; Profit Dilution</a:t>
            </a:r>
          </a:p>
        </p:txBody>
      </p:sp>
      <p:sp>
        <p:nvSpPr>
          <p:cNvPr id="24" name="Rectangle 23">
            <a:extLst>
              <a:ext uri="{FF2B5EF4-FFF2-40B4-BE49-F238E27FC236}">
                <a16:creationId xmlns:a16="http://schemas.microsoft.com/office/drawing/2014/main" id="{C3CE51AC-4E3D-854D-5DA2-18376D65F064}"/>
              </a:ext>
            </a:extLst>
          </p:cNvPr>
          <p:cNvSpPr/>
          <p:nvPr/>
        </p:nvSpPr>
        <p:spPr>
          <a:xfrm>
            <a:off x="4137120" y="1458000"/>
            <a:ext cx="192168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5" name="Rectangle 24">
            <a:extLst>
              <a:ext uri="{FF2B5EF4-FFF2-40B4-BE49-F238E27FC236}">
                <a16:creationId xmlns:a16="http://schemas.microsoft.com/office/drawing/2014/main" id="{C67AB63A-C96D-807F-E348-15A936DE0D1F}"/>
              </a:ext>
            </a:extLst>
          </p:cNvPr>
          <p:cNvSpPr/>
          <p:nvPr/>
        </p:nvSpPr>
        <p:spPr>
          <a:xfrm>
            <a:off x="6058800" y="1458000"/>
            <a:ext cx="56520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Tree>
    <p:extLst>
      <p:ext uri="{BB962C8B-B14F-4D97-AF65-F5344CB8AC3E}">
        <p14:creationId xmlns:p14="http://schemas.microsoft.com/office/powerpoint/2010/main" val="125957711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441C7B-CB1F-0CC4-C734-025FF9D2AC92}"/>
            </a:ext>
          </a:extLst>
        </p:cNvPr>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D97338B-A04F-5E2A-B256-614B0B11F24E}"/>
              </a:ext>
            </a:extLst>
          </p:cNvPr>
          <p:cNvGraphicFramePr>
            <a:graphicFrameLocks noGrp="1"/>
          </p:cNvGraphicFramePr>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b="1">
                          <a:latin typeface="Nexa Bold"/>
                        </a:defRPr>
                      </a:pPr>
                      <a:r>
                        <a:rPr sz="800">
                          <a:latin typeface="Nexa Bold"/>
                        </a:rPr>
                        <a:t>1.6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b="1">
                          <a:latin typeface="Nexa Bold"/>
                        </a:defRPr>
                      </a:pPr>
                      <a:r>
                        <a:rPr sz="800">
                          <a:latin typeface="Nexa Bold"/>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Sport Lotion FPS30 237ml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b="1">
                          <a:latin typeface="Nexa Bold"/>
                        </a:defRPr>
                      </a:pPr>
                      <a:r>
                        <a:rPr sz="800">
                          <a:latin typeface="Nexa Bold"/>
                        </a:rPr>
                        <a:t>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Face Shine Control FPS50+ 50ml (1.5%)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Advanced Protection Lotion FPS50+ 240ml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CECD3918-6885-C662-3BAD-8CFE1ECC4038}"/>
              </a:ext>
            </a:extLst>
          </p:cNvPr>
          <p:cNvGraphicFramePr>
            <a:graphicFrameLocks noGrp="1"/>
          </p:cNvGraphicFramePr>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Banana Boat Advanced Protection Lotion FPS50+ 240ml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Banana Boat Aqua Protect Cream FPS50+ 236ml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Banana Boat Aqua Protect Sport Lotion FPS50+ 236ml (3.1%)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49A3CEA7-9164-3E0E-D6B8-8F8F4E67D9D7}"/>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B36591EC-FD7D-AFD5-272F-F340352CA432}"/>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6" name="Head">
            <a:extLst>
              <a:ext uri="{FF2B5EF4-FFF2-40B4-BE49-F238E27FC236}">
                <a16:creationId xmlns:a16="http://schemas.microsoft.com/office/drawing/2014/main" id="{83EE09D0-05FA-4BA5-7291-4D4B4B1BDB00}"/>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Beautycare Matte Face Lotion FPS30 50ml (0.1%) | Up &amp; Down Pricing | Walmart | Assumes no other are changing prices</a:t>
            </a:r>
          </a:p>
        </p:txBody>
      </p:sp>
      <p:sp>
        <p:nvSpPr>
          <p:cNvPr id="4" name="Title1">
            <a:extLst>
              <a:ext uri="{FF2B5EF4-FFF2-40B4-BE49-F238E27FC236}">
                <a16:creationId xmlns:a16="http://schemas.microsoft.com/office/drawing/2014/main" id="{3840A100-5A16-5D2A-12CE-3D61E62D9D90}"/>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CA6100C6-D62A-924F-6A75-019312DB5306}"/>
              </a:ext>
            </a:extLst>
          </p:cNvPr>
          <p:cNvGraphicFramePr>
            <a:graphicFrameLocks noGrp="1"/>
          </p:cNvGraphicFramePr>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3A047EB9-F67E-6C2B-7DBA-2B8F52F2F94B}"/>
              </a:ext>
            </a:extLst>
          </p:cNvPr>
          <p:cNvGraphicFramePr>
            <a:graphicFrameLocks noGrp="1"/>
          </p:cNvGraphicFramePr>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5F9BBA15-7CAF-9296-2C3F-BD4DCBF7F1DF}"/>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1BE66C6C-B52E-E7A9-1574-BD198D126586}"/>
              </a:ext>
            </a:extLst>
          </p:cNvPr>
          <p:cNvSpPr>
            <a:spLocks noGrp="1"/>
          </p:cNvSpPr>
          <p:nvPr>
            <p:ph type="dt" sz="half" idx="14"/>
          </p:nvPr>
        </p:nvSpPr>
        <p:spPr/>
        <p:txBody>
          <a:bodyPr/>
          <a:lstStyle/>
          <a:p>
            <a:fld id="{1D008078-2C21-4DCA-B855-87E98C20A404}" type="datetime1">
              <a:rPr lang="en-US" smtClean="0"/>
              <a:t>7/25/2025</a:t>
            </a:fld>
            <a:endParaRPr lang="en-US"/>
          </a:p>
        </p:txBody>
      </p:sp>
      <p:sp>
        <p:nvSpPr>
          <p:cNvPr id="3" name="Slide Number Placeholder 2">
            <a:extLst>
              <a:ext uri="{FF2B5EF4-FFF2-40B4-BE49-F238E27FC236}">
                <a16:creationId xmlns:a16="http://schemas.microsoft.com/office/drawing/2014/main" id="{6099E675-3B20-AC08-4919-E00F0EC4B4D4}"/>
              </a:ext>
            </a:extLst>
          </p:cNvPr>
          <p:cNvSpPr>
            <a:spLocks noGrp="1"/>
          </p:cNvSpPr>
          <p:nvPr>
            <p:ph type="sldNum" sz="quarter" idx="16"/>
          </p:nvPr>
        </p:nvSpPr>
        <p:spPr/>
        <p:txBody>
          <a:bodyPr/>
          <a:lstStyle/>
          <a:p>
            <a:fld id="{7B1F438D-4EAF-094E-9162-80CF3EF77236}" type="slidenum">
              <a:rPr lang="en-US" smtClean="0"/>
              <a:pPr/>
              <a:t>75</a:t>
            </a:fld>
            <a:endParaRPr lang="en-US"/>
          </a:p>
        </p:txBody>
      </p:sp>
    </p:spTree>
    <p:extLst>
      <p:ext uri="{BB962C8B-B14F-4D97-AF65-F5344CB8AC3E}">
        <p14:creationId xmlns:p14="http://schemas.microsoft.com/office/powerpoint/2010/main" val="245789990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EDE509-6E40-7CA4-4BED-C79DBC19BF50}"/>
            </a:ext>
          </a:extLst>
        </p:cNvPr>
        <p:cNvGrpSpPr/>
        <p:nvPr/>
      </p:nvGrpSpPr>
      <p:grpSpPr>
        <a:xfrm>
          <a:off x="0" y="0"/>
          <a:ext cx="0" cy="0"/>
          <a:chOff x="0" y="0"/>
          <a:chExt cx="0" cy="0"/>
        </a:xfrm>
      </p:grpSpPr>
      <p:sp>
        <p:nvSpPr>
          <p:cNvPr id="6" name="Footer Placeholder 5">
            <a:extLst>
              <a:ext uri="{FF2B5EF4-FFF2-40B4-BE49-F238E27FC236}">
                <a16:creationId xmlns:a16="http://schemas.microsoft.com/office/drawing/2014/main" id="{904087F1-F7FF-347B-DE56-8BD8DB54E470}"/>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E1328812-1D63-A57B-CD93-E3CDE1935EF9}"/>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4" name="Head">
            <a:extLst>
              <a:ext uri="{FF2B5EF4-FFF2-40B4-BE49-F238E27FC236}">
                <a16:creationId xmlns:a16="http://schemas.microsoft.com/office/drawing/2014/main" id="{29127B0A-2ECB-6B5D-3270-DEA8B7131054}"/>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Beautycare Sensitive Face Lotion FPS50+ 50ml | Walmart | Assuming no other products are changing prices</a:t>
            </a:r>
          </a:p>
        </p:txBody>
      </p:sp>
      <p:sp>
        <p:nvSpPr>
          <p:cNvPr id="10" name="Title 9">
            <a:extLst>
              <a:ext uri="{FF2B5EF4-FFF2-40B4-BE49-F238E27FC236}">
                <a16:creationId xmlns:a16="http://schemas.microsoft.com/office/drawing/2014/main" id="{D7589183-E472-BD35-6E3E-C46AB904A077}"/>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6DCE518F-F93E-23D9-0AEA-8CB746B2A2F5}"/>
              </a:ext>
            </a:extLst>
          </p:cNvPr>
          <p:cNvGraphicFramePr/>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9FB3EBB0-34D1-1C43-3CBB-B8EA63D0C023}"/>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B70030F2-E52F-6D95-69E9-73F035E062B7}"/>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8ED07854-CAA9-83CA-94BE-9802E413EB6C}"/>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A1B6A43D-72C0-2D9D-FD35-1C93B9740D90}"/>
              </a:ext>
            </a:extLst>
          </p:cNvPr>
          <p:cNvSpPr>
            <a:spLocks noGrp="1"/>
          </p:cNvSpPr>
          <p:nvPr>
            <p:ph type="dt" sz="half" idx="14"/>
          </p:nvPr>
        </p:nvSpPr>
        <p:spPr/>
        <p:txBody>
          <a:bodyPr/>
          <a:lstStyle/>
          <a:p>
            <a:fld id="{7FE604EA-FBB6-4FDB-AFE2-9A23405DCB69}" type="datetime1">
              <a:rPr lang="en-US" smtClean="0"/>
              <a:t>7/25/2025</a:t>
            </a:fld>
            <a:endParaRPr lang="en-US"/>
          </a:p>
        </p:txBody>
      </p:sp>
      <p:sp>
        <p:nvSpPr>
          <p:cNvPr id="7" name="Slide Number Placeholder 6">
            <a:extLst>
              <a:ext uri="{FF2B5EF4-FFF2-40B4-BE49-F238E27FC236}">
                <a16:creationId xmlns:a16="http://schemas.microsoft.com/office/drawing/2014/main" id="{C3DD4FB9-7DA9-9B98-0434-F7FBFFF873FF}"/>
              </a:ext>
            </a:extLst>
          </p:cNvPr>
          <p:cNvSpPr>
            <a:spLocks noGrp="1"/>
          </p:cNvSpPr>
          <p:nvPr>
            <p:ph type="sldNum" sz="quarter" idx="16"/>
          </p:nvPr>
        </p:nvSpPr>
        <p:spPr/>
        <p:txBody>
          <a:bodyPr/>
          <a:lstStyle/>
          <a:p>
            <a:fld id="{7B1F438D-4EAF-094E-9162-80CF3EF77236}" type="slidenum">
              <a:rPr lang="en-US" smtClean="0"/>
              <a:pPr/>
              <a:t>76</a:t>
            </a:fld>
            <a:endParaRPr lang="en-US"/>
          </a:p>
        </p:txBody>
      </p:sp>
      <p:sp>
        <p:nvSpPr>
          <p:cNvPr id="22" name="Rectangle 21">
            <a:extLst>
              <a:ext uri="{FF2B5EF4-FFF2-40B4-BE49-F238E27FC236}">
                <a16:creationId xmlns:a16="http://schemas.microsoft.com/office/drawing/2014/main" id="{09CD0D7D-593A-82A2-833E-24548C7A094B}"/>
              </a:ext>
            </a:extLst>
          </p:cNvPr>
          <p:cNvSpPr/>
          <p:nvPr/>
        </p:nvSpPr>
        <p:spPr>
          <a:xfrm>
            <a:off x="972000" y="1458000"/>
            <a:ext cx="107388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3" name="Rectangle 22">
            <a:extLst>
              <a:ext uri="{FF2B5EF4-FFF2-40B4-BE49-F238E27FC236}">
                <a16:creationId xmlns:a16="http://schemas.microsoft.com/office/drawing/2014/main" id="{18041AA0-EC72-49C1-092C-49870ADC4997}"/>
              </a:ext>
            </a:extLst>
          </p:cNvPr>
          <p:cNvSpPr/>
          <p:nvPr/>
        </p:nvSpPr>
        <p:spPr>
          <a:xfrm>
            <a:off x="2045880" y="1458000"/>
            <a:ext cx="50868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Profit &amp; Revenue Increase</a:t>
            </a:r>
          </a:p>
        </p:txBody>
      </p:sp>
      <p:sp>
        <p:nvSpPr>
          <p:cNvPr id="24" name="Rectangle 23">
            <a:extLst>
              <a:ext uri="{FF2B5EF4-FFF2-40B4-BE49-F238E27FC236}">
                <a16:creationId xmlns:a16="http://schemas.microsoft.com/office/drawing/2014/main" id="{12CEBAC0-DC45-084F-71AF-E0B02528F6AA}"/>
              </a:ext>
            </a:extLst>
          </p:cNvPr>
          <p:cNvSpPr/>
          <p:nvPr/>
        </p:nvSpPr>
        <p:spPr>
          <a:xfrm>
            <a:off x="2554560" y="1458000"/>
            <a:ext cx="56520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5" name="Rectangle 24">
            <a:extLst>
              <a:ext uri="{FF2B5EF4-FFF2-40B4-BE49-F238E27FC236}">
                <a16:creationId xmlns:a16="http://schemas.microsoft.com/office/drawing/2014/main" id="{96FFD4CE-8BA4-988D-2D8D-82F9B1828BBA}"/>
              </a:ext>
            </a:extLst>
          </p:cNvPr>
          <p:cNvSpPr/>
          <p:nvPr/>
        </p:nvSpPr>
        <p:spPr>
          <a:xfrm>
            <a:off x="3119760" y="1458000"/>
            <a:ext cx="293904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6" name="Rectangle 25">
            <a:extLst>
              <a:ext uri="{FF2B5EF4-FFF2-40B4-BE49-F238E27FC236}">
                <a16:creationId xmlns:a16="http://schemas.microsoft.com/office/drawing/2014/main" id="{62AD6168-3CFD-4BB9-01E8-DCC43698A4C8}"/>
              </a:ext>
            </a:extLst>
          </p:cNvPr>
          <p:cNvSpPr/>
          <p:nvPr/>
        </p:nvSpPr>
        <p:spPr>
          <a:xfrm>
            <a:off x="6058800" y="1458000"/>
            <a:ext cx="56520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Tree>
    <p:extLst>
      <p:ext uri="{BB962C8B-B14F-4D97-AF65-F5344CB8AC3E}">
        <p14:creationId xmlns:p14="http://schemas.microsoft.com/office/powerpoint/2010/main" val="376738122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E8A0DB-C898-0921-A603-F66DE98DE606}"/>
            </a:ext>
          </a:extLst>
        </p:cNvPr>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7912C581-899D-C5FE-CB05-2D12A791D982}"/>
              </a:ext>
            </a:extLst>
          </p:cNvPr>
          <p:cNvGraphicFramePr>
            <a:graphicFrameLocks noGrp="1"/>
          </p:cNvGraphicFramePr>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a:latin typeface="Nexa Book"/>
                        </a:defRPr>
                      </a:pPr>
                      <a:r>
                        <a:rPr sz="800">
                          <a:latin typeface="Nexa Book"/>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a:latin typeface="Nexa Book"/>
                        </a:defRPr>
                      </a:pPr>
                      <a:r>
                        <a:rPr sz="800">
                          <a:latin typeface="Nexa Book"/>
                        </a:rPr>
                        <a:t>0.5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a:latin typeface="Nexa Book"/>
                        </a:defRPr>
                      </a:pPr>
                      <a:r>
                        <a:rPr sz="800">
                          <a:latin typeface="Nexa Book"/>
                        </a:rPr>
                        <a:t>2.5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Ultra Spray FPS50 156g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b="1">
                          <a:latin typeface="Nexa Bold"/>
                        </a:defRPr>
                      </a:pPr>
                      <a:r>
                        <a:rPr sz="800">
                          <a:latin typeface="Nexa Bold"/>
                        </a:rPr>
                        <a:t>3.4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Caribbean Beach Sport Cream FPS50+ 150g (1.0%)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a:latin typeface="Nexa Book"/>
                        </a:defRPr>
                      </a:pPr>
                      <a:r>
                        <a:rPr sz="800">
                          <a:latin typeface="Nexa Book"/>
                        </a:rPr>
                        <a:t>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Sport Lotion FPS30 237ml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b="1">
                          <a:latin typeface="Nexa Bold"/>
                        </a:defRPr>
                      </a:pPr>
                      <a:r>
                        <a:rPr sz="800">
                          <a:latin typeface="Nexa Bold"/>
                        </a:rPr>
                        <a:t>4.0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Nuvel Suncare Mineral FPS50 120ml (0.7%)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b="1">
                          <a:latin typeface="Nexa Bold"/>
                        </a:defRPr>
                      </a:pPr>
                      <a:r>
                        <a:rPr sz="800">
                          <a:latin typeface="Nexa Bold"/>
                        </a:rPr>
                        <a:t>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Face Stain Control FPS50+ 40ml (1.0%)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14F6E880-E684-6255-D1C0-DCE4B5737486}"/>
              </a:ext>
            </a:extLst>
          </p:cNvPr>
          <p:cNvGraphicFramePr>
            <a:graphicFrameLocks noGrp="1"/>
          </p:cNvGraphicFramePr>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Nivea Sun Babies &amp; Kids Lotion FPS50+ 200ml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Equate Sport Lotion FPS30 237ml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Equate Ultra Spray FPS50 156g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75B4E74E-6E71-B7C8-4172-B25157FAB6CA}"/>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A6F5C168-D0ED-9EBA-4FA4-ADA9E1961252}"/>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6" name="Head">
            <a:extLst>
              <a:ext uri="{FF2B5EF4-FFF2-40B4-BE49-F238E27FC236}">
                <a16:creationId xmlns:a16="http://schemas.microsoft.com/office/drawing/2014/main" id="{49A87B90-C0FE-2C0F-A7E0-0FEE4B49BA05}"/>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Beautycare Sensitive Face Lotion FPS50+ 50ml (0.2%) | Up &amp; Down Pricing | Walmart | Assumes no other are changing prices</a:t>
            </a:r>
          </a:p>
        </p:txBody>
      </p:sp>
      <p:sp>
        <p:nvSpPr>
          <p:cNvPr id="4" name="Title1">
            <a:extLst>
              <a:ext uri="{FF2B5EF4-FFF2-40B4-BE49-F238E27FC236}">
                <a16:creationId xmlns:a16="http://schemas.microsoft.com/office/drawing/2014/main" id="{ACE4F38B-F361-46B4-0922-6E81790D6785}"/>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6DFB7371-2DD4-33FA-903B-09010BA97075}"/>
              </a:ext>
            </a:extLst>
          </p:cNvPr>
          <p:cNvGraphicFramePr>
            <a:graphicFrameLocks noGrp="1"/>
          </p:cNvGraphicFramePr>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50D54F9A-4E2B-38AB-53BD-E0E303EE6216}"/>
              </a:ext>
            </a:extLst>
          </p:cNvPr>
          <p:cNvGraphicFramePr>
            <a:graphicFrameLocks noGrp="1"/>
          </p:cNvGraphicFramePr>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1BD407D0-30B5-F8DB-1DB0-1EBAD7127650}"/>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F9125020-56C2-1230-D5BD-0CF88BFA18B3}"/>
              </a:ext>
            </a:extLst>
          </p:cNvPr>
          <p:cNvSpPr>
            <a:spLocks noGrp="1"/>
          </p:cNvSpPr>
          <p:nvPr>
            <p:ph type="dt" sz="half" idx="14"/>
          </p:nvPr>
        </p:nvSpPr>
        <p:spPr/>
        <p:txBody>
          <a:bodyPr/>
          <a:lstStyle/>
          <a:p>
            <a:fld id="{1D008078-2C21-4DCA-B855-87E98C20A404}" type="datetime1">
              <a:rPr lang="en-US" smtClean="0"/>
              <a:t>7/25/2025</a:t>
            </a:fld>
            <a:endParaRPr lang="en-US"/>
          </a:p>
        </p:txBody>
      </p:sp>
      <p:sp>
        <p:nvSpPr>
          <p:cNvPr id="3" name="Slide Number Placeholder 2">
            <a:extLst>
              <a:ext uri="{FF2B5EF4-FFF2-40B4-BE49-F238E27FC236}">
                <a16:creationId xmlns:a16="http://schemas.microsoft.com/office/drawing/2014/main" id="{13854655-F26A-5124-63E7-C05B4DF67D57}"/>
              </a:ext>
            </a:extLst>
          </p:cNvPr>
          <p:cNvSpPr>
            <a:spLocks noGrp="1"/>
          </p:cNvSpPr>
          <p:nvPr>
            <p:ph type="sldNum" sz="quarter" idx="16"/>
          </p:nvPr>
        </p:nvSpPr>
        <p:spPr/>
        <p:txBody>
          <a:bodyPr/>
          <a:lstStyle/>
          <a:p>
            <a:fld id="{7B1F438D-4EAF-094E-9162-80CF3EF77236}" type="slidenum">
              <a:rPr lang="en-US" smtClean="0"/>
              <a:pPr/>
              <a:t>77</a:t>
            </a:fld>
            <a:endParaRPr lang="en-US"/>
          </a:p>
        </p:txBody>
      </p:sp>
    </p:spTree>
    <p:extLst>
      <p:ext uri="{BB962C8B-B14F-4D97-AF65-F5344CB8AC3E}">
        <p14:creationId xmlns:p14="http://schemas.microsoft.com/office/powerpoint/2010/main" val="204700245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278358-E2FC-C375-E1CD-FA4A9007C7A2}"/>
            </a:ext>
          </a:extLst>
        </p:cNvPr>
        <p:cNvGrpSpPr/>
        <p:nvPr/>
      </p:nvGrpSpPr>
      <p:grpSpPr>
        <a:xfrm>
          <a:off x="0" y="0"/>
          <a:ext cx="0" cy="0"/>
          <a:chOff x="0" y="0"/>
          <a:chExt cx="0" cy="0"/>
        </a:xfrm>
      </p:grpSpPr>
      <p:sp>
        <p:nvSpPr>
          <p:cNvPr id="6" name="Footer Placeholder 5">
            <a:extLst>
              <a:ext uri="{FF2B5EF4-FFF2-40B4-BE49-F238E27FC236}">
                <a16:creationId xmlns:a16="http://schemas.microsoft.com/office/drawing/2014/main" id="{9EC07ECE-B54A-5036-57E4-B821CE9066DA}"/>
              </a:ext>
            </a:extLst>
          </p:cNvPr>
          <p:cNvSpPr>
            <a:spLocks noGrp="1"/>
          </p:cNvSpPr>
          <p:nvPr>
            <p:ph type="ftr" sz="quarter" idx="15"/>
          </p:nvPr>
        </p:nvSpPr>
        <p:spPr>
          <a:xfrm>
            <a:off x="546969" y="4970700"/>
            <a:ext cx="6451742" cy="174151"/>
          </a:xfrm>
        </p:spPr>
        <p:txBody>
          <a:bodyPr/>
          <a:lstStyle/>
          <a:p>
            <a:endParaRPr lang="en-CH"/>
          </a:p>
        </p:txBody>
      </p:sp>
      <p:sp>
        <p:nvSpPr>
          <p:cNvPr id="19" name="Source">
            <a:extLst>
              <a:ext uri="{FF2B5EF4-FFF2-40B4-BE49-F238E27FC236}">
                <a16:creationId xmlns:a16="http://schemas.microsoft.com/office/drawing/2014/main" id="{D338B147-1CF9-577D-A5C1-598CFDB8B10B}"/>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20" name="Head">
            <a:extLst>
              <a:ext uri="{FF2B5EF4-FFF2-40B4-BE49-F238E27FC236}">
                <a16:creationId xmlns:a16="http://schemas.microsoft.com/office/drawing/2014/main" id="{E3E13022-DC2A-3704-058F-0006330DDE96}"/>
              </a:ext>
            </a:extLst>
          </p:cNvPr>
          <p:cNvSpPr>
            <a:spLocks noGrp="1"/>
          </p:cNvSpPr>
          <p:nvPr>
            <p:ph type="body" sz="quarter" idx="18"/>
          </p:nvPr>
        </p:nvSpPr>
        <p:spPr>
          <a:xfrm>
            <a:off x="503238" y="774000"/>
            <a:ext cx="8136762" cy="360000"/>
          </a:xfrm>
        </p:spPr>
        <p:txBody>
          <a:bodyPr/>
          <a:lstStyle/>
          <a:p>
            <a:pPr>
              <a:defRPr sz="1200">
                <a:latin typeface="Nexa Bold (Headings)"/>
              </a:defRPr>
            </a:pPr>
            <a:r>
              <a:t>Beautycare Innovation | Price Elasticity | Walmart | Assumes no other products are changing prices</a:t>
            </a:r>
          </a:p>
        </p:txBody>
      </p:sp>
      <p:sp>
        <p:nvSpPr>
          <p:cNvPr id="18" name="Title 17">
            <a:extLst>
              <a:ext uri="{FF2B5EF4-FFF2-40B4-BE49-F238E27FC236}">
                <a16:creationId xmlns:a16="http://schemas.microsoft.com/office/drawing/2014/main" id="{0413631F-0FC7-D233-6BB0-600419D988FD}"/>
              </a:ext>
            </a:extLst>
          </p:cNvPr>
          <p:cNvSpPr>
            <a:spLocks noGrp="1"/>
          </p:cNvSpPr>
          <p:nvPr>
            <p:ph type="title"/>
          </p:nvPr>
        </p:nvSpPr>
        <p:spPr>
          <a:xfrm>
            <a:off x="504000" y="-1"/>
            <a:ext cx="8136000" cy="771525"/>
          </a:xfrm>
        </p:spPr>
        <p:txBody>
          <a:bodyPr/>
          <a:lstStyle/>
          <a:p>
            <a:pPr>
              <a:defRPr sz="1600">
                <a:latin typeface="Nexa Bold (Headings)"/>
              </a:defRPr>
            </a:pPr>
            <a:r>
              <a:rPr lang="fr-CH" dirty="0">
                <a:highlight>
                  <a:srgbClr val="FFFF00"/>
                </a:highlight>
              </a:rPr>
              <a:t>Price </a:t>
            </a:r>
            <a:r>
              <a:rPr lang="fr-CH" dirty="0" err="1">
                <a:highlight>
                  <a:srgbClr val="FFFF00"/>
                </a:highlight>
              </a:rPr>
              <a:t>Elasticity</a:t>
            </a:r>
            <a:r>
              <a:rPr lang="fr-CH" dirty="0">
                <a:highlight>
                  <a:srgbClr val="FFFF00"/>
                </a:highlight>
              </a:rPr>
              <a:t> </a:t>
            </a:r>
            <a:r>
              <a:rPr lang="fr-CH" dirty="0" err="1">
                <a:highlight>
                  <a:srgbClr val="FFFF00"/>
                </a:highlight>
              </a:rPr>
              <a:t>Curve</a:t>
            </a:r>
            <a:r>
              <a:rPr lang="en-US" dirty="0">
                <a:highlight>
                  <a:srgbClr val="FFFF00"/>
                </a:highlight>
              </a:rPr>
              <a:t> </a:t>
            </a:r>
            <a:r>
              <a:rPr lang="en-US" dirty="0">
                <a:solidFill>
                  <a:schemeClr val="bg2">
                    <a:lumMod val="90000"/>
                  </a:schemeClr>
                </a:solidFill>
                <a:highlight>
                  <a:srgbClr val="FFFF00"/>
                </a:highlight>
              </a:rPr>
              <a:t>(Replace with SO WHAT)</a:t>
            </a:r>
          </a:p>
        </p:txBody>
      </p:sp>
      <p:graphicFrame>
        <p:nvGraphicFramePr>
          <p:cNvPr id="34" name="T1">
            <a:extLst>
              <a:ext uri="{FF2B5EF4-FFF2-40B4-BE49-F238E27FC236}">
                <a16:creationId xmlns:a16="http://schemas.microsoft.com/office/drawing/2014/main" id="{EEE0C27D-48AE-B3EF-02E0-4388CB3E61E6}"/>
              </a:ext>
            </a:extLst>
          </p:cNvPr>
          <p:cNvGraphicFramePr>
            <a:graphicFrameLocks/>
          </p:cNvGraphicFramePr>
          <p:nvPr/>
        </p:nvGraphicFramePr>
        <p:xfrm>
          <a:off x="4579258" y="1141495"/>
          <a:ext cx="4057904" cy="1178521"/>
        </p:xfrm>
        <a:graphic>
          <a:graphicData uri="http://schemas.openxmlformats.org/drawingml/2006/table">
            <a:tbl>
              <a:tblPr bandRow="1"/>
              <a:tblGrid>
                <a:gridCol w="162560">
                  <a:extLst>
                    <a:ext uri="{9D8B030D-6E8A-4147-A177-3AD203B41FA5}">
                      <a16:colId xmlns:a16="http://schemas.microsoft.com/office/drawing/2014/main" val="20000"/>
                    </a:ext>
                  </a:extLst>
                </a:gridCol>
                <a:gridCol w="1982932">
                  <a:extLst>
                    <a:ext uri="{9D8B030D-6E8A-4147-A177-3AD203B41FA5}">
                      <a16:colId xmlns:a16="http://schemas.microsoft.com/office/drawing/2014/main" val="20001"/>
                    </a:ext>
                  </a:extLst>
                </a:gridCol>
                <a:gridCol w="478103">
                  <a:extLst>
                    <a:ext uri="{9D8B030D-6E8A-4147-A177-3AD203B41FA5}">
                      <a16:colId xmlns:a16="http://schemas.microsoft.com/office/drawing/2014/main" val="20002"/>
                    </a:ext>
                  </a:extLst>
                </a:gridCol>
                <a:gridCol w="478103">
                  <a:extLst>
                    <a:ext uri="{9D8B030D-6E8A-4147-A177-3AD203B41FA5}">
                      <a16:colId xmlns:a16="http://schemas.microsoft.com/office/drawing/2014/main" val="20003"/>
                    </a:ext>
                  </a:extLst>
                </a:gridCol>
                <a:gridCol w="478103">
                  <a:extLst>
                    <a:ext uri="{9D8B030D-6E8A-4147-A177-3AD203B41FA5}">
                      <a16:colId xmlns:a16="http://schemas.microsoft.com/office/drawing/2014/main" val="1774582163"/>
                    </a:ext>
                  </a:extLst>
                </a:gridCol>
                <a:gridCol w="478103">
                  <a:extLst>
                    <a:ext uri="{9D8B030D-6E8A-4147-A177-3AD203B41FA5}">
                      <a16:colId xmlns:a16="http://schemas.microsoft.com/office/drawing/2014/main" val="506562406"/>
                    </a:ext>
                  </a:extLst>
                </a:gridCol>
              </a:tblGrid>
              <a:tr h="38862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GB" sz="800" b="1" i="0">
                        <a:solidFill>
                          <a:schemeClr val="tx2"/>
                        </a:solidFill>
                        <a:latin typeface="+mj-lt"/>
                        <a:ea typeface="Open Sans" panose="020B0606030504020204" pitchFamily="34" charset="0"/>
                        <a:cs typeface="Open Sans" panose="020B0606030504020204" pitchFamily="34" charset="0"/>
                      </a:endParaRPr>
                    </a:p>
                  </a:txBody>
                  <a:tcPr marL="68580" marR="68580" marT="34290" marB="34290">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Price Elasticity</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Down-Pricing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Up-Pricing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P12M </a:t>
                      </a:r>
                      <a:r>
                        <a:rPr lang="fr-CH" sz="700" b="1" i="0" err="1">
                          <a:solidFill>
                            <a:schemeClr val="tx2"/>
                          </a:solidFill>
                          <a:latin typeface="Nexa Bold" panose="00000800000000000000" pitchFamily="2" charset="0"/>
                          <a:ea typeface="Open Sans" panose="020B0606030504020204" pitchFamily="34" charset="0"/>
                          <a:cs typeface="Open Sans" panose="020B0606030504020204" pitchFamily="34" charset="0"/>
                        </a:rPr>
                        <a:t>Weight</a:t>
                      </a: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 of Business</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P12M Gross </a:t>
                      </a:r>
                      <a:r>
                        <a:rPr lang="fr-CH" sz="700" b="1" i="0" dirty="0" err="1">
                          <a:solidFill>
                            <a:schemeClr val="tx2"/>
                          </a:solidFill>
                          <a:latin typeface="Nexa Bold" panose="00000800000000000000" pitchFamily="2" charset="0"/>
                          <a:ea typeface="Open Sans" panose="020B0606030504020204" pitchFamily="34" charset="0"/>
                          <a:cs typeface="Open Sans" panose="020B0606030504020204" pitchFamily="34" charset="0"/>
                        </a:rPr>
                        <a:t>Margin</a:t>
                      </a: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a:t>
                      </a:r>
                      <a:endParaRPr lang="en-GB" sz="700" b="1" i="0" dirty="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1"/>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A097"/>
                    </a:solidFill>
                  </a:tcPr>
                </a:tc>
                <a:tc>
                  <a:txBody>
                    <a:bodyPr/>
                    <a:lstStyle/>
                    <a:p>
                      <a:pPr algn="l">
                        <a:defRPr sz="800">
                          <a:latin typeface="Nexa Book"/>
                        </a:defRPr>
                      </a:pPr>
                      <a:r>
                        <a:rPr sz="800">
                          <a:latin typeface="Nexa Book"/>
                        </a:rPr>
                        <a:t>Beautycare Glow Stick FPS50 20g</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-1.4</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-0.5</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endParaR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04974948"/>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l">
                        <a:defRPr sz="800">
                          <a:latin typeface="Nexa Book"/>
                        </a:defRPr>
                      </a:pPr>
                      <a:r>
                        <a:rPr sz="800">
                          <a:latin typeface="Nexa Book"/>
                        </a:rPr>
                        <a:t>Beautycare Glow Serum FPS50 30ml</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-1.4</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-0.7</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endParaR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46696720"/>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6C6D"/>
                    </a:solidFill>
                  </a:tcPr>
                </a:tc>
                <a:tc>
                  <a:txBody>
                    <a:bodyPr/>
                    <a:lstStyle/>
                    <a:p>
                      <a:pPr algn="l">
                        <a:defRPr sz="800">
                          <a:latin typeface="Nexa Book"/>
                        </a:defRPr>
                      </a:pPr>
                      <a:r>
                        <a:rPr sz="800">
                          <a:latin typeface="Nexa Book"/>
                        </a:rPr>
                        <a:t>Beautycare Pro Age Color Face Fluid FPS50+ 50ml</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-2.1</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-0.8</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endParaR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20723459"/>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algn="l">
                        <a:defRPr sz="800">
                          <a:latin typeface="Nexa Book"/>
                        </a:defRPr>
                      </a:pPr>
                      <a:r>
                        <a:rPr sz="800">
                          <a:latin typeface="Nexa Book"/>
                        </a:rPr>
                        <a:t>Beautycare Glow Lip Oil FPS50+ 10g</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-1.2</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-1.2</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endParaR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85359843"/>
                  </a:ext>
                </a:extLst>
              </a:tr>
            </a:tbl>
          </a:graphicData>
        </a:graphic>
      </p:graphicFrame>
      <p:graphicFrame>
        <p:nvGraphicFramePr>
          <p:cNvPr id="8" name="C1">
            <a:extLst>
              <a:ext uri="{FF2B5EF4-FFF2-40B4-BE49-F238E27FC236}">
                <a16:creationId xmlns:a16="http://schemas.microsoft.com/office/drawing/2014/main" id="{757C5D89-8345-EBE4-1E5E-380A4A842351}"/>
              </a:ext>
            </a:extLst>
          </p:cNvPr>
          <p:cNvGraphicFramePr>
            <a:graphicFrameLocks/>
          </p:cNvGraphicFramePr>
          <p:nvPr/>
        </p:nvGraphicFramePr>
        <p:xfrm>
          <a:off x="539749" y="1152000"/>
          <a:ext cx="4112080" cy="3620027"/>
        </p:xfrm>
        <a:graphic>
          <a:graphicData uri="http://schemas.openxmlformats.org/drawingml/2006/chart">
            <c:chart xmlns:c="http://schemas.openxmlformats.org/drawingml/2006/chart" xmlns:r="http://schemas.openxmlformats.org/officeDocument/2006/relationships" r:id="rId2"/>
          </a:graphicData>
        </a:graphic>
      </p:graphicFrame>
      <p:sp>
        <p:nvSpPr>
          <p:cNvPr id="2" name="Date Placeholder 1">
            <a:extLst>
              <a:ext uri="{FF2B5EF4-FFF2-40B4-BE49-F238E27FC236}">
                <a16:creationId xmlns:a16="http://schemas.microsoft.com/office/drawing/2014/main" id="{84E3346D-A848-B2DE-75D9-F4584984E716}"/>
              </a:ext>
            </a:extLst>
          </p:cNvPr>
          <p:cNvSpPr>
            <a:spLocks noGrp="1"/>
          </p:cNvSpPr>
          <p:nvPr>
            <p:ph type="dt" sz="half" idx="14"/>
          </p:nvPr>
        </p:nvSpPr>
        <p:spPr/>
        <p:txBody>
          <a:bodyPr/>
          <a:lstStyle/>
          <a:p>
            <a:fld id="{C2150E0F-65BF-4754-A874-587658C88696}" type="datetime1">
              <a:rPr lang="en-US" smtClean="0"/>
              <a:t>7/25/2025</a:t>
            </a:fld>
            <a:endParaRPr lang="en-US"/>
          </a:p>
        </p:txBody>
      </p:sp>
      <p:sp>
        <p:nvSpPr>
          <p:cNvPr id="4" name="Slide Number Placeholder 3">
            <a:extLst>
              <a:ext uri="{FF2B5EF4-FFF2-40B4-BE49-F238E27FC236}">
                <a16:creationId xmlns:a16="http://schemas.microsoft.com/office/drawing/2014/main" id="{C075A6FD-7223-CCBD-5AED-C6C3662F77B9}"/>
              </a:ext>
            </a:extLst>
          </p:cNvPr>
          <p:cNvSpPr>
            <a:spLocks noGrp="1"/>
          </p:cNvSpPr>
          <p:nvPr>
            <p:ph type="sldNum" sz="quarter" idx="16"/>
          </p:nvPr>
        </p:nvSpPr>
        <p:spPr/>
        <p:txBody>
          <a:bodyPr/>
          <a:lstStyle/>
          <a:p>
            <a:fld id="{7B1F438D-4EAF-094E-9162-80CF3EF77236}" type="slidenum">
              <a:rPr lang="en-US" smtClean="0"/>
              <a:pPr/>
              <a:t>78</a:t>
            </a:fld>
            <a:endParaRPr lang="en-US"/>
          </a:p>
        </p:txBody>
      </p:sp>
      <p:sp>
        <p:nvSpPr>
          <p:cNvPr id="3" name="TextBox Y">
            <a:extLst>
              <a:ext uri="{FF2B5EF4-FFF2-40B4-BE49-F238E27FC236}">
                <a16:creationId xmlns:a16="http://schemas.microsoft.com/office/drawing/2014/main" id="{1641CAE4-5C18-0A2B-39BE-8B2C45611F74}"/>
              </a:ext>
            </a:extLst>
          </p:cNvPr>
          <p:cNvSpPr txBox="1"/>
          <p:nvPr/>
        </p:nvSpPr>
        <p:spPr>
          <a:xfrm>
            <a:off x="517719" y="1098243"/>
            <a:ext cx="564369" cy="4238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marL="0" marR="0" lvl="0" indent="0" defTabSz="685783"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2"/>
                </a:solidFill>
                <a:effectLst/>
                <a:uLnTx/>
                <a:uFillTx/>
                <a:latin typeface="Nexa Bold"/>
                <a:ea typeface="+mn-ea"/>
                <a:cs typeface="+mn-cs"/>
              </a:rPr>
              <a:t>% change In volume share</a:t>
            </a:r>
            <a:endParaRPr kumimoji="0" sz="800" b="0" i="0" u="none" strike="noStrike" kern="1200" cap="none" spc="0" normalizeH="0" baseline="0" noProof="0" dirty="0">
              <a:ln>
                <a:noFill/>
              </a:ln>
              <a:solidFill>
                <a:schemeClr val="tx2"/>
              </a:solidFill>
              <a:effectLst/>
              <a:uLnTx/>
              <a:uFillTx/>
              <a:latin typeface="Nexa Bold"/>
              <a:ea typeface="+mn-ea"/>
              <a:cs typeface="+mn-cs"/>
            </a:endParaRPr>
          </a:p>
        </p:txBody>
      </p:sp>
    </p:spTree>
    <p:extLst>
      <p:ext uri="{BB962C8B-B14F-4D97-AF65-F5344CB8AC3E}">
        <p14:creationId xmlns:p14="http://schemas.microsoft.com/office/powerpoint/2010/main" val="44847632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CED6D1-BA15-EC9E-DDF2-D9829171BDE2}"/>
            </a:ext>
          </a:extLst>
        </p:cNvPr>
        <p:cNvGrpSpPr/>
        <p:nvPr/>
      </p:nvGrpSpPr>
      <p:grpSpPr>
        <a:xfrm>
          <a:off x="0" y="0"/>
          <a:ext cx="0" cy="0"/>
          <a:chOff x="0" y="0"/>
          <a:chExt cx="0" cy="0"/>
        </a:xfrm>
      </p:grpSpPr>
      <p:sp>
        <p:nvSpPr>
          <p:cNvPr id="6" name="Footer Placeholder 5">
            <a:extLst>
              <a:ext uri="{FF2B5EF4-FFF2-40B4-BE49-F238E27FC236}">
                <a16:creationId xmlns:a16="http://schemas.microsoft.com/office/drawing/2014/main" id="{910F6FFF-6346-CBC5-717C-FF6BDBBF4D08}"/>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B5E3074D-146C-FF24-9CAB-DAF8F36089C9}"/>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4" name="Head">
            <a:extLst>
              <a:ext uri="{FF2B5EF4-FFF2-40B4-BE49-F238E27FC236}">
                <a16:creationId xmlns:a16="http://schemas.microsoft.com/office/drawing/2014/main" id="{FF34527C-171E-39D7-B7F0-267F9B1161FA}"/>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Beautycare Glow Stick FPS50 20g | Walmart | Assuming no other products are changing prices</a:t>
            </a:r>
          </a:p>
        </p:txBody>
      </p:sp>
      <p:sp>
        <p:nvSpPr>
          <p:cNvPr id="10" name="Title 9">
            <a:extLst>
              <a:ext uri="{FF2B5EF4-FFF2-40B4-BE49-F238E27FC236}">
                <a16:creationId xmlns:a16="http://schemas.microsoft.com/office/drawing/2014/main" id="{5EEFB480-3368-905B-7973-C04478C6A88C}"/>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696011F9-EA30-819E-1DE7-5CAC949F2543}"/>
              </a:ext>
            </a:extLst>
          </p:cNvPr>
          <p:cNvGraphicFramePr/>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F36BD3A4-C9D7-4D53-3140-46FC74199AA3}"/>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4A42EF18-5090-4E24-863D-F90F4343DCD5}"/>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942513DB-535E-D63C-4786-32AB9C6297BC}"/>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AB7DC2A3-B284-B83B-82A3-315D2AEE4037}"/>
              </a:ext>
            </a:extLst>
          </p:cNvPr>
          <p:cNvSpPr>
            <a:spLocks noGrp="1"/>
          </p:cNvSpPr>
          <p:nvPr>
            <p:ph type="dt" sz="half" idx="14"/>
          </p:nvPr>
        </p:nvSpPr>
        <p:spPr/>
        <p:txBody>
          <a:bodyPr/>
          <a:lstStyle/>
          <a:p>
            <a:fld id="{7FE604EA-FBB6-4FDB-AFE2-9A23405DCB69}" type="datetime1">
              <a:rPr lang="en-US" smtClean="0"/>
              <a:t>7/25/2025</a:t>
            </a:fld>
            <a:endParaRPr lang="en-US"/>
          </a:p>
        </p:txBody>
      </p:sp>
      <p:sp>
        <p:nvSpPr>
          <p:cNvPr id="7" name="Slide Number Placeholder 6">
            <a:extLst>
              <a:ext uri="{FF2B5EF4-FFF2-40B4-BE49-F238E27FC236}">
                <a16:creationId xmlns:a16="http://schemas.microsoft.com/office/drawing/2014/main" id="{24E19B30-9C54-E82A-B52C-998C53579A07}"/>
              </a:ext>
            </a:extLst>
          </p:cNvPr>
          <p:cNvSpPr>
            <a:spLocks noGrp="1"/>
          </p:cNvSpPr>
          <p:nvPr>
            <p:ph type="sldNum" sz="quarter" idx="16"/>
          </p:nvPr>
        </p:nvSpPr>
        <p:spPr/>
        <p:txBody>
          <a:bodyPr/>
          <a:lstStyle/>
          <a:p>
            <a:fld id="{7B1F438D-4EAF-094E-9162-80CF3EF77236}" type="slidenum">
              <a:rPr lang="en-US" smtClean="0"/>
              <a:pPr/>
              <a:t>79</a:t>
            </a:fld>
            <a:endParaRPr lang="en-US"/>
          </a:p>
        </p:txBody>
      </p:sp>
      <p:sp>
        <p:nvSpPr>
          <p:cNvPr id="22" name="Rectangle 21">
            <a:extLst>
              <a:ext uri="{FF2B5EF4-FFF2-40B4-BE49-F238E27FC236}">
                <a16:creationId xmlns:a16="http://schemas.microsoft.com/office/drawing/2014/main" id="{F0C81588-96B0-0E23-A78E-62A6E19AF037}"/>
              </a:ext>
            </a:extLst>
          </p:cNvPr>
          <p:cNvSpPr/>
          <p:nvPr/>
        </p:nvSpPr>
        <p:spPr>
          <a:xfrm>
            <a:off x="972000" y="1458000"/>
            <a:ext cx="67824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3" name="Rectangle 22">
            <a:extLst>
              <a:ext uri="{FF2B5EF4-FFF2-40B4-BE49-F238E27FC236}">
                <a16:creationId xmlns:a16="http://schemas.microsoft.com/office/drawing/2014/main" id="{2B0D8FBD-E384-F7B2-EA03-BC3EAFC48A09}"/>
              </a:ext>
            </a:extLst>
          </p:cNvPr>
          <p:cNvSpPr/>
          <p:nvPr/>
        </p:nvSpPr>
        <p:spPr>
          <a:xfrm>
            <a:off x="1650240" y="1458000"/>
            <a:ext cx="45216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Profit &amp; Revenue Increase</a:t>
            </a:r>
          </a:p>
        </p:txBody>
      </p:sp>
      <p:sp>
        <p:nvSpPr>
          <p:cNvPr id="24" name="Rectangle 23">
            <a:extLst>
              <a:ext uri="{FF2B5EF4-FFF2-40B4-BE49-F238E27FC236}">
                <a16:creationId xmlns:a16="http://schemas.microsoft.com/office/drawing/2014/main" id="{850BCF47-1116-1C80-772F-9C46D18C4D69}"/>
              </a:ext>
            </a:extLst>
          </p:cNvPr>
          <p:cNvSpPr/>
          <p:nvPr/>
        </p:nvSpPr>
        <p:spPr>
          <a:xfrm>
            <a:off x="2102400" y="1458000"/>
            <a:ext cx="135648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5" name="Rectangle 24">
            <a:extLst>
              <a:ext uri="{FF2B5EF4-FFF2-40B4-BE49-F238E27FC236}">
                <a16:creationId xmlns:a16="http://schemas.microsoft.com/office/drawing/2014/main" id="{95700760-FD50-75DD-16C2-AA32681BAB41}"/>
              </a:ext>
            </a:extLst>
          </p:cNvPr>
          <p:cNvSpPr/>
          <p:nvPr/>
        </p:nvSpPr>
        <p:spPr>
          <a:xfrm>
            <a:off x="3458880" y="1458000"/>
            <a:ext cx="180864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6" name="Rectangle 25">
            <a:extLst>
              <a:ext uri="{FF2B5EF4-FFF2-40B4-BE49-F238E27FC236}">
                <a16:creationId xmlns:a16="http://schemas.microsoft.com/office/drawing/2014/main" id="{ECB6A5A7-F3C2-D1CA-95DC-BDD89709A047}"/>
              </a:ext>
            </a:extLst>
          </p:cNvPr>
          <p:cNvSpPr/>
          <p:nvPr/>
        </p:nvSpPr>
        <p:spPr>
          <a:xfrm>
            <a:off x="5267520" y="1458000"/>
            <a:ext cx="135648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Dilution &amp; Profit Increase</a:t>
            </a:r>
          </a:p>
        </p:txBody>
      </p:sp>
    </p:spTree>
    <p:extLst>
      <p:ext uri="{BB962C8B-B14F-4D97-AF65-F5344CB8AC3E}">
        <p14:creationId xmlns:p14="http://schemas.microsoft.com/office/powerpoint/2010/main" val="35502876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B6012F-62B1-BD81-1999-6165A202B011}"/>
            </a:ext>
          </a:extLst>
        </p:cNvPr>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C9607553-241C-AF74-80DF-5A9F446450F0}"/>
              </a:ext>
            </a:extLst>
          </p:cNvPr>
          <p:cNvGraphicFramePr>
            <a:graphicFrameLocks noGrp="1"/>
          </p:cNvGraphicFramePr>
          <p:nvPr/>
        </p:nvGraphicFramePr>
        <p:xfrm>
          <a:off x="537316" y="1146130"/>
          <a:ext cx="4014351" cy="3587977"/>
        </p:xfrm>
        <a:graphic>
          <a:graphicData uri="http://schemas.openxmlformats.org/drawingml/2006/table">
            <a:tbl>
              <a:tblPr firstRow="1" bandRow="1">
                <a:tableStyleId>{2D5ABB26-0587-4C30-8999-92F81FD0307C}</a:tableStyleId>
              </a:tblPr>
              <a:tblGrid>
                <a:gridCol w="889145">
                  <a:extLst>
                    <a:ext uri="{9D8B030D-6E8A-4147-A177-3AD203B41FA5}">
                      <a16:colId xmlns:a16="http://schemas.microsoft.com/office/drawing/2014/main" val="2188046369"/>
                    </a:ext>
                  </a:extLst>
                </a:gridCol>
                <a:gridCol w="1143883">
                  <a:extLst>
                    <a:ext uri="{9D8B030D-6E8A-4147-A177-3AD203B41FA5}">
                      <a16:colId xmlns:a16="http://schemas.microsoft.com/office/drawing/2014/main" val="2235849951"/>
                    </a:ext>
                  </a:extLst>
                </a:gridCol>
                <a:gridCol w="1981323">
                  <a:extLst>
                    <a:ext uri="{9D8B030D-6E8A-4147-A177-3AD203B41FA5}">
                      <a16:colId xmlns:a16="http://schemas.microsoft.com/office/drawing/2014/main" val="233123412"/>
                    </a:ext>
                  </a:extLst>
                </a:gridCol>
              </a:tblGrid>
              <a:tr h="413997">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  </a:t>
                      </a:r>
                      <a:endParaRPr lang="en-CH" sz="90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7398">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(38.0%)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398">
                <a:tc>
                  <a:txBody>
                    <a:bodyPr/>
                    <a:lstStyle/>
                    <a:p>
                      <a:pPr algn="ctr">
                        <a:defRPr sz="800" b="1">
                          <a:latin typeface="Nexa Bold"/>
                        </a:defRPr>
                      </a:pPr>
                      <a:r>
                        <a:rPr sz="800">
                          <a:latin typeface="Nexa Bold"/>
                        </a:rPr>
                        <a:t>3.0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Caribbean Beach (6.6%)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398">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(19.3%)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398">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(15.9%)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398">
                <a:tc>
                  <a:txBody>
                    <a:bodyPr/>
                    <a:lstStyle/>
                    <a:p>
                      <a:pPr algn="ctr">
                        <a:defRPr sz="800" b="1">
                          <a:latin typeface="Nexa Bold"/>
                        </a:defRPr>
                      </a:pPr>
                      <a:r>
                        <a:rPr sz="800">
                          <a:latin typeface="Nexa Bold"/>
                        </a:rPr>
                        <a:t>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Nuvel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398">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Neutrogena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398">
                <a:tc>
                  <a:txBody>
                    <a:bodyPr/>
                    <a:lstStyle/>
                    <a:p>
                      <a:pPr algn="ctr">
                        <a:defRPr sz="800" b="1">
                          <a:latin typeface="Nexa Bold"/>
                        </a:defRPr>
                      </a:pPr>
                      <a:r>
                        <a:rPr sz="800">
                          <a:latin typeface="Nexa Bold"/>
                        </a:rPr>
                        <a:t>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Garnier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398">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Isdin (1.8%)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398">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La Roche-Posay (1.9%)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398">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Eucerin (1.1%)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D83C1EDB-8E2C-AF15-631B-106A8B8656A7}"/>
              </a:ext>
            </a:extLst>
          </p:cNvPr>
          <p:cNvGraphicFramePr>
            <a:graphicFrameLocks noGrp="1"/>
          </p:cNvGraphicFramePr>
          <p:nvPr/>
        </p:nvGraphicFramePr>
        <p:xfrm>
          <a:off x="4639070" y="1146130"/>
          <a:ext cx="4023000" cy="3586203"/>
        </p:xfrm>
        <a:graphic>
          <a:graphicData uri="http://schemas.openxmlformats.org/drawingml/2006/table">
            <a:tbl>
              <a:tblPr firstRow="1" bandRow="1">
                <a:tableStyleId>{2D5ABB26-0587-4C30-8999-92F81FD0307C}</a:tableStyleId>
              </a:tblPr>
              <a:tblGrid>
                <a:gridCol w="1984500">
                  <a:extLst>
                    <a:ext uri="{9D8B030D-6E8A-4147-A177-3AD203B41FA5}">
                      <a16:colId xmlns:a16="http://schemas.microsoft.com/office/drawing/2014/main" val="1447071671"/>
                    </a:ext>
                  </a:extLst>
                </a:gridCol>
                <a:gridCol w="1147500">
                  <a:extLst>
                    <a:ext uri="{9D8B030D-6E8A-4147-A177-3AD203B41FA5}">
                      <a16:colId xmlns:a16="http://schemas.microsoft.com/office/drawing/2014/main" val="2737317522"/>
                    </a:ext>
                  </a:extLst>
                </a:gridCol>
                <a:gridCol w="891000">
                  <a:extLst>
                    <a:ext uri="{9D8B030D-6E8A-4147-A177-3AD203B41FA5}">
                      <a16:colId xmlns:a16="http://schemas.microsoft.com/office/drawing/2014/main" val="2188046369"/>
                    </a:ext>
                  </a:extLst>
                </a:gridCol>
              </a:tblGrid>
              <a:tr h="413793">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7241">
                <a:tc>
                  <a:txBody>
                    <a:bodyPr/>
                    <a:lstStyle/>
                    <a:p>
                      <a:pPr algn="ctr">
                        <a:defRPr sz="800">
                          <a:latin typeface="Nexa Bold"/>
                        </a:defRPr>
                      </a:pPr>
                      <a:r>
                        <a:rPr sz="800">
                          <a:latin typeface="Nexa Bold"/>
                        </a:rPr>
                        <a:t>Caribbean Beach (6.6%)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4.1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241">
                <a:tc>
                  <a:txBody>
                    <a:bodyPr/>
                    <a:lstStyle/>
                    <a:p>
                      <a:pPr algn="ctr">
                        <a:defRPr sz="800">
                          <a:latin typeface="Nexa Bold"/>
                        </a:defRPr>
                      </a:pPr>
                      <a:r>
                        <a:rPr sz="800">
                          <a:latin typeface="Nexa Bold"/>
                        </a:rPr>
                        <a:t>Nivea (38.0%)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241">
                <a:tc>
                  <a:txBody>
                    <a:bodyPr/>
                    <a:lstStyle/>
                    <a:p>
                      <a:pPr algn="ctr">
                        <a:defRPr sz="800">
                          <a:latin typeface="Nexa Bold"/>
                        </a:defRPr>
                      </a:pPr>
                      <a:r>
                        <a:rPr sz="800">
                          <a:latin typeface="Nexa Bold"/>
                        </a:rPr>
                        <a:t>Hawaiian Tropic (19.3%)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241">
                <a:tc>
                  <a:txBody>
                    <a:bodyPr/>
                    <a:lstStyle/>
                    <a:p>
                      <a:pPr algn="ctr">
                        <a:defRPr sz="800">
                          <a:latin typeface="Nexa Bold"/>
                        </a:defRPr>
                      </a:pPr>
                      <a:r>
                        <a:rPr sz="800">
                          <a:latin typeface="Nexa Bold"/>
                        </a:rPr>
                        <a:t>Banana Boat (15.9%)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241">
                <a:tc>
                  <a:txBody>
                    <a:bodyPr/>
                    <a:lstStyle/>
                    <a:p>
                      <a:pPr algn="ctr">
                        <a:defRPr sz="800">
                          <a:latin typeface="Nexa Bold"/>
                        </a:defRPr>
                      </a:pPr>
                      <a:r>
                        <a:rPr sz="800">
                          <a:latin typeface="Nexa Bold"/>
                        </a:rPr>
                        <a:t>Nuvel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3.3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241">
                <a:tc>
                  <a:txBody>
                    <a:bodyPr/>
                    <a:lstStyle/>
                    <a:p>
                      <a:pPr algn="ctr">
                        <a:defRPr sz="800">
                          <a:latin typeface="Nexa Bold"/>
                        </a:defRPr>
                      </a:pPr>
                      <a:r>
                        <a:rPr sz="800">
                          <a:latin typeface="Nexa Bold"/>
                        </a:rPr>
                        <a:t>Neutrogena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241">
                <a:tc>
                  <a:txBody>
                    <a:bodyPr/>
                    <a:lstStyle/>
                    <a:p>
                      <a:pPr algn="ctr">
                        <a:defRPr sz="800">
                          <a:latin typeface="Nexa Bold"/>
                        </a:defRPr>
                      </a:pPr>
                      <a:r>
                        <a:rPr sz="800">
                          <a:latin typeface="Nexa Bold"/>
                        </a:rPr>
                        <a:t>Garnier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241">
                <a:tc>
                  <a:txBody>
                    <a:bodyPr/>
                    <a:lstStyle/>
                    <a:p>
                      <a:pPr algn="ctr">
                        <a:defRPr sz="800">
                          <a:latin typeface="Nexa Bold"/>
                        </a:defRPr>
                      </a:pPr>
                      <a:r>
                        <a:rPr sz="800">
                          <a:latin typeface="Nexa Bold"/>
                        </a:rPr>
                        <a:t>Isdin (1.8%)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241">
                <a:tc>
                  <a:txBody>
                    <a:bodyPr/>
                    <a:lstStyle/>
                    <a:p>
                      <a:pPr algn="ctr">
                        <a:defRPr sz="800">
                          <a:latin typeface="Nexa Bold"/>
                        </a:defRPr>
                      </a:pPr>
                      <a:r>
                        <a:rPr sz="800">
                          <a:latin typeface="Nexa Bold"/>
                        </a:rPr>
                        <a:t>Eucerin (1.1%)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241">
                <a:tc>
                  <a:txBody>
                    <a:bodyPr/>
                    <a:lstStyle/>
                    <a:p>
                      <a:pPr algn="ctr">
                        <a:defRPr sz="800">
                          <a:latin typeface="Nexa Bold"/>
                        </a:defRPr>
                      </a:pPr>
                      <a:r>
                        <a:rPr sz="800">
                          <a:latin typeface="Nexa Bold"/>
                        </a:rPr>
                        <a:t>L'Oreal Paris (0.9%)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E20C1688-7E67-4B50-5970-5378D3F1F6B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6EDB8AF1-7DC6-22DF-270F-813BA8190928}"/>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6" name="Head">
            <a:extLst>
              <a:ext uri="{FF2B5EF4-FFF2-40B4-BE49-F238E27FC236}">
                <a16:creationId xmlns:a16="http://schemas.microsoft.com/office/drawing/2014/main" id="{208935D4-BD14-1A0D-D1FA-8BFFA28A99AA}"/>
              </a:ext>
            </a:extLst>
          </p:cNvPr>
          <p:cNvSpPr>
            <a:spLocks noGrp="1"/>
          </p:cNvSpPr>
          <p:nvPr>
            <p:ph type="body" sz="quarter" idx="18"/>
          </p:nvPr>
        </p:nvSpPr>
        <p:spPr>
          <a:xfrm>
            <a:off x="503238" y="774000"/>
            <a:ext cx="8136762" cy="360000"/>
          </a:xfrm>
        </p:spPr>
        <p:txBody>
          <a:bodyPr/>
          <a:lstStyle/>
          <a:p>
            <a:pPr>
              <a:defRPr sz="1200">
                <a:latin typeface="Nexa Bold (Headings)"/>
              </a:defRPr>
            </a:pPr>
            <a:r>
              <a:t>Sourcing Analysis | EQUATE (6.3%) | Up &amp; Down Pricing | Walmart | Assumes no other are changing prices</a:t>
            </a:r>
          </a:p>
        </p:txBody>
      </p:sp>
      <p:sp>
        <p:nvSpPr>
          <p:cNvPr id="4" name="Title1">
            <a:extLst>
              <a:ext uri="{FF2B5EF4-FFF2-40B4-BE49-F238E27FC236}">
                <a16:creationId xmlns:a16="http://schemas.microsoft.com/office/drawing/2014/main" id="{5BD6ADFD-C77D-D9F1-8D50-5A09CB1FD55B}"/>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Brand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ED033305-5FFB-759A-9C6E-BFDE898B2826}"/>
              </a:ext>
            </a:extLst>
          </p:cNvPr>
          <p:cNvGraphicFramePr>
            <a:graphicFrameLocks noGrp="1"/>
          </p:cNvGraphicFramePr>
          <p:nvPr/>
        </p:nvGraphicFramePr>
        <p:xfrm>
          <a:off x="1434606" y="1549987"/>
          <a:ext cx="1121270" cy="3182346"/>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EA6E7CEB-1442-9FFD-B93C-737A9284CFD9}"/>
              </a:ext>
            </a:extLst>
          </p:cNvPr>
          <p:cNvGraphicFramePr>
            <a:graphicFrameLocks noGrp="1"/>
          </p:cNvGraphicFramePr>
          <p:nvPr/>
        </p:nvGraphicFramePr>
        <p:xfrm>
          <a:off x="6643132" y="1544552"/>
          <a:ext cx="1130884" cy="3187781"/>
        </p:xfrm>
        <a:graphic>
          <a:graphicData uri="http://schemas.openxmlformats.org/drawingml/2006/chart">
            <c:chart xmlns:c="http://schemas.openxmlformats.org/drawingml/2006/chart" xmlns:r="http://schemas.openxmlformats.org/officeDocument/2006/relationships" r:id="rId3"/>
          </a:graphicData>
        </a:graphic>
      </p:graphicFrame>
      <p:sp>
        <p:nvSpPr>
          <p:cNvPr id="2" name="Date Placeholder 1">
            <a:extLst>
              <a:ext uri="{FF2B5EF4-FFF2-40B4-BE49-F238E27FC236}">
                <a16:creationId xmlns:a16="http://schemas.microsoft.com/office/drawing/2014/main" id="{F9EC1466-68FA-C06D-9764-DE2EA9AFBFD3}"/>
              </a:ext>
            </a:extLst>
          </p:cNvPr>
          <p:cNvSpPr>
            <a:spLocks noGrp="1"/>
          </p:cNvSpPr>
          <p:nvPr>
            <p:ph type="dt" sz="half" idx="14"/>
          </p:nvPr>
        </p:nvSpPr>
        <p:spPr/>
        <p:txBody>
          <a:bodyPr/>
          <a:lstStyle/>
          <a:p>
            <a:fld id="{53486936-A927-4261-B0C8-39E31EFDDAC0}" type="datetime1">
              <a:rPr lang="en-US" smtClean="0"/>
              <a:t>7/25/2025</a:t>
            </a:fld>
            <a:endParaRPr lang="en-US"/>
          </a:p>
        </p:txBody>
      </p:sp>
      <p:sp>
        <p:nvSpPr>
          <p:cNvPr id="3" name="Slide Number Placeholder 2">
            <a:extLst>
              <a:ext uri="{FF2B5EF4-FFF2-40B4-BE49-F238E27FC236}">
                <a16:creationId xmlns:a16="http://schemas.microsoft.com/office/drawing/2014/main" id="{DA0B2E74-03C8-43C7-CA30-1B3D70F88449}"/>
              </a:ext>
            </a:extLst>
          </p:cNvPr>
          <p:cNvSpPr>
            <a:spLocks noGrp="1"/>
          </p:cNvSpPr>
          <p:nvPr>
            <p:ph type="sldNum" sz="quarter" idx="16"/>
          </p:nvPr>
        </p:nvSpPr>
        <p:spPr/>
        <p:txBody>
          <a:bodyPr/>
          <a:lstStyle/>
          <a:p>
            <a:fld id="{7B1F438D-4EAF-094E-9162-80CF3EF77236}" type="slidenum">
              <a:rPr lang="en-US" smtClean="0"/>
              <a:pPr/>
              <a:t>8</a:t>
            </a:fld>
            <a:endParaRPr lang="en-US"/>
          </a:p>
        </p:txBody>
      </p:sp>
    </p:spTree>
    <p:extLst>
      <p:ext uri="{BB962C8B-B14F-4D97-AF65-F5344CB8AC3E}">
        <p14:creationId xmlns:p14="http://schemas.microsoft.com/office/powerpoint/2010/main" val="260725244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40308B-41F5-886D-A36B-9F334239D35E}"/>
            </a:ext>
          </a:extLst>
        </p:cNvPr>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516FB123-8C8D-7B5A-5B1A-310D755671F3}"/>
              </a:ext>
            </a:extLst>
          </p:cNvPr>
          <p:cNvGraphicFramePr>
            <a:graphicFrameLocks noGrp="1"/>
          </p:cNvGraphicFramePr>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a:latin typeface="Nexa Book"/>
                        </a:defRPr>
                      </a:pPr>
                      <a:r>
                        <a:rPr sz="800">
                          <a:latin typeface="Nexa Book"/>
                        </a:rPr>
                        <a:t>0.5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b="1">
                          <a:latin typeface="Nexa Bold"/>
                        </a:defRPr>
                      </a:pPr>
                      <a:r>
                        <a:rPr sz="800">
                          <a:latin typeface="Nexa Bold"/>
                        </a:rPr>
                        <a:t>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Sport Lotion FPS30 237ml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b="1">
                          <a:latin typeface="Nexa Bold"/>
                        </a:defRPr>
                      </a:pPr>
                      <a:r>
                        <a:rPr sz="800">
                          <a:latin typeface="Nexa Bold"/>
                        </a:rPr>
                        <a:t>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Ultra Spray FPS50 156g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b="1">
                          <a:latin typeface="Nexa Bold"/>
                        </a:defRPr>
                      </a:pPr>
                      <a:r>
                        <a:rPr sz="800">
                          <a:latin typeface="Nexa Bold"/>
                        </a:rPr>
                        <a:t>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Kids Lotion FPS50 237ml (1.4%)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Babies &amp; Kids Lotion FPS50+ 200ml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a:latin typeface="Nexa Book"/>
                        </a:defRPr>
                      </a:pPr>
                      <a:r>
                        <a:rPr sz="800">
                          <a:latin typeface="Nexa Book"/>
                        </a:rPr>
                        <a:t>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Neutrogena Sun Fresh Cream FPS50 200ml (1.5%)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3AE34E64-2BE8-0C72-C578-58ED46C18D09}"/>
              </a:ext>
            </a:extLst>
          </p:cNvPr>
          <p:cNvGraphicFramePr>
            <a:graphicFrameLocks noGrp="1"/>
          </p:cNvGraphicFramePr>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Neutrogena Sun Fresh Cream FPS50 200ml (1.5%)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Nivea Sun Babies &amp; Kids Lotion FPS50+ 200ml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Equate Sport Lotion FPS30 237ml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BB2D3418-8888-6504-241B-54C354A4AB7C}"/>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4EFC6553-6B38-D392-3273-A6316605CBC9}"/>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6" name="Head">
            <a:extLst>
              <a:ext uri="{FF2B5EF4-FFF2-40B4-BE49-F238E27FC236}">
                <a16:creationId xmlns:a16="http://schemas.microsoft.com/office/drawing/2014/main" id="{356B118E-8243-C59E-577D-D4888DCC0E9B}"/>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Beautycare Glow Stick FPS50 20g (0.0%) | Up &amp; Down Pricing | Walmart | Assumes no other are changing prices</a:t>
            </a:r>
          </a:p>
        </p:txBody>
      </p:sp>
      <p:sp>
        <p:nvSpPr>
          <p:cNvPr id="4" name="Title1">
            <a:extLst>
              <a:ext uri="{FF2B5EF4-FFF2-40B4-BE49-F238E27FC236}">
                <a16:creationId xmlns:a16="http://schemas.microsoft.com/office/drawing/2014/main" id="{A9A9FD82-BA42-1117-95D9-40C60B43FEE5}"/>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804317EB-5F63-E4DF-E667-AFA4A115666E}"/>
              </a:ext>
            </a:extLst>
          </p:cNvPr>
          <p:cNvGraphicFramePr>
            <a:graphicFrameLocks noGrp="1"/>
          </p:cNvGraphicFramePr>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27256D9E-1134-54C0-1395-48C3BD85F24E}"/>
              </a:ext>
            </a:extLst>
          </p:cNvPr>
          <p:cNvGraphicFramePr>
            <a:graphicFrameLocks noGrp="1"/>
          </p:cNvGraphicFramePr>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B16DF335-993B-7C9B-FC99-428B32C82960}"/>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63542346-54CF-A0C7-34DA-D8399B74285F}"/>
              </a:ext>
            </a:extLst>
          </p:cNvPr>
          <p:cNvSpPr>
            <a:spLocks noGrp="1"/>
          </p:cNvSpPr>
          <p:nvPr>
            <p:ph type="dt" sz="half" idx="14"/>
          </p:nvPr>
        </p:nvSpPr>
        <p:spPr/>
        <p:txBody>
          <a:bodyPr/>
          <a:lstStyle/>
          <a:p>
            <a:fld id="{1D008078-2C21-4DCA-B855-87E98C20A404}" type="datetime1">
              <a:rPr lang="en-US" smtClean="0"/>
              <a:t>7/25/2025</a:t>
            </a:fld>
            <a:endParaRPr lang="en-US"/>
          </a:p>
        </p:txBody>
      </p:sp>
      <p:sp>
        <p:nvSpPr>
          <p:cNvPr id="3" name="Slide Number Placeholder 2">
            <a:extLst>
              <a:ext uri="{FF2B5EF4-FFF2-40B4-BE49-F238E27FC236}">
                <a16:creationId xmlns:a16="http://schemas.microsoft.com/office/drawing/2014/main" id="{3AEF34BA-74E4-146C-F4A9-089A3CC1468E}"/>
              </a:ext>
            </a:extLst>
          </p:cNvPr>
          <p:cNvSpPr>
            <a:spLocks noGrp="1"/>
          </p:cNvSpPr>
          <p:nvPr>
            <p:ph type="sldNum" sz="quarter" idx="16"/>
          </p:nvPr>
        </p:nvSpPr>
        <p:spPr/>
        <p:txBody>
          <a:bodyPr/>
          <a:lstStyle/>
          <a:p>
            <a:fld id="{7B1F438D-4EAF-094E-9162-80CF3EF77236}" type="slidenum">
              <a:rPr lang="en-US" smtClean="0"/>
              <a:pPr/>
              <a:t>80</a:t>
            </a:fld>
            <a:endParaRPr lang="en-US"/>
          </a:p>
        </p:txBody>
      </p:sp>
    </p:spTree>
    <p:extLst>
      <p:ext uri="{BB962C8B-B14F-4D97-AF65-F5344CB8AC3E}">
        <p14:creationId xmlns:p14="http://schemas.microsoft.com/office/powerpoint/2010/main" val="83892970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DAA941-982C-1F7F-FB8A-39C3E9984C78}"/>
            </a:ext>
          </a:extLst>
        </p:cNvPr>
        <p:cNvGrpSpPr/>
        <p:nvPr/>
      </p:nvGrpSpPr>
      <p:grpSpPr>
        <a:xfrm>
          <a:off x="0" y="0"/>
          <a:ext cx="0" cy="0"/>
          <a:chOff x="0" y="0"/>
          <a:chExt cx="0" cy="0"/>
        </a:xfrm>
      </p:grpSpPr>
      <p:sp>
        <p:nvSpPr>
          <p:cNvPr id="6" name="Footer Placeholder 5">
            <a:extLst>
              <a:ext uri="{FF2B5EF4-FFF2-40B4-BE49-F238E27FC236}">
                <a16:creationId xmlns:a16="http://schemas.microsoft.com/office/drawing/2014/main" id="{2BD0D16A-BD52-D517-B904-0157CC31EB6F}"/>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1D1750F9-5B9E-599A-C28F-65C81B8E1ABA}"/>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4" name="Head">
            <a:extLst>
              <a:ext uri="{FF2B5EF4-FFF2-40B4-BE49-F238E27FC236}">
                <a16:creationId xmlns:a16="http://schemas.microsoft.com/office/drawing/2014/main" id="{4D7C78C1-97C4-EB59-4470-7114DA3EDACA}"/>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Beautycare Glow Serum FPS50 30ml | Walmart | Assuming no other products are changing prices</a:t>
            </a:r>
          </a:p>
        </p:txBody>
      </p:sp>
      <p:sp>
        <p:nvSpPr>
          <p:cNvPr id="10" name="Title 9">
            <a:extLst>
              <a:ext uri="{FF2B5EF4-FFF2-40B4-BE49-F238E27FC236}">
                <a16:creationId xmlns:a16="http://schemas.microsoft.com/office/drawing/2014/main" id="{2AF763E6-9820-BDE4-A236-08AFC1EB6D3E}"/>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43800B12-064A-0B7B-97B8-7993FD1859F3}"/>
              </a:ext>
            </a:extLst>
          </p:cNvPr>
          <p:cNvGraphicFramePr/>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15D3F038-37B2-E873-A311-EE2197305757}"/>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BDA97CDC-D5E2-67F8-5F73-EDAF5D96AFF8}"/>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360BDC22-FFAB-3812-7554-4C7EDD9F173A}"/>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7276D7EC-880D-9D49-24D1-AB6BCAADDA31}"/>
              </a:ext>
            </a:extLst>
          </p:cNvPr>
          <p:cNvSpPr>
            <a:spLocks noGrp="1"/>
          </p:cNvSpPr>
          <p:nvPr>
            <p:ph type="dt" sz="half" idx="14"/>
          </p:nvPr>
        </p:nvSpPr>
        <p:spPr/>
        <p:txBody>
          <a:bodyPr/>
          <a:lstStyle/>
          <a:p>
            <a:fld id="{7FE604EA-FBB6-4FDB-AFE2-9A23405DCB69}" type="datetime1">
              <a:rPr lang="en-US" smtClean="0"/>
              <a:t>7/25/2025</a:t>
            </a:fld>
            <a:endParaRPr lang="en-US"/>
          </a:p>
        </p:txBody>
      </p:sp>
      <p:sp>
        <p:nvSpPr>
          <p:cNvPr id="7" name="Slide Number Placeholder 6">
            <a:extLst>
              <a:ext uri="{FF2B5EF4-FFF2-40B4-BE49-F238E27FC236}">
                <a16:creationId xmlns:a16="http://schemas.microsoft.com/office/drawing/2014/main" id="{C4AF7E9F-8D98-9146-966B-B87B18B189D3}"/>
              </a:ext>
            </a:extLst>
          </p:cNvPr>
          <p:cNvSpPr>
            <a:spLocks noGrp="1"/>
          </p:cNvSpPr>
          <p:nvPr>
            <p:ph type="sldNum" sz="quarter" idx="16"/>
          </p:nvPr>
        </p:nvSpPr>
        <p:spPr/>
        <p:txBody>
          <a:bodyPr/>
          <a:lstStyle/>
          <a:p>
            <a:fld id="{7B1F438D-4EAF-094E-9162-80CF3EF77236}" type="slidenum">
              <a:rPr lang="en-US" smtClean="0"/>
              <a:pPr/>
              <a:t>81</a:t>
            </a:fld>
            <a:endParaRPr lang="en-US"/>
          </a:p>
        </p:txBody>
      </p:sp>
      <p:sp>
        <p:nvSpPr>
          <p:cNvPr id="22" name="Rectangle 21">
            <a:extLst>
              <a:ext uri="{FF2B5EF4-FFF2-40B4-BE49-F238E27FC236}">
                <a16:creationId xmlns:a16="http://schemas.microsoft.com/office/drawing/2014/main" id="{B8F801AC-E716-BD1A-2777-54924ACC12F6}"/>
              </a:ext>
            </a:extLst>
          </p:cNvPr>
          <p:cNvSpPr/>
          <p:nvPr/>
        </p:nvSpPr>
        <p:spPr>
          <a:xfrm>
            <a:off x="972000" y="1458000"/>
            <a:ext cx="45216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3" name="Rectangle 22">
            <a:extLst>
              <a:ext uri="{FF2B5EF4-FFF2-40B4-BE49-F238E27FC236}">
                <a16:creationId xmlns:a16="http://schemas.microsoft.com/office/drawing/2014/main" id="{50693D57-EF3E-70B0-5546-A7C5F08F0BFB}"/>
              </a:ext>
            </a:extLst>
          </p:cNvPr>
          <p:cNvSpPr/>
          <p:nvPr/>
        </p:nvSpPr>
        <p:spPr>
          <a:xfrm>
            <a:off x="1424160" y="1458000"/>
            <a:ext cx="22608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Profit &amp; Revenue Increase</a:t>
            </a:r>
          </a:p>
        </p:txBody>
      </p:sp>
      <p:sp>
        <p:nvSpPr>
          <p:cNvPr id="24" name="Rectangle 23">
            <a:extLst>
              <a:ext uri="{FF2B5EF4-FFF2-40B4-BE49-F238E27FC236}">
                <a16:creationId xmlns:a16="http://schemas.microsoft.com/office/drawing/2014/main" id="{C77C6946-3A54-B467-2646-EF7DA92BD82A}"/>
              </a:ext>
            </a:extLst>
          </p:cNvPr>
          <p:cNvSpPr/>
          <p:nvPr/>
        </p:nvSpPr>
        <p:spPr>
          <a:xfrm>
            <a:off x="1650240" y="1458000"/>
            <a:ext cx="84780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5" name="Rectangle 24">
            <a:extLst>
              <a:ext uri="{FF2B5EF4-FFF2-40B4-BE49-F238E27FC236}">
                <a16:creationId xmlns:a16="http://schemas.microsoft.com/office/drawing/2014/main" id="{3D9AA96B-FB42-2139-3DD9-8D7D014689CF}"/>
              </a:ext>
            </a:extLst>
          </p:cNvPr>
          <p:cNvSpPr/>
          <p:nvPr/>
        </p:nvSpPr>
        <p:spPr>
          <a:xfrm>
            <a:off x="2498040" y="1458000"/>
            <a:ext cx="62172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Increase &amp; Profit Dilution</a:t>
            </a:r>
          </a:p>
        </p:txBody>
      </p:sp>
      <p:sp>
        <p:nvSpPr>
          <p:cNvPr id="26" name="Rectangle 25">
            <a:extLst>
              <a:ext uri="{FF2B5EF4-FFF2-40B4-BE49-F238E27FC236}">
                <a16:creationId xmlns:a16="http://schemas.microsoft.com/office/drawing/2014/main" id="{550B43F9-30B0-C929-AE26-CC4A8B723428}"/>
              </a:ext>
            </a:extLst>
          </p:cNvPr>
          <p:cNvSpPr/>
          <p:nvPr/>
        </p:nvSpPr>
        <p:spPr>
          <a:xfrm>
            <a:off x="3119760" y="1458000"/>
            <a:ext cx="152604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7" name="Rectangle 26">
            <a:extLst>
              <a:ext uri="{FF2B5EF4-FFF2-40B4-BE49-F238E27FC236}">
                <a16:creationId xmlns:a16="http://schemas.microsoft.com/office/drawing/2014/main" id="{5207C77E-F1DD-6D16-F908-C5654AC32ACA}"/>
              </a:ext>
            </a:extLst>
          </p:cNvPr>
          <p:cNvSpPr/>
          <p:nvPr/>
        </p:nvSpPr>
        <p:spPr>
          <a:xfrm>
            <a:off x="4645800" y="1458000"/>
            <a:ext cx="1978199"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Tree>
    <p:extLst>
      <p:ext uri="{BB962C8B-B14F-4D97-AF65-F5344CB8AC3E}">
        <p14:creationId xmlns:p14="http://schemas.microsoft.com/office/powerpoint/2010/main" val="163383318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C4CAB4-1D56-7369-83C8-887239CA22DA}"/>
            </a:ext>
          </a:extLst>
        </p:cNvPr>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317BEBDF-4C50-9866-DC54-D471AEF015C3}"/>
              </a:ext>
            </a:extLst>
          </p:cNvPr>
          <p:cNvGraphicFramePr>
            <a:graphicFrameLocks noGrp="1"/>
          </p:cNvGraphicFramePr>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b="1">
                          <a:latin typeface="Nexa Bold"/>
                        </a:defRPr>
                      </a:pPr>
                      <a:r>
                        <a:rPr sz="800">
                          <a:latin typeface="Nexa Bold"/>
                        </a:rPr>
                        <a:t>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b="1">
                          <a:latin typeface="Nexa Bold"/>
                        </a:defRPr>
                      </a:pPr>
                      <a:r>
                        <a:rPr sz="800">
                          <a:latin typeface="Nexa Bold"/>
                        </a:rPr>
                        <a:t>2.6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Face Stain Control FPS50+ 40ml (1.0%)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b="1">
                          <a:latin typeface="Nexa Bold"/>
                        </a:defRPr>
                      </a:pPr>
                      <a:r>
                        <a:rPr sz="800">
                          <a:latin typeface="Nexa Bold"/>
                        </a:rPr>
                        <a:t>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Face Shine Control FPS50+ 50ml (1.5%)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Babies &amp; Kids Lotion FPS50+ 200ml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86DC9628-E4FE-D473-1E9F-86EEAF344BF8}"/>
              </a:ext>
            </a:extLst>
          </p:cNvPr>
          <p:cNvGraphicFramePr>
            <a:graphicFrameLocks noGrp="1"/>
          </p:cNvGraphicFramePr>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Nivea Sun Face Shine Control FPS50+ 50ml (1.5%)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Neutrogena Sun Fresh Cream FPS50 200ml (1.5%)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Nivea Sun Babies &amp; Kids Lotion FPS50+ 200ml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05D1055D-2815-F59D-084E-5138B6F5B8EC}"/>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D93F5BA9-CD2C-FE42-45E9-CB584374FD54}"/>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6" name="Head">
            <a:extLst>
              <a:ext uri="{FF2B5EF4-FFF2-40B4-BE49-F238E27FC236}">
                <a16:creationId xmlns:a16="http://schemas.microsoft.com/office/drawing/2014/main" id="{04D30682-81CE-8055-2997-DC6AB5D6375F}"/>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Beautycare Glow Serum FPS50 30ml (0.0%) | Up &amp; Down Pricing | Walmart | Assumes no other are changing prices</a:t>
            </a:r>
          </a:p>
        </p:txBody>
      </p:sp>
      <p:sp>
        <p:nvSpPr>
          <p:cNvPr id="4" name="Title1">
            <a:extLst>
              <a:ext uri="{FF2B5EF4-FFF2-40B4-BE49-F238E27FC236}">
                <a16:creationId xmlns:a16="http://schemas.microsoft.com/office/drawing/2014/main" id="{46760382-5637-7E4B-9F9D-A94E7FE620F1}"/>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2D5FAF8D-5AD1-D3F8-6F41-BA8D233BC12D}"/>
              </a:ext>
            </a:extLst>
          </p:cNvPr>
          <p:cNvGraphicFramePr>
            <a:graphicFrameLocks noGrp="1"/>
          </p:cNvGraphicFramePr>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562E4119-3B3F-ECDA-15B9-9DA364F122D5}"/>
              </a:ext>
            </a:extLst>
          </p:cNvPr>
          <p:cNvGraphicFramePr>
            <a:graphicFrameLocks noGrp="1"/>
          </p:cNvGraphicFramePr>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11B2F80B-6ED6-3952-659A-CA271C3E15F8}"/>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2B35BA0B-6890-CBB4-5A68-1920C94270EC}"/>
              </a:ext>
            </a:extLst>
          </p:cNvPr>
          <p:cNvSpPr>
            <a:spLocks noGrp="1"/>
          </p:cNvSpPr>
          <p:nvPr>
            <p:ph type="dt" sz="half" idx="14"/>
          </p:nvPr>
        </p:nvSpPr>
        <p:spPr/>
        <p:txBody>
          <a:bodyPr/>
          <a:lstStyle/>
          <a:p>
            <a:fld id="{1D008078-2C21-4DCA-B855-87E98C20A404}" type="datetime1">
              <a:rPr lang="en-US" smtClean="0"/>
              <a:t>7/25/2025</a:t>
            </a:fld>
            <a:endParaRPr lang="en-US"/>
          </a:p>
        </p:txBody>
      </p:sp>
      <p:sp>
        <p:nvSpPr>
          <p:cNvPr id="3" name="Slide Number Placeholder 2">
            <a:extLst>
              <a:ext uri="{FF2B5EF4-FFF2-40B4-BE49-F238E27FC236}">
                <a16:creationId xmlns:a16="http://schemas.microsoft.com/office/drawing/2014/main" id="{2570B733-1E17-ABCD-6526-80BFC1AB827F}"/>
              </a:ext>
            </a:extLst>
          </p:cNvPr>
          <p:cNvSpPr>
            <a:spLocks noGrp="1"/>
          </p:cNvSpPr>
          <p:nvPr>
            <p:ph type="sldNum" sz="quarter" idx="16"/>
          </p:nvPr>
        </p:nvSpPr>
        <p:spPr/>
        <p:txBody>
          <a:bodyPr/>
          <a:lstStyle/>
          <a:p>
            <a:fld id="{7B1F438D-4EAF-094E-9162-80CF3EF77236}" type="slidenum">
              <a:rPr lang="en-US" smtClean="0"/>
              <a:pPr/>
              <a:t>82</a:t>
            </a:fld>
            <a:endParaRPr lang="en-US"/>
          </a:p>
        </p:txBody>
      </p:sp>
    </p:spTree>
    <p:extLst>
      <p:ext uri="{BB962C8B-B14F-4D97-AF65-F5344CB8AC3E}">
        <p14:creationId xmlns:p14="http://schemas.microsoft.com/office/powerpoint/2010/main" val="90360755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0488BF-EBCA-29BE-CA60-4CC2B0FB52DC}"/>
            </a:ext>
          </a:extLst>
        </p:cNvPr>
        <p:cNvGrpSpPr/>
        <p:nvPr/>
      </p:nvGrpSpPr>
      <p:grpSpPr>
        <a:xfrm>
          <a:off x="0" y="0"/>
          <a:ext cx="0" cy="0"/>
          <a:chOff x="0" y="0"/>
          <a:chExt cx="0" cy="0"/>
        </a:xfrm>
      </p:grpSpPr>
      <p:sp>
        <p:nvSpPr>
          <p:cNvPr id="6" name="Footer Placeholder 5">
            <a:extLst>
              <a:ext uri="{FF2B5EF4-FFF2-40B4-BE49-F238E27FC236}">
                <a16:creationId xmlns:a16="http://schemas.microsoft.com/office/drawing/2014/main" id="{3C91FEDB-4607-9992-6018-368130151866}"/>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C269EBA6-5C41-3E4F-0B50-1C45DB37990D}"/>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4" name="Head">
            <a:extLst>
              <a:ext uri="{FF2B5EF4-FFF2-40B4-BE49-F238E27FC236}">
                <a16:creationId xmlns:a16="http://schemas.microsoft.com/office/drawing/2014/main" id="{ACF3935B-8EB3-D496-1EEC-3D28192EBA6F}"/>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Beautycare Pro Age Color Face Fluid FPS50+ 50ml | Walmart | Assuming no other products are changing prices</a:t>
            </a:r>
          </a:p>
        </p:txBody>
      </p:sp>
      <p:sp>
        <p:nvSpPr>
          <p:cNvPr id="10" name="Title 9">
            <a:extLst>
              <a:ext uri="{FF2B5EF4-FFF2-40B4-BE49-F238E27FC236}">
                <a16:creationId xmlns:a16="http://schemas.microsoft.com/office/drawing/2014/main" id="{16CB815E-38EC-38EC-58F8-EC126B52C431}"/>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9E5A89B8-69D8-F87C-7CEC-C0BD26D3D249}"/>
              </a:ext>
            </a:extLst>
          </p:cNvPr>
          <p:cNvGraphicFramePr/>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971F7E3D-6F81-E806-943F-C673F060A27E}"/>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3544EADD-99D2-29E6-395B-1F946A60176A}"/>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93C9E95F-2B46-FFC9-629F-914A3D9FC7C6}"/>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6DF9D637-480D-805B-98D6-C87DC59B0AC9}"/>
              </a:ext>
            </a:extLst>
          </p:cNvPr>
          <p:cNvSpPr>
            <a:spLocks noGrp="1"/>
          </p:cNvSpPr>
          <p:nvPr>
            <p:ph type="dt" sz="half" idx="14"/>
          </p:nvPr>
        </p:nvSpPr>
        <p:spPr/>
        <p:txBody>
          <a:bodyPr/>
          <a:lstStyle/>
          <a:p>
            <a:fld id="{7FE604EA-FBB6-4FDB-AFE2-9A23405DCB69}" type="datetime1">
              <a:rPr lang="en-US" smtClean="0"/>
              <a:t>7/25/2025</a:t>
            </a:fld>
            <a:endParaRPr lang="en-US"/>
          </a:p>
        </p:txBody>
      </p:sp>
      <p:sp>
        <p:nvSpPr>
          <p:cNvPr id="7" name="Slide Number Placeholder 6">
            <a:extLst>
              <a:ext uri="{FF2B5EF4-FFF2-40B4-BE49-F238E27FC236}">
                <a16:creationId xmlns:a16="http://schemas.microsoft.com/office/drawing/2014/main" id="{341148F9-8781-4FED-8052-AAFF68E1CE3B}"/>
              </a:ext>
            </a:extLst>
          </p:cNvPr>
          <p:cNvSpPr>
            <a:spLocks noGrp="1"/>
          </p:cNvSpPr>
          <p:nvPr>
            <p:ph type="sldNum" sz="quarter" idx="16"/>
          </p:nvPr>
        </p:nvSpPr>
        <p:spPr/>
        <p:txBody>
          <a:bodyPr/>
          <a:lstStyle/>
          <a:p>
            <a:fld id="{7B1F438D-4EAF-094E-9162-80CF3EF77236}" type="slidenum">
              <a:rPr lang="en-US" smtClean="0"/>
              <a:pPr/>
              <a:t>83</a:t>
            </a:fld>
            <a:endParaRPr lang="en-US"/>
          </a:p>
        </p:txBody>
      </p:sp>
      <p:sp>
        <p:nvSpPr>
          <p:cNvPr id="22" name="Rectangle 21">
            <a:extLst>
              <a:ext uri="{FF2B5EF4-FFF2-40B4-BE49-F238E27FC236}">
                <a16:creationId xmlns:a16="http://schemas.microsoft.com/office/drawing/2014/main" id="{284FA8B6-3373-2FA8-702B-FBAC1A126B2F}"/>
              </a:ext>
            </a:extLst>
          </p:cNvPr>
          <p:cNvSpPr/>
          <p:nvPr/>
        </p:nvSpPr>
        <p:spPr>
          <a:xfrm>
            <a:off x="972000" y="1458000"/>
            <a:ext cx="79128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Increase &amp; Profit Dilution</a:t>
            </a:r>
          </a:p>
        </p:txBody>
      </p:sp>
      <p:sp>
        <p:nvSpPr>
          <p:cNvPr id="23" name="Rectangle 22">
            <a:extLst>
              <a:ext uri="{FF2B5EF4-FFF2-40B4-BE49-F238E27FC236}">
                <a16:creationId xmlns:a16="http://schemas.microsoft.com/office/drawing/2014/main" id="{B547CDBD-B292-02A1-8AFA-F883A44E658A}"/>
              </a:ext>
            </a:extLst>
          </p:cNvPr>
          <p:cNvSpPr/>
          <p:nvPr/>
        </p:nvSpPr>
        <p:spPr>
          <a:xfrm>
            <a:off x="1763280" y="1458000"/>
            <a:ext cx="73476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4" name="Rectangle 23">
            <a:extLst>
              <a:ext uri="{FF2B5EF4-FFF2-40B4-BE49-F238E27FC236}">
                <a16:creationId xmlns:a16="http://schemas.microsoft.com/office/drawing/2014/main" id="{B6075E90-31B1-A90D-CBA6-64E8C6645958}"/>
              </a:ext>
            </a:extLst>
          </p:cNvPr>
          <p:cNvSpPr/>
          <p:nvPr/>
        </p:nvSpPr>
        <p:spPr>
          <a:xfrm>
            <a:off x="2498040" y="1458000"/>
            <a:ext cx="310860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Profit &amp; Revenue Increase</a:t>
            </a:r>
          </a:p>
        </p:txBody>
      </p:sp>
      <p:sp>
        <p:nvSpPr>
          <p:cNvPr id="25" name="Rectangle 24">
            <a:extLst>
              <a:ext uri="{FF2B5EF4-FFF2-40B4-BE49-F238E27FC236}">
                <a16:creationId xmlns:a16="http://schemas.microsoft.com/office/drawing/2014/main" id="{92A797C1-A7FE-F721-79C6-4CA94534A09F}"/>
              </a:ext>
            </a:extLst>
          </p:cNvPr>
          <p:cNvSpPr/>
          <p:nvPr/>
        </p:nvSpPr>
        <p:spPr>
          <a:xfrm>
            <a:off x="5606640" y="1458000"/>
            <a:ext cx="101736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Tree>
    <p:extLst>
      <p:ext uri="{BB962C8B-B14F-4D97-AF65-F5344CB8AC3E}">
        <p14:creationId xmlns:p14="http://schemas.microsoft.com/office/powerpoint/2010/main" val="303197913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19554D-9F42-280C-E3E6-3927DEFDF6DA}"/>
            </a:ext>
          </a:extLst>
        </p:cNvPr>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6201894F-2256-3AC2-CD44-D609B6A54B28}"/>
              </a:ext>
            </a:extLst>
          </p:cNvPr>
          <p:cNvGraphicFramePr>
            <a:graphicFrameLocks noGrp="1"/>
          </p:cNvGraphicFramePr>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a:latin typeface="Nexa Book"/>
                        </a:defRPr>
                      </a:pPr>
                      <a:r>
                        <a:rPr sz="800">
                          <a:latin typeface="Nexa Book"/>
                        </a:rPr>
                        <a:t>0.5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b="1">
                          <a:latin typeface="Nexa Bold"/>
                        </a:defRPr>
                      </a:pPr>
                      <a:r>
                        <a:rPr sz="800">
                          <a:latin typeface="Nexa Bold"/>
                        </a:rPr>
                        <a:t>3.4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Face Stain Control FPS50+ 40ml (1.0%)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b="1">
                          <a:latin typeface="Nexa Bold"/>
                        </a:defRPr>
                      </a:pPr>
                      <a:r>
                        <a:rPr sz="800">
                          <a:latin typeface="Nexa Bold"/>
                        </a:rPr>
                        <a:t>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Face Shine Control FPS50+ 50ml (1.5%)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b="1">
                          <a:latin typeface="Nexa Bold"/>
                        </a:defRPr>
                      </a:pPr>
                      <a:r>
                        <a:rPr sz="800">
                          <a:latin typeface="Nexa Bold"/>
                        </a:rPr>
                        <a:t>1.8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Sheer Touch Lotion FPS50 120ml (1.4%)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Sport Lotion FPS30 237ml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2B5ACF7B-1F32-782F-9837-135025806A84}"/>
              </a:ext>
            </a:extLst>
          </p:cNvPr>
          <p:cNvGraphicFramePr>
            <a:graphicFrameLocks noGrp="1"/>
          </p:cNvGraphicFramePr>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Nivea Sun Face Stain Control FPS50+ 40ml (1.0%)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3.2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Equate Sport Lotion FPS30 237ml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Nivea Sun Face Shine Control FPS50+ 50ml (1.5%)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Hawaiian Tropic Sheer Touch Lotion FPS50 120ml (1.4%)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Equate Ultra Spray FPS50 156g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AF866471-8CC2-81CE-BBF1-B8DD88745BE6}"/>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1EE8E3EB-CAD7-4085-2EA2-40E51D20E7C2}"/>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6" name="Head">
            <a:extLst>
              <a:ext uri="{FF2B5EF4-FFF2-40B4-BE49-F238E27FC236}">
                <a16:creationId xmlns:a16="http://schemas.microsoft.com/office/drawing/2014/main" id="{FD5ABE70-7C5B-444C-CB2B-9B8B3293ED28}"/>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Beautycare Pro Age Color Face Fluid FPS50+ 50ml (0.0%) | Up &amp; Down Pricing | Walmart | Assumes no other are changing prices</a:t>
            </a:r>
          </a:p>
        </p:txBody>
      </p:sp>
      <p:sp>
        <p:nvSpPr>
          <p:cNvPr id="4" name="Title1">
            <a:extLst>
              <a:ext uri="{FF2B5EF4-FFF2-40B4-BE49-F238E27FC236}">
                <a16:creationId xmlns:a16="http://schemas.microsoft.com/office/drawing/2014/main" id="{8B32D367-D3EA-92FF-7A95-0EE47F01FFAC}"/>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7238A614-B6C1-9DFF-852D-BA7231E04AC4}"/>
              </a:ext>
            </a:extLst>
          </p:cNvPr>
          <p:cNvGraphicFramePr>
            <a:graphicFrameLocks noGrp="1"/>
          </p:cNvGraphicFramePr>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B3CCF74C-6D99-4E80-8D8B-D4FDFD850E79}"/>
              </a:ext>
            </a:extLst>
          </p:cNvPr>
          <p:cNvGraphicFramePr>
            <a:graphicFrameLocks noGrp="1"/>
          </p:cNvGraphicFramePr>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C9A0A47B-807C-8CCF-1610-5904629B8424}"/>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6C1DC5FE-FA88-58EE-FA24-270DEAD38EAA}"/>
              </a:ext>
            </a:extLst>
          </p:cNvPr>
          <p:cNvSpPr>
            <a:spLocks noGrp="1"/>
          </p:cNvSpPr>
          <p:nvPr>
            <p:ph type="dt" sz="half" idx="14"/>
          </p:nvPr>
        </p:nvSpPr>
        <p:spPr/>
        <p:txBody>
          <a:bodyPr/>
          <a:lstStyle/>
          <a:p>
            <a:fld id="{1D008078-2C21-4DCA-B855-87E98C20A404}" type="datetime1">
              <a:rPr lang="en-US" smtClean="0"/>
              <a:t>7/25/2025</a:t>
            </a:fld>
            <a:endParaRPr lang="en-US"/>
          </a:p>
        </p:txBody>
      </p:sp>
      <p:sp>
        <p:nvSpPr>
          <p:cNvPr id="3" name="Slide Number Placeholder 2">
            <a:extLst>
              <a:ext uri="{FF2B5EF4-FFF2-40B4-BE49-F238E27FC236}">
                <a16:creationId xmlns:a16="http://schemas.microsoft.com/office/drawing/2014/main" id="{A2476495-BF75-3E58-4D15-C1F19D05CC66}"/>
              </a:ext>
            </a:extLst>
          </p:cNvPr>
          <p:cNvSpPr>
            <a:spLocks noGrp="1"/>
          </p:cNvSpPr>
          <p:nvPr>
            <p:ph type="sldNum" sz="quarter" idx="16"/>
          </p:nvPr>
        </p:nvSpPr>
        <p:spPr/>
        <p:txBody>
          <a:bodyPr/>
          <a:lstStyle/>
          <a:p>
            <a:fld id="{7B1F438D-4EAF-094E-9162-80CF3EF77236}" type="slidenum">
              <a:rPr lang="en-US" smtClean="0"/>
              <a:pPr/>
              <a:t>84</a:t>
            </a:fld>
            <a:endParaRPr lang="en-US"/>
          </a:p>
        </p:txBody>
      </p:sp>
    </p:spTree>
    <p:extLst>
      <p:ext uri="{BB962C8B-B14F-4D97-AF65-F5344CB8AC3E}">
        <p14:creationId xmlns:p14="http://schemas.microsoft.com/office/powerpoint/2010/main" val="200870318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1D5AE2-3632-0603-FFAB-96F9F6EAEB5A}"/>
            </a:ext>
          </a:extLst>
        </p:cNvPr>
        <p:cNvGrpSpPr/>
        <p:nvPr/>
      </p:nvGrpSpPr>
      <p:grpSpPr>
        <a:xfrm>
          <a:off x="0" y="0"/>
          <a:ext cx="0" cy="0"/>
          <a:chOff x="0" y="0"/>
          <a:chExt cx="0" cy="0"/>
        </a:xfrm>
      </p:grpSpPr>
      <p:sp>
        <p:nvSpPr>
          <p:cNvPr id="6" name="Footer Placeholder 5">
            <a:extLst>
              <a:ext uri="{FF2B5EF4-FFF2-40B4-BE49-F238E27FC236}">
                <a16:creationId xmlns:a16="http://schemas.microsoft.com/office/drawing/2014/main" id="{89236C03-FDDA-17AD-A8D4-9AB23E375DAD}"/>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C7DDBCE8-AD9E-7DB4-184C-47BDA28B1C2B}"/>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4" name="Head">
            <a:extLst>
              <a:ext uri="{FF2B5EF4-FFF2-40B4-BE49-F238E27FC236}">
                <a16:creationId xmlns:a16="http://schemas.microsoft.com/office/drawing/2014/main" id="{FAE03CB6-715E-3CED-AC37-268A45CAC168}"/>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Beautycare Glow Lip Oil FPS50+ 10g | Walmart | Assuming no other products are changing prices</a:t>
            </a:r>
          </a:p>
        </p:txBody>
      </p:sp>
      <p:sp>
        <p:nvSpPr>
          <p:cNvPr id="10" name="Title 9">
            <a:extLst>
              <a:ext uri="{FF2B5EF4-FFF2-40B4-BE49-F238E27FC236}">
                <a16:creationId xmlns:a16="http://schemas.microsoft.com/office/drawing/2014/main" id="{7D010C88-22C6-1F04-17DD-4DE946C58CAE}"/>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2A12E133-372C-5B25-38A3-7EF6A357A24D}"/>
              </a:ext>
            </a:extLst>
          </p:cNvPr>
          <p:cNvGraphicFramePr/>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C40BB1FB-B6C9-0F9E-B677-369356E36086}"/>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F632BC79-AF1F-18D9-80C1-55EDA358BFF8}"/>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55B41D72-CC40-A3A2-B30F-95DF1175CB26}"/>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5C9FA2B5-4F56-C611-0E94-A426CCACAA5E}"/>
              </a:ext>
            </a:extLst>
          </p:cNvPr>
          <p:cNvSpPr>
            <a:spLocks noGrp="1"/>
          </p:cNvSpPr>
          <p:nvPr>
            <p:ph type="dt" sz="half" idx="14"/>
          </p:nvPr>
        </p:nvSpPr>
        <p:spPr/>
        <p:txBody>
          <a:bodyPr/>
          <a:lstStyle/>
          <a:p>
            <a:fld id="{7FE604EA-FBB6-4FDB-AFE2-9A23405DCB69}" type="datetime1">
              <a:rPr lang="en-US" smtClean="0"/>
              <a:t>7/25/2025</a:t>
            </a:fld>
            <a:endParaRPr lang="en-US"/>
          </a:p>
        </p:txBody>
      </p:sp>
      <p:sp>
        <p:nvSpPr>
          <p:cNvPr id="7" name="Slide Number Placeholder 6">
            <a:extLst>
              <a:ext uri="{FF2B5EF4-FFF2-40B4-BE49-F238E27FC236}">
                <a16:creationId xmlns:a16="http://schemas.microsoft.com/office/drawing/2014/main" id="{73EFF0C8-04FB-E5C8-0D00-0FE76C818DA1}"/>
              </a:ext>
            </a:extLst>
          </p:cNvPr>
          <p:cNvSpPr>
            <a:spLocks noGrp="1"/>
          </p:cNvSpPr>
          <p:nvPr>
            <p:ph type="sldNum" sz="quarter" idx="16"/>
          </p:nvPr>
        </p:nvSpPr>
        <p:spPr/>
        <p:txBody>
          <a:bodyPr/>
          <a:lstStyle/>
          <a:p>
            <a:fld id="{7B1F438D-4EAF-094E-9162-80CF3EF77236}" type="slidenum">
              <a:rPr lang="en-US" smtClean="0"/>
              <a:pPr/>
              <a:t>85</a:t>
            </a:fld>
            <a:endParaRPr lang="en-US"/>
          </a:p>
        </p:txBody>
      </p:sp>
      <p:sp>
        <p:nvSpPr>
          <p:cNvPr id="22" name="Rectangle 21">
            <a:extLst>
              <a:ext uri="{FF2B5EF4-FFF2-40B4-BE49-F238E27FC236}">
                <a16:creationId xmlns:a16="http://schemas.microsoft.com/office/drawing/2014/main" id="{F575B1CE-8AAC-65E4-DAFA-8B5B25E2A9B4}"/>
              </a:ext>
            </a:extLst>
          </p:cNvPr>
          <p:cNvSpPr/>
          <p:nvPr/>
        </p:nvSpPr>
        <p:spPr>
          <a:xfrm>
            <a:off x="972000" y="1458000"/>
            <a:ext cx="158256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3" name="Rectangle 22">
            <a:extLst>
              <a:ext uri="{FF2B5EF4-FFF2-40B4-BE49-F238E27FC236}">
                <a16:creationId xmlns:a16="http://schemas.microsoft.com/office/drawing/2014/main" id="{D053CE90-62D1-59E4-D0A7-48F945A5AE1E}"/>
              </a:ext>
            </a:extLst>
          </p:cNvPr>
          <p:cNvSpPr/>
          <p:nvPr/>
        </p:nvSpPr>
        <p:spPr>
          <a:xfrm>
            <a:off x="2554560" y="1458000"/>
            <a:ext cx="203472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Increase &amp; Profit Dilution</a:t>
            </a:r>
          </a:p>
        </p:txBody>
      </p:sp>
      <p:sp>
        <p:nvSpPr>
          <p:cNvPr id="24" name="Rectangle 23">
            <a:extLst>
              <a:ext uri="{FF2B5EF4-FFF2-40B4-BE49-F238E27FC236}">
                <a16:creationId xmlns:a16="http://schemas.microsoft.com/office/drawing/2014/main" id="{6D013BF3-7B9D-6A73-EC7B-874C6170AD17}"/>
              </a:ext>
            </a:extLst>
          </p:cNvPr>
          <p:cNvSpPr/>
          <p:nvPr/>
        </p:nvSpPr>
        <p:spPr>
          <a:xfrm>
            <a:off x="4589280" y="1458000"/>
            <a:ext cx="163908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5" name="Rectangle 24">
            <a:extLst>
              <a:ext uri="{FF2B5EF4-FFF2-40B4-BE49-F238E27FC236}">
                <a16:creationId xmlns:a16="http://schemas.microsoft.com/office/drawing/2014/main" id="{CA7D8BD3-04A5-3D89-83C4-C96BCF15354A}"/>
              </a:ext>
            </a:extLst>
          </p:cNvPr>
          <p:cNvSpPr/>
          <p:nvPr/>
        </p:nvSpPr>
        <p:spPr>
          <a:xfrm>
            <a:off x="6228360" y="1458000"/>
            <a:ext cx="39564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Profit &amp; Revenue Increase</a:t>
            </a:r>
          </a:p>
        </p:txBody>
      </p:sp>
    </p:spTree>
    <p:extLst>
      <p:ext uri="{BB962C8B-B14F-4D97-AF65-F5344CB8AC3E}">
        <p14:creationId xmlns:p14="http://schemas.microsoft.com/office/powerpoint/2010/main" val="328464303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A2062E-E745-C394-AD30-A0EC113D5BC7}"/>
            </a:ext>
          </a:extLst>
        </p:cNvPr>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B75A8BE1-A2A3-49B3-0424-29ED21714C21}"/>
              </a:ext>
            </a:extLst>
          </p:cNvPr>
          <p:cNvGraphicFramePr>
            <a:graphicFrameLocks noGrp="1"/>
          </p:cNvGraphicFramePr>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a:latin typeface="Nexa Book"/>
                        </a:defRPr>
                      </a:pPr>
                      <a:r>
                        <a:rPr sz="800">
                          <a:latin typeface="Nexa Book"/>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a:latin typeface="Nexa Book"/>
                        </a:defRPr>
                      </a:pPr>
                      <a:r>
                        <a:rPr sz="800">
                          <a:latin typeface="Nexa Book"/>
                        </a:rPr>
                        <a:t>0.5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b="1">
                          <a:latin typeface="Nexa Bold"/>
                        </a:defRPr>
                      </a:pPr>
                      <a:r>
                        <a:rPr sz="800">
                          <a:latin typeface="Nexa Bold"/>
                        </a:rPr>
                        <a:t>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Ultra Spray FPS50 156g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b="1">
                          <a:latin typeface="Nexa Bold"/>
                        </a:defRPr>
                      </a:pPr>
                      <a:r>
                        <a:rPr sz="800">
                          <a:latin typeface="Nexa Bold"/>
                        </a:rPr>
                        <a:t>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Sport Lotion FPS30 237ml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b="1">
                          <a:latin typeface="Nexa Bold"/>
                        </a:defRPr>
                      </a:pPr>
                      <a:r>
                        <a:rPr sz="800">
                          <a:latin typeface="Nexa Bold"/>
                        </a:rPr>
                        <a:t>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Kids Lotion FPS50 237ml (1.4%)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9E01A711-1CF7-67F6-9264-6E63C2B4A87D}"/>
              </a:ext>
            </a:extLst>
          </p:cNvPr>
          <p:cNvGraphicFramePr>
            <a:graphicFrameLocks noGrp="1"/>
          </p:cNvGraphicFramePr>
          <p:nvPr/>
        </p:nvGraphicFramePr>
        <p:xfrm>
          <a:off x="4645532" y="1133206"/>
          <a:ext cx="3994468" cy="3715609"/>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Equate Ultra Spray FPS50 156g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Equate Sport Lotion FPS30 237ml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Equate Kids Lotion FPS50 237ml (1.4%)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Nivea Sun Face Shine Control FPS50+ 50ml (1.5%)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Caribbean Beach Advanced Protection Cream FPS50+ 150g (1.0%)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4603FEF4-8023-7B6D-BFF9-861F497B495F}"/>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A1F8E2E6-1A46-CF5A-410D-664FB0DE13DB}"/>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6" name="Head">
            <a:extLst>
              <a:ext uri="{FF2B5EF4-FFF2-40B4-BE49-F238E27FC236}">
                <a16:creationId xmlns:a16="http://schemas.microsoft.com/office/drawing/2014/main" id="{A38AF40A-C472-DFA6-0002-E59416FDF5EA}"/>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Beautycare Glow Lip Oil FPS50+ 10g (0.0%) | Up &amp; Down Pricing | Walmart | Assumes no other are changing prices</a:t>
            </a:r>
          </a:p>
        </p:txBody>
      </p:sp>
      <p:sp>
        <p:nvSpPr>
          <p:cNvPr id="4" name="Title1">
            <a:extLst>
              <a:ext uri="{FF2B5EF4-FFF2-40B4-BE49-F238E27FC236}">
                <a16:creationId xmlns:a16="http://schemas.microsoft.com/office/drawing/2014/main" id="{0CA6920C-F219-8556-2E3C-E0A2C6641733}"/>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BA248A02-5A8F-667F-A1C3-89A28BFA197F}"/>
              </a:ext>
            </a:extLst>
          </p:cNvPr>
          <p:cNvGraphicFramePr>
            <a:graphicFrameLocks noGrp="1"/>
          </p:cNvGraphicFramePr>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F0D53A40-20CF-4225-4EB4-81565C6353B3}"/>
              </a:ext>
            </a:extLst>
          </p:cNvPr>
          <p:cNvGraphicFramePr>
            <a:graphicFrameLocks noGrp="1"/>
          </p:cNvGraphicFramePr>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E95EA996-6152-B1B6-44B9-EC857ED1635D}"/>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22301F2E-F4D9-6D07-F615-FA06017AAAF3}"/>
              </a:ext>
            </a:extLst>
          </p:cNvPr>
          <p:cNvSpPr>
            <a:spLocks noGrp="1"/>
          </p:cNvSpPr>
          <p:nvPr>
            <p:ph type="dt" sz="half" idx="14"/>
          </p:nvPr>
        </p:nvSpPr>
        <p:spPr/>
        <p:txBody>
          <a:bodyPr/>
          <a:lstStyle/>
          <a:p>
            <a:fld id="{1D008078-2C21-4DCA-B855-87E98C20A404}" type="datetime1">
              <a:rPr lang="en-US" smtClean="0"/>
              <a:t>7/25/2025</a:t>
            </a:fld>
            <a:endParaRPr lang="en-US"/>
          </a:p>
        </p:txBody>
      </p:sp>
      <p:sp>
        <p:nvSpPr>
          <p:cNvPr id="3" name="Slide Number Placeholder 2">
            <a:extLst>
              <a:ext uri="{FF2B5EF4-FFF2-40B4-BE49-F238E27FC236}">
                <a16:creationId xmlns:a16="http://schemas.microsoft.com/office/drawing/2014/main" id="{99B8534D-05C0-5334-94E9-CAFB6B4CE212}"/>
              </a:ext>
            </a:extLst>
          </p:cNvPr>
          <p:cNvSpPr>
            <a:spLocks noGrp="1"/>
          </p:cNvSpPr>
          <p:nvPr>
            <p:ph type="sldNum" sz="quarter" idx="16"/>
          </p:nvPr>
        </p:nvSpPr>
        <p:spPr/>
        <p:txBody>
          <a:bodyPr/>
          <a:lstStyle/>
          <a:p>
            <a:fld id="{7B1F438D-4EAF-094E-9162-80CF3EF77236}" type="slidenum">
              <a:rPr lang="en-US" smtClean="0"/>
              <a:pPr/>
              <a:t>86</a:t>
            </a:fld>
            <a:endParaRPr lang="en-US"/>
          </a:p>
        </p:txBody>
      </p:sp>
    </p:spTree>
    <p:extLst>
      <p:ext uri="{BB962C8B-B14F-4D97-AF65-F5344CB8AC3E}">
        <p14:creationId xmlns:p14="http://schemas.microsoft.com/office/powerpoint/2010/main" val="76890860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276344-635F-11F4-E79F-F5150A17A443}"/>
            </a:ext>
          </a:extLst>
        </p:cNvPr>
        <p:cNvGrpSpPr/>
        <p:nvPr/>
      </p:nvGrpSpPr>
      <p:grpSpPr>
        <a:xfrm>
          <a:off x="0" y="0"/>
          <a:ext cx="0" cy="0"/>
          <a:chOff x="0" y="0"/>
          <a:chExt cx="0" cy="0"/>
        </a:xfrm>
      </p:grpSpPr>
      <p:sp>
        <p:nvSpPr>
          <p:cNvPr id="6" name="Footer Placeholder 5">
            <a:extLst>
              <a:ext uri="{FF2B5EF4-FFF2-40B4-BE49-F238E27FC236}">
                <a16:creationId xmlns:a16="http://schemas.microsoft.com/office/drawing/2014/main" id="{E4240565-79F0-949C-4424-047456050353}"/>
              </a:ext>
            </a:extLst>
          </p:cNvPr>
          <p:cNvSpPr>
            <a:spLocks noGrp="1"/>
          </p:cNvSpPr>
          <p:nvPr>
            <p:ph type="ftr" sz="quarter" idx="15"/>
          </p:nvPr>
        </p:nvSpPr>
        <p:spPr>
          <a:xfrm>
            <a:off x="546969" y="4970700"/>
            <a:ext cx="6451742" cy="174151"/>
          </a:xfrm>
        </p:spPr>
        <p:txBody>
          <a:bodyPr/>
          <a:lstStyle/>
          <a:p>
            <a:endParaRPr lang="en-CH"/>
          </a:p>
        </p:txBody>
      </p:sp>
      <p:sp>
        <p:nvSpPr>
          <p:cNvPr id="19" name="Source">
            <a:extLst>
              <a:ext uri="{FF2B5EF4-FFF2-40B4-BE49-F238E27FC236}">
                <a16:creationId xmlns:a16="http://schemas.microsoft.com/office/drawing/2014/main" id="{8555AEA4-5E1B-039A-5CD7-56113E502C40}"/>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20" name="Head">
            <a:extLst>
              <a:ext uri="{FF2B5EF4-FFF2-40B4-BE49-F238E27FC236}">
                <a16:creationId xmlns:a16="http://schemas.microsoft.com/office/drawing/2014/main" id="{FFACF3BB-9685-4F41-A36A-8902260EDB14}"/>
              </a:ext>
            </a:extLst>
          </p:cNvPr>
          <p:cNvSpPr>
            <a:spLocks noGrp="1"/>
          </p:cNvSpPr>
          <p:nvPr>
            <p:ph type="body" sz="quarter" idx="18"/>
          </p:nvPr>
        </p:nvSpPr>
        <p:spPr>
          <a:xfrm>
            <a:off x="503238" y="774000"/>
            <a:ext cx="8136762" cy="360000"/>
          </a:xfrm>
        </p:spPr>
        <p:txBody>
          <a:bodyPr/>
          <a:lstStyle/>
          <a:p>
            <a:pPr>
              <a:defRPr sz="1200">
                <a:latin typeface="Nexa Bold (Headings)"/>
              </a:defRPr>
            </a:pPr>
            <a:r>
              <a:t>BB Aqua Protect Sport | Price Elasticity | Walmart | Assumes no other products are changing prices</a:t>
            </a:r>
          </a:p>
        </p:txBody>
      </p:sp>
      <p:sp>
        <p:nvSpPr>
          <p:cNvPr id="18" name="Title 17">
            <a:extLst>
              <a:ext uri="{FF2B5EF4-FFF2-40B4-BE49-F238E27FC236}">
                <a16:creationId xmlns:a16="http://schemas.microsoft.com/office/drawing/2014/main" id="{6112E9C0-4855-1054-3793-07DB6DB4B801}"/>
              </a:ext>
            </a:extLst>
          </p:cNvPr>
          <p:cNvSpPr>
            <a:spLocks noGrp="1"/>
          </p:cNvSpPr>
          <p:nvPr>
            <p:ph type="title"/>
          </p:nvPr>
        </p:nvSpPr>
        <p:spPr>
          <a:xfrm>
            <a:off x="504000" y="-1"/>
            <a:ext cx="8136000" cy="771525"/>
          </a:xfrm>
        </p:spPr>
        <p:txBody>
          <a:bodyPr/>
          <a:lstStyle/>
          <a:p>
            <a:pPr>
              <a:defRPr sz="1600">
                <a:latin typeface="Nexa Bold (Headings)"/>
              </a:defRPr>
            </a:pPr>
            <a:r>
              <a:rPr lang="fr-CH" dirty="0">
                <a:highlight>
                  <a:srgbClr val="FFFF00"/>
                </a:highlight>
              </a:rPr>
              <a:t>Price </a:t>
            </a:r>
            <a:r>
              <a:rPr lang="fr-CH" dirty="0" err="1">
                <a:highlight>
                  <a:srgbClr val="FFFF00"/>
                </a:highlight>
              </a:rPr>
              <a:t>Elasticity</a:t>
            </a:r>
            <a:r>
              <a:rPr lang="fr-CH" dirty="0">
                <a:highlight>
                  <a:srgbClr val="FFFF00"/>
                </a:highlight>
              </a:rPr>
              <a:t> </a:t>
            </a:r>
            <a:r>
              <a:rPr lang="fr-CH" dirty="0" err="1">
                <a:highlight>
                  <a:srgbClr val="FFFF00"/>
                </a:highlight>
              </a:rPr>
              <a:t>Curve</a:t>
            </a:r>
            <a:r>
              <a:rPr lang="en-US" dirty="0">
                <a:highlight>
                  <a:srgbClr val="FFFF00"/>
                </a:highlight>
              </a:rPr>
              <a:t> </a:t>
            </a:r>
            <a:r>
              <a:rPr lang="en-US" dirty="0">
                <a:solidFill>
                  <a:schemeClr val="bg2">
                    <a:lumMod val="90000"/>
                  </a:schemeClr>
                </a:solidFill>
                <a:highlight>
                  <a:srgbClr val="FFFF00"/>
                </a:highlight>
              </a:rPr>
              <a:t>(Replace with SO WHAT)</a:t>
            </a:r>
          </a:p>
        </p:txBody>
      </p:sp>
      <p:graphicFrame>
        <p:nvGraphicFramePr>
          <p:cNvPr id="34" name="T1">
            <a:extLst>
              <a:ext uri="{FF2B5EF4-FFF2-40B4-BE49-F238E27FC236}">
                <a16:creationId xmlns:a16="http://schemas.microsoft.com/office/drawing/2014/main" id="{B4E32BD3-FBA1-8F49-A9D9-F7FC5B7D19CA}"/>
              </a:ext>
            </a:extLst>
          </p:cNvPr>
          <p:cNvGraphicFramePr>
            <a:graphicFrameLocks/>
          </p:cNvGraphicFramePr>
          <p:nvPr/>
        </p:nvGraphicFramePr>
        <p:xfrm>
          <a:off x="4579258" y="1141495"/>
          <a:ext cx="4057904" cy="997268"/>
        </p:xfrm>
        <a:graphic>
          <a:graphicData uri="http://schemas.openxmlformats.org/drawingml/2006/table">
            <a:tbl>
              <a:tblPr bandRow="1"/>
              <a:tblGrid>
                <a:gridCol w="162560">
                  <a:extLst>
                    <a:ext uri="{9D8B030D-6E8A-4147-A177-3AD203B41FA5}">
                      <a16:colId xmlns:a16="http://schemas.microsoft.com/office/drawing/2014/main" val="20000"/>
                    </a:ext>
                  </a:extLst>
                </a:gridCol>
                <a:gridCol w="1982932">
                  <a:extLst>
                    <a:ext uri="{9D8B030D-6E8A-4147-A177-3AD203B41FA5}">
                      <a16:colId xmlns:a16="http://schemas.microsoft.com/office/drawing/2014/main" val="20001"/>
                    </a:ext>
                  </a:extLst>
                </a:gridCol>
                <a:gridCol w="478103">
                  <a:extLst>
                    <a:ext uri="{9D8B030D-6E8A-4147-A177-3AD203B41FA5}">
                      <a16:colId xmlns:a16="http://schemas.microsoft.com/office/drawing/2014/main" val="20002"/>
                    </a:ext>
                  </a:extLst>
                </a:gridCol>
                <a:gridCol w="478103">
                  <a:extLst>
                    <a:ext uri="{9D8B030D-6E8A-4147-A177-3AD203B41FA5}">
                      <a16:colId xmlns:a16="http://schemas.microsoft.com/office/drawing/2014/main" val="20003"/>
                    </a:ext>
                  </a:extLst>
                </a:gridCol>
                <a:gridCol w="478103">
                  <a:extLst>
                    <a:ext uri="{9D8B030D-6E8A-4147-A177-3AD203B41FA5}">
                      <a16:colId xmlns:a16="http://schemas.microsoft.com/office/drawing/2014/main" val="1774582163"/>
                    </a:ext>
                  </a:extLst>
                </a:gridCol>
                <a:gridCol w="478103">
                  <a:extLst>
                    <a:ext uri="{9D8B030D-6E8A-4147-A177-3AD203B41FA5}">
                      <a16:colId xmlns:a16="http://schemas.microsoft.com/office/drawing/2014/main" val="506562406"/>
                    </a:ext>
                  </a:extLst>
                </a:gridCol>
              </a:tblGrid>
              <a:tr h="38862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GB" sz="800" b="1" i="0">
                        <a:solidFill>
                          <a:schemeClr val="tx2"/>
                        </a:solidFill>
                        <a:latin typeface="+mj-lt"/>
                        <a:ea typeface="Open Sans" panose="020B0606030504020204" pitchFamily="34" charset="0"/>
                        <a:cs typeface="Open Sans" panose="020B0606030504020204" pitchFamily="34" charset="0"/>
                      </a:endParaRPr>
                    </a:p>
                  </a:txBody>
                  <a:tcPr marL="68580" marR="68580" marT="34290" marB="34290">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Price Elasticity</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Down-Pricing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Up-Pricing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P12M </a:t>
                      </a:r>
                      <a:r>
                        <a:rPr lang="fr-CH" sz="700" b="1" i="0" err="1">
                          <a:solidFill>
                            <a:schemeClr val="tx2"/>
                          </a:solidFill>
                          <a:latin typeface="Nexa Bold" panose="00000800000000000000" pitchFamily="2" charset="0"/>
                          <a:ea typeface="Open Sans" panose="020B0606030504020204" pitchFamily="34" charset="0"/>
                          <a:cs typeface="Open Sans" panose="020B0606030504020204" pitchFamily="34" charset="0"/>
                        </a:rPr>
                        <a:t>Weight</a:t>
                      </a: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 of Business</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P12M Gross </a:t>
                      </a:r>
                      <a:r>
                        <a:rPr lang="fr-CH" sz="700" b="1" i="0" dirty="0" err="1">
                          <a:solidFill>
                            <a:schemeClr val="tx2"/>
                          </a:solidFill>
                          <a:latin typeface="Nexa Bold" panose="00000800000000000000" pitchFamily="2" charset="0"/>
                          <a:ea typeface="Open Sans" panose="020B0606030504020204" pitchFamily="34" charset="0"/>
                          <a:cs typeface="Open Sans" panose="020B0606030504020204" pitchFamily="34" charset="0"/>
                        </a:rPr>
                        <a:t>Margin</a:t>
                      </a: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a:t>
                      </a:r>
                      <a:endParaRPr lang="en-GB" sz="700" b="1" i="0" dirty="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1"/>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A097"/>
                    </a:solidFill>
                  </a:tcPr>
                </a:tc>
                <a:tc>
                  <a:txBody>
                    <a:bodyPr/>
                    <a:lstStyle/>
                    <a:p>
                      <a:pPr algn="l">
                        <a:defRPr sz="800">
                          <a:latin typeface="Nexa Book"/>
                        </a:defRPr>
                      </a:pPr>
                      <a:r>
                        <a:rPr sz="800">
                          <a:latin typeface="Nexa Book"/>
                        </a:rPr>
                        <a:t>Banana Boat Aqua Protect Sport Lotion FPS50+ 236ml</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-2.9</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-1.7</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r>
                        <a:rPr sz="800">
                          <a:latin typeface="Nexa Book"/>
                        </a:rPr>
                        <a:t>7.9%</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56.7%</a:t>
                      </a: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20723459"/>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l">
                        <a:defRPr sz="800">
                          <a:latin typeface="Nexa Book"/>
                        </a:defRPr>
                      </a:pPr>
                      <a:r>
                        <a:rPr sz="800">
                          <a:latin typeface="Nexa Book"/>
                        </a:rPr>
                        <a:t>Banana Boat Aqua Protect Sport Spray FPS50+ 170g</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-1.2</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-1.0</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2.7%</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63.6%</a:t>
                      </a: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85359843"/>
                  </a:ext>
                </a:extLst>
              </a:tr>
            </a:tbl>
          </a:graphicData>
        </a:graphic>
      </p:graphicFrame>
      <p:graphicFrame>
        <p:nvGraphicFramePr>
          <p:cNvPr id="8" name="C1">
            <a:extLst>
              <a:ext uri="{FF2B5EF4-FFF2-40B4-BE49-F238E27FC236}">
                <a16:creationId xmlns:a16="http://schemas.microsoft.com/office/drawing/2014/main" id="{A0A928C8-7DD7-5ACB-BAB3-A77CA65739E8}"/>
              </a:ext>
            </a:extLst>
          </p:cNvPr>
          <p:cNvGraphicFramePr>
            <a:graphicFrameLocks/>
          </p:cNvGraphicFramePr>
          <p:nvPr/>
        </p:nvGraphicFramePr>
        <p:xfrm>
          <a:off x="539749" y="1152000"/>
          <a:ext cx="4112080" cy="3620027"/>
        </p:xfrm>
        <a:graphic>
          <a:graphicData uri="http://schemas.openxmlformats.org/drawingml/2006/chart">
            <c:chart xmlns:c="http://schemas.openxmlformats.org/drawingml/2006/chart" xmlns:r="http://schemas.openxmlformats.org/officeDocument/2006/relationships" r:id="rId2"/>
          </a:graphicData>
        </a:graphic>
      </p:graphicFrame>
      <p:sp>
        <p:nvSpPr>
          <p:cNvPr id="2" name="Date Placeholder 1">
            <a:extLst>
              <a:ext uri="{FF2B5EF4-FFF2-40B4-BE49-F238E27FC236}">
                <a16:creationId xmlns:a16="http://schemas.microsoft.com/office/drawing/2014/main" id="{E8D3AE45-04B3-A032-5D3A-D8B2114A16F0}"/>
              </a:ext>
            </a:extLst>
          </p:cNvPr>
          <p:cNvSpPr>
            <a:spLocks noGrp="1"/>
          </p:cNvSpPr>
          <p:nvPr>
            <p:ph type="dt" sz="half" idx="14"/>
          </p:nvPr>
        </p:nvSpPr>
        <p:spPr/>
        <p:txBody>
          <a:bodyPr/>
          <a:lstStyle/>
          <a:p>
            <a:fld id="{C2150E0F-65BF-4754-A874-587658C88696}" type="datetime1">
              <a:rPr lang="en-US" smtClean="0"/>
              <a:t>7/25/2025</a:t>
            </a:fld>
            <a:endParaRPr lang="en-US"/>
          </a:p>
        </p:txBody>
      </p:sp>
      <p:sp>
        <p:nvSpPr>
          <p:cNvPr id="4" name="Slide Number Placeholder 3">
            <a:extLst>
              <a:ext uri="{FF2B5EF4-FFF2-40B4-BE49-F238E27FC236}">
                <a16:creationId xmlns:a16="http://schemas.microsoft.com/office/drawing/2014/main" id="{99E056B3-C854-6976-9F72-61EEA84ABE5D}"/>
              </a:ext>
            </a:extLst>
          </p:cNvPr>
          <p:cNvSpPr>
            <a:spLocks noGrp="1"/>
          </p:cNvSpPr>
          <p:nvPr>
            <p:ph type="sldNum" sz="quarter" idx="16"/>
          </p:nvPr>
        </p:nvSpPr>
        <p:spPr/>
        <p:txBody>
          <a:bodyPr/>
          <a:lstStyle/>
          <a:p>
            <a:fld id="{7B1F438D-4EAF-094E-9162-80CF3EF77236}" type="slidenum">
              <a:rPr lang="en-US" smtClean="0"/>
              <a:pPr/>
              <a:t>87</a:t>
            </a:fld>
            <a:endParaRPr lang="en-US"/>
          </a:p>
        </p:txBody>
      </p:sp>
      <p:sp>
        <p:nvSpPr>
          <p:cNvPr id="3" name="TextBox Y">
            <a:extLst>
              <a:ext uri="{FF2B5EF4-FFF2-40B4-BE49-F238E27FC236}">
                <a16:creationId xmlns:a16="http://schemas.microsoft.com/office/drawing/2014/main" id="{B4547B13-E35B-A72B-964C-7FCA66469C67}"/>
              </a:ext>
            </a:extLst>
          </p:cNvPr>
          <p:cNvSpPr txBox="1"/>
          <p:nvPr/>
        </p:nvSpPr>
        <p:spPr>
          <a:xfrm>
            <a:off x="517719" y="1098243"/>
            <a:ext cx="564369" cy="4238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marL="0" marR="0" lvl="0" indent="0" defTabSz="685783"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2"/>
                </a:solidFill>
                <a:effectLst/>
                <a:uLnTx/>
                <a:uFillTx/>
                <a:latin typeface="Nexa Bold"/>
                <a:ea typeface="+mn-ea"/>
                <a:cs typeface="+mn-cs"/>
              </a:rPr>
              <a:t>% change In volume share</a:t>
            </a:r>
            <a:endParaRPr kumimoji="0" sz="800" b="0" i="0" u="none" strike="noStrike" kern="1200" cap="none" spc="0" normalizeH="0" baseline="0" noProof="0" dirty="0">
              <a:ln>
                <a:noFill/>
              </a:ln>
              <a:solidFill>
                <a:schemeClr val="tx2"/>
              </a:solidFill>
              <a:effectLst/>
              <a:uLnTx/>
              <a:uFillTx/>
              <a:latin typeface="Nexa Bold"/>
              <a:ea typeface="+mn-ea"/>
              <a:cs typeface="+mn-cs"/>
            </a:endParaRPr>
          </a:p>
        </p:txBody>
      </p:sp>
    </p:spTree>
    <p:extLst>
      <p:ext uri="{BB962C8B-B14F-4D97-AF65-F5344CB8AC3E}">
        <p14:creationId xmlns:p14="http://schemas.microsoft.com/office/powerpoint/2010/main" val="290239503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6CC21E-4D67-FCF4-22F2-F5AAD22CD5E5}"/>
            </a:ext>
          </a:extLst>
        </p:cNvPr>
        <p:cNvGrpSpPr/>
        <p:nvPr/>
      </p:nvGrpSpPr>
      <p:grpSpPr>
        <a:xfrm>
          <a:off x="0" y="0"/>
          <a:ext cx="0" cy="0"/>
          <a:chOff x="0" y="0"/>
          <a:chExt cx="0" cy="0"/>
        </a:xfrm>
      </p:grpSpPr>
      <p:sp>
        <p:nvSpPr>
          <p:cNvPr id="6" name="Footer Placeholder 5">
            <a:extLst>
              <a:ext uri="{FF2B5EF4-FFF2-40B4-BE49-F238E27FC236}">
                <a16:creationId xmlns:a16="http://schemas.microsoft.com/office/drawing/2014/main" id="{ECE33399-D75D-6F69-4568-15F87201DE7A}"/>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D8542764-CA63-AF38-683D-984272E55B3A}"/>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4" name="Head">
            <a:extLst>
              <a:ext uri="{FF2B5EF4-FFF2-40B4-BE49-F238E27FC236}">
                <a16:creationId xmlns:a16="http://schemas.microsoft.com/office/drawing/2014/main" id="{E80FCDB8-ECB0-B95D-BBC7-2D1AD01A7E87}"/>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Banana Boat Aqua Protect Sport Lotion FPS50+ 236ml | Walmart | Assuming no other products are changing prices</a:t>
            </a:r>
          </a:p>
        </p:txBody>
      </p:sp>
      <p:sp>
        <p:nvSpPr>
          <p:cNvPr id="10" name="Title 9">
            <a:extLst>
              <a:ext uri="{FF2B5EF4-FFF2-40B4-BE49-F238E27FC236}">
                <a16:creationId xmlns:a16="http://schemas.microsoft.com/office/drawing/2014/main" id="{0B9B8C40-2BF9-DFE0-E7D2-36394CDB0674}"/>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A7779067-9AD6-D390-2475-57B1E2560BA3}"/>
              </a:ext>
            </a:extLst>
          </p:cNvPr>
          <p:cNvGraphicFramePr/>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134B7226-8DAD-7312-ABA5-665BDF56D05C}"/>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508DF7D6-94C6-36C2-A28C-5F9DE53FB6BB}"/>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F6D9362F-C5E6-D21F-B845-9BE0B1E80175}"/>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D8089B9B-9D14-5FAD-E0B6-F5C4AB4BC905}"/>
              </a:ext>
            </a:extLst>
          </p:cNvPr>
          <p:cNvSpPr>
            <a:spLocks noGrp="1"/>
          </p:cNvSpPr>
          <p:nvPr>
            <p:ph type="dt" sz="half" idx="14"/>
          </p:nvPr>
        </p:nvSpPr>
        <p:spPr/>
        <p:txBody>
          <a:bodyPr/>
          <a:lstStyle/>
          <a:p>
            <a:fld id="{7FE604EA-FBB6-4FDB-AFE2-9A23405DCB69}" type="datetime1">
              <a:rPr lang="en-US" smtClean="0"/>
              <a:t>7/25/2025</a:t>
            </a:fld>
            <a:endParaRPr lang="en-US"/>
          </a:p>
        </p:txBody>
      </p:sp>
      <p:sp>
        <p:nvSpPr>
          <p:cNvPr id="7" name="Slide Number Placeholder 6">
            <a:extLst>
              <a:ext uri="{FF2B5EF4-FFF2-40B4-BE49-F238E27FC236}">
                <a16:creationId xmlns:a16="http://schemas.microsoft.com/office/drawing/2014/main" id="{8E92910A-B958-E45E-1691-3B3086509AB0}"/>
              </a:ext>
            </a:extLst>
          </p:cNvPr>
          <p:cNvSpPr>
            <a:spLocks noGrp="1"/>
          </p:cNvSpPr>
          <p:nvPr>
            <p:ph type="sldNum" sz="quarter" idx="16"/>
          </p:nvPr>
        </p:nvSpPr>
        <p:spPr/>
        <p:txBody>
          <a:bodyPr/>
          <a:lstStyle/>
          <a:p>
            <a:fld id="{7B1F438D-4EAF-094E-9162-80CF3EF77236}" type="slidenum">
              <a:rPr lang="en-US" smtClean="0"/>
              <a:pPr/>
              <a:t>88</a:t>
            </a:fld>
            <a:endParaRPr lang="en-US"/>
          </a:p>
        </p:txBody>
      </p:sp>
      <p:sp>
        <p:nvSpPr>
          <p:cNvPr id="22" name="Rectangle 21">
            <a:extLst>
              <a:ext uri="{FF2B5EF4-FFF2-40B4-BE49-F238E27FC236}">
                <a16:creationId xmlns:a16="http://schemas.microsoft.com/office/drawing/2014/main" id="{311107B0-C7DF-E116-324B-75B7AE17F764}"/>
              </a:ext>
            </a:extLst>
          </p:cNvPr>
          <p:cNvSpPr/>
          <p:nvPr/>
        </p:nvSpPr>
        <p:spPr>
          <a:xfrm>
            <a:off x="972000" y="1458000"/>
            <a:ext cx="79128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3" name="Rectangle 22">
            <a:extLst>
              <a:ext uri="{FF2B5EF4-FFF2-40B4-BE49-F238E27FC236}">
                <a16:creationId xmlns:a16="http://schemas.microsoft.com/office/drawing/2014/main" id="{2CFCBE54-6A7D-59F9-8BB2-B3C370DF6616}"/>
              </a:ext>
            </a:extLst>
          </p:cNvPr>
          <p:cNvSpPr/>
          <p:nvPr/>
        </p:nvSpPr>
        <p:spPr>
          <a:xfrm>
            <a:off x="1763280" y="1458000"/>
            <a:ext cx="73476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4" name="Rectangle 23">
            <a:extLst>
              <a:ext uri="{FF2B5EF4-FFF2-40B4-BE49-F238E27FC236}">
                <a16:creationId xmlns:a16="http://schemas.microsoft.com/office/drawing/2014/main" id="{4659885E-C2C9-2464-DB53-85E55AE2131E}"/>
              </a:ext>
            </a:extLst>
          </p:cNvPr>
          <p:cNvSpPr/>
          <p:nvPr/>
        </p:nvSpPr>
        <p:spPr>
          <a:xfrm>
            <a:off x="2498040" y="1458000"/>
            <a:ext cx="28260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5" name="Rectangle 24">
            <a:extLst>
              <a:ext uri="{FF2B5EF4-FFF2-40B4-BE49-F238E27FC236}">
                <a16:creationId xmlns:a16="http://schemas.microsoft.com/office/drawing/2014/main" id="{3B388F03-AD05-7DBA-88AB-07B6CF742C58}"/>
              </a:ext>
            </a:extLst>
          </p:cNvPr>
          <p:cNvSpPr/>
          <p:nvPr/>
        </p:nvSpPr>
        <p:spPr>
          <a:xfrm>
            <a:off x="2780640" y="1458000"/>
            <a:ext cx="22608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Profit &amp; Revenue Increase</a:t>
            </a:r>
          </a:p>
        </p:txBody>
      </p:sp>
      <p:sp>
        <p:nvSpPr>
          <p:cNvPr id="26" name="Rectangle 25">
            <a:extLst>
              <a:ext uri="{FF2B5EF4-FFF2-40B4-BE49-F238E27FC236}">
                <a16:creationId xmlns:a16="http://schemas.microsoft.com/office/drawing/2014/main" id="{8658BE17-87E8-8C6E-4F29-06C3D43966BB}"/>
              </a:ext>
            </a:extLst>
          </p:cNvPr>
          <p:cNvSpPr/>
          <p:nvPr/>
        </p:nvSpPr>
        <p:spPr>
          <a:xfrm>
            <a:off x="3006720" y="1458000"/>
            <a:ext cx="28260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7" name="Rectangle 26">
            <a:extLst>
              <a:ext uri="{FF2B5EF4-FFF2-40B4-BE49-F238E27FC236}">
                <a16:creationId xmlns:a16="http://schemas.microsoft.com/office/drawing/2014/main" id="{BFF41D59-3D06-DBCE-FB74-14C747C474C0}"/>
              </a:ext>
            </a:extLst>
          </p:cNvPr>
          <p:cNvSpPr/>
          <p:nvPr/>
        </p:nvSpPr>
        <p:spPr>
          <a:xfrm>
            <a:off x="3289320" y="1458000"/>
            <a:ext cx="50868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8" name="Rectangle 27">
            <a:extLst>
              <a:ext uri="{FF2B5EF4-FFF2-40B4-BE49-F238E27FC236}">
                <a16:creationId xmlns:a16="http://schemas.microsoft.com/office/drawing/2014/main" id="{F4A9FBBE-674E-9033-EFC2-905D7C85F315}"/>
              </a:ext>
            </a:extLst>
          </p:cNvPr>
          <p:cNvSpPr/>
          <p:nvPr/>
        </p:nvSpPr>
        <p:spPr>
          <a:xfrm>
            <a:off x="3798000" y="1458000"/>
            <a:ext cx="101736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9" name="Rectangle 28">
            <a:extLst>
              <a:ext uri="{FF2B5EF4-FFF2-40B4-BE49-F238E27FC236}">
                <a16:creationId xmlns:a16="http://schemas.microsoft.com/office/drawing/2014/main" id="{0D2D10A8-305F-7EB7-A7AA-6B90C7C3A14E}"/>
              </a:ext>
            </a:extLst>
          </p:cNvPr>
          <p:cNvSpPr/>
          <p:nvPr/>
        </p:nvSpPr>
        <p:spPr>
          <a:xfrm>
            <a:off x="4815360" y="1458000"/>
            <a:ext cx="79128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Dilution &amp; Profit Increase</a:t>
            </a:r>
          </a:p>
        </p:txBody>
      </p:sp>
      <p:sp>
        <p:nvSpPr>
          <p:cNvPr id="30" name="Rectangle 29">
            <a:extLst>
              <a:ext uri="{FF2B5EF4-FFF2-40B4-BE49-F238E27FC236}">
                <a16:creationId xmlns:a16="http://schemas.microsoft.com/office/drawing/2014/main" id="{DF8C6E8F-4660-EB3A-3820-8E7CD402B4D8}"/>
              </a:ext>
            </a:extLst>
          </p:cNvPr>
          <p:cNvSpPr/>
          <p:nvPr/>
        </p:nvSpPr>
        <p:spPr>
          <a:xfrm>
            <a:off x="5606640" y="1458000"/>
            <a:ext cx="101736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Tree>
    <p:extLst>
      <p:ext uri="{BB962C8B-B14F-4D97-AF65-F5344CB8AC3E}">
        <p14:creationId xmlns:p14="http://schemas.microsoft.com/office/powerpoint/2010/main" val="313682440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DB89BF-2DDF-27EE-5C9D-4FC6EB100126}"/>
            </a:ext>
          </a:extLst>
        </p:cNvPr>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2A8D22B3-0DEA-C44F-7271-C3F539932F3F}"/>
              </a:ext>
            </a:extLst>
          </p:cNvPr>
          <p:cNvGraphicFramePr>
            <a:graphicFrameLocks noGrp="1"/>
          </p:cNvGraphicFramePr>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b="1">
                          <a:latin typeface="Nexa Bold"/>
                        </a:defRPr>
                      </a:pPr>
                      <a:r>
                        <a:rPr sz="800">
                          <a:latin typeface="Nexa Bold"/>
                        </a:rPr>
                        <a:t>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Aqua Protect Cream FPS50+ 236ml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b="1">
                          <a:latin typeface="Nexa Bold"/>
                        </a:defRPr>
                      </a:pPr>
                      <a:r>
                        <a:rPr sz="800">
                          <a:latin typeface="Nexa Bold"/>
                        </a:rPr>
                        <a:t>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Advanced Protection Lotion FPS50+ 240ml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a:latin typeface="Nexa Book"/>
                        </a:defRPr>
                      </a:pPr>
                      <a:r>
                        <a:rPr sz="800">
                          <a:latin typeface="Nexa Book"/>
                        </a:rPr>
                        <a:t>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a:latin typeface="Nexa Book"/>
                        </a:defRPr>
                      </a:pPr>
                      <a:r>
                        <a:rPr sz="800">
                          <a:latin typeface="Nexa Book"/>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a:latin typeface="Nexa Book"/>
                        </a:defRPr>
                      </a:pPr>
                      <a:r>
                        <a:rPr sz="800">
                          <a:latin typeface="Nexa Book"/>
                        </a:rPr>
                        <a:t>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b="1">
                          <a:latin typeface="Nexa Bold"/>
                        </a:defRPr>
                      </a:pPr>
                      <a:r>
                        <a:rPr sz="800">
                          <a:latin typeface="Nexa Bold"/>
                        </a:rPr>
                        <a:t>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Aqua Protect Kids Cream FPS50+ 236ml (1.9%)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a:latin typeface="Nexa Book"/>
                        </a:defRPr>
                      </a:pPr>
                      <a:r>
                        <a:rPr sz="800">
                          <a:latin typeface="Nexa Book"/>
                        </a:rPr>
                        <a:t>1.8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Sport Lotion FPS30 237ml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9DC23A14-7677-D2F2-D3A8-0CA9B95B5CDE}"/>
              </a:ext>
            </a:extLst>
          </p:cNvPr>
          <p:cNvGraphicFramePr>
            <a:graphicFrameLocks noGrp="1"/>
          </p:cNvGraphicFramePr>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Banana Boat Aqua Protect Cream FPS50+ 236ml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3.2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Banana Boat Aqua Protect Kids Cream FPS50+ 236ml (1.9%)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Banana Boat Advanced Protection Lotion FPS50+ 240ml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Equate Sport Lotion FPS30 237ml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968844AC-B9A3-407B-3DF4-85AD91A1D2F6}"/>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C06AF78A-C5F1-3AC8-AC72-E8595FB8D1AD}"/>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6" name="Head">
            <a:extLst>
              <a:ext uri="{FF2B5EF4-FFF2-40B4-BE49-F238E27FC236}">
                <a16:creationId xmlns:a16="http://schemas.microsoft.com/office/drawing/2014/main" id="{04AAABF8-9167-C307-7CD6-CBDD8565FE39}"/>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Banana Boat Aqua Protect Sport Lotion FPS50+ 236ml (3.1%) | Up &amp; Down Pricing | Walmart | Assumes no other are changing prices</a:t>
            </a:r>
          </a:p>
        </p:txBody>
      </p:sp>
      <p:sp>
        <p:nvSpPr>
          <p:cNvPr id="4" name="Title1">
            <a:extLst>
              <a:ext uri="{FF2B5EF4-FFF2-40B4-BE49-F238E27FC236}">
                <a16:creationId xmlns:a16="http://schemas.microsoft.com/office/drawing/2014/main" id="{D69F8AAF-AA56-769C-C2AE-A00331088405}"/>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1170531D-D6DC-B1BC-022F-E4756608D2A0}"/>
              </a:ext>
            </a:extLst>
          </p:cNvPr>
          <p:cNvGraphicFramePr>
            <a:graphicFrameLocks noGrp="1"/>
          </p:cNvGraphicFramePr>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B94540D2-FC84-990E-555E-6B297D09156A}"/>
              </a:ext>
            </a:extLst>
          </p:cNvPr>
          <p:cNvGraphicFramePr>
            <a:graphicFrameLocks noGrp="1"/>
          </p:cNvGraphicFramePr>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26D2CD4C-C0A8-14FF-1E45-DFF546964D68}"/>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6BB03934-D4E2-F187-D011-E63CD6327FE1}"/>
              </a:ext>
            </a:extLst>
          </p:cNvPr>
          <p:cNvSpPr>
            <a:spLocks noGrp="1"/>
          </p:cNvSpPr>
          <p:nvPr>
            <p:ph type="dt" sz="half" idx="14"/>
          </p:nvPr>
        </p:nvSpPr>
        <p:spPr/>
        <p:txBody>
          <a:bodyPr/>
          <a:lstStyle/>
          <a:p>
            <a:fld id="{1D008078-2C21-4DCA-B855-87E98C20A404}" type="datetime1">
              <a:rPr lang="en-US" smtClean="0"/>
              <a:t>7/25/2025</a:t>
            </a:fld>
            <a:endParaRPr lang="en-US"/>
          </a:p>
        </p:txBody>
      </p:sp>
      <p:sp>
        <p:nvSpPr>
          <p:cNvPr id="3" name="Slide Number Placeholder 2">
            <a:extLst>
              <a:ext uri="{FF2B5EF4-FFF2-40B4-BE49-F238E27FC236}">
                <a16:creationId xmlns:a16="http://schemas.microsoft.com/office/drawing/2014/main" id="{E4333B4E-059A-52A3-E4FF-16191D6048A7}"/>
              </a:ext>
            </a:extLst>
          </p:cNvPr>
          <p:cNvSpPr>
            <a:spLocks noGrp="1"/>
          </p:cNvSpPr>
          <p:nvPr>
            <p:ph type="sldNum" sz="quarter" idx="16"/>
          </p:nvPr>
        </p:nvSpPr>
        <p:spPr/>
        <p:txBody>
          <a:bodyPr/>
          <a:lstStyle/>
          <a:p>
            <a:fld id="{7B1F438D-4EAF-094E-9162-80CF3EF77236}" type="slidenum">
              <a:rPr lang="en-US" smtClean="0"/>
              <a:pPr/>
              <a:t>89</a:t>
            </a:fld>
            <a:endParaRPr lang="en-US"/>
          </a:p>
        </p:txBody>
      </p:sp>
    </p:spTree>
    <p:extLst>
      <p:ext uri="{BB962C8B-B14F-4D97-AF65-F5344CB8AC3E}">
        <p14:creationId xmlns:p14="http://schemas.microsoft.com/office/powerpoint/2010/main" val="32166229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B23610-35BB-D16B-5FF0-24F9A51B77AF}"/>
            </a:ext>
          </a:extLst>
        </p:cNvPr>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82389AA7-E3B0-330D-9A68-EB19CB0E54F5}"/>
              </a:ext>
            </a:extLst>
          </p:cNvPr>
          <p:cNvGraphicFramePr>
            <a:graphicFrameLocks noGrp="1"/>
          </p:cNvGraphicFramePr>
          <p:nvPr/>
        </p:nvGraphicFramePr>
        <p:xfrm>
          <a:off x="537316" y="1146130"/>
          <a:ext cx="4014351" cy="3587977"/>
        </p:xfrm>
        <a:graphic>
          <a:graphicData uri="http://schemas.openxmlformats.org/drawingml/2006/table">
            <a:tbl>
              <a:tblPr firstRow="1" bandRow="1">
                <a:tableStyleId>{2D5ABB26-0587-4C30-8999-92F81FD0307C}</a:tableStyleId>
              </a:tblPr>
              <a:tblGrid>
                <a:gridCol w="889145">
                  <a:extLst>
                    <a:ext uri="{9D8B030D-6E8A-4147-A177-3AD203B41FA5}">
                      <a16:colId xmlns:a16="http://schemas.microsoft.com/office/drawing/2014/main" val="2188046369"/>
                    </a:ext>
                  </a:extLst>
                </a:gridCol>
                <a:gridCol w="1143883">
                  <a:extLst>
                    <a:ext uri="{9D8B030D-6E8A-4147-A177-3AD203B41FA5}">
                      <a16:colId xmlns:a16="http://schemas.microsoft.com/office/drawing/2014/main" val="2235849951"/>
                    </a:ext>
                  </a:extLst>
                </a:gridCol>
                <a:gridCol w="1981323">
                  <a:extLst>
                    <a:ext uri="{9D8B030D-6E8A-4147-A177-3AD203B41FA5}">
                      <a16:colId xmlns:a16="http://schemas.microsoft.com/office/drawing/2014/main" val="233123412"/>
                    </a:ext>
                  </a:extLst>
                </a:gridCol>
              </a:tblGrid>
              <a:tr h="413997">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  </a:t>
                      </a:r>
                      <a:endParaRPr lang="en-CH" sz="90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7398">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(19.3%)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398">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(15.9%)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398">
                <a:tc>
                  <a:txBody>
                    <a:bodyPr/>
                    <a:lstStyle/>
                    <a:p>
                      <a:pPr algn="ctr">
                        <a:defRPr sz="800" b="1">
                          <a:latin typeface="Nexa Bold"/>
                        </a:defRPr>
                      </a:pPr>
                      <a:r>
                        <a:rPr sz="800">
                          <a:latin typeface="Nexa Bold"/>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Caribbean Beach (6.6%)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398">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(6.3%)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398">
                <a:tc>
                  <a:txBody>
                    <a:bodyPr/>
                    <a:lstStyle/>
                    <a:p>
                      <a:pPr algn="ctr">
                        <a:defRPr sz="800" b="1">
                          <a:latin typeface="Nexa Bold"/>
                        </a:defRPr>
                      </a:pPr>
                      <a:r>
                        <a:rPr sz="800">
                          <a:latin typeface="Nexa Bold"/>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Nuvel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398">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Neutrogena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398">
                <a:tc>
                  <a:txBody>
                    <a:bodyPr/>
                    <a:lstStyle/>
                    <a:p>
                      <a:pPr algn="ctr">
                        <a:defRPr sz="800" b="1">
                          <a:latin typeface="Nexa Bold"/>
                        </a:defRPr>
                      </a:pPr>
                      <a:r>
                        <a:rPr sz="800">
                          <a:latin typeface="Nexa Bold"/>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Garnier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398">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Isdin (1.8%)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398">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La Roche-Posay (1.9%)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398">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L'Oreal Paris (0.9%)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52BB2F4F-4A83-8ABD-5586-BB7E9BB67068}"/>
              </a:ext>
            </a:extLst>
          </p:cNvPr>
          <p:cNvGraphicFramePr>
            <a:graphicFrameLocks noGrp="1"/>
          </p:cNvGraphicFramePr>
          <p:nvPr/>
        </p:nvGraphicFramePr>
        <p:xfrm>
          <a:off x="4639070" y="1146130"/>
          <a:ext cx="4023000" cy="3586203"/>
        </p:xfrm>
        <a:graphic>
          <a:graphicData uri="http://schemas.openxmlformats.org/drawingml/2006/table">
            <a:tbl>
              <a:tblPr firstRow="1" bandRow="1">
                <a:tableStyleId>{2D5ABB26-0587-4C30-8999-92F81FD0307C}</a:tableStyleId>
              </a:tblPr>
              <a:tblGrid>
                <a:gridCol w="1984500">
                  <a:extLst>
                    <a:ext uri="{9D8B030D-6E8A-4147-A177-3AD203B41FA5}">
                      <a16:colId xmlns:a16="http://schemas.microsoft.com/office/drawing/2014/main" val="1447071671"/>
                    </a:ext>
                  </a:extLst>
                </a:gridCol>
                <a:gridCol w="1147500">
                  <a:extLst>
                    <a:ext uri="{9D8B030D-6E8A-4147-A177-3AD203B41FA5}">
                      <a16:colId xmlns:a16="http://schemas.microsoft.com/office/drawing/2014/main" val="2737317522"/>
                    </a:ext>
                  </a:extLst>
                </a:gridCol>
                <a:gridCol w="891000">
                  <a:extLst>
                    <a:ext uri="{9D8B030D-6E8A-4147-A177-3AD203B41FA5}">
                      <a16:colId xmlns:a16="http://schemas.microsoft.com/office/drawing/2014/main" val="2188046369"/>
                    </a:ext>
                  </a:extLst>
                </a:gridCol>
              </a:tblGrid>
              <a:tr h="413793">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7241">
                <a:tc>
                  <a:txBody>
                    <a:bodyPr/>
                    <a:lstStyle/>
                    <a:p>
                      <a:pPr algn="ctr">
                        <a:defRPr sz="800">
                          <a:latin typeface="Nexa Bold"/>
                        </a:defRPr>
                      </a:pPr>
                      <a:r>
                        <a:rPr sz="800">
                          <a:latin typeface="Nexa Bold"/>
                        </a:rPr>
                        <a:t>Hawaiian Tropic (19.3%)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241">
                <a:tc>
                  <a:txBody>
                    <a:bodyPr/>
                    <a:lstStyle/>
                    <a:p>
                      <a:pPr algn="ctr">
                        <a:defRPr sz="800">
                          <a:latin typeface="Nexa Bold"/>
                        </a:defRPr>
                      </a:pPr>
                      <a:r>
                        <a:rPr sz="800">
                          <a:latin typeface="Nexa Bold"/>
                        </a:rPr>
                        <a:t>Banana Boat (15.9%)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241">
                <a:tc>
                  <a:txBody>
                    <a:bodyPr/>
                    <a:lstStyle/>
                    <a:p>
                      <a:pPr algn="ctr">
                        <a:defRPr sz="800">
                          <a:latin typeface="Nexa Bold"/>
                        </a:defRPr>
                      </a:pPr>
                      <a:r>
                        <a:rPr sz="800">
                          <a:latin typeface="Nexa Bold"/>
                        </a:rPr>
                        <a:t>Caribbean Beach (6.6%)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241">
                <a:tc>
                  <a:txBody>
                    <a:bodyPr/>
                    <a:lstStyle/>
                    <a:p>
                      <a:pPr algn="ctr">
                        <a:defRPr sz="800">
                          <a:latin typeface="Nexa Bold"/>
                        </a:defRPr>
                      </a:pPr>
                      <a:r>
                        <a:rPr sz="800">
                          <a:latin typeface="Nexa Bold"/>
                        </a:rPr>
                        <a:t>EQUATE (6.3%)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241">
                <a:tc>
                  <a:txBody>
                    <a:bodyPr/>
                    <a:lstStyle/>
                    <a:p>
                      <a:pPr algn="ctr">
                        <a:defRPr sz="800">
                          <a:latin typeface="Nexa Bold"/>
                        </a:defRPr>
                      </a:pPr>
                      <a:r>
                        <a:rPr sz="800">
                          <a:latin typeface="Nexa Bold"/>
                        </a:rPr>
                        <a:t>Neutrogena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241">
                <a:tc>
                  <a:txBody>
                    <a:bodyPr/>
                    <a:lstStyle/>
                    <a:p>
                      <a:pPr algn="ctr">
                        <a:defRPr sz="800">
                          <a:latin typeface="Nexa Bold"/>
                        </a:defRPr>
                      </a:pPr>
                      <a:r>
                        <a:rPr sz="800">
                          <a:latin typeface="Nexa Bold"/>
                        </a:rPr>
                        <a:t>Nuvel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241">
                <a:tc>
                  <a:txBody>
                    <a:bodyPr/>
                    <a:lstStyle/>
                    <a:p>
                      <a:pPr algn="ctr">
                        <a:defRPr sz="800">
                          <a:latin typeface="Nexa Bold"/>
                        </a:defRPr>
                      </a:pPr>
                      <a:r>
                        <a:rPr sz="800">
                          <a:latin typeface="Nexa Bold"/>
                        </a:rPr>
                        <a:t>Garnier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241">
                <a:tc>
                  <a:txBody>
                    <a:bodyPr/>
                    <a:lstStyle/>
                    <a:p>
                      <a:pPr algn="ctr">
                        <a:defRPr sz="800">
                          <a:latin typeface="Nexa Bold"/>
                        </a:defRPr>
                      </a:pPr>
                      <a:r>
                        <a:rPr sz="800">
                          <a:latin typeface="Nexa Bold"/>
                        </a:rPr>
                        <a:t>Isdin (1.8%)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241">
                <a:tc>
                  <a:txBody>
                    <a:bodyPr/>
                    <a:lstStyle/>
                    <a:p>
                      <a:pPr algn="ctr">
                        <a:defRPr sz="800">
                          <a:latin typeface="Nexa Bold"/>
                        </a:defRPr>
                      </a:pPr>
                      <a:r>
                        <a:rPr sz="800">
                          <a:latin typeface="Nexa Bold"/>
                        </a:rPr>
                        <a:t>La Roche-Posay (1.9%)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241">
                <a:tc>
                  <a:txBody>
                    <a:bodyPr/>
                    <a:lstStyle/>
                    <a:p>
                      <a:pPr algn="ctr">
                        <a:defRPr sz="800">
                          <a:latin typeface="Nexa Bold"/>
                        </a:defRPr>
                      </a:pPr>
                      <a:r>
                        <a:rPr sz="800">
                          <a:latin typeface="Nexa Bold"/>
                        </a:rPr>
                        <a:t>L'Oreal Paris (0.9%)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23B35034-0348-CEEB-9A8C-F7FB3A571066}"/>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808FEF0B-CB6B-EDFA-C5B9-25B31FEEDF47}"/>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6" name="Head">
            <a:extLst>
              <a:ext uri="{FF2B5EF4-FFF2-40B4-BE49-F238E27FC236}">
                <a16:creationId xmlns:a16="http://schemas.microsoft.com/office/drawing/2014/main" id="{05400A53-2970-7274-6EBD-F74A3A4C1ED5}"/>
              </a:ext>
            </a:extLst>
          </p:cNvPr>
          <p:cNvSpPr>
            <a:spLocks noGrp="1"/>
          </p:cNvSpPr>
          <p:nvPr>
            <p:ph type="body" sz="quarter" idx="18"/>
          </p:nvPr>
        </p:nvSpPr>
        <p:spPr>
          <a:xfrm>
            <a:off x="503238" y="774000"/>
            <a:ext cx="8136762" cy="360000"/>
          </a:xfrm>
        </p:spPr>
        <p:txBody>
          <a:bodyPr/>
          <a:lstStyle/>
          <a:p>
            <a:pPr>
              <a:defRPr sz="1200">
                <a:latin typeface="Nexa Bold (Headings)"/>
              </a:defRPr>
            </a:pPr>
            <a:r>
              <a:t>Sourcing Analysis | Nivea (38.0%) | Up &amp; Down Pricing | Walmart | Assumes no other are changing prices</a:t>
            </a:r>
          </a:p>
        </p:txBody>
      </p:sp>
      <p:sp>
        <p:nvSpPr>
          <p:cNvPr id="4" name="Title1">
            <a:extLst>
              <a:ext uri="{FF2B5EF4-FFF2-40B4-BE49-F238E27FC236}">
                <a16:creationId xmlns:a16="http://schemas.microsoft.com/office/drawing/2014/main" id="{321A9342-91AE-C596-D8E2-1F95308C730D}"/>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Brand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8075D99D-E77D-0728-79BE-3276A1C758E6}"/>
              </a:ext>
            </a:extLst>
          </p:cNvPr>
          <p:cNvGraphicFramePr>
            <a:graphicFrameLocks noGrp="1"/>
          </p:cNvGraphicFramePr>
          <p:nvPr/>
        </p:nvGraphicFramePr>
        <p:xfrm>
          <a:off x="1434606" y="1549987"/>
          <a:ext cx="1121270" cy="3182346"/>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3C8D012E-7C2E-57C0-2B28-53E5A6C7B96B}"/>
              </a:ext>
            </a:extLst>
          </p:cNvPr>
          <p:cNvGraphicFramePr>
            <a:graphicFrameLocks noGrp="1"/>
          </p:cNvGraphicFramePr>
          <p:nvPr/>
        </p:nvGraphicFramePr>
        <p:xfrm>
          <a:off x="6643132" y="1544552"/>
          <a:ext cx="1130884" cy="3187781"/>
        </p:xfrm>
        <a:graphic>
          <a:graphicData uri="http://schemas.openxmlformats.org/drawingml/2006/chart">
            <c:chart xmlns:c="http://schemas.openxmlformats.org/drawingml/2006/chart" xmlns:r="http://schemas.openxmlformats.org/officeDocument/2006/relationships" r:id="rId3"/>
          </a:graphicData>
        </a:graphic>
      </p:graphicFrame>
      <p:sp>
        <p:nvSpPr>
          <p:cNvPr id="2" name="Date Placeholder 1">
            <a:extLst>
              <a:ext uri="{FF2B5EF4-FFF2-40B4-BE49-F238E27FC236}">
                <a16:creationId xmlns:a16="http://schemas.microsoft.com/office/drawing/2014/main" id="{3CE44E2F-5730-40D1-0EBF-1ED7524F79AB}"/>
              </a:ext>
            </a:extLst>
          </p:cNvPr>
          <p:cNvSpPr>
            <a:spLocks noGrp="1"/>
          </p:cNvSpPr>
          <p:nvPr>
            <p:ph type="dt" sz="half" idx="14"/>
          </p:nvPr>
        </p:nvSpPr>
        <p:spPr/>
        <p:txBody>
          <a:bodyPr/>
          <a:lstStyle/>
          <a:p>
            <a:fld id="{53486936-A927-4261-B0C8-39E31EFDDAC0}" type="datetime1">
              <a:rPr lang="en-US" smtClean="0"/>
              <a:t>7/25/2025</a:t>
            </a:fld>
            <a:endParaRPr lang="en-US"/>
          </a:p>
        </p:txBody>
      </p:sp>
      <p:sp>
        <p:nvSpPr>
          <p:cNvPr id="3" name="Slide Number Placeholder 2">
            <a:extLst>
              <a:ext uri="{FF2B5EF4-FFF2-40B4-BE49-F238E27FC236}">
                <a16:creationId xmlns:a16="http://schemas.microsoft.com/office/drawing/2014/main" id="{C034ACFD-31E2-8E57-7269-8B9303EA742C}"/>
              </a:ext>
            </a:extLst>
          </p:cNvPr>
          <p:cNvSpPr>
            <a:spLocks noGrp="1"/>
          </p:cNvSpPr>
          <p:nvPr>
            <p:ph type="sldNum" sz="quarter" idx="16"/>
          </p:nvPr>
        </p:nvSpPr>
        <p:spPr/>
        <p:txBody>
          <a:bodyPr/>
          <a:lstStyle/>
          <a:p>
            <a:fld id="{7B1F438D-4EAF-094E-9162-80CF3EF77236}" type="slidenum">
              <a:rPr lang="en-US" smtClean="0"/>
              <a:pPr/>
              <a:t>9</a:t>
            </a:fld>
            <a:endParaRPr lang="en-US"/>
          </a:p>
        </p:txBody>
      </p:sp>
    </p:spTree>
    <p:extLst>
      <p:ext uri="{BB962C8B-B14F-4D97-AF65-F5344CB8AC3E}">
        <p14:creationId xmlns:p14="http://schemas.microsoft.com/office/powerpoint/2010/main" val="355708163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0E91E9-B6BA-8FBD-F77B-3E6D02BFC335}"/>
            </a:ext>
          </a:extLst>
        </p:cNvPr>
        <p:cNvGrpSpPr/>
        <p:nvPr/>
      </p:nvGrpSpPr>
      <p:grpSpPr>
        <a:xfrm>
          <a:off x="0" y="0"/>
          <a:ext cx="0" cy="0"/>
          <a:chOff x="0" y="0"/>
          <a:chExt cx="0" cy="0"/>
        </a:xfrm>
      </p:grpSpPr>
      <p:sp>
        <p:nvSpPr>
          <p:cNvPr id="6" name="Footer Placeholder 5">
            <a:extLst>
              <a:ext uri="{FF2B5EF4-FFF2-40B4-BE49-F238E27FC236}">
                <a16:creationId xmlns:a16="http://schemas.microsoft.com/office/drawing/2014/main" id="{E06FAC3B-BDC1-7674-FE97-2D892611A711}"/>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F65B8038-97F8-85B7-5D9B-6CD7E5C10BE9}"/>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4" name="Head">
            <a:extLst>
              <a:ext uri="{FF2B5EF4-FFF2-40B4-BE49-F238E27FC236}">
                <a16:creationId xmlns:a16="http://schemas.microsoft.com/office/drawing/2014/main" id="{7AAD61FB-D8FF-3240-2FB6-4DEDDE8C87D0}"/>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Banana Boat Aqua Protect Sport Spray FPS50+ 170g | Walmart | Assuming no other products are changing prices</a:t>
            </a:r>
          </a:p>
        </p:txBody>
      </p:sp>
      <p:sp>
        <p:nvSpPr>
          <p:cNvPr id="10" name="Title 9">
            <a:extLst>
              <a:ext uri="{FF2B5EF4-FFF2-40B4-BE49-F238E27FC236}">
                <a16:creationId xmlns:a16="http://schemas.microsoft.com/office/drawing/2014/main" id="{08B272F7-5B8B-6DC1-7683-6861EA549802}"/>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922BB59B-10A1-F5BC-FE00-D93872879D12}"/>
              </a:ext>
            </a:extLst>
          </p:cNvPr>
          <p:cNvGraphicFramePr/>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A67B8E35-005E-F562-42E1-C102ADF0DBBF}"/>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7923B081-D8FF-8CD8-EE75-E618BB95C7E9}"/>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39D4B10E-D9F9-0EB3-E3FD-29E7DB19BFA4}"/>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40A18201-1BA4-9CB7-C24F-3723A28E38A7}"/>
              </a:ext>
            </a:extLst>
          </p:cNvPr>
          <p:cNvSpPr>
            <a:spLocks noGrp="1"/>
          </p:cNvSpPr>
          <p:nvPr>
            <p:ph type="dt" sz="half" idx="14"/>
          </p:nvPr>
        </p:nvSpPr>
        <p:spPr/>
        <p:txBody>
          <a:bodyPr/>
          <a:lstStyle/>
          <a:p>
            <a:fld id="{7FE604EA-FBB6-4FDB-AFE2-9A23405DCB69}" type="datetime1">
              <a:rPr lang="en-US" smtClean="0"/>
              <a:t>7/25/2025</a:t>
            </a:fld>
            <a:endParaRPr lang="en-US"/>
          </a:p>
        </p:txBody>
      </p:sp>
      <p:sp>
        <p:nvSpPr>
          <p:cNvPr id="7" name="Slide Number Placeholder 6">
            <a:extLst>
              <a:ext uri="{FF2B5EF4-FFF2-40B4-BE49-F238E27FC236}">
                <a16:creationId xmlns:a16="http://schemas.microsoft.com/office/drawing/2014/main" id="{EEB08C23-B327-0C0E-BD38-8EC4173A66BF}"/>
              </a:ext>
            </a:extLst>
          </p:cNvPr>
          <p:cNvSpPr>
            <a:spLocks noGrp="1"/>
          </p:cNvSpPr>
          <p:nvPr>
            <p:ph type="sldNum" sz="quarter" idx="16"/>
          </p:nvPr>
        </p:nvSpPr>
        <p:spPr/>
        <p:txBody>
          <a:bodyPr/>
          <a:lstStyle/>
          <a:p>
            <a:fld id="{7B1F438D-4EAF-094E-9162-80CF3EF77236}" type="slidenum">
              <a:rPr lang="en-US" smtClean="0"/>
              <a:pPr/>
              <a:t>90</a:t>
            </a:fld>
            <a:endParaRPr lang="en-US"/>
          </a:p>
        </p:txBody>
      </p:sp>
      <p:sp>
        <p:nvSpPr>
          <p:cNvPr id="22" name="Rectangle 21">
            <a:extLst>
              <a:ext uri="{FF2B5EF4-FFF2-40B4-BE49-F238E27FC236}">
                <a16:creationId xmlns:a16="http://schemas.microsoft.com/office/drawing/2014/main" id="{4954BB22-C3D9-16E5-A841-627EF28DCA11}"/>
              </a:ext>
            </a:extLst>
          </p:cNvPr>
          <p:cNvSpPr/>
          <p:nvPr/>
        </p:nvSpPr>
        <p:spPr>
          <a:xfrm>
            <a:off x="972000" y="1458000"/>
            <a:ext cx="152604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Increase &amp; Profit Dilution</a:t>
            </a:r>
          </a:p>
        </p:txBody>
      </p:sp>
      <p:sp>
        <p:nvSpPr>
          <p:cNvPr id="23" name="Rectangle 22">
            <a:extLst>
              <a:ext uri="{FF2B5EF4-FFF2-40B4-BE49-F238E27FC236}">
                <a16:creationId xmlns:a16="http://schemas.microsoft.com/office/drawing/2014/main" id="{4D914147-1CD4-654F-E1A6-BB2F18FDFBF6}"/>
              </a:ext>
            </a:extLst>
          </p:cNvPr>
          <p:cNvSpPr/>
          <p:nvPr/>
        </p:nvSpPr>
        <p:spPr>
          <a:xfrm>
            <a:off x="2498040" y="1458000"/>
            <a:ext cx="62172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4" name="Rectangle 23">
            <a:extLst>
              <a:ext uri="{FF2B5EF4-FFF2-40B4-BE49-F238E27FC236}">
                <a16:creationId xmlns:a16="http://schemas.microsoft.com/office/drawing/2014/main" id="{41BC707B-9E8E-04E0-3788-B3398EF57C88}"/>
              </a:ext>
            </a:extLst>
          </p:cNvPr>
          <p:cNvSpPr/>
          <p:nvPr/>
        </p:nvSpPr>
        <p:spPr>
          <a:xfrm>
            <a:off x="3119760" y="1458000"/>
            <a:ext cx="1978199"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Dilution &amp; Profit Increase</a:t>
            </a:r>
          </a:p>
        </p:txBody>
      </p:sp>
      <p:sp>
        <p:nvSpPr>
          <p:cNvPr id="25" name="Rectangle 24">
            <a:extLst>
              <a:ext uri="{FF2B5EF4-FFF2-40B4-BE49-F238E27FC236}">
                <a16:creationId xmlns:a16="http://schemas.microsoft.com/office/drawing/2014/main" id="{CF5465A0-7328-7F09-0E75-73FF57533BC6}"/>
              </a:ext>
            </a:extLst>
          </p:cNvPr>
          <p:cNvSpPr/>
          <p:nvPr/>
        </p:nvSpPr>
        <p:spPr>
          <a:xfrm>
            <a:off x="5097960" y="1458000"/>
            <a:ext cx="152604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Tree>
    <p:extLst>
      <p:ext uri="{BB962C8B-B14F-4D97-AF65-F5344CB8AC3E}">
        <p14:creationId xmlns:p14="http://schemas.microsoft.com/office/powerpoint/2010/main" val="138623374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D1EDEA-204F-6DA9-498D-8184C4176AE8}"/>
            </a:ext>
          </a:extLst>
        </p:cNvPr>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11C33076-F5DF-AA28-858A-BD9C89F43FF5}"/>
              </a:ext>
            </a:extLst>
          </p:cNvPr>
          <p:cNvGraphicFramePr>
            <a:graphicFrameLocks noGrp="1"/>
          </p:cNvGraphicFramePr>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b="1">
                          <a:latin typeface="Nexa Bold"/>
                        </a:defRPr>
                      </a:pPr>
                      <a:r>
                        <a:rPr sz="800">
                          <a:latin typeface="Nexa Bold"/>
                        </a:rPr>
                        <a:t>3.0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Aqua Protect Sport Lotion FPS50+ 236ml (3.1%)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b="1">
                          <a:latin typeface="Nexa Bold"/>
                        </a:defRPr>
                      </a:pPr>
                      <a:r>
                        <a:rPr sz="800">
                          <a:latin typeface="Nexa Bold"/>
                        </a:rPr>
                        <a:t>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Aqua Protect Cream FPS50+ 236ml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b="1">
                          <a:latin typeface="Nexa Bold"/>
                        </a:defRPr>
                      </a:pPr>
                      <a:r>
                        <a:rPr sz="800">
                          <a:latin typeface="Nexa Bold"/>
                        </a:rPr>
                        <a:t>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Aqua Protect Kids Cream FPS50+ 236ml (1.9%)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Advanced Protection Lotion FPS50+ 240ml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EA362B1D-FEE4-5821-E4B7-8B72BDDB1B2D}"/>
              </a:ext>
            </a:extLst>
          </p:cNvPr>
          <p:cNvGraphicFramePr>
            <a:graphicFrameLocks noGrp="1"/>
          </p:cNvGraphicFramePr>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Banana Boat Aqua Protect Sport Lotion FPS50+ 236ml (3.1%)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Banana Boat Aqua Protect Cream FPS50+ 236ml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Banana Boat Dry Balance Sport Spray FPS50 170ml (1.2%)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Banana Boat Aqua Protect Kids Cream FPS50+ 236ml (1.9%)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B7618E07-FA03-9A80-99B4-171053BD7550}"/>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3DCB2026-7B2A-D368-EB8B-34A5028517F1}"/>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6" name="Head">
            <a:extLst>
              <a:ext uri="{FF2B5EF4-FFF2-40B4-BE49-F238E27FC236}">
                <a16:creationId xmlns:a16="http://schemas.microsoft.com/office/drawing/2014/main" id="{940D97C1-5F63-7004-C326-7C702D486DA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Banana Boat Aqua Protect Sport Spray FPS50+ 170g (0.5%) | Up &amp; Down Pricing | Walmart | Assumes no other are changing prices</a:t>
            </a:r>
          </a:p>
        </p:txBody>
      </p:sp>
      <p:sp>
        <p:nvSpPr>
          <p:cNvPr id="4" name="Title1">
            <a:extLst>
              <a:ext uri="{FF2B5EF4-FFF2-40B4-BE49-F238E27FC236}">
                <a16:creationId xmlns:a16="http://schemas.microsoft.com/office/drawing/2014/main" id="{6BF098F4-E18B-4EF6-FC06-633BA9FA6159}"/>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84E4B20B-9523-8C9D-ACE8-9F6947753B9E}"/>
              </a:ext>
            </a:extLst>
          </p:cNvPr>
          <p:cNvGraphicFramePr>
            <a:graphicFrameLocks noGrp="1"/>
          </p:cNvGraphicFramePr>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6F2CDBB9-8CE6-9567-E2F5-80558FE28D4A}"/>
              </a:ext>
            </a:extLst>
          </p:cNvPr>
          <p:cNvGraphicFramePr>
            <a:graphicFrameLocks noGrp="1"/>
          </p:cNvGraphicFramePr>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855E13DD-4D4D-9388-A68A-28FBD5068A67}"/>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33EA5082-2DCB-9032-301E-CE85E2805CBA}"/>
              </a:ext>
            </a:extLst>
          </p:cNvPr>
          <p:cNvSpPr>
            <a:spLocks noGrp="1"/>
          </p:cNvSpPr>
          <p:nvPr>
            <p:ph type="dt" sz="half" idx="14"/>
          </p:nvPr>
        </p:nvSpPr>
        <p:spPr/>
        <p:txBody>
          <a:bodyPr/>
          <a:lstStyle/>
          <a:p>
            <a:fld id="{1D008078-2C21-4DCA-B855-87E98C20A404}" type="datetime1">
              <a:rPr lang="en-US" smtClean="0"/>
              <a:t>7/25/2025</a:t>
            </a:fld>
            <a:endParaRPr lang="en-US"/>
          </a:p>
        </p:txBody>
      </p:sp>
      <p:sp>
        <p:nvSpPr>
          <p:cNvPr id="3" name="Slide Number Placeholder 2">
            <a:extLst>
              <a:ext uri="{FF2B5EF4-FFF2-40B4-BE49-F238E27FC236}">
                <a16:creationId xmlns:a16="http://schemas.microsoft.com/office/drawing/2014/main" id="{6E43301D-E865-FD28-F59C-30B9D9B36E33}"/>
              </a:ext>
            </a:extLst>
          </p:cNvPr>
          <p:cNvSpPr>
            <a:spLocks noGrp="1"/>
          </p:cNvSpPr>
          <p:nvPr>
            <p:ph type="sldNum" sz="quarter" idx="16"/>
          </p:nvPr>
        </p:nvSpPr>
        <p:spPr/>
        <p:txBody>
          <a:bodyPr/>
          <a:lstStyle/>
          <a:p>
            <a:fld id="{7B1F438D-4EAF-094E-9162-80CF3EF77236}" type="slidenum">
              <a:rPr lang="en-US" smtClean="0"/>
              <a:pPr/>
              <a:t>91</a:t>
            </a:fld>
            <a:endParaRPr lang="en-US"/>
          </a:p>
        </p:txBody>
      </p:sp>
    </p:spTree>
    <p:extLst>
      <p:ext uri="{BB962C8B-B14F-4D97-AF65-F5344CB8AC3E}">
        <p14:creationId xmlns:p14="http://schemas.microsoft.com/office/powerpoint/2010/main" val="270110720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06649B-0F27-467D-8114-776A51D97A95}"/>
            </a:ext>
          </a:extLst>
        </p:cNvPr>
        <p:cNvGrpSpPr/>
        <p:nvPr/>
      </p:nvGrpSpPr>
      <p:grpSpPr>
        <a:xfrm>
          <a:off x="0" y="0"/>
          <a:ext cx="0" cy="0"/>
          <a:chOff x="0" y="0"/>
          <a:chExt cx="0" cy="0"/>
        </a:xfrm>
      </p:grpSpPr>
      <p:sp>
        <p:nvSpPr>
          <p:cNvPr id="6" name="Footer Placeholder 5">
            <a:extLst>
              <a:ext uri="{FF2B5EF4-FFF2-40B4-BE49-F238E27FC236}">
                <a16:creationId xmlns:a16="http://schemas.microsoft.com/office/drawing/2014/main" id="{3AD9C098-3471-AFFD-5C35-0263FB6716EE}"/>
              </a:ext>
            </a:extLst>
          </p:cNvPr>
          <p:cNvSpPr>
            <a:spLocks noGrp="1"/>
          </p:cNvSpPr>
          <p:nvPr>
            <p:ph type="ftr" sz="quarter" idx="15"/>
          </p:nvPr>
        </p:nvSpPr>
        <p:spPr>
          <a:xfrm>
            <a:off x="546969" y="4970700"/>
            <a:ext cx="6451742" cy="174151"/>
          </a:xfrm>
        </p:spPr>
        <p:txBody>
          <a:bodyPr/>
          <a:lstStyle/>
          <a:p>
            <a:endParaRPr lang="en-CH"/>
          </a:p>
        </p:txBody>
      </p:sp>
      <p:sp>
        <p:nvSpPr>
          <p:cNvPr id="19" name="Source">
            <a:extLst>
              <a:ext uri="{FF2B5EF4-FFF2-40B4-BE49-F238E27FC236}">
                <a16:creationId xmlns:a16="http://schemas.microsoft.com/office/drawing/2014/main" id="{A978C65F-C45C-5940-2C17-3BCADC1B2AEE}"/>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20" name="Head">
            <a:extLst>
              <a:ext uri="{FF2B5EF4-FFF2-40B4-BE49-F238E27FC236}">
                <a16:creationId xmlns:a16="http://schemas.microsoft.com/office/drawing/2014/main" id="{4FCA0CC4-1D7A-CC8A-2AC2-06E33F39A4A0}"/>
              </a:ext>
            </a:extLst>
          </p:cNvPr>
          <p:cNvSpPr>
            <a:spLocks noGrp="1"/>
          </p:cNvSpPr>
          <p:nvPr>
            <p:ph type="body" sz="quarter" idx="18"/>
          </p:nvPr>
        </p:nvSpPr>
        <p:spPr>
          <a:xfrm>
            <a:off x="503238" y="774000"/>
            <a:ext cx="8136762" cy="360000"/>
          </a:xfrm>
        </p:spPr>
        <p:txBody>
          <a:bodyPr/>
          <a:lstStyle/>
          <a:p>
            <a:pPr>
              <a:defRPr sz="1200">
                <a:latin typeface="Nexa Bold (Headings)"/>
              </a:defRPr>
            </a:pPr>
            <a:r>
              <a:t>BB Aqua Protect Innovation | Price Elasticity | Walmart | Assumes no other products are changing prices</a:t>
            </a:r>
          </a:p>
        </p:txBody>
      </p:sp>
      <p:sp>
        <p:nvSpPr>
          <p:cNvPr id="18" name="Title 17">
            <a:extLst>
              <a:ext uri="{FF2B5EF4-FFF2-40B4-BE49-F238E27FC236}">
                <a16:creationId xmlns:a16="http://schemas.microsoft.com/office/drawing/2014/main" id="{C99F7050-AE30-3172-481B-D0820C7E080B}"/>
              </a:ext>
            </a:extLst>
          </p:cNvPr>
          <p:cNvSpPr>
            <a:spLocks noGrp="1"/>
          </p:cNvSpPr>
          <p:nvPr>
            <p:ph type="title"/>
          </p:nvPr>
        </p:nvSpPr>
        <p:spPr>
          <a:xfrm>
            <a:off x="504000" y="-1"/>
            <a:ext cx="8136000" cy="771525"/>
          </a:xfrm>
        </p:spPr>
        <p:txBody>
          <a:bodyPr/>
          <a:lstStyle/>
          <a:p>
            <a:pPr>
              <a:defRPr sz="1600">
                <a:latin typeface="Nexa Bold (Headings)"/>
              </a:defRPr>
            </a:pPr>
            <a:r>
              <a:rPr lang="fr-CH" dirty="0">
                <a:highlight>
                  <a:srgbClr val="FFFF00"/>
                </a:highlight>
              </a:rPr>
              <a:t>Price </a:t>
            </a:r>
            <a:r>
              <a:rPr lang="fr-CH" dirty="0" err="1">
                <a:highlight>
                  <a:srgbClr val="FFFF00"/>
                </a:highlight>
              </a:rPr>
              <a:t>Elasticity</a:t>
            </a:r>
            <a:r>
              <a:rPr lang="fr-CH" dirty="0">
                <a:highlight>
                  <a:srgbClr val="FFFF00"/>
                </a:highlight>
              </a:rPr>
              <a:t> </a:t>
            </a:r>
            <a:r>
              <a:rPr lang="fr-CH" dirty="0" err="1">
                <a:highlight>
                  <a:srgbClr val="FFFF00"/>
                </a:highlight>
              </a:rPr>
              <a:t>Curve</a:t>
            </a:r>
            <a:r>
              <a:rPr lang="en-US" dirty="0">
                <a:highlight>
                  <a:srgbClr val="FFFF00"/>
                </a:highlight>
              </a:rPr>
              <a:t> </a:t>
            </a:r>
            <a:r>
              <a:rPr lang="en-US" dirty="0">
                <a:solidFill>
                  <a:schemeClr val="bg2">
                    <a:lumMod val="90000"/>
                  </a:schemeClr>
                </a:solidFill>
                <a:highlight>
                  <a:srgbClr val="FFFF00"/>
                </a:highlight>
              </a:rPr>
              <a:t>(Replace with SO WHAT)</a:t>
            </a:r>
          </a:p>
        </p:txBody>
      </p:sp>
      <p:graphicFrame>
        <p:nvGraphicFramePr>
          <p:cNvPr id="34" name="T1">
            <a:extLst>
              <a:ext uri="{FF2B5EF4-FFF2-40B4-BE49-F238E27FC236}">
                <a16:creationId xmlns:a16="http://schemas.microsoft.com/office/drawing/2014/main" id="{0279E7B5-863D-2A0C-4019-E1F58DBF4B2F}"/>
              </a:ext>
            </a:extLst>
          </p:cNvPr>
          <p:cNvGraphicFramePr>
            <a:graphicFrameLocks/>
          </p:cNvGraphicFramePr>
          <p:nvPr/>
        </p:nvGraphicFramePr>
        <p:xfrm>
          <a:off x="4579258" y="1141495"/>
          <a:ext cx="4057904" cy="746284"/>
        </p:xfrm>
        <a:graphic>
          <a:graphicData uri="http://schemas.openxmlformats.org/drawingml/2006/table">
            <a:tbl>
              <a:tblPr bandRow="1"/>
              <a:tblGrid>
                <a:gridCol w="162560">
                  <a:extLst>
                    <a:ext uri="{9D8B030D-6E8A-4147-A177-3AD203B41FA5}">
                      <a16:colId xmlns:a16="http://schemas.microsoft.com/office/drawing/2014/main" val="20000"/>
                    </a:ext>
                  </a:extLst>
                </a:gridCol>
                <a:gridCol w="1982932">
                  <a:extLst>
                    <a:ext uri="{9D8B030D-6E8A-4147-A177-3AD203B41FA5}">
                      <a16:colId xmlns:a16="http://schemas.microsoft.com/office/drawing/2014/main" val="20001"/>
                    </a:ext>
                  </a:extLst>
                </a:gridCol>
                <a:gridCol w="478103">
                  <a:extLst>
                    <a:ext uri="{9D8B030D-6E8A-4147-A177-3AD203B41FA5}">
                      <a16:colId xmlns:a16="http://schemas.microsoft.com/office/drawing/2014/main" val="20002"/>
                    </a:ext>
                  </a:extLst>
                </a:gridCol>
                <a:gridCol w="478103">
                  <a:extLst>
                    <a:ext uri="{9D8B030D-6E8A-4147-A177-3AD203B41FA5}">
                      <a16:colId xmlns:a16="http://schemas.microsoft.com/office/drawing/2014/main" val="20003"/>
                    </a:ext>
                  </a:extLst>
                </a:gridCol>
                <a:gridCol w="478103">
                  <a:extLst>
                    <a:ext uri="{9D8B030D-6E8A-4147-A177-3AD203B41FA5}">
                      <a16:colId xmlns:a16="http://schemas.microsoft.com/office/drawing/2014/main" val="1774582163"/>
                    </a:ext>
                  </a:extLst>
                </a:gridCol>
                <a:gridCol w="478103">
                  <a:extLst>
                    <a:ext uri="{9D8B030D-6E8A-4147-A177-3AD203B41FA5}">
                      <a16:colId xmlns:a16="http://schemas.microsoft.com/office/drawing/2014/main" val="506562406"/>
                    </a:ext>
                  </a:extLst>
                </a:gridCol>
              </a:tblGrid>
              <a:tr h="38862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GB" sz="800" b="1" i="0">
                        <a:solidFill>
                          <a:schemeClr val="tx2"/>
                        </a:solidFill>
                        <a:latin typeface="+mj-lt"/>
                        <a:ea typeface="Open Sans" panose="020B0606030504020204" pitchFamily="34" charset="0"/>
                        <a:cs typeface="Open Sans" panose="020B0606030504020204" pitchFamily="34" charset="0"/>
                      </a:endParaRPr>
                    </a:p>
                  </a:txBody>
                  <a:tcPr marL="68580" marR="68580" marT="34290" marB="34290">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Price Elasticity</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Down-Pricing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Up-Pricing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P12M </a:t>
                      </a:r>
                      <a:r>
                        <a:rPr lang="fr-CH" sz="700" b="1" i="0" err="1">
                          <a:solidFill>
                            <a:schemeClr val="tx2"/>
                          </a:solidFill>
                          <a:latin typeface="Nexa Bold" panose="00000800000000000000" pitchFamily="2" charset="0"/>
                          <a:ea typeface="Open Sans" panose="020B0606030504020204" pitchFamily="34" charset="0"/>
                          <a:cs typeface="Open Sans" panose="020B0606030504020204" pitchFamily="34" charset="0"/>
                        </a:rPr>
                        <a:t>Weight</a:t>
                      </a: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 of Business</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P12M Gross </a:t>
                      </a:r>
                      <a:r>
                        <a:rPr lang="fr-CH" sz="700" b="1" i="0" dirty="0" err="1">
                          <a:solidFill>
                            <a:schemeClr val="tx2"/>
                          </a:solidFill>
                          <a:latin typeface="Nexa Bold" panose="00000800000000000000" pitchFamily="2" charset="0"/>
                          <a:ea typeface="Open Sans" panose="020B0606030504020204" pitchFamily="34" charset="0"/>
                          <a:cs typeface="Open Sans" panose="020B0606030504020204" pitchFamily="34" charset="0"/>
                        </a:rPr>
                        <a:t>Margin</a:t>
                      </a: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a:t>
                      </a:r>
                      <a:endParaRPr lang="en-GB" sz="700" b="1" i="0" dirty="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1"/>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A097"/>
                    </a:solidFill>
                  </a:tcPr>
                </a:tc>
                <a:tc>
                  <a:txBody>
                    <a:bodyPr/>
                    <a:lstStyle/>
                    <a:p>
                      <a:pPr algn="l">
                        <a:defRPr sz="800">
                          <a:latin typeface="Nexa Book"/>
                        </a:defRPr>
                      </a:pPr>
                      <a:r>
                        <a:rPr sz="800">
                          <a:latin typeface="Nexa Book"/>
                        </a:rPr>
                        <a:t>Banana Boat Aqua Protect Sport Spray FPS50+ 240ml</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-1.6</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-1.0</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endParaR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85359843"/>
                  </a:ext>
                </a:extLst>
              </a:tr>
            </a:tbl>
          </a:graphicData>
        </a:graphic>
      </p:graphicFrame>
      <p:graphicFrame>
        <p:nvGraphicFramePr>
          <p:cNvPr id="8" name="C1">
            <a:extLst>
              <a:ext uri="{FF2B5EF4-FFF2-40B4-BE49-F238E27FC236}">
                <a16:creationId xmlns:a16="http://schemas.microsoft.com/office/drawing/2014/main" id="{5FD41A62-5317-DE98-DC00-495567C51D97}"/>
              </a:ext>
            </a:extLst>
          </p:cNvPr>
          <p:cNvGraphicFramePr>
            <a:graphicFrameLocks/>
          </p:cNvGraphicFramePr>
          <p:nvPr/>
        </p:nvGraphicFramePr>
        <p:xfrm>
          <a:off x="539749" y="1152000"/>
          <a:ext cx="4112080" cy="3620027"/>
        </p:xfrm>
        <a:graphic>
          <a:graphicData uri="http://schemas.openxmlformats.org/drawingml/2006/chart">
            <c:chart xmlns:c="http://schemas.openxmlformats.org/drawingml/2006/chart" xmlns:r="http://schemas.openxmlformats.org/officeDocument/2006/relationships" r:id="rId2"/>
          </a:graphicData>
        </a:graphic>
      </p:graphicFrame>
      <p:sp>
        <p:nvSpPr>
          <p:cNvPr id="2" name="Date Placeholder 1">
            <a:extLst>
              <a:ext uri="{FF2B5EF4-FFF2-40B4-BE49-F238E27FC236}">
                <a16:creationId xmlns:a16="http://schemas.microsoft.com/office/drawing/2014/main" id="{D2E6BEA9-567E-AE64-69C6-7355AF198799}"/>
              </a:ext>
            </a:extLst>
          </p:cNvPr>
          <p:cNvSpPr>
            <a:spLocks noGrp="1"/>
          </p:cNvSpPr>
          <p:nvPr>
            <p:ph type="dt" sz="half" idx="14"/>
          </p:nvPr>
        </p:nvSpPr>
        <p:spPr/>
        <p:txBody>
          <a:bodyPr/>
          <a:lstStyle/>
          <a:p>
            <a:fld id="{C2150E0F-65BF-4754-A874-587658C88696}" type="datetime1">
              <a:rPr lang="en-US" smtClean="0"/>
              <a:t>7/25/2025</a:t>
            </a:fld>
            <a:endParaRPr lang="en-US"/>
          </a:p>
        </p:txBody>
      </p:sp>
      <p:sp>
        <p:nvSpPr>
          <p:cNvPr id="4" name="Slide Number Placeholder 3">
            <a:extLst>
              <a:ext uri="{FF2B5EF4-FFF2-40B4-BE49-F238E27FC236}">
                <a16:creationId xmlns:a16="http://schemas.microsoft.com/office/drawing/2014/main" id="{CA8EAD82-058B-C047-0939-C0C63AAAEF81}"/>
              </a:ext>
            </a:extLst>
          </p:cNvPr>
          <p:cNvSpPr>
            <a:spLocks noGrp="1"/>
          </p:cNvSpPr>
          <p:nvPr>
            <p:ph type="sldNum" sz="quarter" idx="16"/>
          </p:nvPr>
        </p:nvSpPr>
        <p:spPr/>
        <p:txBody>
          <a:bodyPr/>
          <a:lstStyle/>
          <a:p>
            <a:fld id="{7B1F438D-4EAF-094E-9162-80CF3EF77236}" type="slidenum">
              <a:rPr lang="en-US" smtClean="0"/>
              <a:pPr/>
              <a:t>92</a:t>
            </a:fld>
            <a:endParaRPr lang="en-US"/>
          </a:p>
        </p:txBody>
      </p:sp>
      <p:sp>
        <p:nvSpPr>
          <p:cNvPr id="3" name="TextBox Y">
            <a:extLst>
              <a:ext uri="{FF2B5EF4-FFF2-40B4-BE49-F238E27FC236}">
                <a16:creationId xmlns:a16="http://schemas.microsoft.com/office/drawing/2014/main" id="{7BB388DD-AEBF-8593-DE5D-73A9CF83B268}"/>
              </a:ext>
            </a:extLst>
          </p:cNvPr>
          <p:cNvSpPr txBox="1"/>
          <p:nvPr/>
        </p:nvSpPr>
        <p:spPr>
          <a:xfrm>
            <a:off x="517719" y="1098243"/>
            <a:ext cx="564369" cy="4238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marL="0" marR="0" lvl="0" indent="0" defTabSz="685783"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2"/>
                </a:solidFill>
                <a:effectLst/>
                <a:uLnTx/>
                <a:uFillTx/>
                <a:latin typeface="Nexa Bold"/>
                <a:ea typeface="+mn-ea"/>
                <a:cs typeface="+mn-cs"/>
              </a:rPr>
              <a:t>% change In volume share</a:t>
            </a:r>
            <a:endParaRPr kumimoji="0" sz="800" b="0" i="0" u="none" strike="noStrike" kern="1200" cap="none" spc="0" normalizeH="0" baseline="0" noProof="0" dirty="0">
              <a:ln>
                <a:noFill/>
              </a:ln>
              <a:solidFill>
                <a:schemeClr val="tx2"/>
              </a:solidFill>
              <a:effectLst/>
              <a:uLnTx/>
              <a:uFillTx/>
              <a:latin typeface="Nexa Bold"/>
              <a:ea typeface="+mn-ea"/>
              <a:cs typeface="+mn-cs"/>
            </a:endParaRPr>
          </a:p>
        </p:txBody>
      </p:sp>
    </p:spTree>
    <p:extLst>
      <p:ext uri="{BB962C8B-B14F-4D97-AF65-F5344CB8AC3E}">
        <p14:creationId xmlns:p14="http://schemas.microsoft.com/office/powerpoint/2010/main" val="61710581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39A4C7-A593-F4AE-BAEB-D2F19D22E1E0}"/>
            </a:ext>
          </a:extLst>
        </p:cNvPr>
        <p:cNvGrpSpPr/>
        <p:nvPr/>
      </p:nvGrpSpPr>
      <p:grpSpPr>
        <a:xfrm>
          <a:off x="0" y="0"/>
          <a:ext cx="0" cy="0"/>
          <a:chOff x="0" y="0"/>
          <a:chExt cx="0" cy="0"/>
        </a:xfrm>
      </p:grpSpPr>
      <p:sp>
        <p:nvSpPr>
          <p:cNvPr id="6" name="Footer Placeholder 5">
            <a:extLst>
              <a:ext uri="{FF2B5EF4-FFF2-40B4-BE49-F238E27FC236}">
                <a16:creationId xmlns:a16="http://schemas.microsoft.com/office/drawing/2014/main" id="{480A716D-A032-E58E-E100-A8445831098A}"/>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909AA579-9B73-11B5-FA3D-71BAD793F568}"/>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4" name="Head">
            <a:extLst>
              <a:ext uri="{FF2B5EF4-FFF2-40B4-BE49-F238E27FC236}">
                <a16:creationId xmlns:a16="http://schemas.microsoft.com/office/drawing/2014/main" id="{CA9BF689-BDA8-FDF3-BC0B-2B7F94A46BB7}"/>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Banana Boat Aqua Protect Sport Spray FPS50+ 240ml | Walmart | Assuming no other products are changing prices</a:t>
            </a:r>
          </a:p>
        </p:txBody>
      </p:sp>
      <p:sp>
        <p:nvSpPr>
          <p:cNvPr id="10" name="Title 9">
            <a:extLst>
              <a:ext uri="{FF2B5EF4-FFF2-40B4-BE49-F238E27FC236}">
                <a16:creationId xmlns:a16="http://schemas.microsoft.com/office/drawing/2014/main" id="{EFD741DD-4787-3405-75D7-7444C2E2C1A8}"/>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D1C1FCC4-8075-72A2-FE1F-246D0811A8A5}"/>
              </a:ext>
            </a:extLst>
          </p:cNvPr>
          <p:cNvGraphicFramePr/>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DB2DC042-07BB-5F40-D696-725AA8EA31F0}"/>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6594C2CD-1C93-3FD9-DC04-2618AADC60E1}"/>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81C446B7-8C51-EFE4-B1B9-2C3130E4EF7D}"/>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3189AAFE-0CD7-A944-0FC1-077F176E8D2B}"/>
              </a:ext>
            </a:extLst>
          </p:cNvPr>
          <p:cNvSpPr>
            <a:spLocks noGrp="1"/>
          </p:cNvSpPr>
          <p:nvPr>
            <p:ph type="dt" sz="half" idx="14"/>
          </p:nvPr>
        </p:nvSpPr>
        <p:spPr/>
        <p:txBody>
          <a:bodyPr/>
          <a:lstStyle/>
          <a:p>
            <a:fld id="{7FE604EA-FBB6-4FDB-AFE2-9A23405DCB69}" type="datetime1">
              <a:rPr lang="en-US" smtClean="0"/>
              <a:t>7/25/2025</a:t>
            </a:fld>
            <a:endParaRPr lang="en-US"/>
          </a:p>
        </p:txBody>
      </p:sp>
      <p:sp>
        <p:nvSpPr>
          <p:cNvPr id="7" name="Slide Number Placeholder 6">
            <a:extLst>
              <a:ext uri="{FF2B5EF4-FFF2-40B4-BE49-F238E27FC236}">
                <a16:creationId xmlns:a16="http://schemas.microsoft.com/office/drawing/2014/main" id="{B017E49F-CEA3-1F59-F3B5-ED85CC8DE5AE}"/>
              </a:ext>
            </a:extLst>
          </p:cNvPr>
          <p:cNvSpPr>
            <a:spLocks noGrp="1"/>
          </p:cNvSpPr>
          <p:nvPr>
            <p:ph type="sldNum" sz="quarter" idx="16"/>
          </p:nvPr>
        </p:nvSpPr>
        <p:spPr/>
        <p:txBody>
          <a:bodyPr/>
          <a:lstStyle/>
          <a:p>
            <a:fld id="{7B1F438D-4EAF-094E-9162-80CF3EF77236}" type="slidenum">
              <a:rPr lang="en-US" smtClean="0"/>
              <a:pPr/>
              <a:t>93</a:t>
            </a:fld>
            <a:endParaRPr lang="en-US"/>
          </a:p>
        </p:txBody>
      </p:sp>
      <p:sp>
        <p:nvSpPr>
          <p:cNvPr id="22" name="Rectangle 21">
            <a:extLst>
              <a:ext uri="{FF2B5EF4-FFF2-40B4-BE49-F238E27FC236}">
                <a16:creationId xmlns:a16="http://schemas.microsoft.com/office/drawing/2014/main" id="{6F1C9429-8C65-185C-D3D4-EE655F149FC5}"/>
              </a:ext>
            </a:extLst>
          </p:cNvPr>
          <p:cNvSpPr/>
          <p:nvPr/>
        </p:nvSpPr>
        <p:spPr>
          <a:xfrm>
            <a:off x="972000" y="1458000"/>
            <a:ext cx="22608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Increase &amp; Profit Dilution</a:t>
            </a:r>
          </a:p>
        </p:txBody>
      </p:sp>
      <p:sp>
        <p:nvSpPr>
          <p:cNvPr id="23" name="Rectangle 22">
            <a:extLst>
              <a:ext uri="{FF2B5EF4-FFF2-40B4-BE49-F238E27FC236}">
                <a16:creationId xmlns:a16="http://schemas.microsoft.com/office/drawing/2014/main" id="{6D02CC2B-3B69-C6AB-A1FE-0C21AA5C0CDC}"/>
              </a:ext>
            </a:extLst>
          </p:cNvPr>
          <p:cNvSpPr/>
          <p:nvPr/>
        </p:nvSpPr>
        <p:spPr>
          <a:xfrm>
            <a:off x="1198080" y="1458000"/>
            <a:ext cx="96084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4" name="Rectangle 23">
            <a:extLst>
              <a:ext uri="{FF2B5EF4-FFF2-40B4-BE49-F238E27FC236}">
                <a16:creationId xmlns:a16="http://schemas.microsoft.com/office/drawing/2014/main" id="{67B1A2F2-6835-F7D1-C59D-4A27B4D520B3}"/>
              </a:ext>
            </a:extLst>
          </p:cNvPr>
          <p:cNvSpPr/>
          <p:nvPr/>
        </p:nvSpPr>
        <p:spPr>
          <a:xfrm>
            <a:off x="2158920" y="1458000"/>
            <a:ext cx="163908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Increase &amp; Profit Dilution</a:t>
            </a:r>
          </a:p>
        </p:txBody>
      </p:sp>
      <p:sp>
        <p:nvSpPr>
          <p:cNvPr id="25" name="Rectangle 24">
            <a:extLst>
              <a:ext uri="{FF2B5EF4-FFF2-40B4-BE49-F238E27FC236}">
                <a16:creationId xmlns:a16="http://schemas.microsoft.com/office/drawing/2014/main" id="{FE35906B-4D4D-3C2C-457B-E65A83DC6F7B}"/>
              </a:ext>
            </a:extLst>
          </p:cNvPr>
          <p:cNvSpPr/>
          <p:nvPr/>
        </p:nvSpPr>
        <p:spPr>
          <a:xfrm>
            <a:off x="3798000" y="1458000"/>
            <a:ext cx="67824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6" name="Rectangle 25">
            <a:extLst>
              <a:ext uri="{FF2B5EF4-FFF2-40B4-BE49-F238E27FC236}">
                <a16:creationId xmlns:a16="http://schemas.microsoft.com/office/drawing/2014/main" id="{90A4AF52-C143-9F39-42EF-123CC670C2D2}"/>
              </a:ext>
            </a:extLst>
          </p:cNvPr>
          <p:cNvSpPr/>
          <p:nvPr/>
        </p:nvSpPr>
        <p:spPr>
          <a:xfrm>
            <a:off x="4476240" y="1458000"/>
            <a:ext cx="96084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7" name="Rectangle 26">
            <a:extLst>
              <a:ext uri="{FF2B5EF4-FFF2-40B4-BE49-F238E27FC236}">
                <a16:creationId xmlns:a16="http://schemas.microsoft.com/office/drawing/2014/main" id="{205438B3-A779-5E05-FE2A-C41EE2BE2E66}"/>
              </a:ext>
            </a:extLst>
          </p:cNvPr>
          <p:cNvSpPr/>
          <p:nvPr/>
        </p:nvSpPr>
        <p:spPr>
          <a:xfrm>
            <a:off x="5437080" y="1458000"/>
            <a:ext cx="118692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Dilution &amp; Profit Increase</a:t>
            </a:r>
          </a:p>
        </p:txBody>
      </p:sp>
    </p:spTree>
    <p:extLst>
      <p:ext uri="{BB962C8B-B14F-4D97-AF65-F5344CB8AC3E}">
        <p14:creationId xmlns:p14="http://schemas.microsoft.com/office/powerpoint/2010/main" val="99100956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90E943-BEA3-3C34-DDD5-786C713963AA}"/>
            </a:ext>
          </a:extLst>
        </p:cNvPr>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FE26C422-E8FE-4103-9E65-30E6E2394A33}"/>
              </a:ext>
            </a:extLst>
          </p:cNvPr>
          <p:cNvGraphicFramePr>
            <a:graphicFrameLocks noGrp="1"/>
          </p:cNvGraphicFramePr>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b="1">
                          <a:latin typeface="Nexa Bold"/>
                        </a:defRPr>
                      </a:pPr>
                      <a:r>
                        <a:rPr sz="800">
                          <a:latin typeface="Nexa Bold"/>
                        </a:rPr>
                        <a:t>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Aqua Protect Sport Lotion FPS50+ 236ml (3.1%)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b="1">
                          <a:latin typeface="Nexa Bold"/>
                        </a:defRPr>
                      </a:pPr>
                      <a:r>
                        <a:rPr sz="800">
                          <a:latin typeface="Nexa Bold"/>
                        </a:rPr>
                        <a:t>2.1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Aqua Protect Cream FPS50+ 236ml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b="1">
                          <a:latin typeface="Nexa Bold"/>
                        </a:defRPr>
                      </a:pPr>
                      <a:r>
                        <a:rPr sz="800">
                          <a:latin typeface="Nexa Bold"/>
                        </a:rPr>
                        <a:t>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Advanced Protection Lotion FPS50+ 240ml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85271169-10BB-C619-69F1-27163B9D9A79}"/>
              </a:ext>
            </a:extLst>
          </p:cNvPr>
          <p:cNvGraphicFramePr>
            <a:graphicFrameLocks noGrp="1"/>
          </p:cNvGraphicFramePr>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Banana Boat Aqua Protect Cream FPS50+ 236ml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Banana Boat Aqua Protect Sport Lotion FPS50+ 236ml (3.1%)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Banana Boat Advanced Protection Lotion FPS50+ 240ml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BE797AD7-FFCD-2B6C-08F7-4853CF9E28E1}"/>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A8324E9F-C986-1BD4-7F7A-131B856AAA64}"/>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6" name="Head">
            <a:extLst>
              <a:ext uri="{FF2B5EF4-FFF2-40B4-BE49-F238E27FC236}">
                <a16:creationId xmlns:a16="http://schemas.microsoft.com/office/drawing/2014/main" id="{4029A90D-A0F9-9D53-1455-C0EF58E6D37C}"/>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Banana Boat Aqua Protect Sport Spray FPS50+ 240ml (0.0%) | Up &amp; Down Pricing | Walmart | Assumes no other are changing prices</a:t>
            </a:r>
          </a:p>
        </p:txBody>
      </p:sp>
      <p:sp>
        <p:nvSpPr>
          <p:cNvPr id="4" name="Title1">
            <a:extLst>
              <a:ext uri="{FF2B5EF4-FFF2-40B4-BE49-F238E27FC236}">
                <a16:creationId xmlns:a16="http://schemas.microsoft.com/office/drawing/2014/main" id="{949DDC2A-96FA-BACA-D19D-08627E6C3C75}"/>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EE55E31D-E2B5-7DF4-A8D1-4DD94674FE01}"/>
              </a:ext>
            </a:extLst>
          </p:cNvPr>
          <p:cNvGraphicFramePr>
            <a:graphicFrameLocks noGrp="1"/>
          </p:cNvGraphicFramePr>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B128A85E-3BD5-F8E3-EE66-D3DD06903E86}"/>
              </a:ext>
            </a:extLst>
          </p:cNvPr>
          <p:cNvGraphicFramePr>
            <a:graphicFrameLocks noGrp="1"/>
          </p:cNvGraphicFramePr>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F4945A20-4490-9AE0-2D76-0D22F5BBA6CC}"/>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9CEB7D81-F6FF-BFEA-7663-587AF3B18F57}"/>
              </a:ext>
            </a:extLst>
          </p:cNvPr>
          <p:cNvSpPr>
            <a:spLocks noGrp="1"/>
          </p:cNvSpPr>
          <p:nvPr>
            <p:ph type="dt" sz="half" idx="14"/>
          </p:nvPr>
        </p:nvSpPr>
        <p:spPr/>
        <p:txBody>
          <a:bodyPr/>
          <a:lstStyle/>
          <a:p>
            <a:fld id="{1D008078-2C21-4DCA-B855-87E98C20A404}" type="datetime1">
              <a:rPr lang="en-US" smtClean="0"/>
              <a:t>7/25/2025</a:t>
            </a:fld>
            <a:endParaRPr lang="en-US"/>
          </a:p>
        </p:txBody>
      </p:sp>
      <p:sp>
        <p:nvSpPr>
          <p:cNvPr id="3" name="Slide Number Placeholder 2">
            <a:extLst>
              <a:ext uri="{FF2B5EF4-FFF2-40B4-BE49-F238E27FC236}">
                <a16:creationId xmlns:a16="http://schemas.microsoft.com/office/drawing/2014/main" id="{102F94AA-A643-A06D-6698-F0F9AFAECE8E}"/>
              </a:ext>
            </a:extLst>
          </p:cNvPr>
          <p:cNvSpPr>
            <a:spLocks noGrp="1"/>
          </p:cNvSpPr>
          <p:nvPr>
            <p:ph type="sldNum" sz="quarter" idx="16"/>
          </p:nvPr>
        </p:nvSpPr>
        <p:spPr/>
        <p:txBody>
          <a:bodyPr/>
          <a:lstStyle/>
          <a:p>
            <a:fld id="{7B1F438D-4EAF-094E-9162-80CF3EF77236}" type="slidenum">
              <a:rPr lang="en-US" smtClean="0"/>
              <a:pPr/>
              <a:t>94</a:t>
            </a:fld>
            <a:endParaRPr lang="en-US"/>
          </a:p>
        </p:txBody>
      </p:sp>
    </p:spTree>
    <p:extLst>
      <p:ext uri="{BB962C8B-B14F-4D97-AF65-F5344CB8AC3E}">
        <p14:creationId xmlns:p14="http://schemas.microsoft.com/office/powerpoint/2010/main" val="269376002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622406-6D69-2988-BE9B-D1D878B16BA5}"/>
            </a:ext>
          </a:extLst>
        </p:cNvPr>
        <p:cNvGrpSpPr/>
        <p:nvPr/>
      </p:nvGrpSpPr>
      <p:grpSpPr>
        <a:xfrm>
          <a:off x="0" y="0"/>
          <a:ext cx="0" cy="0"/>
          <a:chOff x="0" y="0"/>
          <a:chExt cx="0" cy="0"/>
        </a:xfrm>
      </p:grpSpPr>
      <p:sp>
        <p:nvSpPr>
          <p:cNvPr id="6" name="Footer Placeholder 5">
            <a:extLst>
              <a:ext uri="{FF2B5EF4-FFF2-40B4-BE49-F238E27FC236}">
                <a16:creationId xmlns:a16="http://schemas.microsoft.com/office/drawing/2014/main" id="{60DFA1D7-81B4-2248-647D-2399FB444F40}"/>
              </a:ext>
            </a:extLst>
          </p:cNvPr>
          <p:cNvSpPr>
            <a:spLocks noGrp="1"/>
          </p:cNvSpPr>
          <p:nvPr>
            <p:ph type="ftr" sz="quarter" idx="15"/>
          </p:nvPr>
        </p:nvSpPr>
        <p:spPr>
          <a:xfrm>
            <a:off x="546969" y="4970700"/>
            <a:ext cx="6451742" cy="174151"/>
          </a:xfrm>
        </p:spPr>
        <p:txBody>
          <a:bodyPr/>
          <a:lstStyle/>
          <a:p>
            <a:endParaRPr lang="en-CH"/>
          </a:p>
        </p:txBody>
      </p:sp>
      <p:sp>
        <p:nvSpPr>
          <p:cNvPr id="19" name="Source">
            <a:extLst>
              <a:ext uri="{FF2B5EF4-FFF2-40B4-BE49-F238E27FC236}">
                <a16:creationId xmlns:a16="http://schemas.microsoft.com/office/drawing/2014/main" id="{679237BB-12CA-DD5F-EB6E-229F16F5429B}"/>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20" name="Head">
            <a:extLst>
              <a:ext uri="{FF2B5EF4-FFF2-40B4-BE49-F238E27FC236}">
                <a16:creationId xmlns:a16="http://schemas.microsoft.com/office/drawing/2014/main" id="{A47E4AB7-E587-FA38-F81F-56DCC257EBBB}"/>
              </a:ext>
            </a:extLst>
          </p:cNvPr>
          <p:cNvSpPr>
            <a:spLocks noGrp="1"/>
          </p:cNvSpPr>
          <p:nvPr>
            <p:ph type="body" sz="quarter" idx="18"/>
          </p:nvPr>
        </p:nvSpPr>
        <p:spPr>
          <a:xfrm>
            <a:off x="503238" y="774000"/>
            <a:ext cx="8136762" cy="360000"/>
          </a:xfrm>
        </p:spPr>
        <p:txBody>
          <a:bodyPr/>
          <a:lstStyle/>
          <a:p>
            <a:pPr>
              <a:defRPr sz="1200">
                <a:latin typeface="Nexa Bold (Headings)"/>
              </a:defRPr>
            </a:pPr>
            <a:r>
              <a:t>BB Aqua Protect | Price Elasticity | Walmart | Assumes no other products are changing prices</a:t>
            </a:r>
          </a:p>
        </p:txBody>
      </p:sp>
      <p:sp>
        <p:nvSpPr>
          <p:cNvPr id="18" name="Title 17">
            <a:extLst>
              <a:ext uri="{FF2B5EF4-FFF2-40B4-BE49-F238E27FC236}">
                <a16:creationId xmlns:a16="http://schemas.microsoft.com/office/drawing/2014/main" id="{36F0B338-FBF0-27A1-E89A-9C8F6AB462AF}"/>
              </a:ext>
            </a:extLst>
          </p:cNvPr>
          <p:cNvSpPr>
            <a:spLocks noGrp="1"/>
          </p:cNvSpPr>
          <p:nvPr>
            <p:ph type="title"/>
          </p:nvPr>
        </p:nvSpPr>
        <p:spPr>
          <a:xfrm>
            <a:off x="504000" y="-1"/>
            <a:ext cx="8136000" cy="771525"/>
          </a:xfrm>
        </p:spPr>
        <p:txBody>
          <a:bodyPr/>
          <a:lstStyle/>
          <a:p>
            <a:pPr>
              <a:defRPr sz="1600">
                <a:latin typeface="Nexa Bold (Headings)"/>
              </a:defRPr>
            </a:pPr>
            <a:r>
              <a:rPr lang="fr-CH" dirty="0">
                <a:highlight>
                  <a:srgbClr val="FFFF00"/>
                </a:highlight>
              </a:rPr>
              <a:t>Price </a:t>
            </a:r>
            <a:r>
              <a:rPr lang="fr-CH" dirty="0" err="1">
                <a:highlight>
                  <a:srgbClr val="FFFF00"/>
                </a:highlight>
              </a:rPr>
              <a:t>Elasticity</a:t>
            </a:r>
            <a:r>
              <a:rPr lang="fr-CH" dirty="0">
                <a:highlight>
                  <a:srgbClr val="FFFF00"/>
                </a:highlight>
              </a:rPr>
              <a:t> </a:t>
            </a:r>
            <a:r>
              <a:rPr lang="fr-CH" dirty="0" err="1">
                <a:highlight>
                  <a:srgbClr val="FFFF00"/>
                </a:highlight>
              </a:rPr>
              <a:t>Curve</a:t>
            </a:r>
            <a:r>
              <a:rPr lang="en-US" dirty="0">
                <a:highlight>
                  <a:srgbClr val="FFFF00"/>
                </a:highlight>
              </a:rPr>
              <a:t> </a:t>
            </a:r>
            <a:r>
              <a:rPr lang="en-US" dirty="0">
                <a:solidFill>
                  <a:schemeClr val="bg2">
                    <a:lumMod val="90000"/>
                  </a:schemeClr>
                </a:solidFill>
                <a:highlight>
                  <a:srgbClr val="FFFF00"/>
                </a:highlight>
              </a:rPr>
              <a:t>(Replace with SO WHAT)</a:t>
            </a:r>
          </a:p>
        </p:txBody>
      </p:sp>
      <p:graphicFrame>
        <p:nvGraphicFramePr>
          <p:cNvPr id="34" name="T1">
            <a:extLst>
              <a:ext uri="{FF2B5EF4-FFF2-40B4-BE49-F238E27FC236}">
                <a16:creationId xmlns:a16="http://schemas.microsoft.com/office/drawing/2014/main" id="{BD6F969F-688E-5018-CA95-2298A2361D06}"/>
              </a:ext>
            </a:extLst>
          </p:cNvPr>
          <p:cNvGraphicFramePr>
            <a:graphicFrameLocks/>
          </p:cNvGraphicFramePr>
          <p:nvPr/>
        </p:nvGraphicFramePr>
        <p:xfrm>
          <a:off x="4579258" y="1141495"/>
          <a:ext cx="4057904" cy="997268"/>
        </p:xfrm>
        <a:graphic>
          <a:graphicData uri="http://schemas.openxmlformats.org/drawingml/2006/table">
            <a:tbl>
              <a:tblPr bandRow="1"/>
              <a:tblGrid>
                <a:gridCol w="162560">
                  <a:extLst>
                    <a:ext uri="{9D8B030D-6E8A-4147-A177-3AD203B41FA5}">
                      <a16:colId xmlns:a16="http://schemas.microsoft.com/office/drawing/2014/main" val="20000"/>
                    </a:ext>
                  </a:extLst>
                </a:gridCol>
                <a:gridCol w="1982932">
                  <a:extLst>
                    <a:ext uri="{9D8B030D-6E8A-4147-A177-3AD203B41FA5}">
                      <a16:colId xmlns:a16="http://schemas.microsoft.com/office/drawing/2014/main" val="20001"/>
                    </a:ext>
                  </a:extLst>
                </a:gridCol>
                <a:gridCol w="478103">
                  <a:extLst>
                    <a:ext uri="{9D8B030D-6E8A-4147-A177-3AD203B41FA5}">
                      <a16:colId xmlns:a16="http://schemas.microsoft.com/office/drawing/2014/main" val="20002"/>
                    </a:ext>
                  </a:extLst>
                </a:gridCol>
                <a:gridCol w="478103">
                  <a:extLst>
                    <a:ext uri="{9D8B030D-6E8A-4147-A177-3AD203B41FA5}">
                      <a16:colId xmlns:a16="http://schemas.microsoft.com/office/drawing/2014/main" val="20003"/>
                    </a:ext>
                  </a:extLst>
                </a:gridCol>
                <a:gridCol w="478103">
                  <a:extLst>
                    <a:ext uri="{9D8B030D-6E8A-4147-A177-3AD203B41FA5}">
                      <a16:colId xmlns:a16="http://schemas.microsoft.com/office/drawing/2014/main" val="1774582163"/>
                    </a:ext>
                  </a:extLst>
                </a:gridCol>
                <a:gridCol w="478103">
                  <a:extLst>
                    <a:ext uri="{9D8B030D-6E8A-4147-A177-3AD203B41FA5}">
                      <a16:colId xmlns:a16="http://schemas.microsoft.com/office/drawing/2014/main" val="506562406"/>
                    </a:ext>
                  </a:extLst>
                </a:gridCol>
              </a:tblGrid>
              <a:tr h="38862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GB" sz="800" b="1" i="0">
                        <a:solidFill>
                          <a:schemeClr val="tx2"/>
                        </a:solidFill>
                        <a:latin typeface="+mj-lt"/>
                        <a:ea typeface="Open Sans" panose="020B0606030504020204" pitchFamily="34" charset="0"/>
                        <a:cs typeface="Open Sans" panose="020B0606030504020204" pitchFamily="34" charset="0"/>
                      </a:endParaRPr>
                    </a:p>
                  </a:txBody>
                  <a:tcPr marL="68580" marR="68580" marT="34290" marB="34290">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Price Elasticity</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Down-Pricing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Up-Pricing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P12M </a:t>
                      </a:r>
                      <a:r>
                        <a:rPr lang="fr-CH" sz="700" b="1" i="0" err="1">
                          <a:solidFill>
                            <a:schemeClr val="tx2"/>
                          </a:solidFill>
                          <a:latin typeface="Nexa Bold" panose="00000800000000000000" pitchFamily="2" charset="0"/>
                          <a:ea typeface="Open Sans" panose="020B0606030504020204" pitchFamily="34" charset="0"/>
                          <a:cs typeface="Open Sans" panose="020B0606030504020204" pitchFamily="34" charset="0"/>
                        </a:rPr>
                        <a:t>Weight</a:t>
                      </a: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 of Business</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P12M Gross </a:t>
                      </a:r>
                      <a:r>
                        <a:rPr lang="fr-CH" sz="700" b="1" i="0" dirty="0" err="1">
                          <a:solidFill>
                            <a:schemeClr val="tx2"/>
                          </a:solidFill>
                          <a:latin typeface="Nexa Bold" panose="00000800000000000000" pitchFamily="2" charset="0"/>
                          <a:ea typeface="Open Sans" panose="020B0606030504020204" pitchFamily="34" charset="0"/>
                          <a:cs typeface="Open Sans" panose="020B0606030504020204" pitchFamily="34" charset="0"/>
                        </a:rPr>
                        <a:t>Margin</a:t>
                      </a: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a:t>
                      </a:r>
                      <a:endParaRPr lang="en-GB" sz="700" b="1" i="0" dirty="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1"/>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A097"/>
                    </a:solidFill>
                  </a:tcPr>
                </a:tc>
                <a:tc>
                  <a:txBody>
                    <a:bodyPr/>
                    <a:lstStyle/>
                    <a:p>
                      <a:pPr algn="l">
                        <a:defRPr sz="800">
                          <a:latin typeface="Nexa Book"/>
                        </a:defRPr>
                      </a:pPr>
                      <a:r>
                        <a:rPr sz="800">
                          <a:latin typeface="Nexa Book"/>
                        </a:rPr>
                        <a:t>Banana Boat Aqua Protect Spray FPS50+ 170g</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-2.1</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-1.0</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3.5%</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69.4%</a:t>
                      </a: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20723459"/>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l">
                        <a:defRPr sz="800">
                          <a:latin typeface="Nexa Book"/>
                        </a:defRPr>
                      </a:pPr>
                      <a:r>
                        <a:rPr sz="800">
                          <a:latin typeface="Nexa Book"/>
                        </a:rPr>
                        <a:t>Banana Boat Aqua Protect Cream FPS50+ 236ml</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-4.2</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-2.0</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r>
                        <a:rPr sz="800">
                          <a:latin typeface="Nexa Book"/>
                        </a:rPr>
                        <a:t>6.8%</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54.8%</a:t>
                      </a: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85359843"/>
                  </a:ext>
                </a:extLst>
              </a:tr>
            </a:tbl>
          </a:graphicData>
        </a:graphic>
      </p:graphicFrame>
      <p:graphicFrame>
        <p:nvGraphicFramePr>
          <p:cNvPr id="8" name="C1">
            <a:extLst>
              <a:ext uri="{FF2B5EF4-FFF2-40B4-BE49-F238E27FC236}">
                <a16:creationId xmlns:a16="http://schemas.microsoft.com/office/drawing/2014/main" id="{EAAC82BE-8163-B6A4-57DF-6AEDCE631625}"/>
              </a:ext>
            </a:extLst>
          </p:cNvPr>
          <p:cNvGraphicFramePr>
            <a:graphicFrameLocks/>
          </p:cNvGraphicFramePr>
          <p:nvPr/>
        </p:nvGraphicFramePr>
        <p:xfrm>
          <a:off x="539749" y="1152000"/>
          <a:ext cx="4112080" cy="3620027"/>
        </p:xfrm>
        <a:graphic>
          <a:graphicData uri="http://schemas.openxmlformats.org/drawingml/2006/chart">
            <c:chart xmlns:c="http://schemas.openxmlformats.org/drawingml/2006/chart" xmlns:r="http://schemas.openxmlformats.org/officeDocument/2006/relationships" r:id="rId2"/>
          </a:graphicData>
        </a:graphic>
      </p:graphicFrame>
      <p:sp>
        <p:nvSpPr>
          <p:cNvPr id="2" name="Date Placeholder 1">
            <a:extLst>
              <a:ext uri="{FF2B5EF4-FFF2-40B4-BE49-F238E27FC236}">
                <a16:creationId xmlns:a16="http://schemas.microsoft.com/office/drawing/2014/main" id="{F704411D-F3AD-BA6E-3187-9135B422A5A4}"/>
              </a:ext>
            </a:extLst>
          </p:cNvPr>
          <p:cNvSpPr>
            <a:spLocks noGrp="1"/>
          </p:cNvSpPr>
          <p:nvPr>
            <p:ph type="dt" sz="half" idx="14"/>
          </p:nvPr>
        </p:nvSpPr>
        <p:spPr/>
        <p:txBody>
          <a:bodyPr/>
          <a:lstStyle/>
          <a:p>
            <a:fld id="{C2150E0F-65BF-4754-A874-587658C88696}" type="datetime1">
              <a:rPr lang="en-US" smtClean="0"/>
              <a:t>7/25/2025</a:t>
            </a:fld>
            <a:endParaRPr lang="en-US"/>
          </a:p>
        </p:txBody>
      </p:sp>
      <p:sp>
        <p:nvSpPr>
          <p:cNvPr id="4" name="Slide Number Placeholder 3">
            <a:extLst>
              <a:ext uri="{FF2B5EF4-FFF2-40B4-BE49-F238E27FC236}">
                <a16:creationId xmlns:a16="http://schemas.microsoft.com/office/drawing/2014/main" id="{5047A638-459A-FC23-C915-7B79F81C3CB3}"/>
              </a:ext>
            </a:extLst>
          </p:cNvPr>
          <p:cNvSpPr>
            <a:spLocks noGrp="1"/>
          </p:cNvSpPr>
          <p:nvPr>
            <p:ph type="sldNum" sz="quarter" idx="16"/>
          </p:nvPr>
        </p:nvSpPr>
        <p:spPr/>
        <p:txBody>
          <a:bodyPr/>
          <a:lstStyle/>
          <a:p>
            <a:fld id="{7B1F438D-4EAF-094E-9162-80CF3EF77236}" type="slidenum">
              <a:rPr lang="en-US" smtClean="0"/>
              <a:pPr/>
              <a:t>95</a:t>
            </a:fld>
            <a:endParaRPr lang="en-US"/>
          </a:p>
        </p:txBody>
      </p:sp>
      <p:sp>
        <p:nvSpPr>
          <p:cNvPr id="3" name="TextBox Y">
            <a:extLst>
              <a:ext uri="{FF2B5EF4-FFF2-40B4-BE49-F238E27FC236}">
                <a16:creationId xmlns:a16="http://schemas.microsoft.com/office/drawing/2014/main" id="{CEB15A8C-717A-13BA-0642-212953622DAB}"/>
              </a:ext>
            </a:extLst>
          </p:cNvPr>
          <p:cNvSpPr txBox="1"/>
          <p:nvPr/>
        </p:nvSpPr>
        <p:spPr>
          <a:xfrm>
            <a:off x="517719" y="1098243"/>
            <a:ext cx="564369" cy="4238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marL="0" marR="0" lvl="0" indent="0" defTabSz="685783"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2"/>
                </a:solidFill>
                <a:effectLst/>
                <a:uLnTx/>
                <a:uFillTx/>
                <a:latin typeface="Nexa Bold"/>
                <a:ea typeface="+mn-ea"/>
                <a:cs typeface="+mn-cs"/>
              </a:rPr>
              <a:t>% change In volume share</a:t>
            </a:r>
            <a:endParaRPr kumimoji="0" sz="800" b="0" i="0" u="none" strike="noStrike" kern="1200" cap="none" spc="0" normalizeH="0" baseline="0" noProof="0" dirty="0">
              <a:ln>
                <a:noFill/>
              </a:ln>
              <a:solidFill>
                <a:schemeClr val="tx2"/>
              </a:solidFill>
              <a:effectLst/>
              <a:uLnTx/>
              <a:uFillTx/>
              <a:latin typeface="Nexa Bold"/>
              <a:ea typeface="+mn-ea"/>
              <a:cs typeface="+mn-cs"/>
            </a:endParaRPr>
          </a:p>
        </p:txBody>
      </p:sp>
    </p:spTree>
    <p:extLst>
      <p:ext uri="{BB962C8B-B14F-4D97-AF65-F5344CB8AC3E}">
        <p14:creationId xmlns:p14="http://schemas.microsoft.com/office/powerpoint/2010/main" val="277739253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1C2D5B-5A7E-49C0-F791-4B69E8002516}"/>
            </a:ext>
          </a:extLst>
        </p:cNvPr>
        <p:cNvGrpSpPr/>
        <p:nvPr/>
      </p:nvGrpSpPr>
      <p:grpSpPr>
        <a:xfrm>
          <a:off x="0" y="0"/>
          <a:ext cx="0" cy="0"/>
          <a:chOff x="0" y="0"/>
          <a:chExt cx="0" cy="0"/>
        </a:xfrm>
      </p:grpSpPr>
      <p:sp>
        <p:nvSpPr>
          <p:cNvPr id="6" name="Footer Placeholder 5">
            <a:extLst>
              <a:ext uri="{FF2B5EF4-FFF2-40B4-BE49-F238E27FC236}">
                <a16:creationId xmlns:a16="http://schemas.microsoft.com/office/drawing/2014/main" id="{4F1EA7D7-9EC8-C501-2BA3-2E1DBB71E324}"/>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355A7A29-E2F7-C05B-7E50-4D6AD7721548}"/>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4" name="Head">
            <a:extLst>
              <a:ext uri="{FF2B5EF4-FFF2-40B4-BE49-F238E27FC236}">
                <a16:creationId xmlns:a16="http://schemas.microsoft.com/office/drawing/2014/main" id="{54A00535-1EF0-D5C2-0734-07355D158ECA}"/>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Banana Boat Aqua Protect Spray FPS50+ 170g | Walmart | Assuming no other products are changing prices</a:t>
            </a:r>
          </a:p>
        </p:txBody>
      </p:sp>
      <p:sp>
        <p:nvSpPr>
          <p:cNvPr id="10" name="Title 9">
            <a:extLst>
              <a:ext uri="{FF2B5EF4-FFF2-40B4-BE49-F238E27FC236}">
                <a16:creationId xmlns:a16="http://schemas.microsoft.com/office/drawing/2014/main" id="{BD6EF12F-D8CA-A1E9-EE02-B8B1D1A98BC1}"/>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446B9853-D859-B74E-FB6E-53DA7F6D7B42}"/>
              </a:ext>
            </a:extLst>
          </p:cNvPr>
          <p:cNvGraphicFramePr/>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B16A9179-D917-31A7-CF56-2E064743800A}"/>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109655DF-0EFA-5E7D-BBE3-E698DC34DE71}"/>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3C1D3804-C1D0-DF9C-44B3-EBE97515F367}"/>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C91193BB-4E53-9644-4AC0-617CB2212CDF}"/>
              </a:ext>
            </a:extLst>
          </p:cNvPr>
          <p:cNvSpPr>
            <a:spLocks noGrp="1"/>
          </p:cNvSpPr>
          <p:nvPr>
            <p:ph type="dt" sz="half" idx="14"/>
          </p:nvPr>
        </p:nvSpPr>
        <p:spPr/>
        <p:txBody>
          <a:bodyPr/>
          <a:lstStyle/>
          <a:p>
            <a:fld id="{7FE604EA-FBB6-4FDB-AFE2-9A23405DCB69}" type="datetime1">
              <a:rPr lang="en-US" smtClean="0"/>
              <a:t>7/25/2025</a:t>
            </a:fld>
            <a:endParaRPr lang="en-US"/>
          </a:p>
        </p:txBody>
      </p:sp>
      <p:sp>
        <p:nvSpPr>
          <p:cNvPr id="7" name="Slide Number Placeholder 6">
            <a:extLst>
              <a:ext uri="{FF2B5EF4-FFF2-40B4-BE49-F238E27FC236}">
                <a16:creationId xmlns:a16="http://schemas.microsoft.com/office/drawing/2014/main" id="{755EB445-B7AF-1CD3-2CEB-EB1612FF0368}"/>
              </a:ext>
            </a:extLst>
          </p:cNvPr>
          <p:cNvSpPr>
            <a:spLocks noGrp="1"/>
          </p:cNvSpPr>
          <p:nvPr>
            <p:ph type="sldNum" sz="quarter" idx="16"/>
          </p:nvPr>
        </p:nvSpPr>
        <p:spPr/>
        <p:txBody>
          <a:bodyPr/>
          <a:lstStyle/>
          <a:p>
            <a:fld id="{7B1F438D-4EAF-094E-9162-80CF3EF77236}" type="slidenum">
              <a:rPr lang="en-US" smtClean="0"/>
              <a:pPr/>
              <a:t>96</a:t>
            </a:fld>
            <a:endParaRPr lang="en-US"/>
          </a:p>
        </p:txBody>
      </p:sp>
      <p:sp>
        <p:nvSpPr>
          <p:cNvPr id="22" name="Rectangle 21">
            <a:extLst>
              <a:ext uri="{FF2B5EF4-FFF2-40B4-BE49-F238E27FC236}">
                <a16:creationId xmlns:a16="http://schemas.microsoft.com/office/drawing/2014/main" id="{81867970-0962-5902-7B95-70DB072478A7}"/>
              </a:ext>
            </a:extLst>
          </p:cNvPr>
          <p:cNvSpPr/>
          <p:nvPr/>
        </p:nvSpPr>
        <p:spPr>
          <a:xfrm>
            <a:off x="972000" y="1458000"/>
            <a:ext cx="45216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3" name="Rectangle 22">
            <a:extLst>
              <a:ext uri="{FF2B5EF4-FFF2-40B4-BE49-F238E27FC236}">
                <a16:creationId xmlns:a16="http://schemas.microsoft.com/office/drawing/2014/main" id="{94605A77-9655-AB8A-A833-9D1912ECE0F0}"/>
              </a:ext>
            </a:extLst>
          </p:cNvPr>
          <p:cNvSpPr/>
          <p:nvPr/>
        </p:nvSpPr>
        <p:spPr>
          <a:xfrm>
            <a:off x="1424160" y="1458000"/>
            <a:ext cx="22608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Increase &amp; Profit Dilution</a:t>
            </a:r>
          </a:p>
        </p:txBody>
      </p:sp>
      <p:sp>
        <p:nvSpPr>
          <p:cNvPr id="24" name="Rectangle 23">
            <a:extLst>
              <a:ext uri="{FF2B5EF4-FFF2-40B4-BE49-F238E27FC236}">
                <a16:creationId xmlns:a16="http://schemas.microsoft.com/office/drawing/2014/main" id="{4D428FB4-3BAF-3703-3FA0-D08D12CA2FC6}"/>
              </a:ext>
            </a:extLst>
          </p:cNvPr>
          <p:cNvSpPr/>
          <p:nvPr/>
        </p:nvSpPr>
        <p:spPr>
          <a:xfrm>
            <a:off x="1650240" y="1458000"/>
            <a:ext cx="84780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5" name="Rectangle 24">
            <a:extLst>
              <a:ext uri="{FF2B5EF4-FFF2-40B4-BE49-F238E27FC236}">
                <a16:creationId xmlns:a16="http://schemas.microsoft.com/office/drawing/2014/main" id="{5F023554-A480-7196-87CF-6FD6D5F2AC7D}"/>
              </a:ext>
            </a:extLst>
          </p:cNvPr>
          <p:cNvSpPr/>
          <p:nvPr/>
        </p:nvSpPr>
        <p:spPr>
          <a:xfrm>
            <a:off x="2498040" y="1458000"/>
            <a:ext cx="214776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Dilution &amp; Profit Increase</a:t>
            </a:r>
          </a:p>
        </p:txBody>
      </p:sp>
      <p:sp>
        <p:nvSpPr>
          <p:cNvPr id="26" name="Rectangle 25">
            <a:extLst>
              <a:ext uri="{FF2B5EF4-FFF2-40B4-BE49-F238E27FC236}">
                <a16:creationId xmlns:a16="http://schemas.microsoft.com/office/drawing/2014/main" id="{81C2D66D-1A51-8668-2484-8921A40050FB}"/>
              </a:ext>
            </a:extLst>
          </p:cNvPr>
          <p:cNvSpPr/>
          <p:nvPr/>
        </p:nvSpPr>
        <p:spPr>
          <a:xfrm>
            <a:off x="4645800" y="1458000"/>
            <a:ext cx="45216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7" name="Rectangle 26">
            <a:extLst>
              <a:ext uri="{FF2B5EF4-FFF2-40B4-BE49-F238E27FC236}">
                <a16:creationId xmlns:a16="http://schemas.microsoft.com/office/drawing/2014/main" id="{A742F54E-FA71-FA89-EB46-2ACF6984B594}"/>
              </a:ext>
            </a:extLst>
          </p:cNvPr>
          <p:cNvSpPr/>
          <p:nvPr/>
        </p:nvSpPr>
        <p:spPr>
          <a:xfrm>
            <a:off x="5097960" y="1458000"/>
            <a:ext cx="152604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Dilution &amp; Profit Increase</a:t>
            </a:r>
          </a:p>
        </p:txBody>
      </p:sp>
    </p:spTree>
    <p:extLst>
      <p:ext uri="{BB962C8B-B14F-4D97-AF65-F5344CB8AC3E}">
        <p14:creationId xmlns:p14="http://schemas.microsoft.com/office/powerpoint/2010/main" val="67014551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D469ED-B04A-E868-2BA6-EDE3BB15A6AC}"/>
            </a:ext>
          </a:extLst>
        </p:cNvPr>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05AADDC8-85DD-76EF-11B3-9010FA0EBE27}"/>
              </a:ext>
            </a:extLst>
          </p:cNvPr>
          <p:cNvGraphicFramePr>
            <a:graphicFrameLocks noGrp="1"/>
          </p:cNvGraphicFramePr>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b="1">
                          <a:latin typeface="Nexa Bold"/>
                        </a:defRPr>
                      </a:pPr>
                      <a:r>
                        <a:rPr sz="800">
                          <a:latin typeface="Nexa Bold"/>
                        </a:rPr>
                        <a:t>2.1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Aqua Protect Sport Lotion FPS50+ 236ml (3.1%)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a:latin typeface="Nexa Book"/>
                        </a:defRPr>
                      </a:pPr>
                      <a:r>
                        <a:rPr sz="800">
                          <a:latin typeface="Nexa Book"/>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Aqua Protect Cream FPS50+ 236ml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b="1">
                          <a:latin typeface="Nexa Bold"/>
                        </a:defRPr>
                      </a:pPr>
                      <a:r>
                        <a:rPr sz="800">
                          <a:latin typeface="Nexa Bold"/>
                        </a:rPr>
                        <a:t>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Sport Lotion FPS30 237ml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b="1">
                          <a:latin typeface="Nexa Bold"/>
                        </a:defRPr>
                      </a:pPr>
                      <a:r>
                        <a:rPr sz="800">
                          <a:latin typeface="Nexa Bold"/>
                        </a:rPr>
                        <a:t>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Aqua Protect Kids Cream FPS50+ 236ml (1.9%)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53D0ED23-29A3-E853-33F8-12EE0DA617A7}"/>
              </a:ext>
            </a:extLst>
          </p:cNvPr>
          <p:cNvGraphicFramePr>
            <a:graphicFrameLocks noGrp="1"/>
          </p:cNvGraphicFramePr>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Banana Boat Aqua Protect Sport Lotion FPS50+ 236ml (3.1%)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Banana Boat Aqua Protect Kids Cream FPS50+ 236ml (1.9%)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Banana Boat Aqua Protect Cream FPS50+ 236ml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7607241B-24FC-53A8-8642-721142D5AB3F}"/>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680D6A0F-F4F2-FFB8-B618-46EE7D789A6B}"/>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6" name="Head">
            <a:extLst>
              <a:ext uri="{FF2B5EF4-FFF2-40B4-BE49-F238E27FC236}">
                <a16:creationId xmlns:a16="http://schemas.microsoft.com/office/drawing/2014/main" id="{708D6D3D-B604-79BF-0DFE-BB8622C58983}"/>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Banana Boat Aqua Protect Spray FPS50+ 170g (0.7%) | Up &amp; Down Pricing | Walmart | Assumes no other are changing prices</a:t>
            </a:r>
          </a:p>
        </p:txBody>
      </p:sp>
      <p:sp>
        <p:nvSpPr>
          <p:cNvPr id="4" name="Title1">
            <a:extLst>
              <a:ext uri="{FF2B5EF4-FFF2-40B4-BE49-F238E27FC236}">
                <a16:creationId xmlns:a16="http://schemas.microsoft.com/office/drawing/2014/main" id="{B0046AD6-F0DD-DB49-696B-6F49AC267D16}"/>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32F57663-7B70-0AA0-DAC2-C12FD7324C33}"/>
              </a:ext>
            </a:extLst>
          </p:cNvPr>
          <p:cNvGraphicFramePr>
            <a:graphicFrameLocks noGrp="1"/>
          </p:cNvGraphicFramePr>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99B932FE-8BE1-CC7F-FFC3-790062FDAF4D}"/>
              </a:ext>
            </a:extLst>
          </p:cNvPr>
          <p:cNvGraphicFramePr>
            <a:graphicFrameLocks noGrp="1"/>
          </p:cNvGraphicFramePr>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F3DC8709-ECD0-B2B2-4BC5-E2BF59B011D2}"/>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5784E304-D6C8-D95C-F235-12C18C21BF8B}"/>
              </a:ext>
            </a:extLst>
          </p:cNvPr>
          <p:cNvSpPr>
            <a:spLocks noGrp="1"/>
          </p:cNvSpPr>
          <p:nvPr>
            <p:ph type="dt" sz="half" idx="14"/>
          </p:nvPr>
        </p:nvSpPr>
        <p:spPr/>
        <p:txBody>
          <a:bodyPr/>
          <a:lstStyle/>
          <a:p>
            <a:fld id="{1D008078-2C21-4DCA-B855-87E98C20A404}" type="datetime1">
              <a:rPr lang="en-US" smtClean="0"/>
              <a:t>7/25/2025</a:t>
            </a:fld>
            <a:endParaRPr lang="en-US"/>
          </a:p>
        </p:txBody>
      </p:sp>
      <p:sp>
        <p:nvSpPr>
          <p:cNvPr id="3" name="Slide Number Placeholder 2">
            <a:extLst>
              <a:ext uri="{FF2B5EF4-FFF2-40B4-BE49-F238E27FC236}">
                <a16:creationId xmlns:a16="http://schemas.microsoft.com/office/drawing/2014/main" id="{283024C9-1739-7C22-370F-341CBFBD79A9}"/>
              </a:ext>
            </a:extLst>
          </p:cNvPr>
          <p:cNvSpPr>
            <a:spLocks noGrp="1"/>
          </p:cNvSpPr>
          <p:nvPr>
            <p:ph type="sldNum" sz="quarter" idx="16"/>
          </p:nvPr>
        </p:nvSpPr>
        <p:spPr/>
        <p:txBody>
          <a:bodyPr/>
          <a:lstStyle/>
          <a:p>
            <a:fld id="{7B1F438D-4EAF-094E-9162-80CF3EF77236}" type="slidenum">
              <a:rPr lang="en-US" smtClean="0"/>
              <a:pPr/>
              <a:t>97</a:t>
            </a:fld>
            <a:endParaRPr lang="en-US"/>
          </a:p>
        </p:txBody>
      </p:sp>
    </p:spTree>
    <p:extLst>
      <p:ext uri="{BB962C8B-B14F-4D97-AF65-F5344CB8AC3E}">
        <p14:creationId xmlns:p14="http://schemas.microsoft.com/office/powerpoint/2010/main" val="308763108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5E9BC1-67CD-0463-85D5-AEE3AFD954BF}"/>
            </a:ext>
          </a:extLst>
        </p:cNvPr>
        <p:cNvGrpSpPr/>
        <p:nvPr/>
      </p:nvGrpSpPr>
      <p:grpSpPr>
        <a:xfrm>
          <a:off x="0" y="0"/>
          <a:ext cx="0" cy="0"/>
          <a:chOff x="0" y="0"/>
          <a:chExt cx="0" cy="0"/>
        </a:xfrm>
      </p:grpSpPr>
      <p:sp>
        <p:nvSpPr>
          <p:cNvPr id="6" name="Footer Placeholder 5">
            <a:extLst>
              <a:ext uri="{FF2B5EF4-FFF2-40B4-BE49-F238E27FC236}">
                <a16:creationId xmlns:a16="http://schemas.microsoft.com/office/drawing/2014/main" id="{2483B6F8-641C-E4AF-8C95-67ADBDE1B25F}"/>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5C70D794-4D1A-C8DF-FC56-D2EE75E27D74}"/>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4" name="Head">
            <a:extLst>
              <a:ext uri="{FF2B5EF4-FFF2-40B4-BE49-F238E27FC236}">
                <a16:creationId xmlns:a16="http://schemas.microsoft.com/office/drawing/2014/main" id="{45FD7A8D-8353-EAE1-EA09-D75F60FCC39C}"/>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Banana Boat Aqua Protect Cream FPS50+ 236ml | Walmart | Assuming no other products are changing prices</a:t>
            </a:r>
          </a:p>
        </p:txBody>
      </p:sp>
      <p:sp>
        <p:nvSpPr>
          <p:cNvPr id="10" name="Title 9">
            <a:extLst>
              <a:ext uri="{FF2B5EF4-FFF2-40B4-BE49-F238E27FC236}">
                <a16:creationId xmlns:a16="http://schemas.microsoft.com/office/drawing/2014/main" id="{E909B4F7-98AE-F46B-FDE8-B482ABA1BC12}"/>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7A8C286A-C4FF-7F18-9ADC-D2503D2322E4}"/>
              </a:ext>
            </a:extLst>
          </p:cNvPr>
          <p:cNvGraphicFramePr/>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777F3842-62EC-5590-2E07-C7A80AB3823C}"/>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1E34E455-265C-99D4-6FA0-8C6CBDA542F3}"/>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A128478E-1C5D-AB75-C24F-FC7C1BE33BB5}"/>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940B7C33-4BFF-2478-2C43-AD4505D7D957}"/>
              </a:ext>
            </a:extLst>
          </p:cNvPr>
          <p:cNvSpPr>
            <a:spLocks noGrp="1"/>
          </p:cNvSpPr>
          <p:nvPr>
            <p:ph type="dt" sz="half" idx="14"/>
          </p:nvPr>
        </p:nvSpPr>
        <p:spPr/>
        <p:txBody>
          <a:bodyPr/>
          <a:lstStyle/>
          <a:p>
            <a:fld id="{7FE604EA-FBB6-4FDB-AFE2-9A23405DCB69}" type="datetime1">
              <a:rPr lang="en-US" smtClean="0"/>
              <a:t>7/25/2025</a:t>
            </a:fld>
            <a:endParaRPr lang="en-US"/>
          </a:p>
        </p:txBody>
      </p:sp>
      <p:sp>
        <p:nvSpPr>
          <p:cNvPr id="7" name="Slide Number Placeholder 6">
            <a:extLst>
              <a:ext uri="{FF2B5EF4-FFF2-40B4-BE49-F238E27FC236}">
                <a16:creationId xmlns:a16="http://schemas.microsoft.com/office/drawing/2014/main" id="{08EA3E60-36D1-8F85-BBE4-D6CDCDD67E01}"/>
              </a:ext>
            </a:extLst>
          </p:cNvPr>
          <p:cNvSpPr>
            <a:spLocks noGrp="1"/>
          </p:cNvSpPr>
          <p:nvPr>
            <p:ph type="sldNum" sz="quarter" idx="16"/>
          </p:nvPr>
        </p:nvSpPr>
        <p:spPr/>
        <p:txBody>
          <a:bodyPr/>
          <a:lstStyle/>
          <a:p>
            <a:fld id="{7B1F438D-4EAF-094E-9162-80CF3EF77236}" type="slidenum">
              <a:rPr lang="en-US" smtClean="0"/>
              <a:pPr/>
              <a:t>98</a:t>
            </a:fld>
            <a:endParaRPr lang="en-US"/>
          </a:p>
        </p:txBody>
      </p:sp>
      <p:sp>
        <p:nvSpPr>
          <p:cNvPr id="22" name="Rectangle 21">
            <a:extLst>
              <a:ext uri="{FF2B5EF4-FFF2-40B4-BE49-F238E27FC236}">
                <a16:creationId xmlns:a16="http://schemas.microsoft.com/office/drawing/2014/main" id="{D09C206D-A874-BC03-3D57-F58F8B33DB2E}"/>
              </a:ext>
            </a:extLst>
          </p:cNvPr>
          <p:cNvSpPr/>
          <p:nvPr/>
        </p:nvSpPr>
        <p:spPr>
          <a:xfrm>
            <a:off x="972000" y="1458000"/>
            <a:ext cx="79128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3" name="Rectangle 22">
            <a:extLst>
              <a:ext uri="{FF2B5EF4-FFF2-40B4-BE49-F238E27FC236}">
                <a16:creationId xmlns:a16="http://schemas.microsoft.com/office/drawing/2014/main" id="{8846A577-E942-BA60-5F05-85C6CE0164B5}"/>
              </a:ext>
            </a:extLst>
          </p:cNvPr>
          <p:cNvSpPr/>
          <p:nvPr/>
        </p:nvSpPr>
        <p:spPr>
          <a:xfrm>
            <a:off x="1763280" y="1458000"/>
            <a:ext cx="73476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4" name="Rectangle 23">
            <a:extLst>
              <a:ext uri="{FF2B5EF4-FFF2-40B4-BE49-F238E27FC236}">
                <a16:creationId xmlns:a16="http://schemas.microsoft.com/office/drawing/2014/main" id="{3E0D06D1-869B-84B0-770E-66BE98104E9E}"/>
              </a:ext>
            </a:extLst>
          </p:cNvPr>
          <p:cNvSpPr/>
          <p:nvPr/>
        </p:nvSpPr>
        <p:spPr>
          <a:xfrm>
            <a:off x="2498040" y="1458000"/>
            <a:ext cx="28260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5" name="Rectangle 24">
            <a:extLst>
              <a:ext uri="{FF2B5EF4-FFF2-40B4-BE49-F238E27FC236}">
                <a16:creationId xmlns:a16="http://schemas.microsoft.com/office/drawing/2014/main" id="{463DB785-1B31-3B2C-6435-BF4043459C75}"/>
              </a:ext>
            </a:extLst>
          </p:cNvPr>
          <p:cNvSpPr/>
          <p:nvPr/>
        </p:nvSpPr>
        <p:spPr>
          <a:xfrm>
            <a:off x="2780640" y="1458000"/>
            <a:ext cx="22608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Profit &amp; Revenue Increase</a:t>
            </a:r>
          </a:p>
        </p:txBody>
      </p:sp>
      <p:sp>
        <p:nvSpPr>
          <p:cNvPr id="26" name="Rectangle 25">
            <a:extLst>
              <a:ext uri="{FF2B5EF4-FFF2-40B4-BE49-F238E27FC236}">
                <a16:creationId xmlns:a16="http://schemas.microsoft.com/office/drawing/2014/main" id="{152FDFCD-C90A-9A21-43B7-912373279D55}"/>
              </a:ext>
            </a:extLst>
          </p:cNvPr>
          <p:cNvSpPr/>
          <p:nvPr/>
        </p:nvSpPr>
        <p:spPr>
          <a:xfrm>
            <a:off x="3006720" y="1458000"/>
            <a:ext cx="28260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7" name="Rectangle 26">
            <a:extLst>
              <a:ext uri="{FF2B5EF4-FFF2-40B4-BE49-F238E27FC236}">
                <a16:creationId xmlns:a16="http://schemas.microsoft.com/office/drawing/2014/main" id="{5AB74EA6-98B2-D8AF-B72E-F2307B8D5E05}"/>
              </a:ext>
            </a:extLst>
          </p:cNvPr>
          <p:cNvSpPr/>
          <p:nvPr/>
        </p:nvSpPr>
        <p:spPr>
          <a:xfrm>
            <a:off x="3289320" y="1458000"/>
            <a:ext cx="50868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8" name="Rectangle 27">
            <a:extLst>
              <a:ext uri="{FF2B5EF4-FFF2-40B4-BE49-F238E27FC236}">
                <a16:creationId xmlns:a16="http://schemas.microsoft.com/office/drawing/2014/main" id="{1D9728DD-8273-FCB5-DFA9-491B33BF1E95}"/>
              </a:ext>
            </a:extLst>
          </p:cNvPr>
          <p:cNvSpPr/>
          <p:nvPr/>
        </p:nvSpPr>
        <p:spPr>
          <a:xfrm>
            <a:off x="3798000" y="1458000"/>
            <a:ext cx="282600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Tree>
    <p:extLst>
      <p:ext uri="{BB962C8B-B14F-4D97-AF65-F5344CB8AC3E}">
        <p14:creationId xmlns:p14="http://schemas.microsoft.com/office/powerpoint/2010/main" val="419843557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96CF17-F21F-A3F8-0FD6-5C8B929EDCF4}"/>
            </a:ext>
          </a:extLst>
        </p:cNvPr>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84DC8017-2E2D-D050-C571-DE9885C7DA4C}"/>
              </a:ext>
            </a:extLst>
          </p:cNvPr>
          <p:cNvGraphicFramePr>
            <a:graphicFrameLocks noGrp="1"/>
          </p:cNvGraphicFramePr>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b="1">
                          <a:latin typeface="Nexa Bold"/>
                        </a:defRPr>
                      </a:pPr>
                      <a:r>
                        <a:rPr sz="800">
                          <a:latin typeface="Nexa Bold"/>
                        </a:rPr>
                        <a:t>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Advanced Protection Lotion FPS50+ 240ml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a:latin typeface="Nexa Book"/>
                        </a:defRPr>
                      </a:pPr>
                      <a:r>
                        <a:rPr sz="800">
                          <a:latin typeface="Nexa Book"/>
                        </a:rPr>
                        <a:t>1.6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a:latin typeface="Nexa Book"/>
                        </a:defRPr>
                      </a:pPr>
                      <a:r>
                        <a:rPr sz="800">
                          <a:latin typeface="Nexa Book"/>
                        </a:rPr>
                        <a:t>1.6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b="1">
                          <a:latin typeface="Nexa Bold"/>
                        </a:defRPr>
                      </a:pPr>
                      <a:r>
                        <a:rPr sz="800">
                          <a:latin typeface="Nexa Bold"/>
                        </a:rPr>
                        <a:t>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Aqua Protect Sport Lotion FPS50+ 236ml (3.1%)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b="1">
                          <a:latin typeface="Nexa Bold"/>
                        </a:defRPr>
                      </a:pPr>
                      <a:r>
                        <a:rPr sz="800">
                          <a:latin typeface="Nexa Bold"/>
                        </a:rPr>
                        <a:t>2.4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Aqua Protect Kids Cream FPS50+ 236ml (1.9%)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7A222ED4-3C9C-2875-7235-0D73098673F7}"/>
              </a:ext>
            </a:extLst>
          </p:cNvPr>
          <p:cNvGraphicFramePr>
            <a:graphicFrameLocks noGrp="1"/>
          </p:cNvGraphicFramePr>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Banana Boat Aqua Protect Sport Lotion FPS50+ 236ml (3.1%)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Banana Boat Advanced Protection Lotion FPS50+ 240ml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Banana Boat Aqua Protect Kids Cream FPS50+ 236ml (1.9%)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3.4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Equate Sport Lotion FPS30 237ml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ADFB82C3-AC6D-CFC5-B8E6-3D44638084D7}"/>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19EEA805-572A-5E0A-488F-6910E2296BA9}"/>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6" name="Head">
            <a:extLst>
              <a:ext uri="{FF2B5EF4-FFF2-40B4-BE49-F238E27FC236}">
                <a16:creationId xmlns:a16="http://schemas.microsoft.com/office/drawing/2014/main" id="{D1155BD7-E9F9-0B7B-A087-84EA0836A532}"/>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Banana Boat Aqua Protect Cream FPS50+ 236ml (2.7%) | Up &amp; Down Pricing | Walmart | Assumes no other are changing prices</a:t>
            </a:r>
          </a:p>
        </p:txBody>
      </p:sp>
      <p:sp>
        <p:nvSpPr>
          <p:cNvPr id="4" name="Title1">
            <a:extLst>
              <a:ext uri="{FF2B5EF4-FFF2-40B4-BE49-F238E27FC236}">
                <a16:creationId xmlns:a16="http://schemas.microsoft.com/office/drawing/2014/main" id="{5A3C6EA4-8D18-FE6E-2F57-9F968C195C46}"/>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F5CD27CD-DAA4-28BE-A606-68BB328D530E}"/>
              </a:ext>
            </a:extLst>
          </p:cNvPr>
          <p:cNvGraphicFramePr>
            <a:graphicFrameLocks noGrp="1"/>
          </p:cNvGraphicFramePr>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BDC26EF-1753-7243-66FD-13BADC2B2159}"/>
              </a:ext>
            </a:extLst>
          </p:cNvPr>
          <p:cNvGraphicFramePr>
            <a:graphicFrameLocks noGrp="1"/>
          </p:cNvGraphicFramePr>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D284FBBC-91C7-2897-02D4-21D1E0F83BBB}"/>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B596B12F-7A70-639D-279D-AE3E84074307}"/>
              </a:ext>
            </a:extLst>
          </p:cNvPr>
          <p:cNvSpPr>
            <a:spLocks noGrp="1"/>
          </p:cNvSpPr>
          <p:nvPr>
            <p:ph type="dt" sz="half" idx="14"/>
          </p:nvPr>
        </p:nvSpPr>
        <p:spPr/>
        <p:txBody>
          <a:bodyPr/>
          <a:lstStyle/>
          <a:p>
            <a:fld id="{1D008078-2C21-4DCA-B855-87E98C20A404}" type="datetime1">
              <a:rPr lang="en-US" smtClean="0"/>
              <a:t>7/25/2025</a:t>
            </a:fld>
            <a:endParaRPr lang="en-US"/>
          </a:p>
        </p:txBody>
      </p:sp>
      <p:sp>
        <p:nvSpPr>
          <p:cNvPr id="3" name="Slide Number Placeholder 2">
            <a:extLst>
              <a:ext uri="{FF2B5EF4-FFF2-40B4-BE49-F238E27FC236}">
                <a16:creationId xmlns:a16="http://schemas.microsoft.com/office/drawing/2014/main" id="{D0F49515-E066-94E3-5333-27238B4F4A4D}"/>
              </a:ext>
            </a:extLst>
          </p:cNvPr>
          <p:cNvSpPr>
            <a:spLocks noGrp="1"/>
          </p:cNvSpPr>
          <p:nvPr>
            <p:ph type="sldNum" sz="quarter" idx="16"/>
          </p:nvPr>
        </p:nvSpPr>
        <p:spPr/>
        <p:txBody>
          <a:bodyPr/>
          <a:lstStyle/>
          <a:p>
            <a:fld id="{7B1F438D-4EAF-094E-9162-80CF3EF77236}" type="slidenum">
              <a:rPr lang="en-US" smtClean="0"/>
              <a:pPr/>
              <a:t>99</a:t>
            </a:fld>
            <a:endParaRPr lang="en-US"/>
          </a:p>
        </p:txBody>
      </p:sp>
    </p:spTree>
    <p:extLst>
      <p:ext uri="{BB962C8B-B14F-4D97-AF65-F5344CB8AC3E}">
        <p14:creationId xmlns:p14="http://schemas.microsoft.com/office/powerpoint/2010/main" val="91549565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PricingOne Light Template Oct 2024">
  <a:themeElements>
    <a:clrScheme name="PricingOne">
      <a:dk1>
        <a:srgbClr val="575555"/>
      </a:dk1>
      <a:lt1>
        <a:srgbClr val="FFFFFF"/>
      </a:lt1>
      <a:dk2>
        <a:srgbClr val="575555"/>
      </a:dk2>
      <a:lt2>
        <a:srgbClr val="E6E5E5"/>
      </a:lt2>
      <a:accent1>
        <a:srgbClr val="006C6D"/>
      </a:accent1>
      <a:accent2>
        <a:srgbClr val="7ECAC4"/>
      </a:accent2>
      <a:accent3>
        <a:srgbClr val="00A097"/>
      </a:accent3>
      <a:accent4>
        <a:srgbClr val="B8B60D"/>
      </a:accent4>
      <a:accent5>
        <a:srgbClr val="C00000"/>
      </a:accent5>
      <a:accent6>
        <a:srgbClr val="306181"/>
      </a:accent6>
      <a:hlink>
        <a:srgbClr val="0563C1"/>
      </a:hlink>
      <a:folHlink>
        <a:srgbClr val="954F72"/>
      </a:folHlink>
    </a:clrScheme>
    <a:fontScheme name="PricingOne">
      <a:majorFont>
        <a:latin typeface="Nexa"/>
        <a:ea typeface=""/>
        <a:cs typeface="Dubai"/>
      </a:majorFont>
      <a:minorFont>
        <a:latin typeface="Nexa Book"/>
        <a:ea typeface=""/>
        <a:cs typeface="Dubai Light"/>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tlCol="0" anchor="ctr"/>
      <a:lstStyle>
        <a:defPPr algn="ctr">
          <a:defRPr sz="1600" dirty="0" smtClean="0">
            <a:solidFill>
              <a:schemeClr val="bg1"/>
            </a:solidFill>
            <a:latin typeface="Open Sans" panose="020B0606030504020204" pitchFamily="34" charset="0"/>
            <a:ea typeface="Open Sans" panose="020B0606030504020204" pitchFamily="34" charset="0"/>
            <a:cs typeface="Open Sans" panose="020B0606030504020204" pitchFamily="34" charset="0"/>
          </a:defRPr>
        </a:defPPr>
      </a:lstStyle>
      <a:style>
        <a:lnRef idx="2">
          <a:schemeClr val="accent1">
            <a:shade val="50000"/>
          </a:schemeClr>
        </a:lnRef>
        <a:fillRef idx="1">
          <a:schemeClr val="accent1"/>
        </a:fillRef>
        <a:effectRef idx="0">
          <a:schemeClr val="accent1"/>
        </a:effectRef>
        <a:fontRef idx="minor">
          <a:schemeClr val="lt1"/>
        </a:fontRef>
      </a:style>
    </a:spDef>
    <a:txDef>
      <a:spPr>
        <a:solidFill>
          <a:schemeClr val="bg1">
            <a:lumMod val="95000"/>
          </a:schemeClr>
        </a:solidFill>
        <a:ln>
          <a:noFill/>
        </a:ln>
      </a:spPr>
      <a:bodyPr wrap="none" lIns="108000" tIns="108000" rIns="108000" bIns="108000" rtlCol="0" anchor="ctr">
        <a:spAutoFit/>
      </a:bodyPr>
      <a:lstStyle>
        <a:defPPr algn="l">
          <a:defRPr sz="900"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Lst>
    <a:ext uri="{05A4C25C-085E-4340-85A3-A5531E510DB2}">
      <thm15:themeFamily xmlns:thm15="http://schemas.microsoft.com/office/thememl/2012/main" name="PricingOne Light Template Oct 2024" id="{B4217D13-A981-4E55-97A0-EFF30A4E7E27}" vid="{7FEF76C7-3C4C-4B4C-BC3E-02F0CA92B703}"/>
    </a:ext>
  </a:extLst>
</a:theme>
</file>

<file path=ppt/theme/theme2.xml><?xml version="1.0" encoding="utf-8"?>
<a:theme xmlns:a="http://schemas.openxmlformats.org/drawingml/2006/main" name="1_PricingOne">
  <a:themeElements>
    <a:clrScheme name="PricingOne">
      <a:dk1>
        <a:srgbClr val="575555"/>
      </a:dk1>
      <a:lt1>
        <a:srgbClr val="FFFFFF"/>
      </a:lt1>
      <a:dk2>
        <a:srgbClr val="575555"/>
      </a:dk2>
      <a:lt2>
        <a:srgbClr val="E6E5E5"/>
      </a:lt2>
      <a:accent1>
        <a:srgbClr val="006C6D"/>
      </a:accent1>
      <a:accent2>
        <a:srgbClr val="7ECAC4"/>
      </a:accent2>
      <a:accent3>
        <a:srgbClr val="00A097"/>
      </a:accent3>
      <a:accent4>
        <a:srgbClr val="B8B60D"/>
      </a:accent4>
      <a:accent5>
        <a:srgbClr val="C00000"/>
      </a:accent5>
      <a:accent6>
        <a:srgbClr val="306181"/>
      </a:accent6>
      <a:hlink>
        <a:srgbClr val="0563C1"/>
      </a:hlink>
      <a:folHlink>
        <a:srgbClr val="954F72"/>
      </a:folHlink>
    </a:clrScheme>
    <a:fontScheme name="PricingOne">
      <a:majorFont>
        <a:latin typeface="Nexa"/>
        <a:ea typeface=""/>
        <a:cs typeface=""/>
      </a:majorFont>
      <a:minorFont>
        <a:latin typeface="Nexa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lumMod val="95000"/>
          </a:schemeClr>
        </a:solidFill>
        <a:ln>
          <a:noFill/>
        </a:ln>
      </a:spPr>
      <a:bodyPr rtlCol="0" anchor="ctr"/>
      <a:lstStyle>
        <a:defPPr algn="ctr">
          <a:defRPr sz="1600" dirty="0">
            <a:solidFill>
              <a:schemeClr val="bg1"/>
            </a:solidFill>
            <a:ea typeface="Open Sans" panose="020B0606030504020204" pitchFamily="34" charset="0"/>
            <a:cs typeface="Open Sans" panose="020B0606030504020204" pitchFamily="34" charset="0"/>
          </a:defRPr>
        </a:defPPr>
      </a:lstStyle>
      <a:style>
        <a:lnRef idx="2">
          <a:schemeClr val="accent1">
            <a:shade val="50000"/>
          </a:schemeClr>
        </a:lnRef>
        <a:fillRef idx="1">
          <a:schemeClr val="accent1"/>
        </a:fillRef>
        <a:effectRef idx="0">
          <a:schemeClr val="accent1"/>
        </a:effectRef>
        <a:fontRef idx="minor">
          <a:schemeClr val="lt1"/>
        </a:fontRef>
      </a:style>
    </a:spDef>
    <a:txDef>
      <a:spPr>
        <a:solidFill>
          <a:schemeClr val="bg1">
            <a:lumMod val="95000"/>
            <a:alpha val="50000"/>
          </a:schemeClr>
        </a:solidFill>
        <a:ln>
          <a:noFill/>
        </a:ln>
      </a:spPr>
      <a:bodyPr wrap="square" lIns="36000" tIns="36000" rIns="36000" bIns="36000" rtlCol="0" anchor="ctr">
        <a:spAutoFit/>
      </a:bodyPr>
      <a:lstStyle>
        <a:defPPr algn="l">
          <a:defRPr dirty="0"/>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Lst>
    <a:ext uri="{05A4C25C-085E-4340-85A3-A5531E510DB2}">
      <thm15:themeFamily xmlns:thm15="http://schemas.microsoft.com/office/thememl/2012/main" name="Project Presentation New Fixed Template- version Jan 2024.pptx" id="{C36FA16A-A7B2-4300-B4A4-8F34C8763386}" vid="{3E883448-0EC3-47CF-AF68-33978396B041}"/>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7F3A64EFB0E7749864827C4C084DE8D" ma:contentTypeVersion="16" ma:contentTypeDescription="Create a new document." ma:contentTypeScope="" ma:versionID="a492c0260f55a60a54ae1f589b92f830">
  <xsd:schema xmlns:xsd="http://www.w3.org/2001/XMLSchema" xmlns:xs="http://www.w3.org/2001/XMLSchema" xmlns:p="http://schemas.microsoft.com/office/2006/metadata/properties" xmlns:ns2="0ad93b7f-b0cd-4c46-aaaf-ff14495948cf" xmlns:ns3="474cf4e4-8a51-432b-9e1b-0ea607ac38ff" targetNamespace="http://schemas.microsoft.com/office/2006/metadata/properties" ma:root="true" ma:fieldsID="47e8414eaa505a6e294dff4436781a52" ns2:_="" ns3:_="">
    <xsd:import namespace="0ad93b7f-b0cd-4c46-aaaf-ff14495948cf"/>
    <xsd:import namespace="474cf4e4-8a51-432b-9e1b-0ea607ac38ff"/>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AutoKeyPoints" minOccurs="0"/>
                <xsd:element ref="ns2:MediaServiceKeyPoints" minOccurs="0"/>
                <xsd:element ref="ns2:MediaServiceGenerationTime" minOccurs="0"/>
                <xsd:element ref="ns2:MediaServiceEventHashCode" minOccurs="0"/>
                <xsd:element ref="ns2:MediaServiceDateTaken" minOccurs="0"/>
                <xsd:element ref="ns3:SharedWithUsers" minOccurs="0"/>
                <xsd:element ref="ns3:SharedWithDetails"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ad93b7f-b0cd-4c46-aaaf-ff14495948c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ternalName="MediaServiceDateTaken" ma:readOnly="true">
      <xsd:simpleType>
        <xsd:restriction base="dms:Text"/>
      </xsd:simpleType>
    </xsd:element>
    <xsd:element name="lcf76f155ced4ddcb4097134ff3c332f" ma:index="20" nillable="true" ma:taxonomy="true" ma:internalName="lcf76f155ced4ddcb4097134ff3c332f" ma:taxonomyFieldName="MediaServiceImageTags" ma:displayName="Image Tags" ma:readOnly="false" ma:fieldId="{5cf76f15-5ced-4ddc-b409-7134ff3c332f}" ma:taxonomyMulti="true" ma:sspId="357a035a-b75f-4f0a-966d-4a4e0268141b"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2" nillable="true" ma:displayName="MediaServiceObjectDetectorVersions" ma:hidden="true" ma:indexed="true" ma:internalName="MediaServiceObjectDetectorVersions" ma:readOnly="true">
      <xsd:simpleType>
        <xsd:restriction base="dms:Text"/>
      </xsd:simpleType>
    </xsd:element>
    <xsd:element name="MediaServiceSearchProperties" ma:index="23"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474cf4e4-8a51-432b-9e1b-0ea607ac38ff"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element name="TaxCatchAll" ma:index="21" nillable="true" ma:displayName="Taxonomy Catch All Column" ma:hidden="true" ma:list="{d27a1696-6eea-42d4-b4ee-dd827aa5ff17}" ma:internalName="TaxCatchAll" ma:showField="CatchAllData" ma:web="474cf4e4-8a51-432b-9e1b-0ea607ac38f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0ad93b7f-b0cd-4c46-aaaf-ff14495948cf">
      <Terms xmlns="http://schemas.microsoft.com/office/infopath/2007/PartnerControls"/>
    </lcf76f155ced4ddcb4097134ff3c332f>
    <TaxCatchAll xmlns="474cf4e4-8a51-432b-9e1b-0ea607ac38ff"/>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6A92BC9-469E-4F29-BBD5-BD59EEFFEF6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ad93b7f-b0cd-4c46-aaaf-ff14495948cf"/>
    <ds:schemaRef ds:uri="474cf4e4-8a51-432b-9e1b-0ea607ac38f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AC29D19D-4CBF-414A-A8B5-FF7BFF091E24}">
  <ds:schemaRefs>
    <ds:schemaRef ds:uri="http://www.w3.org/XML/1998/namespace"/>
    <ds:schemaRef ds:uri="http://purl.org/dc/terms/"/>
    <ds:schemaRef ds:uri="http://purl.org/dc/elements/1.1/"/>
    <ds:schemaRef ds:uri="474cf4e4-8a51-432b-9e1b-0ea607ac38ff"/>
    <ds:schemaRef ds:uri="http://schemas.microsoft.com/office/2006/documentManagement/types"/>
    <ds:schemaRef ds:uri="http://schemas.microsoft.com/office/infopath/2007/PartnerControls"/>
    <ds:schemaRef ds:uri="http://schemas.openxmlformats.org/package/2006/metadata/core-properties"/>
    <ds:schemaRef ds:uri="0ad93b7f-b0cd-4c46-aaaf-ff14495948cf"/>
    <ds:schemaRef ds:uri="http://schemas.microsoft.com/office/2006/metadata/properties"/>
    <ds:schemaRef ds:uri="http://purl.org/dc/dcmitype/"/>
  </ds:schemaRefs>
</ds:datastoreItem>
</file>

<file path=customXml/itemProps3.xml><?xml version="1.0" encoding="utf-8"?>
<ds:datastoreItem xmlns:ds="http://schemas.openxmlformats.org/officeDocument/2006/customXml" ds:itemID="{F8D7B908-B0DA-4AEE-8D52-892C7A4A767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Default Theme</Template>
  <TotalTime>0</TotalTime>
  <Words>25972</Words>
  <Application>Microsoft Office PowerPoint</Application>
  <PresentationFormat>On-screen Show (16:9)</PresentationFormat>
  <Paragraphs>5926</Paragraphs>
  <Slides>144</Slides>
  <Notes>0</Notes>
  <HiddenSlides>0</HiddenSlides>
  <MMClips>0</MMClips>
  <ScaleCrop>false</ScaleCrop>
  <HeadingPairs>
    <vt:vector size="8" baseType="variant">
      <vt:variant>
        <vt:lpstr>Fonts Used</vt:lpstr>
      </vt:variant>
      <vt:variant>
        <vt:i4>9</vt:i4>
      </vt:variant>
      <vt:variant>
        <vt:lpstr>Theme</vt:lpstr>
      </vt:variant>
      <vt:variant>
        <vt:i4>2</vt:i4>
      </vt:variant>
      <vt:variant>
        <vt:lpstr>Embedded OLE Servers</vt:lpstr>
      </vt:variant>
      <vt:variant>
        <vt:i4>1</vt:i4>
      </vt:variant>
      <vt:variant>
        <vt:lpstr>Slide Titles</vt:lpstr>
      </vt:variant>
      <vt:variant>
        <vt:i4>144</vt:i4>
      </vt:variant>
    </vt:vector>
  </HeadingPairs>
  <TitlesOfParts>
    <vt:vector size="156" baseType="lpstr">
      <vt:lpstr>Aptos</vt:lpstr>
      <vt:lpstr>Arial</vt:lpstr>
      <vt:lpstr>Cambria Math</vt:lpstr>
      <vt:lpstr>Nexa</vt:lpstr>
      <vt:lpstr>Nexa Bold</vt:lpstr>
      <vt:lpstr>Nexa Book</vt:lpstr>
      <vt:lpstr>Nexa Book (Body)</vt:lpstr>
      <vt:lpstr>Nexa Book Italic</vt:lpstr>
      <vt:lpstr>Open Sans</vt:lpstr>
      <vt:lpstr>PricingOne Light Template Oct 2024</vt:lpstr>
      <vt:lpstr>1_PricingOne</vt:lpstr>
      <vt:lpstr>think-cell Slide</vt:lpstr>
      <vt:lpstr>Brand Elasticity Analysis (Replace with SO WHAT)</vt:lpstr>
      <vt:lpstr>Brand Elasticity Analysis (Replace with SO WHAT)</vt:lpstr>
      <vt:lpstr>Brand Elasticity Analysis (Replace with SO WHAT)</vt:lpstr>
      <vt:lpstr>Brand Elasticity Analysis (Replace with SO WHAT)</vt:lpstr>
      <vt:lpstr>Brand Sourcing Analysis (Replace with SO WHAT)</vt:lpstr>
      <vt:lpstr>Brand Sourcing Analysis (Replace with SO WHAT)</vt:lpstr>
      <vt:lpstr>Brand Sourcing Analysis (Replace with SO WHAT)</vt:lpstr>
      <vt:lpstr>Brand Sourcing Analysis (Replace with SO WHAT)</vt:lpstr>
      <vt:lpstr>Brand Sourcing Analysis (Replace with SO WHAT)</vt:lpstr>
      <vt:lpstr>Brand Sourcing Analysis (Replace with SO WHAT)</vt:lpstr>
      <vt:lpstr>Brand Sourcing Analysis (Replace with SO WHAT)</vt:lpstr>
      <vt:lpstr>Brand Sourcing Analysis (Replace with SO WHAT)</vt:lpstr>
      <vt:lpstr>Brand Sourcing Analysis (Replace with SO WHAT)</vt:lpstr>
      <vt:lpstr>Brand Sourcing Analysis (Replace with SO WHAT)</vt:lpstr>
      <vt:lpstr>Brand Sourcing Analysis (Replace with SO WHAT)</vt:lpstr>
      <vt:lpstr>Brand Sourcing Analysis (Replace with SO WHAT)</vt:lpstr>
      <vt:lpstr>Brand Sourcing Analysis (Replace with SO WHAT)</vt:lpstr>
      <vt:lpstr>Brand Sourcing Analysis (Replace with SO WHAT)</vt:lpstr>
      <vt:lpstr>Brand Sourcing Analysis (Replace with SO WHAT)</vt:lpstr>
      <vt:lpstr>Brand Sourcing Analysis (Replace with SO WHAT)</vt:lpstr>
      <vt:lpstr>Brand Sourcing Analysis (Replace with SO WHAT)</vt:lpstr>
      <vt:lpstr>SE Slide (Replace with So What)</vt:lpstr>
      <vt:lpstr>SE Slide (Replace with So What)</vt:lpstr>
      <vt:lpstr>SE Slide (Replace with So What)</vt:lpstr>
      <vt:lpstr>SE Slide (Replace with So What)</vt:lpstr>
      <vt:lpstr>SE Slide (Replace with So What)</vt:lpstr>
      <vt:lpstr>Price Elasticity Curve (Replace with SO WHAT)</vt:lpstr>
      <vt:lpstr>Revenue Response Analysis (Replace with SO WHAT)</vt:lpstr>
      <vt:lpstr>Product Sourcing Analysis (Replace with SO WHAT)</vt:lpstr>
      <vt:lpstr>Revenue Response Analysis (Replace with SO WHAT)</vt:lpstr>
      <vt:lpstr>Product Sourcing Analysis (Replace with SO WHAT)</vt:lpstr>
      <vt:lpstr>Revenue Response Analysis (Replace with SO WHAT)</vt:lpstr>
      <vt:lpstr>Product Sourcing Analysis (Replace with SO WHAT)</vt:lpstr>
      <vt:lpstr>Revenue Response Analysis (Replace with SO WHAT)</vt:lpstr>
      <vt:lpstr>Product Sourcing Analysis (Replace with SO WHAT)</vt:lpstr>
      <vt:lpstr>Price Elasticity Curve (Replace with SO WHAT)</vt:lpstr>
      <vt:lpstr>Revenue Response Analysis (Replace with SO WHAT)</vt:lpstr>
      <vt:lpstr>Product Sourcing Analysis (Replace with SO WHAT)</vt:lpstr>
      <vt:lpstr>Revenue Response Analysis (Replace with SO WHAT)</vt:lpstr>
      <vt:lpstr>Product Sourcing Analysis (Replace with SO WHAT)</vt:lpstr>
      <vt:lpstr>Revenue Response Analysis (Replace with SO WHAT)</vt:lpstr>
      <vt:lpstr>Product Sourcing Analysis (Replace with SO WHAT)</vt:lpstr>
      <vt:lpstr>Price Elasticity Curve (Replace with SO WHAT)</vt:lpstr>
      <vt:lpstr>Revenue Response Analysis (Replace with SO WHAT)</vt:lpstr>
      <vt:lpstr>Product Sourcing Analysis (Replace with SO WHAT)</vt:lpstr>
      <vt:lpstr>Revenue Response Analysis (Replace with SO WHAT)</vt:lpstr>
      <vt:lpstr>Product Sourcing Analysis (Replace with SO WHAT)</vt:lpstr>
      <vt:lpstr>Price Elasticity Curve (Replace with SO WHAT)</vt:lpstr>
      <vt:lpstr>Revenue Response Analysis (Replace with SO WHAT)</vt:lpstr>
      <vt:lpstr>Product Sourcing Analysis (Replace with SO WHAT)</vt:lpstr>
      <vt:lpstr>Revenue Response Analysis (Replace with SO WHAT)</vt:lpstr>
      <vt:lpstr>Product Sourcing Analysis (Replace with SO WHAT)</vt:lpstr>
      <vt:lpstr>Revenue Response Analysis (Replace with SO WHAT)</vt:lpstr>
      <vt:lpstr>Product Sourcing Analysis (Replace with SO WHAT)</vt:lpstr>
      <vt:lpstr>Price Elasticity Curve (Replace with SO WHAT)</vt:lpstr>
      <vt:lpstr>Revenue Response Analysis (Replace with SO WHAT)</vt:lpstr>
      <vt:lpstr>Product Sourcing Analysis (Replace with SO WHAT)</vt:lpstr>
      <vt:lpstr>Price Elasticity Curve (Replace with SO WHAT)</vt:lpstr>
      <vt:lpstr>Revenue Response Analysis (Replace with SO WHAT)</vt:lpstr>
      <vt:lpstr>Product Sourcing Analysis (Replace with SO WHAT)</vt:lpstr>
      <vt:lpstr>Revenue Response Analysis (Replace with SO WHAT)</vt:lpstr>
      <vt:lpstr>Product Sourcing Analysis (Replace with SO WHAT)</vt:lpstr>
      <vt:lpstr>Revenue Response Analysis (Replace with SO WHAT)</vt:lpstr>
      <vt:lpstr>Product Sourcing Analysis (Replace with SO WHAT)</vt:lpstr>
      <vt:lpstr>Price Elasticity Curve (Replace with SO WHAT)</vt:lpstr>
      <vt:lpstr>Revenue Response Analysis (Replace with SO WHAT)</vt:lpstr>
      <vt:lpstr>Product Sourcing Analysis (Replace with SO WHAT)</vt:lpstr>
      <vt:lpstr>Price Elasticity Curve (Replace with SO WHAT)</vt:lpstr>
      <vt:lpstr>Revenue Response Analysis (Replace with SO WHAT)</vt:lpstr>
      <vt:lpstr>Product Sourcing Analysis (Replace with SO WHAT)</vt:lpstr>
      <vt:lpstr>Price Elasticity Curve (Replace with SO WHAT)</vt:lpstr>
      <vt:lpstr>Revenue Response Analysis (Replace with SO WHAT)</vt:lpstr>
      <vt:lpstr>Product Sourcing Analysis (Replace with SO WHAT)</vt:lpstr>
      <vt:lpstr>Revenue Response Analysis (Replace with SO WHAT)</vt:lpstr>
      <vt:lpstr>Product Sourcing Analysis (Replace with SO WHAT)</vt:lpstr>
      <vt:lpstr>Revenue Response Analysis (Replace with SO WHAT)</vt:lpstr>
      <vt:lpstr>Product Sourcing Analysis (Replace with SO WHAT)</vt:lpstr>
      <vt:lpstr>Price Elasticity Curve (Replace with SO WHAT)</vt:lpstr>
      <vt:lpstr>Revenue Response Analysis (Replace with SO WHAT)</vt:lpstr>
      <vt:lpstr>Product Sourcing Analysis (Replace with SO WHAT)</vt:lpstr>
      <vt:lpstr>Revenue Response Analysis (Replace with SO WHAT)</vt:lpstr>
      <vt:lpstr>Product Sourcing Analysis (Replace with SO WHAT)</vt:lpstr>
      <vt:lpstr>Revenue Response Analysis (Replace with SO WHAT)</vt:lpstr>
      <vt:lpstr>Product Sourcing Analysis (Replace with SO WHAT)</vt:lpstr>
      <vt:lpstr>Revenue Response Analysis (Replace with SO WHAT)</vt:lpstr>
      <vt:lpstr>Product Sourcing Analysis (Replace with SO WHAT)</vt:lpstr>
      <vt:lpstr>Price Elasticity Curve (Replace with SO WHAT)</vt:lpstr>
      <vt:lpstr>Revenue Response Analysis (Replace with SO WHAT)</vt:lpstr>
      <vt:lpstr>Product Sourcing Analysis (Replace with SO WHAT)</vt:lpstr>
      <vt:lpstr>Revenue Response Analysis (Replace with SO WHAT)</vt:lpstr>
      <vt:lpstr>Product Sourcing Analysis (Replace with SO WHAT)</vt:lpstr>
      <vt:lpstr>Price Elasticity Curve (Replace with SO WHAT)</vt:lpstr>
      <vt:lpstr>Revenue Response Analysis (Replace with SO WHAT)</vt:lpstr>
      <vt:lpstr>Product Sourcing Analysis (Replace with SO WHAT)</vt:lpstr>
      <vt:lpstr>Price Elasticity Curve (Replace with SO WHAT)</vt:lpstr>
      <vt:lpstr>Revenue Response Analysis (Replace with SO WHAT)</vt:lpstr>
      <vt:lpstr>Product Sourcing Analysis (Replace with SO WHAT)</vt:lpstr>
      <vt:lpstr>Revenue Response Analysis (Replace with SO WHAT)</vt:lpstr>
      <vt:lpstr>Product Sourcing Analysis (Replace with SO WHAT)</vt:lpstr>
      <vt:lpstr>Price Elasticity Curve (Replace with SO WHAT)</vt:lpstr>
      <vt:lpstr>Revenue Response Analysis (Replace with SO WHAT)</vt:lpstr>
      <vt:lpstr>Product Sourcing Analysis (Replace with SO WHAT)</vt:lpstr>
      <vt:lpstr>Revenue Response Analysis (Replace with SO WHAT)</vt:lpstr>
      <vt:lpstr>Product Sourcing Analysis (Replace with SO WHAT)</vt:lpstr>
      <vt:lpstr>Price Elasticity Curve (Replace with SO WHAT)</vt:lpstr>
      <vt:lpstr>Revenue Response Analysis (Replace with SO WHAT)</vt:lpstr>
      <vt:lpstr>Product Sourcing Analysis (Replace with SO WHAT)</vt:lpstr>
      <vt:lpstr>Revenue Response Analysis (Replace with SO WHAT)</vt:lpstr>
      <vt:lpstr>Product Sourcing Analysis (Replace with SO WHAT)</vt:lpstr>
      <vt:lpstr>Revenue Response Analysis (Replace with SO WHAT)</vt:lpstr>
      <vt:lpstr>Product Sourcing Analysis (Replace with SO WHAT)</vt:lpstr>
      <vt:lpstr>Price Elasticity Curve (Replace with SO WHAT)</vt:lpstr>
      <vt:lpstr>Revenue Response Analysis (Replace with SO WHAT)</vt:lpstr>
      <vt:lpstr>Product Sourcing Analysis (Replace with SO WHAT)</vt:lpstr>
      <vt:lpstr>Price Elasticity Curve (Replace with SO WHAT)</vt:lpstr>
      <vt:lpstr>Revenue Response Analysis (Replace with SO WHAT)</vt:lpstr>
      <vt:lpstr>Product Sourcing Analysis (Replace with SO WHAT)</vt:lpstr>
      <vt:lpstr>Revenue Response Analysis (Replace with SO WHAT)</vt:lpstr>
      <vt:lpstr>Product Sourcing Analysis (Replace with SO WHAT)</vt:lpstr>
      <vt:lpstr>Price Elasticity Curve (Replace with SO WHAT)</vt:lpstr>
      <vt:lpstr>Revenue Response Analysis (Replace with SO WHAT)</vt:lpstr>
      <vt:lpstr>Product Sourcing Analysis (Replace with SO WHAT)</vt:lpstr>
      <vt:lpstr>Revenue Response Analysis (Replace with SO WHAT)</vt:lpstr>
      <vt:lpstr>Product Sourcing Analysis (Replace with SO WHAT)</vt:lpstr>
      <vt:lpstr>Revenue Response Analysis (Replace with SO WHAT)</vt:lpstr>
      <vt:lpstr>Product Sourcing Analysis (Replace with SO WHAT)</vt:lpstr>
      <vt:lpstr>Price Elasticity Curve (Replace with SO WHAT)</vt:lpstr>
      <vt:lpstr>Revenue Response Analysis (Replace with SO WHAT)</vt:lpstr>
      <vt:lpstr>Product Sourcing Analysis (Replace with SO WHAT)</vt:lpstr>
      <vt:lpstr>Revenue Response Analysis (Replace with SO WHAT)</vt:lpstr>
      <vt:lpstr>Product Sourcing Analysis (Replace with SO WHAT)</vt:lpstr>
      <vt:lpstr>Price Elasticity Curve (Replace with SO WHAT)</vt:lpstr>
      <vt:lpstr>Revenue Response Analysis (Replace with SO WHAT)</vt:lpstr>
      <vt:lpstr>Product Sourcing Analysis (Replace with SO WHAT)</vt:lpstr>
      <vt:lpstr>Revenue Response Analysis (Replace with SO WHAT)</vt:lpstr>
      <vt:lpstr>Product Sourcing Analysis (Replace with SO WHAT)</vt:lpstr>
      <vt:lpstr>Revenue Response Analysis (Replace with SO WHAT)</vt:lpstr>
      <vt:lpstr>Product Sourcing Analysis (Replace with SO WHAT)</vt:lpstr>
      <vt:lpstr>Price Elasticity Curve (Replace with SO WHAT)</vt:lpstr>
      <vt:lpstr>Revenue Response Analysis (Replace with SO WHAT)</vt:lpstr>
      <vt:lpstr>Product Sourcing Analysis (Replace with SO WHAT)</vt:lpstr>
      <vt:lpstr>Price Elasticity Curve (Replace with SO WHAT)</vt:lpstr>
      <vt:lpstr>Revenue Response Analysis (Replace with SO WHAT)</vt:lpstr>
      <vt:lpstr>Product Sourcing Analysis (Replace with SO WHAT)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Sophie  ZIMMERMANN</dc:creator>
  <cp:lastModifiedBy>Sophie  ZIMMERMANN</cp:lastModifiedBy>
  <cp:revision>17</cp:revision>
  <dcterms:created xsi:type="dcterms:W3CDTF">2024-07-08T12:09:12Z</dcterms:created>
  <dcterms:modified xsi:type="dcterms:W3CDTF">2025-07-25T07:20:25Z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0x01010057F3A64EFB0E7749864827C4C084DE8D</vt:lpwstr>
  </property>
  <property fmtid="{D5CDD505-2E9C-101B-9397-08002B2CF9AE}" pid="3" name="MediaServiceImageTags">
    <vt:lpwstr/>
  </property>
</Properties>
</file>